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65" autoAdjust="0"/>
    <p:restoredTop sz="95096" autoAdjust="0"/>
  </p:normalViewPr>
  <p:slideViewPr>
    <p:cSldViewPr>
      <p:cViewPr>
        <p:scale>
          <a:sx n="100" d="100"/>
          <a:sy n="100" d="100"/>
        </p:scale>
        <p:origin x="508" y="48"/>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A40ED050-BDA1-BA44-9165-1409C092BD58}" type="presOf" srcId="{7FF32AF6-DBCC-4EB2-B43B-A00188F7D204}" destId="{F55C0F19-ACD0-452E-8743-4A25E747654D}"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59351" y="-2227576"/>
          <a:ext cx="85527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3588" y="101689"/>
        <a:ext cx="5346805" cy="771777"/>
      </dsp:txXfrm>
    </dsp:sp>
    <dsp:sp modelId="{13D31E1D-AAA2-4FA3-B46E-809665F827F4}">
      <dsp:nvSpPr>
        <dsp:cNvPr id="0" name=""/>
        <dsp:cNvSpPr/>
      </dsp:nvSpPr>
      <dsp:spPr>
        <a:xfrm>
          <a:off x="155854" y="1761"/>
          <a:ext cx="1115983"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3285" y="49192"/>
        <a:ext cx="1021121" cy="876770"/>
      </dsp:txXfrm>
    </dsp:sp>
    <dsp:sp modelId="{29555282-7DBF-4954-82C2-561252AD070F}">
      <dsp:nvSpPr>
        <dsp:cNvPr id="0" name=""/>
        <dsp:cNvSpPr/>
      </dsp:nvSpPr>
      <dsp:spPr>
        <a:xfrm rot="5400000">
          <a:off x="3469548" y="-1103740"/>
          <a:ext cx="103488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2357" y="1144489"/>
        <a:ext cx="5329269" cy="933849"/>
      </dsp:txXfrm>
    </dsp:sp>
    <dsp:sp modelId="{32E4C202-A073-4E81-BC9F-5F3538C94998}">
      <dsp:nvSpPr>
        <dsp:cNvPr id="0" name=""/>
        <dsp:cNvSpPr/>
      </dsp:nvSpPr>
      <dsp:spPr>
        <a:xfrm>
          <a:off x="155854" y="1032193"/>
          <a:ext cx="1115983"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086671"/>
        <a:ext cx="1007027" cy="1049483"/>
      </dsp:txXfrm>
    </dsp:sp>
    <dsp:sp modelId="{F55C0F19-ACD0-452E-8743-4A25E747654D}">
      <dsp:nvSpPr>
        <dsp:cNvPr id="0" name=""/>
        <dsp:cNvSpPr/>
      </dsp:nvSpPr>
      <dsp:spPr>
        <a:xfrm rot="5400000">
          <a:off x="3507052" y="114105"/>
          <a:ext cx="95987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8694" y="2396177"/>
        <a:ext cx="5336593" cy="866163"/>
      </dsp:txXfrm>
    </dsp:sp>
    <dsp:sp modelId="{F564D79A-2552-48FA-AA2D-99B849FE28FB}">
      <dsp:nvSpPr>
        <dsp:cNvPr id="0" name=""/>
        <dsp:cNvSpPr/>
      </dsp:nvSpPr>
      <dsp:spPr>
        <a:xfrm>
          <a:off x="155854" y="2249433"/>
          <a:ext cx="1115983"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303911"/>
        <a:ext cx="1007027" cy="1050694"/>
      </dsp:txXfrm>
    </dsp:sp>
    <dsp:sp modelId="{992D08B6-B207-435B-A893-D17B49418ACB}">
      <dsp:nvSpPr>
        <dsp:cNvPr id="0" name=""/>
        <dsp:cNvSpPr/>
      </dsp:nvSpPr>
      <dsp:spPr>
        <a:xfrm rot="5400000">
          <a:off x="3301853" y="1466642"/>
          <a:ext cx="1362792"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37273" y="3564274"/>
        <a:ext cx="5291952" cy="1229740"/>
      </dsp:txXfrm>
    </dsp:sp>
    <dsp:sp modelId="{5CD1B5CA-4D0D-4D4E-B88E-2005B67086FE}">
      <dsp:nvSpPr>
        <dsp:cNvPr id="0" name=""/>
        <dsp:cNvSpPr/>
      </dsp:nvSpPr>
      <dsp:spPr>
        <a:xfrm>
          <a:off x="155854" y="3467883"/>
          <a:ext cx="1114893"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522308"/>
        <a:ext cx="1006043" cy="1313671"/>
      </dsp:txXfrm>
    </dsp:sp>
    <dsp:sp modelId="{0BBDD660-3A49-4256-9C52-69675972DDC1}">
      <dsp:nvSpPr>
        <dsp:cNvPr id="0" name=""/>
        <dsp:cNvSpPr/>
      </dsp:nvSpPr>
      <dsp:spPr>
        <a:xfrm rot="5400000">
          <a:off x="3479208" y="2832099"/>
          <a:ext cx="1008083"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9959" y="5089770"/>
        <a:ext cx="5326582" cy="909661"/>
      </dsp:txXfrm>
    </dsp:sp>
    <dsp:sp modelId="{D01C5B61-0A7B-4E05-A4E4-BE9BD871660D}">
      <dsp:nvSpPr>
        <dsp:cNvPr id="0" name=""/>
        <dsp:cNvSpPr/>
      </dsp:nvSpPr>
      <dsp:spPr>
        <a:xfrm>
          <a:off x="155854" y="4949205"/>
          <a:ext cx="1114893"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003630"/>
        <a:ext cx="1006043" cy="1081941"/>
      </dsp:txXfrm>
    </dsp:sp>
    <dsp:sp modelId="{B80FA0B1-2C5B-4040-953D-4B7309BF6238}">
      <dsp:nvSpPr>
        <dsp:cNvPr id="0" name=""/>
        <dsp:cNvSpPr/>
      </dsp:nvSpPr>
      <dsp:spPr>
        <a:xfrm rot="5400000">
          <a:off x="3694906" y="3848749"/>
          <a:ext cx="58416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354" y="6300335"/>
        <a:ext cx="5373273" cy="527135"/>
      </dsp:txXfrm>
    </dsp:sp>
    <dsp:sp modelId="{50CC931A-2802-4A28-B17D-4CFEC4144601}">
      <dsp:nvSpPr>
        <dsp:cNvPr id="0" name=""/>
        <dsp:cNvSpPr/>
      </dsp:nvSpPr>
      <dsp:spPr>
        <a:xfrm>
          <a:off x="155854" y="6198796"/>
          <a:ext cx="1115983"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1500" y="6234442"/>
        <a:ext cx="1044691"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20.11.2017</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11/20/17</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hyperlink" Target="https://www.autodesk.com/" TargetMode="External"/><Relationship Id="rId3" Type="http://schemas.openxmlformats.org/officeDocument/2006/relationships/notesSlide" Target="../notesSlides/notesSlide2.xml"/><Relationship Id="rId7" Type="http://schemas.openxmlformats.org/officeDocument/2006/relationships/slide" Target="slide1.xml"/><Relationship Id="rId12" Type="http://schemas.openxmlformats.org/officeDocument/2006/relationships/hyperlink" Target="https://www.owasp.org/index.php/top10"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github.com/OWASP/Top10/issues" TargetMode="External"/><Relationship Id="rId5" Type="http://schemas.openxmlformats.org/officeDocument/2006/relationships/slide" Target="slide18.xml"/><Relationship Id="rId10" Type="http://schemas.openxmlformats.org/officeDocument/2006/relationships/hyperlink" Target="https://www.owasp.org/index.php/OWASP_SAMM_Project"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slide" Target="slide21.xml"/><Relationship Id="rId14" Type="http://schemas.openxmlformats.org/officeDocument/2006/relationships/slide" Target="slide25.xm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en-US" b="1" dirty="0">
                <a:solidFill>
                  <a:srgbClr val="000000"/>
                </a:solidFill>
                <a:latin typeface="Exo 2" panose="00000500000000000000" pitchFamily="2" charset="0"/>
              </a:rPr>
              <a:t>The Ten Most Critical Web Application Security Risks</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2017337676"/>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endParaRPr lang="en-US" sz="900" dirty="0">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a:solidFill>
                  <a:schemeClr val="tx2"/>
                </a:solidFill>
                <a:latin typeface="Liberation Sans" panose="020B0604020202020204" pitchFamily="34" charset="0"/>
                <a:cs typeface="Liberation Sans" panose="020B0604020202020204" pitchFamily="34" charset="0"/>
              </a:rPr>
              <a:t>The</a:t>
            </a:r>
            <a:r>
              <a:rPr lang="en-US" sz="900" dirty="0">
                <a:solidFill>
                  <a:schemeClr val="tx2"/>
                </a:solidFill>
                <a:latin typeface="Liberation Sans" panose="020B0604020202020204" pitchFamily="34" charset="0"/>
                <a:cs typeface="Liberation Sans" panose="020B0604020202020204" pitchFamily="34" charset="0"/>
              </a:rPr>
              <a:t>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a:t>
            </a:r>
            <a:r>
              <a:rPr lang="en-AU" sz="900">
                <a:solidFill>
                  <a:srgbClr val="000000"/>
                </a:solidFill>
                <a:latin typeface="Liberation Sans" panose="020B0604020202020204" pitchFamily="34" charset="0"/>
                <a:cs typeface="Liberation Sans" panose="020B0604020202020204" pitchFamily="34" charset="0"/>
              </a:rPr>
              <a:t>complex </a:t>
            </a:r>
            <a:r>
              <a:rPr lang="en-AU" sz="900" dirty="0">
                <a:solidFill>
                  <a:srgbClr val="000000"/>
                </a:solidFill>
                <a:latin typeface="Liberation Sans" panose="020B0604020202020204" pitchFamily="34" charset="0"/>
                <a:cs typeface="Liberation Sans" panose="020B0604020202020204" pitchFamily="34" charset="0"/>
              </a:rPr>
              <a:t>data formats such as JSON</a:t>
            </a:r>
            <a:r>
              <a:rPr lang="en-AU" sz="900">
                <a:solidFill>
                  <a:srgbClr val="000000"/>
                </a:solidFill>
                <a:latin typeface="Liberation Sans" panose="020B0604020202020204" pitchFamily="34" charset="0"/>
                <a:cs typeface="Liberation Sans" panose="020B0604020202020204" pitchFamily="34" charset="0"/>
              </a:rPr>
              <a:t>, and </a:t>
            </a:r>
            <a:r>
              <a:rPr lang="en-AU" sz="900" dirty="0">
                <a:solidFill>
                  <a:srgbClr val="000000"/>
                </a:solidFill>
                <a:latin typeface="Liberation Sans" panose="020B0604020202020204" pitchFamily="34" charset="0"/>
                <a:cs typeface="Liberation Sans" panose="020B0604020202020204" pitchFamily="34" charset="0"/>
              </a:rPr>
              <a:t>avoiding </a:t>
            </a:r>
            <a:r>
              <a:rPr lang="en-AU" sz="900">
                <a:solidFill>
                  <a:srgbClr val="000000"/>
                </a:solidFill>
                <a:latin typeface="Liberation Sans" panose="020B0604020202020204" pitchFamily="34" charset="0"/>
                <a:cs typeface="Liberation Sans" panose="020B0604020202020204" pitchFamily="34" charset="0"/>
              </a:rPr>
              <a:t>serialization of sensitive </a:t>
            </a:r>
            <a:r>
              <a:rPr lang="en-AU" sz="900" dirty="0">
                <a:solidFill>
                  <a:srgbClr val="000000"/>
                </a:solidFill>
                <a:latin typeface="Liberation Sans" panose="020B0604020202020204" pitchFamily="34" charset="0"/>
                <a:cs typeface="Liberation Sans" panose="020B0604020202020204" pitchFamily="34" charset="0"/>
              </a:rPr>
              <a:t>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221113508"/>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a:ln>
                            <a:noFill/>
                          </a:ln>
                          <a:solidFill>
                            <a:srgbClr val="000000"/>
                          </a:solidFill>
                          <a:latin typeface="Liberation Sans" panose="020B0604020202020204" pitchFamily="34" charset="0"/>
                          <a:hlinkClick r:id="rId17"/>
                        </a:rPr>
                        <a:t>DAST</a:t>
                      </a:r>
                      <a:r>
                        <a:rPr lang="en-US" sz="900" b="0" i="0" u="none" strike="noStrike" noProof="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2969773518"/>
              </p:ext>
            </p:extLst>
          </p:nvPr>
        </p:nvGraphicFramePr>
        <p:xfrm>
          <a:off x="10800" y="957600"/>
          <a:ext cx="6836400" cy="223032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1"/>
                          </a:solidFill>
                          <a:latin typeface="Liberation Sans" panose="020B0604020202020204"/>
                          <a:ea typeface="+mn-ea"/>
                          <a:cs typeface="+mn-cs"/>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etc), controller, direct object references, etc.</a:t>
                      </a: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a:t>
            </a:r>
            <a:r>
              <a:rPr lang="en-US" sz="900">
                <a:solidFill>
                  <a:schemeClr val="tx1"/>
                </a:solidFill>
                <a:latin typeface="Liberation Sans" panose="020B0604020202020204" pitchFamily="34" charset="0"/>
                <a:cs typeface="Liberation Sans" panose="020B0604020202020204" pitchFamily="34" charset="0"/>
              </a:rPr>
              <a:t>the</a:t>
            </a:r>
            <a:r>
              <a:rPr lang="en-US" sz="900" dirty="0">
                <a:solidFill>
                  <a:schemeClr val="tx1"/>
                </a:solidFill>
                <a:latin typeface="Liberation Sans" panose="020B0604020202020204" pitchFamily="34" charset="0"/>
                <a:cs typeface="Liberation Sans" panose="020B0604020202020204" pitchFamily="34" charset="0"/>
              </a:rPr>
              <a:t>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a:t>
            </a:r>
            <a:r>
              <a:rPr lang="en-US" sz="900">
                <a:solidFill>
                  <a:schemeClr val="tx1"/>
                </a:solidFill>
                <a:latin typeface="Liberation Sans" panose="020B0604020202020204" pitchFamily="34" charset="0"/>
                <a:cs typeface="Liberation Sans" panose="020B0604020202020204" pitchFamily="34" charset="0"/>
              </a:rPr>
              <a:t>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a:t>
            </a:r>
            <a:r>
              <a:rPr lang="en-US" sz="900">
                <a:solidFill>
                  <a:schemeClr val="tx1"/>
                </a:solidFill>
                <a:latin typeface="Liberation Sans" panose="020B0604020202020204" pitchFamily="34" charset="0"/>
                <a:cs typeface="Liberation Sans" panose="020B0604020202020204" pitchFamily="34" charset="0"/>
              </a:rPr>
              <a:t>This </a:t>
            </a:r>
            <a:r>
              <a:rPr lang="en-US" sz="900" dirty="0">
                <a:solidFill>
                  <a:schemeClr val="tx1"/>
                </a:solidFill>
                <a:latin typeface="Liberation Sans" panose="020B0604020202020204" pitchFamily="34" charset="0"/>
                <a:cs typeface="Liberation Sans" panose="020B0604020202020204" pitchFamily="34" charset="0"/>
              </a:rPr>
              <a:t>allows sensitive data stored within </a:t>
            </a:r>
            <a:r>
              <a:rPr lang="en-US" sz="900">
                <a:solidFill>
                  <a:schemeClr val="tx1"/>
                </a:solidFill>
                <a:latin typeface="Liberation Sans" panose="020B0604020202020204" pitchFamily="34" charset="0"/>
                <a:cs typeface="Liberation Sans" panose="020B0604020202020204" pitchFamily="34" charset="0"/>
              </a:rPr>
              <a:t>cloud storage to be</a:t>
            </a:r>
            <a:r>
              <a:rPr lang="en-US" sz="900" dirty="0">
                <a:solidFill>
                  <a:schemeClr val="tx1"/>
                </a:solidFill>
                <a:latin typeface="Liberation Sans" panose="020B0604020202020204" pitchFamily="34" charset="0"/>
                <a:cs typeface="Liberation Sans" panose="020B0604020202020204" pitchFamily="34" charset="0"/>
              </a:rPr>
              <a:t> accessed</a:t>
            </a:r>
            <a:r>
              <a:rPr lang="en-US" sz="90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t>
            </a:r>
            <a:r>
              <a:rPr lang="en-US" sz="900">
                <a:solidFill>
                  <a:schemeClr val="tx2"/>
                </a:solidFill>
                <a:latin typeface="Liberation Sans" panose="020B0604020202020204" pitchFamily="34" charset="0"/>
                <a:cs typeface="Liberation Sans" panose="020B0604020202020204" pitchFamily="34" charset="0"/>
              </a:rPr>
              <a:t>Application Security Verification Standard</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6991629"/>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2"/>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2"/>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AU" sz="90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a:ln>
                            <a:noFill/>
                          </a:ln>
                          <a:solidFill>
                            <a:schemeClr val="tx1"/>
                          </a:solidFill>
                          <a:latin typeface="Liberation Sans" panose="020B0604020202020204" pitchFamily="34" charset="0"/>
                          <a:cs typeface="Liberation Sans" panose="020B0604020202020204" pitchFamily="34" charset="0"/>
                        </a:rPr>
                        <a:t>, unused pages, unprotected files and directories, etc to gain unauthorized access or knowledge of the system.</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81865451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endParaRPr lang="en-US" sz="10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38994548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baseline="0">
                          <a:solidFill>
                            <a:schemeClr val="tx1"/>
                          </a:solidFill>
                          <a:latin typeface="Liberation Sans" panose="020B0604020202020204"/>
                          <a:cs typeface="Liberation Sans" panose="020B0604020202020204" pitchFamily="34" charset="0"/>
                        </a:rPr>
                        <a:t>1</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29486896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dirty="0">
                        <a:ln>
                          <a:noFill/>
                        </a:ln>
                        <a:latin typeface="Exo 2" panose="00000500000000000000" pitchFamily="2"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a:solidFill>
                            <a:srgbClr val="000000"/>
                          </a:solidFill>
                          <a:latin typeface="Liberation Sans" panose="020B0604020202020204" pitchFamily="34" charset="0"/>
                          <a:cs typeface="Liberation Sans" panose="020B0604020202020204" pitchFamily="34" charset="0"/>
                        </a:rPr>
                      </a:br>
                      <a:r>
                        <a:rPr lang="en-US" sz="900">
                          <a:solidFill>
                            <a:srgbClr val="000000"/>
                          </a:solidFill>
                          <a:latin typeface="Liberation Sans" panose="020B0604020202020204" pitchFamily="34" charset="0"/>
                          <a:cs typeface="Liberation Sans" panose="020B0604020202020204" pitchFamily="34" charset="0"/>
                        </a:rPr>
                        <a:t>be at the top of the list.</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r>
              <a:rPr lang="en-US" dirty="0"/>
              <a:t>Insufficient</a:t>
            </a:r>
            <a:br>
              <a:rPr lang="en-US" dirty="0"/>
            </a:br>
            <a:r>
              <a:rPr lang="en-US"/>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89787195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endParaRPr lang="en-US" sz="1000" dirty="0">
                        <a:ln>
                          <a:noFill/>
                        </a:ln>
                        <a:solidFill>
                          <a:srgbClr val="000000"/>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a:ln>
                            <a:noFill/>
                          </a:ln>
                          <a:solidFill>
                            <a:srgbClr val="000000"/>
                          </a:solidFill>
                          <a:latin typeface="Liberation Sans" panose="020B0604020202020204" pitchFamily="34" charset="0"/>
                          <a:cs typeface="Liberation Sans" panose="020B0604020202020204" pitchFamily="34" charset="0"/>
                        </a:rPr>
                        <a:t>. </a:t>
                      </a:r>
                      <a:endParaRPr lang="en-US" sz="90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6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There are numerous additional OWASP resources available for your use. Please visit the </a:t>
                      </a:r>
                      <a:r>
                        <a:rPr lang="en-US" sz="900" baseline="0" dirty="0">
                          <a:latin typeface="Liberation Sans" panose="020B0604020202020204" pitchFamily="34" charset="0"/>
                          <a:hlinkClick r:id="rId4"/>
                        </a:rPr>
                        <a:t>OWASP Projects page</a:t>
                      </a:r>
                      <a:r>
                        <a:rPr lang="en-US" sz="900" baseline="0" dirty="0">
                          <a:latin typeface="Liberation Sans" panose="020B0604020202020204" pitchFamily="34" charset="0"/>
                        </a:rPr>
                        <a:t>, which lists all the Flagship, Labs, and Incubator projects in the OWASP project inventory. Most OWASP resources are available on our </a:t>
                      </a:r>
                      <a:r>
                        <a:rPr lang="en-US" sz="900" baseline="0" dirty="0">
                          <a:latin typeface="Liberation Sans" panose="020B0604020202020204" pitchFamily="34" charset="0"/>
                          <a:hlinkClick r:id="rId5"/>
                        </a:rPr>
                        <a:t>wiki</a:t>
                      </a:r>
                      <a:r>
                        <a:rPr lang="en-US" sz="900" baseline="0" dirty="0">
                          <a:latin typeface="Liberation Sans" panose="020B0604020202020204" pitchFamily="34" charset="0"/>
                        </a:rPr>
                        <a:t>, and many OWASP documents can be ordered in </a:t>
                      </a:r>
                      <a:r>
                        <a:rPr lang="en-US" sz="900" baseline="0" dirty="0">
                          <a:latin typeface="Liberation Sans" panose="020B0604020202020204" pitchFamily="34" charset="0"/>
                          <a:hlinkClick r:id="rId6"/>
                        </a:rPr>
                        <a:t>hardcopy or as eBooks</a:t>
                      </a:r>
                      <a:r>
                        <a:rPr lang="en-US" sz="900" baseline="0" dirty="0">
                          <a:latin typeface="Liberation Sans" panose="020B0604020202020204" pitchFamily="34" charset="0"/>
                        </a:rPr>
                        <a:t>.</a:t>
                      </a:r>
                      <a:endParaRPr lang="en-US"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+D</a:t>
            </a:r>
          </a:p>
        </p:txBody>
      </p:sp>
      <p:sp>
        <p:nvSpPr>
          <p:cNvPr id="11" name="Titel 10"/>
          <p:cNvSpPr>
            <a:spLocks noGrp="1"/>
          </p:cNvSpPr>
          <p:nvPr>
            <p:ph type="title"/>
          </p:nvPr>
        </p:nvSpPr>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933616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630">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00801113"/>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86859042"/>
              </p:ext>
            </p:extLst>
          </p:nvPr>
        </p:nvGraphicFramePr>
        <p:xfrm>
          <a:off x="3429000" y="990600"/>
          <a:ext cx="3429000" cy="70043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7">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66577">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At OWASP, you'll find free and open:</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Application security tools and standards.</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Complete books on application security testing, secure code development, and secure code review.</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Presentations and </a:t>
                      </a:r>
                      <a:r>
                        <a:rPr lang="en-US" sz="950" b="0" i="0" u="none" strike="noStrike" noProof="0" dirty="0">
                          <a:solidFill>
                            <a:srgbClr val="000000"/>
                          </a:solidFill>
                          <a:latin typeface="Liberation Sans" panose="020B0604020202020204" pitchFamily="34" charset="0"/>
                          <a:hlinkClick r:id="rId6"/>
                        </a:rPr>
                        <a:t>videos</a:t>
                      </a:r>
                      <a:r>
                        <a:rPr lang="en-US" sz="950" b="0" i="0" u="none" strike="noStrike" noProof="0" dirty="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7"/>
                        </a:rPr>
                        <a:t>Cheat sheets</a:t>
                      </a:r>
                      <a:r>
                        <a:rPr lang="en-US" sz="950" b="0" i="0" u="none" strike="noStrike" noProof="0" dirty="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Standard security controls and libraries.</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8"/>
                        </a:rPr>
                        <a:t>Local chapters worldwide</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Cutting edge research.</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Extensive </a:t>
                      </a:r>
                      <a:r>
                        <a:rPr lang="en-US" sz="950" b="0" i="0" u="none" strike="noStrike" noProof="0" dirty="0">
                          <a:solidFill>
                            <a:srgbClr val="000000"/>
                          </a:solidFill>
                          <a:latin typeface="Liberation Sans" panose="020B0604020202020204" pitchFamily="34" charset="0"/>
                          <a:hlinkClick r:id="rId9"/>
                        </a:rPr>
                        <a:t>conferences worldwide</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10"/>
                        </a:rPr>
                        <a:t>Mailing lists</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lvl="0" algn="l">
                        <a:spcBef>
                          <a:spcPts val="200"/>
                        </a:spcBef>
                        <a:spcAft>
                          <a:spcPts val="600"/>
                        </a:spcAft>
                        <a:buNone/>
                      </a:pP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hlinkClick r:id="rId11"/>
                        </a:rPr>
                        <a:t>https://www.owasp.org</a:t>
                      </a:r>
                      <a:r>
                        <a:rPr lang="en-US" sz="950" b="0" i="0" u="none" strike="noStrike" noProof="0" dirty="0">
                          <a:solidFill>
                            <a:srgbClr val="000000"/>
                          </a:solidFill>
                          <a:latin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All OWASP tools, documents, videos, presentations, and chapters are free and open to anyone interested in improving application security.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a new kind of organization. Our freedom from commercial pressures allows us to provide unbiased, practical, and cost-effective information about application security. </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We support innovative security research with grants and infrastructure.</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Come join us!</a:t>
                      </a:r>
                      <a:endParaRPr lang="en-US" sz="900"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2313449224"/>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8024992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2936556164"/>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898346603"/>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290321481"/>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en-US" sz="1000" b="1">
                          <a:solidFill>
                            <a:srgbClr val="000000"/>
                          </a:solidFill>
                          <a:latin typeface="Liberation Sans" panose="020B0604020202020204" pitchFamily="34" charset="0"/>
                          <a:cs typeface="Liberation Sans" panose="020B0604020202020204" pitchFamily="34" charset="0"/>
                        </a:rPr>
                        <a:t>Application</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Exploitability</a:t>
                      </a:r>
                    </a:p>
                    <a:p>
                      <a:pPr algn="ctr"/>
                      <a:r>
                        <a:rPr lang="en-US" sz="1000" b="1">
                          <a:solidFill>
                            <a:schemeClr val="bg1"/>
                          </a:solidFill>
                          <a:latin typeface="Liberation Sans" panose="020B0604020202020204" pitchFamily="34" charset="0"/>
                          <a:cs typeface="Liberation Sans" panose="020B0604020202020204" pitchFamily="34" charset="0"/>
                        </a:rPr>
                        <a:t>EASY: </a:t>
                      </a:r>
                      <a:r>
                        <a:rPr lang="en-US" sz="1100" b="1">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a:solidFill>
                            <a:schemeClr val="bg1"/>
                          </a:solidFill>
                          <a:latin typeface="Liberation Sans" panose="020B0604020202020204" pitchFamily="34" charset="0"/>
                          <a:cs typeface="Liberation Sans" panose="020B0604020202020204" pitchFamily="34" charset="0"/>
                        </a:rPr>
                        <a:t>WIDESPREAD: </a:t>
                      </a:r>
                      <a:r>
                        <a:rPr lang="en-US" sz="1100" b="1" baseline="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EASY: </a:t>
                      </a:r>
                      <a:r>
                        <a:rPr lang="en-US" sz="1100" b="1" kern="120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Technical</a:t>
                      </a:r>
                      <a:endParaRPr lang="en-US" sz="1000" b="1" baseline="0">
                        <a:solidFill>
                          <a:schemeClr val="bg1"/>
                        </a:solidFill>
                        <a:latin typeface="Liberation Sans" panose="020B0604020202020204" pitchFamily="34" charset="0"/>
                        <a:cs typeface="Liberation Sans" panose="020B0604020202020204" pitchFamily="34" charset="0"/>
                      </a:endParaRPr>
                    </a:p>
                    <a:p>
                      <a:pPr algn="ctr"/>
                      <a:r>
                        <a:rPr lang="en-US" sz="1000" b="1">
                          <a:solidFill>
                            <a:schemeClr val="bg1"/>
                          </a:solidFill>
                          <a:latin typeface="Liberation Sans" panose="020B0604020202020204" pitchFamily="34" charset="0"/>
                          <a:cs typeface="Liberation Sans" panose="020B0604020202020204" pitchFamily="34" charset="0"/>
                        </a:rPr>
                        <a:t>MODERATE: </a:t>
                      </a:r>
                      <a:r>
                        <a:rPr lang="en-US" sz="1100" b="1">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a:solidFill>
                            <a:srgbClr val="000000"/>
                          </a:solidFill>
                          <a:latin typeface="Liberation Sans" panose="020B0604020202020204" pitchFamily="34" charset="0"/>
                          <a:cs typeface="Liberation Sans" panose="020B0604020202020204" pitchFamily="34" charset="0"/>
                        </a:rPr>
                        <a:t>Business</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18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latin typeface="Exo 2" panose="00000500000000000000" pitchFamily="2" charset="0"/>
                        </a:rPr>
                        <a:t>= </a:t>
                      </a:r>
                      <a:r>
                        <a:rPr lang="en-US" sz="2400" b="1" kern="0"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r>
                        <a:rPr lang="en-US" sz="900" baseline="0" dirty="0">
                          <a:latin typeface="Liberation Sans" panose="020B0604020202020204" pitchFamily="34" charset="0"/>
                          <a:cs typeface="Liberation Sans" panose="020B0604020202020204" pitchFamily="34" charset="0"/>
                        </a:rPr>
                        <a:t>.</a:t>
                      </a:r>
                      <a:endParaRPr lang="en-US" sz="900" baseline="0" dirty="0">
                        <a:solidFill>
                          <a:srgbClr val="00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5598859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br>
                        <a:rPr lang="en-US"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br>
                        <a:rPr lang="en-US"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2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chemeClr val="dk1"/>
                          </a:solidFill>
                          <a:latin typeface="Liberation Sans" panose="020B0604020202020204" pitchFamily="34" charset="0"/>
                          <a:ea typeface="+mn-ea"/>
                          <a:cs typeface="Liberation Sans" panose="020B0604020202020204" pitchFamily="34" charset="0"/>
                        </a:rPr>
                        <a:t>6.0</a:t>
                      </a:r>
                      <a:endParaRPr lang="en-US" sz="950" b="1" kern="1200" dirty="0">
                        <a:solidFill>
                          <a:schemeClr val="dk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5.0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4.7</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br>
                        <a:rPr lang="en-US"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95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0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4"/>
                        </a:rPr>
                        <a:t>CWE-352: Cross-Site Request Forgery (CSRF)</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950" baseline="0" dirty="0" err="1">
                          <a:latin typeface="Liberation Sans" panose="020B0604020202020204" pitchFamily="34" charset="0"/>
                          <a:cs typeface="Liberation Sans" panose="020B0604020202020204" pitchFamily="34" charset="0"/>
                          <a:hlinkClick r:id="rId5"/>
                        </a:rPr>
                        <a:t>AppDoS</a:t>
                      </a:r>
                      <a:r>
                        <a:rPr lang="en-US" sz="950" baseline="0" dirty="0">
                          <a:latin typeface="Liberation Sans" panose="020B0604020202020204" pitchFamily="34" charset="0"/>
                          <a:cs typeface="Liberation Sans" panose="020B0604020202020204" pitchFamily="34" charset="0"/>
                          <a:hlinkClick r:id="rId5"/>
                        </a:rPr>
                        <a: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8"/>
                        </a:rPr>
                        <a:t>CWE-601: </a:t>
                      </a:r>
                      <a:r>
                        <a:rPr lang="en-US" sz="950" baseline="0" dirty="0" err="1">
                          <a:latin typeface="Liberation Sans" panose="020B0604020202020204" pitchFamily="34" charset="0"/>
                          <a:cs typeface="Liberation Sans" panose="020B0604020202020204" pitchFamily="34" charset="0"/>
                          <a:hlinkClick r:id="rId8"/>
                        </a:rPr>
                        <a:t>Unvalidated</a:t>
                      </a:r>
                      <a:r>
                        <a:rPr lang="en-US" sz="950" baseline="0" dirty="0">
                          <a:latin typeface="Liberation Sans" panose="020B0604020202020204" pitchFamily="34" charset="0"/>
                          <a:cs typeface="Liberation Sans" panose="020B0604020202020204" pitchFamily="34" charset="0"/>
                          <a:hlinkClick r:id="rId8"/>
                        </a:rPr>
                        <a:t> Forward and Redirects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1"/>
                        </a:rPr>
                        <a:t>CWE-918: Server-Side Request Forgery (SSRF)</a:t>
                      </a:r>
                      <a:endParaRPr lang="en-US" sz="95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3305248560"/>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a:solidFill>
                            <a:schemeClr val="tx1"/>
                          </a:solidFill>
                          <a:latin typeface="Liberation Sans" panose="020B0604020202020204" pitchFamily="34" charset="0"/>
                          <a:ea typeface="+mn-ea"/>
                          <a:cs typeface="+mn-cs"/>
                        </a:rPr>
                        <a:t>Industry Ranked Survey</a:t>
                      </a:r>
                      <a:endParaRPr lang="en-US" sz="1600" b="1" kern="1200" noProof="0" dirty="0">
                        <a:solidFill>
                          <a:schemeClr val="tx1"/>
                        </a:solidFill>
                        <a:latin typeface="Liberation Sans" panose="020B0604020202020204" pitchFamily="34"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a:solidFill>
                            <a:schemeClr val="tx1"/>
                          </a:solidFill>
                          <a:latin typeface="Liberation Sans" panose="020B0604020202020204" pitchFamily="34" charset="0"/>
                          <a:ea typeface="+mn-ea"/>
                          <a:cs typeface="+mn-cs"/>
                        </a:rPr>
                        <a:t>Public Data Call</a:t>
                      </a:r>
                      <a:endParaRPr lang="en-US"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641151158"/>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984864819"/>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latin typeface="Exo 2" panose="00000500000000000000" pitchFamily="2" charset="0"/>
                        </a:rPr>
                      </a:b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A8:2017-Insecure Deserialization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1554364740"/>
              </p:ext>
            </p:extLst>
          </p:nvPr>
        </p:nvGraphicFramePr>
        <p:xfrm>
          <a:off x="0" y="987552"/>
          <a:ext cx="6858000" cy="82834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 (ASVS)</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b="1" dirty="0">
                          <a:latin typeface="Liberation Sans" panose="020B0604020202020204" pitchFamily="34" charset="0"/>
                          <a:cs typeface="Liberation Sans" panose="020B0604020202020204" pitchFamily="34" charset="0"/>
                          <a:hlinkClick r:id="rId5" action="ppaction://hlinksldjump"/>
                        </a:rPr>
                        <a:t>What’s Next for 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6" action="ppaction://hlinksldjump"/>
                        </a:rPr>
                        <a:t>What’s Next for 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7" action="ppaction://hlinksldjump"/>
                        </a:rPr>
                        <a:t>What’s </a:t>
                      </a:r>
                      <a:r>
                        <a:rPr lang="en-US" sz="950" b="1" dirty="0">
                          <a:latin typeface="Liberation Sans" panose="020B0604020202020204" pitchFamily="34" charset="0"/>
                          <a:cs typeface="Liberation Sans" panose="020B0604020202020204" pitchFamily="34" charset="0"/>
                          <a:hlinkClick r:id="rId8" action="ppaction://hlinksldjump"/>
                        </a:rPr>
                        <a:t>Next</a:t>
                      </a:r>
                      <a:r>
                        <a:rPr lang="en-US" sz="950" b="1" dirty="0">
                          <a:latin typeface="Liberation Sans" panose="020B0604020202020204" pitchFamily="34" charset="0"/>
                          <a:cs typeface="Liberation Sans" panose="020B0604020202020204" pitchFamily="34" charset="0"/>
                          <a:hlinkClick r:id="rId7" action="ppaction://hlinksldjump"/>
                        </a:rPr>
                        <a: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b="1" dirty="0">
                          <a:latin typeface="Liberation Sans" panose="020B0604020202020204" pitchFamily="34" charset="0"/>
                          <a:cs typeface="Liberation Sans" panose="020B0604020202020204" pitchFamily="34" charset="0"/>
                          <a:hlinkClick r:id="rId7" action="ppaction://hlinksldjump"/>
                        </a:rPr>
                        <a:t>What’s </a:t>
                      </a:r>
                      <a:r>
                        <a:rPr lang="en-US" sz="950" b="1" dirty="0">
                          <a:latin typeface="Liberation Sans" panose="020B0604020202020204" pitchFamily="34" charset="0"/>
                          <a:cs typeface="Liberation Sans" panose="020B0604020202020204" pitchFamily="34" charset="0"/>
                          <a:hlinkClick r:id="rId9" action="ppaction://hlinksldjump"/>
                        </a:rPr>
                        <a:t>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10"/>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1"/>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2"/>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dirty="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Acknowledgements page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3749990698"/>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and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A10:2017-Insufficient Logging and Monitoring</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en-US" sz="950" b="0" i="0" u="none" strike="noStrike" baseline="0" noProof="0" dirty="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9621535"/>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kern="1200"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Don't stop at 10</a:t>
                      </a:r>
                      <a:r>
                        <a:rPr lang="en-US" sz="95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a:latin typeface="Liberation Sans" panose="020B0604020202020204" pitchFamily="34" charset="0"/>
                          <a:cs typeface="Liberation Sans" panose="020B0604020202020204" pitchFamily="34" charset="0"/>
                          <a:hlinkClick r:id="rId6"/>
                        </a:rPr>
                        <a:t>OWASP Developer's Guide</a:t>
                      </a:r>
                      <a:r>
                        <a:rPr lang="en-US" sz="950">
                          <a:latin typeface="Liberation Sans" panose="020B0604020202020204" pitchFamily="34" charset="0"/>
                          <a:cs typeface="Liberation Sans" panose="020B0604020202020204" pitchFamily="34" charset="0"/>
                        </a:rPr>
                        <a:t> and the </a:t>
                      </a:r>
                      <a:r>
                        <a:rPr lang="en-US" sz="950">
                          <a:latin typeface="Liberation Sans" panose="020B0604020202020204" pitchFamily="34" charset="0"/>
                          <a:cs typeface="Liberation Sans" panose="020B0604020202020204" pitchFamily="34" charset="0"/>
                          <a:hlinkClick r:id="rId7"/>
                        </a:rPr>
                        <a:t>OWASP Cheat Sheet Series</a:t>
                      </a:r>
                      <a:r>
                        <a:rPr lang="en-US" sz="95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a:latin typeface="Liberation Sans" panose="020B0604020202020204" pitchFamily="34" charset="0"/>
                          <a:cs typeface="Liberation Sans" panose="020B0604020202020204" pitchFamily="34" charset="0"/>
                          <a:hlinkClick r:id="rId8"/>
                        </a:rPr>
                        <a:t>OWASP Testing Guide</a:t>
                      </a:r>
                      <a:r>
                        <a:rPr lang="en-US" sz="950" baseline="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Constant</a:t>
                      </a:r>
                      <a:r>
                        <a:rPr lang="en-US" sz="950" b="1" baseline="0">
                          <a:latin typeface="Liberation Sans" panose="020B0604020202020204" pitchFamily="34" charset="0"/>
                          <a:cs typeface="Liberation Sans" panose="020B0604020202020204" pitchFamily="34" charset="0"/>
                        </a:rPr>
                        <a:t> change</a:t>
                      </a:r>
                      <a:r>
                        <a:rPr lang="en-US" sz="95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a:latin typeface="Liberation Sans" panose="020B0604020202020204" pitchFamily="34" charset="0"/>
                          <a:cs typeface="Liberation Sans" panose="020B0604020202020204" pitchFamily="34" charset="0"/>
                          <a:hlinkClick r:id="rId9" action="ppaction://hlinksldjump"/>
                        </a:rPr>
                        <a:t>Developers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10" action="ppaction://hlinksldjump"/>
                        </a:rPr>
                        <a:t>Security Testers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11" action="ppaction://hlinksldjump"/>
                        </a:rPr>
                        <a:t>Organizations</a:t>
                      </a:r>
                      <a:r>
                        <a:rPr lang="en-US" sz="950">
                          <a:latin typeface="Liberation Sans" panose="020B0604020202020204" pitchFamily="34" charset="0"/>
                          <a:cs typeface="Liberation Sans" panose="020B0604020202020204" pitchFamily="34" charset="0"/>
                        </a:rPr>
                        <a:t>, and </a:t>
                      </a:r>
                      <a:r>
                        <a:rPr lang="en-US" sz="950">
                          <a:latin typeface="Liberation Sans" panose="020B0604020202020204" pitchFamily="34" charset="0"/>
                          <a:cs typeface="Liberation Sans" panose="020B0604020202020204" pitchFamily="34" charset="0"/>
                          <a:hlinkClick r:id="rId12" action="ppaction://hlinksldjump"/>
                        </a:rPr>
                        <a:t>Application Managers </a:t>
                      </a:r>
                      <a:r>
                        <a:rPr lang="en-US" sz="95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a:latin typeface="Liberation Sans" panose="020B0604020202020204" pitchFamily="34" charset="0"/>
                          <a:cs typeface="Liberation Sans" panose="020B0604020202020204" pitchFamily="34" charset="0"/>
                        </a:rPr>
                        <a:t>Think positive</a:t>
                      </a:r>
                      <a:r>
                        <a:rPr lang="en-US" sz="950" baseline="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a:latin typeface="Liberation Sans" panose="020B0604020202020204" pitchFamily="34" charset="0"/>
                          <a:cs typeface="Liberation Sans" panose="020B0604020202020204" pitchFamily="34" charset="0"/>
                          <a:hlinkClick r:id="rId13"/>
                        </a:rPr>
                        <a:t>OWASP Proactive Controls </a:t>
                      </a:r>
                      <a:r>
                        <a:rPr lang="en-US" sz="95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a:latin typeface="Liberation Sans" panose="020B0604020202020204" pitchFamily="34" charset="0"/>
                          <a:cs typeface="Liberation Sans" panose="020B0604020202020204" pitchFamily="34" charset="0"/>
                          <a:hlinkClick r:id="rId14"/>
                        </a:rPr>
                        <a:t>OWASP Application Security Verification Standard (ASVS)</a:t>
                      </a:r>
                      <a:r>
                        <a:rPr lang="en-US" sz="95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Use tools wisely</a:t>
                      </a:r>
                      <a:r>
                        <a:rPr lang="en-US" sz="95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a:latin typeface="Liberation Sans" panose="020B0604020202020204" pitchFamily="34" charset="0"/>
                          <a:cs typeface="Liberation Sans" panose="020B0604020202020204" pitchFamily="34" charset="0"/>
                        </a:rPr>
                        <a:t>Push left, right, and everywhere</a:t>
                      </a:r>
                      <a:r>
                        <a:rPr lang="en-US" sz="95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a:latin typeface="Liberation Sans" panose="020B0604020202020204" pitchFamily="34" charset="0"/>
                          <a:cs typeface="Liberation Sans" panose="020B0604020202020204" pitchFamily="34" charset="0"/>
                          <a:hlinkClick r:id="rId15"/>
                        </a:rPr>
                        <a:t>OWASP Software Assurance Maturity Model (SAMM)</a:t>
                      </a:r>
                      <a:r>
                        <a:rPr lang="en-US" sz="95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57383712"/>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As there are more contributors than space here, we have created a </a:t>
                      </a:r>
                      <a:r>
                        <a:rPr lang="en-US" sz="950" b="0" i="0" u="none" strike="noStrike" noProof="0">
                          <a:solidFill>
                            <a:srgbClr val="000000"/>
                          </a:solidFill>
                          <a:latin typeface="Liberation Sans" panose="020B0604020202020204" pitchFamily="34" charset="0"/>
                          <a:hlinkClick r:id="rId16" action="ppaction://hlinksldjump"/>
                        </a:rPr>
                        <a:t>dedicated page </a:t>
                      </a:r>
                      <a:r>
                        <a:rPr lang="en-US" sz="950" b="0" i="0" u="none" strike="noStrike" noProof="0">
                          <a:solidFill>
                            <a:srgbClr val="000000"/>
                          </a:solidFill>
                          <a:latin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a:latin typeface="Exo 2" panose="00000500000000000000" pitchFamily="2" charset="0"/>
                      </a:endParaRP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a:latin typeface="Exo 2" panose="00000500000000000000" pitchFamily="2" charset="0"/>
                      </a:endParaRP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0" i="0" u="none" strike="noStrike" noProof="0">
                          <a:solidFill>
                            <a:srgbClr val="000000"/>
                          </a:solidFill>
                          <a:latin typeface="Liberation Sans" panose="020B0604020202020204" pitchFamily="34" charset="0"/>
                          <a:hlinkClick r:id="rId16" action="ppaction://hlinksldjump"/>
                        </a:rPr>
                        <a:t>Acknowledgements</a:t>
                      </a:r>
                      <a:r>
                        <a:rPr lang="en-US" sz="950" b="0" i="0" u="none" strike="noStrike" noProof="0">
                          <a:solidFill>
                            <a:srgbClr val="000000"/>
                          </a:solidFill>
                          <a:latin typeface="Liberation Sans" panose="020B0604020202020204" pitchFamily="34" charset="0"/>
                        </a:rPr>
                        <a:t>’ page. </a:t>
                      </a:r>
                    </a:p>
                    <a:p>
                      <a:pPr lvl="0">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endParaRPr lang="en-US" sz="950" b="0" i="0" u="none" strike="noStrike" noProof="0" dirty="0">
                        <a:solidFill>
                          <a:srgbClr val="000000"/>
                        </a:solidFill>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2437593199"/>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ts val="1000"/>
                        </a:lnSpc>
                        <a:spcBef>
                          <a:spcPts val="200"/>
                        </a:spcBef>
                        <a:buNone/>
                      </a:pPr>
                      <a:r>
                        <a:rPr lang="en-US" sz="900" b="0" i="0" u="none" strike="noStrike" noProof="0" dirty="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written in node.js and Spring Boot are replacing traditional monolithic applications.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come with their own security challenges including establishing trust between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data:</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(XXE)</a:t>
                      </a:r>
                      <a:r>
                        <a:rPr lang="en-US" sz="900" b="1" i="0" u="none" strike="noStrike"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is a new category primarily supported by </a:t>
                      </a:r>
                      <a:r>
                        <a:rPr lang="en-US" sz="900" dirty="0">
                          <a:solidFill>
                            <a:srgbClr val="000000"/>
                          </a:solidFill>
                          <a:latin typeface="Liberation Sans"/>
                          <a:cs typeface="Liberation Sans" panose="020B0604020202020204" pitchFamily="34" charset="0"/>
                          <a:hlinkClick r:id="rId5"/>
                        </a:rPr>
                        <a:t>source code analysis security testing tools</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data sets.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the community:</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6" action="ppaction://hlinksldjump"/>
                        </a:rPr>
                        <a:t>A8:2017-Insecure Deserialization</a:t>
                      </a:r>
                      <a:r>
                        <a:rPr lang="en-US" sz="900" b="0" i="0" u="none" strike="noStrike" noProof="0" dirty="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7" action="ppaction://hlinksldjump"/>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Merged or retired, but not forgotten:</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rId8" action="ppaction://hlinksldjump"/>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as many frameworks include </a:t>
                      </a:r>
                      <a:r>
                        <a:rPr lang="en-US" sz="900" b="0" i="0" u="none" strike="noStrike" kern="1200" noProof="0" dirty="0">
                          <a:solidFill>
                            <a:srgbClr val="000000"/>
                          </a:solidFill>
                          <a:latin typeface="Liberation Sans"/>
                          <a:cs typeface="Liberation Sans" panose="020B0604020202020204" pitchFamily="34" charset="0"/>
                          <a:hlinkClick r:id="rId9"/>
                        </a:rPr>
                        <a:t>CSRF defenses</a:t>
                      </a:r>
                      <a:r>
                        <a:rPr lang="en-US" sz="900" b="0" i="0" u="none" strike="noStrike" kern="1200" noProof="0" dirty="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a:spcBef>
                          <a:spcPts val="300"/>
                        </a:spcBef>
                        <a:buClr>
                          <a:srgbClr val="000000"/>
                        </a:buClr>
                        <a:buFont typeface="Arial"/>
                        <a:buChar char="•"/>
                      </a:pP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071859492"/>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50" b="1" kern="1200" dirty="0">
                          <a:solidFill>
                            <a:srgbClr val="83276B"/>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 </a:t>
                      </a:r>
                      <a:r>
                        <a:rPr lang="en-US" sz="95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0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5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633617837"/>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en-US" sz="950" dirty="0">
                          <a:solidFill>
                            <a:srgbClr val="000000"/>
                          </a:solidFill>
                          <a:latin typeface="Liberation Sans"/>
                          <a:ea typeface="Liberation Sans" panose="020B0604020202020204" pitchFamily="34" charset="0"/>
                          <a:cs typeface="Liberation Sans" panose="020B0604020202020204" pitchFamily="34" charset="0"/>
                        </a:rPr>
                        <a:t>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95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95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32219579"/>
              </p:ext>
            </p:extLst>
          </p:nvPr>
        </p:nvGraphicFramePr>
        <p:xfrm>
          <a:off x="76199" y="6102170"/>
          <a:ext cx="4388400" cy="102108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1524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Specific</a:t>
                      </a:r>
                      <a:endPar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Common</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Moderate</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Uncommon: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Minor: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a:t>
            </a:r>
            <a:r>
              <a:rPr lang="en-AU">
                <a:latin typeface="Exo 2" panose="00000500000000000000" pitchFamily="2" charset="0"/>
              </a:rPr>
              <a:t>Top 10</a:t>
            </a:r>
            <a:br>
              <a:rPr lang="en-AU" dirty="0">
                <a:latin typeface="Exo 2" panose="00000500000000000000" pitchFamily="2" charset="0"/>
              </a:rPr>
            </a:br>
            <a:r>
              <a:rPr lang="en-AU" dirty="0">
                <a:latin typeface="Exo 2" panose="00000500000000000000" pitchFamily="2" charset="0"/>
              </a:rPr>
              <a:t>Application </a:t>
            </a:r>
            <a:r>
              <a:rPr lang="en-AU">
                <a:latin typeface="Exo 2" panose="00000500000000000000" pitchFamily="2" charset="0"/>
              </a:rPr>
              <a:t>Security </a:t>
            </a:r>
            <a:r>
              <a:rPr lang="en-AU" dirty="0"/>
              <a:t>Risks</a:t>
            </a:r>
            <a:r>
              <a:rPr lang="en-AU"/>
              <a:t> </a:t>
            </a:r>
            <a:r>
              <a:rPr lang="en-AU" dirty="0"/>
              <a:t>–</a:t>
            </a:r>
            <a:r>
              <a:rPr lang="en-AU"/>
              <a:t>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template injection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
            </a:r>
            <a:r>
              <a:rPr lang="en-US" sz="900">
                <a:solidFill>
                  <a:schemeClr val="tx2"/>
                </a:solidFill>
                <a:latin typeface="Liberation Sans" panose="020B0604020202020204" pitchFamily="34" charset="0"/>
                <a:cs typeface="Liberation Sans" panose="020B0604020202020204" pitchFamily="34" charset="0"/>
              </a:rPr>
              <a:t>Even when</a:t>
            </a:r>
            <a:r>
              <a:rPr lang="en-US" sz="900" dirty="0">
                <a:solidFill>
                  <a:schemeClr val="tx2"/>
                </a:solidFill>
                <a:latin typeface="Liberation Sans" panose="020B0604020202020204" pitchFamily="34" charset="0"/>
                <a:cs typeface="Liberation Sans" panose="020B0604020202020204" pitchFamily="34" charset="0"/>
              </a:rPr>
              <a:t>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a:t>
            </a:r>
            <a:r>
              <a:rPr lang="en-US" sz="900">
                <a:solidFill>
                  <a:schemeClr val="tx2"/>
                </a:solidFill>
                <a:latin typeface="Liberation Sans" panose="020B0604020202020204" pitchFamily="34" charset="0"/>
                <a:cs typeface="Liberation Sans" panose="020B0604020202020204" pitchFamily="34" charset="0"/>
              </a:rPr>
              <a:t>This</a:t>
            </a:r>
            <a:r>
              <a:rPr lang="en-US" sz="900" dirty="0">
                <a:solidFill>
                  <a:schemeClr val="tx2"/>
                </a:solidFill>
                <a:latin typeface="Liberation Sans" panose="020B0604020202020204" pitchFamily="34" charset="0"/>
                <a:cs typeface="Liberation Sans" panose="020B0604020202020204" pitchFamily="34" charset="0"/>
              </a:rPr>
              <a:t>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459229983"/>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Injection flaws</a:t>
                      </a:r>
                      <a:r>
                        <a:rPr lang="en-US" sz="900">
                          <a:ln>
                            <a:noFill/>
                          </a:ln>
                          <a:latin typeface="Liberation Sans" panose="020B0604020202020204" pitchFamily="34" charset="0"/>
                          <a:cs typeface="Liberation Sans" panose="020B0604020202020204" pitchFamily="34" charset="0"/>
                        </a:rPr>
                        <a:t> </a:t>
                      </a:r>
                      <a:r>
                        <a:rPr lang="en-US" sz="90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100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a:latin typeface="Liberation Sans" panose="020B0604020202020204" pitchFamily="34" charset="0"/>
                          <a:cs typeface="Liberation Sans" panose="020B0604020202020204" pitchFamily="34" charset="0"/>
                        </a:rPr>
                        <a:t>Injection flaws are easy to discover when examining code. Scanners and fuzzers can help attackers find injection flaws.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a:latin typeface="Exo 2" panose="00000500000000000000" pitchFamily="2" charset="0"/>
                      </a:endParaRPr>
                    </a:p>
                    <a:p>
                      <a:pPr lvl="0">
                        <a:lnSpc>
                          <a:spcPts val="1000"/>
                        </a:lnSpc>
                        <a:spcBef>
                          <a:spcPts val="300"/>
                        </a:spcBef>
                        <a:spcAft>
                          <a:spcPts val="300"/>
                        </a:spcAft>
                        <a:buNone/>
                      </a:pPr>
                      <a:r>
                        <a:rPr lang="en-US" sz="90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a:t>
            </a:r>
            <a:r>
              <a:rPr lang="en-US" sz="90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354317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a:cs typeface="Liberation Sans" panose="020B0604020202020204" pitchFamily="34" charset="0"/>
                        </a:rPr>
                        <a:t>Exploitability: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rgbClr val="FFFFFF"/>
                          </a:solidFill>
                          <a:latin typeface="Liberation Sans" panose="020B0604020202020204"/>
                          <a:cs typeface="Liberation Sans" panose="020B0604020202020204" pitchFamily="34" charset="0"/>
                        </a:rPr>
                        <a:t>Technical: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manage-ment is the bedrock of authentication and access controls, and is present in all stateful </a:t>
                      </a:r>
                      <a:r>
                        <a:rPr lang="en-US" sz="900">
                          <a:solidFill>
                            <a:schemeClr val="tx1"/>
                          </a:solidFill>
                          <a:latin typeface="Liberation Sans" panose="020B0604020202020204" pitchFamily="34" charset="0"/>
                          <a:cs typeface="Liberation Sans" panose="020B0604020202020204" pitchFamily="34" charset="0"/>
                        </a:rPr>
                        <a:t>applications</a:t>
                      </a:r>
                      <a:r>
                        <a:rPr lang="en-US" sz="90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a:latin typeface="Liberation Sans" panose="020B0604020202020204" pitchFamily="34" charset="0"/>
                          <a:cs typeface="Liberation Sans" panose="020B0604020202020204" pitchFamily="34" charset="0"/>
                        </a:rPr>
                        <a:t>attacks</a:t>
                      </a:r>
                      <a:r>
                        <a:rPr lang="en-US" sz="900">
                          <a:latin typeface="Liberation Sans" panose="020B0604020202020204" pitchFamily="34" charset="0"/>
                          <a:cs typeface="Liberation Sans" panose="020B0604020202020204" pitchFamily="34" charset="0"/>
                        </a:rPr>
                        <a:t>.</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b="0" i="0" u="none" strike="noStrike" noProof="0" dirty="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12255</Words>
  <Application>Microsoft Office PowerPoint</Application>
  <PresentationFormat>Letter Paper (8.5x11 in)</PresentationFormat>
  <Paragraphs>1295</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PowerPoint Presentation</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Neil Smithline</cp:lastModifiedBy>
  <cp:revision>1870</cp:revision>
  <cp:lastPrinted>2017-11-16T20:35:31Z</cp:lastPrinted>
  <dcterms:created xsi:type="dcterms:W3CDTF">2009-08-17T12:51:41Z</dcterms:created>
  <dcterms:modified xsi:type="dcterms:W3CDTF">2017-11-20T14:58:14Z</dcterms:modified>
  <cp:contentStatus>RC2_RCC1</cp:contentStatus>
</cp:coreProperties>
</file>