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307" r:id="rId3"/>
    <p:sldId id="308" r:id="rId4"/>
    <p:sldId id="310" r:id="rId5"/>
    <p:sldId id="271" r:id="rId6"/>
    <p:sldId id="257" r:id="rId7"/>
    <p:sldId id="311" r:id="rId8"/>
    <p:sldId id="299" r:id="rId9"/>
    <p:sldId id="312" r:id="rId10"/>
    <p:sldId id="300" r:id="rId11"/>
    <p:sldId id="258" r:id="rId12"/>
    <p:sldId id="301" r:id="rId13"/>
    <p:sldId id="302" r:id="rId14"/>
    <p:sldId id="304" r:id="rId15"/>
    <p:sldId id="313" r:id="rId16"/>
    <p:sldId id="260" r:id="rId17"/>
    <p:sldId id="305" r:id="rId18"/>
    <p:sldId id="306" r:id="rId19"/>
    <p:sldId id="261" r:id="rId20"/>
    <p:sldId id="262" r:id="rId21"/>
    <p:sldId id="263" r:id="rId22"/>
    <p:sldId id="339" r:id="rId23"/>
    <p:sldId id="340" r:id="rId24"/>
    <p:sldId id="341" r:id="rId25"/>
    <p:sldId id="314" r:id="rId26"/>
    <p:sldId id="315" r:id="rId27"/>
    <p:sldId id="316" r:id="rId28"/>
    <p:sldId id="317" r:id="rId29"/>
    <p:sldId id="318" r:id="rId30"/>
    <p:sldId id="320" r:id="rId31"/>
    <p:sldId id="321" r:id="rId32"/>
    <p:sldId id="322" r:id="rId33"/>
    <p:sldId id="323" r:id="rId34"/>
    <p:sldId id="325" r:id="rId35"/>
    <p:sldId id="326" r:id="rId36"/>
    <p:sldId id="327" r:id="rId37"/>
    <p:sldId id="328" r:id="rId38"/>
    <p:sldId id="329" r:id="rId39"/>
    <p:sldId id="330" r:id="rId40"/>
    <p:sldId id="331" r:id="rId41"/>
    <p:sldId id="332" r:id="rId42"/>
    <p:sldId id="333" r:id="rId43"/>
    <p:sldId id="33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94641" autoAdjust="0"/>
  </p:normalViewPr>
  <p:slideViewPr>
    <p:cSldViewPr snapToGrid="0" snapToObjects="1">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0993E7-8755-214F-88A5-D2D0847D26E1}" type="slidenum">
              <a:rPr lang="en-US" smtClean="0"/>
              <a:pPr/>
              <a:t>37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11/13/2022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11/13/2022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Software Cost Estimation</a:t>
            </a:r>
            <a:endParaRPr lang="en-US" dirty="0"/>
          </a:p>
        </p:txBody>
      </p:sp>
      <p:sp>
        <p:nvSpPr>
          <p:cNvPr id="3" name="Subtitle 2"/>
          <p:cNvSpPr>
            <a:spLocks noGrp="1"/>
          </p:cNvSpPr>
          <p:nvPr>
            <p:ph type="subTitle" idx="1"/>
          </p:nvPr>
        </p:nvSpPr>
        <p:spPr/>
        <p:txBody>
          <a:bodyPr/>
          <a:lstStyle/>
          <a:p>
            <a:r>
              <a:rPr lang="en-US" dirty="0" smtClean="0"/>
              <a:t>Dr. Safi Ibrahim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p>
        </p:txBody>
      </p:sp>
      <p:pic>
        <p:nvPicPr>
          <p:cNvPr id="4" name="Content Placeholder 3" descr="23.7 Staff-alloc-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pPr>
              <a:buNone/>
            </a:pPr>
            <a:endParaRPr lang="en-GB" sz="20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smtClean="0"/>
              <a:t>Software Cost Estimation</a:t>
            </a:r>
            <a:endParaRPr lang="en-US" sz="3200" dirty="0"/>
          </a:p>
        </p:txBody>
      </p:sp>
      <p:sp>
        <p:nvSpPr>
          <p:cNvPr id="3" name="Subtitle 2"/>
          <p:cNvSpPr>
            <a:spLocks noGrp="1"/>
          </p:cNvSpPr>
          <p:nvPr>
            <p:ph type="subTitle" idx="1"/>
          </p:nvPr>
        </p:nvSpPr>
        <p:spPr/>
        <p:txBody>
          <a:bodyPr/>
          <a:lstStyle/>
          <a:p>
            <a:r>
              <a:rPr lang="en-US" dirty="0" smtClean="0"/>
              <a:t>Lecture </a:t>
            </a:r>
            <a:r>
              <a:rPr lang="en-US" dirty="0" smtClean="0"/>
              <a:t>2</a:t>
            </a:r>
          </a:p>
          <a:p>
            <a:r>
              <a:rPr lang="en-US" dirty="0" smtClean="0"/>
              <a:t>Dr. Safi Ibrahim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latin typeface="Symbol" charset="2"/>
              </a:rPr>
              <a:t>´</a:t>
            </a:r>
            <a:r>
              <a:rPr lang="en-GB" sz="2000" dirty="0" err="1">
                <a:latin typeface="Helvetica" charset="0"/>
              </a:rPr>
              <a:t>Size</a:t>
            </a:r>
            <a:r>
              <a:rPr lang="en-GB" sz="2000" baseline="30000" dirty="0" err="1">
                <a:latin typeface="Helvetica" charset="0"/>
              </a:rPr>
              <a:t>B</a:t>
            </a:r>
            <a:r>
              <a:rPr lang="en-GB" sz="2000" dirty="0" err="1">
                <a:latin typeface="Symbol" charset="2"/>
              </a:rPr>
              <a:t>´</a:t>
            </a:r>
            <a:r>
              <a:rPr lang="en-GB" sz="2000" dirty="0" err="1">
                <a:latin typeface="Helvetica" charset="0"/>
              </a:rPr>
              <a:t>M</a:t>
            </a:r>
            <a:endParaRPr lang="en-GB" sz="2000" dirty="0">
              <a:latin typeface="Helvetica" charset="0"/>
            </a:endParaRPr>
          </a:p>
          <a:p>
            <a:pPr lvl="1" algn="just">
              <a:lnSpc>
                <a:spcPct val="90000"/>
              </a:lnSpc>
              <a:spcBef>
                <a:spcPts val="600"/>
              </a:spcBef>
              <a:spcAft>
                <a:spcPts val="600"/>
              </a:spcAft>
            </a:pPr>
            <a:r>
              <a:rPr lang="en-GB" sz="2000" dirty="0"/>
              <a:t>A 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b="1" dirty="0" smtClean="0"/>
              <a:t>Project planning </a:t>
            </a:r>
            <a:r>
              <a:rPr lang="en-US" dirty="0" smtClean="0"/>
              <a:t>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cSld>
  <p:clrMapOvr>
    <a:masterClrMapping/>
  </p:clrMapOvr>
  <p:transition advTm="2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a:t>COCOMO 2 models</a:t>
            </a:r>
          </a:p>
        </p:txBody>
      </p:sp>
      <p:sp>
        <p:nvSpPr>
          <p:cNvPr id="117763" name="Rectangle 3"/>
          <p:cNvSpPr>
            <a:spLocks noGrp="1" noChangeArrowheads="1"/>
          </p:cNvSpPr>
          <p:nvPr>
            <p:ph type="body" idx="1"/>
          </p:nvPr>
        </p:nvSpPr>
        <p:spPr/>
        <p:txBody>
          <a:bodyPr/>
          <a:lstStyle/>
          <a:p>
            <a:pPr>
              <a:lnSpc>
                <a:spcPct val="90000"/>
              </a:lnSpc>
            </a:pPr>
            <a:r>
              <a:rPr lang="en-US" sz="2400" dirty="0"/>
              <a:t>COCOMO 2 incorporates a range of sub-models that produce increasingly detailed software estimates.</a:t>
            </a:r>
          </a:p>
          <a:p>
            <a:pPr>
              <a:lnSpc>
                <a:spcPct val="90000"/>
              </a:lnSpc>
            </a:pPr>
            <a:r>
              <a:rPr lang="en-US" sz="2400" dirty="0"/>
              <a:t>The sub-models in COCOMO 2 are:</a:t>
            </a:r>
          </a:p>
          <a:p>
            <a:pPr lvl="1">
              <a:lnSpc>
                <a:spcPct val="90000"/>
              </a:lnSpc>
            </a:pPr>
            <a:r>
              <a:rPr lang="en-US" sz="2000" dirty="0">
                <a:solidFill>
                  <a:schemeClr val="accent1"/>
                </a:solidFill>
              </a:rPr>
              <a:t>Application composition model</a:t>
            </a:r>
            <a:r>
              <a:rPr lang="en-US" sz="2000" dirty="0"/>
              <a:t>. Used when software is composed from existing parts.</a:t>
            </a:r>
          </a:p>
          <a:p>
            <a:pPr lvl="1">
              <a:lnSpc>
                <a:spcPct val="90000"/>
              </a:lnSpc>
            </a:pPr>
            <a:r>
              <a:rPr lang="en-US" sz="2000" dirty="0">
                <a:solidFill>
                  <a:schemeClr val="accent1"/>
                </a:solidFill>
              </a:rPr>
              <a:t>Early design model</a:t>
            </a:r>
            <a:r>
              <a:rPr lang="en-US" sz="2000" dirty="0"/>
              <a:t>. Used when requirements are available but design has not yet started.</a:t>
            </a:r>
          </a:p>
          <a:p>
            <a:pPr lvl="1">
              <a:lnSpc>
                <a:spcPct val="90000"/>
              </a:lnSpc>
            </a:pPr>
            <a:r>
              <a:rPr lang="en-US" sz="2000" dirty="0">
                <a:solidFill>
                  <a:schemeClr val="accent1"/>
                </a:solidFill>
              </a:rPr>
              <a:t>Reuse model</a:t>
            </a:r>
            <a:r>
              <a:rPr lang="en-US" sz="2000" dirty="0"/>
              <a:t>. Used to compute the effort of integrating reusable components.</a:t>
            </a:r>
          </a:p>
          <a:p>
            <a:pPr lvl="1">
              <a:lnSpc>
                <a:spcPct val="90000"/>
              </a:lnSpc>
            </a:pPr>
            <a:r>
              <a:rPr lang="en-US" sz="2000" dirty="0">
                <a:solidFill>
                  <a:schemeClr val="accent1"/>
                </a:solidFill>
              </a:rPr>
              <a:t>Post-architecture model</a:t>
            </a:r>
            <a:r>
              <a:rPr lang="en-US" sz="2000" dirty="0"/>
              <a:t>. Used once the system architecture has been designed and more information about the system is 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410" r="-3410"/>
              <a:stretch>
                <a:fillRect/>
              </a:stretch>
            </p:blipFill>
          </mc:Choice>
          <mc:Fallback>
            <p:blipFill>
              <a:blip r:embed="rId3"/>
              <a:srcRect l="-3410" r="-3410"/>
              <a:stretch>
                <a:fillRect/>
              </a:stretch>
            </p:blipFill>
          </mc:Fallback>
        </mc:AlternateConten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dirty="0"/>
              <a:t>Application composition model</a:t>
            </a:r>
          </a:p>
        </p:txBody>
      </p:sp>
      <p:sp>
        <p:nvSpPr>
          <p:cNvPr id="103427" name="Rectangle 3"/>
          <p:cNvSpPr>
            <a:spLocks noGrp="1" noChangeArrowheads="1"/>
          </p:cNvSpPr>
          <p:nvPr>
            <p:ph type="body" idx="1"/>
          </p:nvPr>
        </p:nvSpPr>
        <p:spPr>
          <a:xfrm>
            <a:off x="457200" y="1417638"/>
            <a:ext cx="8229600" cy="5260564"/>
          </a:xfrm>
        </p:spPr>
        <p:txBody>
          <a:bodyPr/>
          <a:lstStyle/>
          <a:p>
            <a:r>
              <a:rPr lang="en-GB" sz="2000" dirty="0"/>
              <a:t>Supports prototyping projects and projects where there is extensive reuse.</a:t>
            </a:r>
          </a:p>
          <a:p>
            <a:r>
              <a:rPr lang="en-GB" sz="2000" dirty="0"/>
              <a:t>Based on standard estimates of developer productivity in application (object) points/month</a:t>
            </a:r>
            <a:r>
              <a:rPr lang="en-GB" sz="2000" dirty="0" smtClean="0"/>
              <a:t>.</a:t>
            </a:r>
          </a:p>
          <a:p>
            <a:r>
              <a:rPr lang="en-US" sz="2000" dirty="0" smtClean="0"/>
              <a:t>The </a:t>
            </a:r>
            <a:r>
              <a:rPr lang="en-US" sz="2000" u="sng" dirty="0" smtClean="0"/>
              <a:t>number of application points (NAP) </a:t>
            </a:r>
            <a:r>
              <a:rPr lang="en-US" sz="2000" dirty="0" smtClean="0"/>
              <a:t>in a program is a weighted estimate of the number of separate screens that are displayed, the number of reports that are produced, the number of modules in programming languages (such as Java), and the number of lines of scripting language or database programming code.</a:t>
            </a:r>
          </a:p>
          <a:p>
            <a:r>
              <a:rPr lang="en-GB" sz="2000" dirty="0" smtClean="0"/>
              <a:t>Takes </a:t>
            </a:r>
            <a:r>
              <a:rPr lang="en-GB" sz="2000" dirty="0"/>
              <a:t>CASE tool use into account.</a:t>
            </a:r>
          </a:p>
          <a:p>
            <a:r>
              <a:rPr lang="en-GB" sz="2000" dirty="0"/>
              <a:t>Formula is</a:t>
            </a:r>
          </a:p>
          <a:p>
            <a:pPr lvl="1" algn="just">
              <a:spcBef>
                <a:spcPts val="600"/>
              </a:spcBef>
              <a:spcAft>
                <a:spcPts val="600"/>
              </a:spcAft>
            </a:pPr>
            <a:r>
              <a:rPr lang="en-GB" dirty="0">
                <a:latin typeface="Helvetica" charset="0"/>
              </a:rPr>
              <a:t>PM</a:t>
            </a:r>
            <a:r>
              <a:rPr lang="en-GB" dirty="0"/>
              <a:t> = </a:t>
            </a:r>
            <a:r>
              <a:rPr lang="en-GB" dirty="0">
                <a:latin typeface="Helvetica" charset="0"/>
              </a:rPr>
              <a:t>( NAP</a:t>
            </a:r>
            <a:r>
              <a:rPr lang="en-GB" dirty="0">
                <a:latin typeface="Symbol" charset="2"/>
              </a:rPr>
              <a:t>´</a:t>
            </a:r>
            <a:r>
              <a:rPr lang="en-GB" dirty="0">
                <a:latin typeface="Helvetica" charset="0"/>
              </a:rPr>
              <a:t>(1 - %reuse/100 ) ) / PROD</a:t>
            </a:r>
            <a:endParaRPr lang="en-GB" dirty="0"/>
          </a:p>
          <a:p>
            <a:pPr lvl="1" algn="just"/>
            <a:r>
              <a:rPr lang="en-GB" dirty="0">
                <a:latin typeface="Helvetica" charset="0"/>
              </a:rPr>
              <a:t>PM</a:t>
            </a:r>
            <a:r>
              <a:rPr lang="en-GB" dirty="0"/>
              <a:t> is the effort in person-months, </a:t>
            </a:r>
            <a:r>
              <a:rPr lang="en-GB" dirty="0">
                <a:latin typeface="Helvetica" charset="0"/>
              </a:rPr>
              <a:t>NAP</a:t>
            </a:r>
            <a:r>
              <a:rPr lang="en-GB" dirty="0"/>
              <a:t> is the number of application points and </a:t>
            </a:r>
            <a:r>
              <a:rPr lang="en-GB" dirty="0">
                <a:latin typeface="Helvetica" charset="0"/>
              </a:rPr>
              <a:t>PROD</a:t>
            </a:r>
            <a:r>
              <a:rPr lang="en-GB" dirty="0"/>
              <a:t> is the productivity.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xfrm>
            <a:off x="457200" y="1600200"/>
            <a:ext cx="8229600" cy="4880113"/>
          </a:xfrm>
          <a:noFill/>
          <a:ln/>
        </p:spPr>
        <p:txBody>
          <a:bodyPr lIns="90840" tIns="44623" rIns="90840" bIns="44623"/>
          <a:lstStyle/>
          <a:p>
            <a:pPr>
              <a:lnSpc>
                <a:spcPct val="90000"/>
              </a:lnSpc>
            </a:pPr>
            <a:r>
              <a:rPr lang="en-GB" dirty="0"/>
              <a:t>Estimates can be made after the requirements have been </a:t>
            </a:r>
            <a:r>
              <a:rPr lang="en-GB" dirty="0" smtClean="0"/>
              <a:t>agreed and are </a:t>
            </a:r>
            <a:r>
              <a:rPr lang="en-US" dirty="0" smtClean="0"/>
              <a:t>based on function points, </a:t>
            </a:r>
          </a:p>
          <a:p>
            <a:pPr>
              <a:lnSpc>
                <a:spcPct val="90000"/>
              </a:lnSpc>
            </a:pPr>
            <a:r>
              <a:rPr lang="en-US" dirty="0" smtClean="0"/>
              <a:t>You compute the total number of function points in a program by measuring or estimating the </a:t>
            </a:r>
            <a:r>
              <a:rPr lang="en-US" u="sng" dirty="0" smtClean="0"/>
              <a:t>number of external inputs and outputs, user interactions, external interfaces, and files or database tables used by the system.</a:t>
            </a:r>
            <a:endParaRPr lang="en-GB" u="sng" dirty="0"/>
          </a:p>
          <a:p>
            <a:pPr>
              <a:lnSpc>
                <a:spcPct val="90000"/>
              </a:lnSpc>
            </a:pPr>
            <a:r>
              <a:rPr lang="en-GB" dirty="0"/>
              <a:t>Based on a standard formula for algorithmic models</a:t>
            </a:r>
          </a:p>
          <a:p>
            <a:pPr lvl="1" algn="just">
              <a:lnSpc>
                <a:spcPct val="90000"/>
              </a:lnSpc>
              <a:spcBef>
                <a:spcPts val="600"/>
              </a:spcBef>
              <a:spcAft>
                <a:spcPts val="600"/>
              </a:spcAft>
            </a:pPr>
            <a:r>
              <a:rPr lang="en-GB" dirty="0">
                <a:latin typeface="Helvetica" charset="0"/>
              </a:rPr>
              <a:t>PM</a:t>
            </a:r>
            <a:r>
              <a:rPr lang="en-GB" dirty="0"/>
              <a:t> = </a:t>
            </a:r>
            <a:r>
              <a:rPr lang="en-GB" dirty="0" err="1">
                <a:latin typeface="Helvetica" charset="0"/>
              </a:rPr>
              <a:t>A</a:t>
            </a:r>
            <a:r>
              <a:rPr lang="en-GB" dirty="0" err="1">
                <a:latin typeface="Symbol" charset="2"/>
              </a:rPr>
              <a:t>´</a:t>
            </a:r>
            <a:r>
              <a:rPr lang="en-GB" dirty="0" err="1">
                <a:latin typeface="Helvetica" charset="0"/>
              </a:rPr>
              <a:t>Size</a:t>
            </a:r>
            <a:r>
              <a:rPr lang="en-GB" baseline="30000" dirty="0" err="1">
                <a:latin typeface="Helvetica" charset="0"/>
              </a:rPr>
              <a:t>B</a:t>
            </a:r>
            <a:r>
              <a:rPr lang="en-GB" dirty="0" err="1">
                <a:latin typeface="Symbol" charset="2"/>
              </a:rPr>
              <a:t>´</a:t>
            </a:r>
            <a:r>
              <a:rPr lang="en-GB" dirty="0" err="1">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Size in KLOC, B varies from 1.1 to 1.24 depending on novelty of the project, development flexibility, risk management approaches and the process maturity.</a:t>
            </a:r>
            <a:endParaRPr lang="en-GB" sz="2000" dirty="0"/>
          </a:p>
        </p:txBody>
      </p:sp>
    </p:spTree>
  </p:cSld>
  <p:clrMapOvr>
    <a:masterClrMapping/>
  </p:clrMapOvr>
  <p:transition advTm="2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688975" y="1606550"/>
            <a:ext cx="7804150" cy="4129088"/>
          </a:xfrm>
        </p:spPr>
        <p:txBody>
          <a:bodyPr/>
          <a:lstStyle/>
          <a:p>
            <a:pPr>
              <a:lnSpc>
                <a:spcPct val="90000"/>
              </a:lnSpc>
            </a:pPr>
            <a:r>
              <a:rPr lang="en-GB" dirty="0"/>
              <a:t>Multipliers reflect the capability of the developers, the non-functional requirements, the familiarity with the development platform, etc.</a:t>
            </a:r>
          </a:p>
          <a:p>
            <a:pPr lvl="1">
              <a:lnSpc>
                <a:spcPct val="90000"/>
              </a:lnSpc>
            </a:pPr>
            <a:r>
              <a:rPr lang="en-GB" dirty="0"/>
              <a:t>RCPX - product reliability and complexity;</a:t>
            </a:r>
          </a:p>
          <a:p>
            <a:pPr lvl="1">
              <a:lnSpc>
                <a:spcPct val="90000"/>
              </a:lnSpc>
            </a:pPr>
            <a:r>
              <a:rPr lang="en-GB" dirty="0"/>
              <a:t>RUSE - the reuse required;</a:t>
            </a:r>
          </a:p>
          <a:p>
            <a:pPr lvl="1">
              <a:lnSpc>
                <a:spcPct val="90000"/>
              </a:lnSpc>
            </a:pPr>
            <a:r>
              <a:rPr lang="en-GB" dirty="0"/>
              <a:t>PDIF - platform difficulty;</a:t>
            </a:r>
          </a:p>
          <a:p>
            <a:pPr lvl="1">
              <a:lnSpc>
                <a:spcPct val="90000"/>
              </a:lnSpc>
            </a:pPr>
            <a:r>
              <a:rPr lang="en-GB" dirty="0"/>
              <a:t>PREX - personnel experience;</a:t>
            </a:r>
          </a:p>
          <a:p>
            <a:pPr lvl="1">
              <a:lnSpc>
                <a:spcPct val="90000"/>
              </a:lnSpc>
            </a:pPr>
            <a:r>
              <a:rPr lang="en-GB" dirty="0"/>
              <a:t>PERS - personnel capability;</a:t>
            </a:r>
          </a:p>
          <a:p>
            <a:pPr lvl="1">
              <a:lnSpc>
                <a:spcPct val="90000"/>
              </a:lnSpc>
            </a:pPr>
            <a:r>
              <a:rPr lang="en-GB" dirty="0"/>
              <a:t>SCED - required schedule;</a:t>
            </a:r>
          </a:p>
          <a:p>
            <a:pPr lvl="1">
              <a:lnSpc>
                <a:spcPct val="90000"/>
              </a:lnSpc>
            </a:pPr>
            <a:r>
              <a:rPr lang="en-GB" dirty="0"/>
              <a:t>FCIL - the team support facilities.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r>
              <a:rPr lang="en-US" dirty="0" smtClean="0"/>
              <a:t>This model is used to compute the effort required to integrate </a:t>
            </a:r>
            <a:r>
              <a:rPr lang="en-US" u="sng" dirty="0" smtClean="0"/>
              <a:t>reusable components </a:t>
            </a:r>
            <a:r>
              <a:rPr lang="en-US" dirty="0" smtClean="0"/>
              <a:t>and/or </a:t>
            </a:r>
            <a:r>
              <a:rPr lang="en-US" u="sng" dirty="0" smtClean="0"/>
              <a:t>automatically generated program code</a:t>
            </a:r>
            <a:r>
              <a:rPr lang="en-US" dirty="0" smtClean="0"/>
              <a:t>. It is normally used in conjunction with the post-architecture model.</a:t>
            </a:r>
          </a:p>
          <a:p>
            <a:pPr>
              <a:lnSpc>
                <a:spcPct val="90000"/>
              </a:lnSpc>
            </a:pPr>
            <a:endParaRPr lang="en-US" dirty="0" smtClean="0"/>
          </a:p>
          <a:p>
            <a:pPr>
              <a:lnSpc>
                <a:spcPct val="90000"/>
              </a:lnSpc>
            </a:pPr>
            <a:r>
              <a:rPr lang="en-US" dirty="0" smtClean="0"/>
              <a:t>There </a:t>
            </a:r>
            <a:r>
              <a:rPr lang="en-US" dirty="0"/>
              <a:t>are two versions:</a:t>
            </a:r>
          </a:p>
          <a:p>
            <a:pPr lvl="1">
              <a:lnSpc>
                <a:spcPct val="90000"/>
              </a:lnSpc>
            </a:pPr>
            <a:r>
              <a:rPr lang="en-US" dirty="0"/>
              <a:t>Black-box reuse where code is not modified. An effort estimate (PM) is computed</a:t>
            </a:r>
            <a:r>
              <a:rPr lang="en-US" dirty="0" smtClean="0"/>
              <a:t>. The code that has to be adapted to integrate it with new code.</a:t>
            </a:r>
            <a:endParaRPr lang="en-US" dirty="0"/>
          </a:p>
          <a:p>
            <a:pPr lvl="1">
              <a:lnSpc>
                <a:spcPct val="90000"/>
              </a:lnSpc>
            </a:pPr>
            <a:r>
              <a:rPr lang="en-US" dirty="0"/>
              <a:t>White-box reuse where code is modified. A size estimate equivalent to the number of lines of new source code is computed. This then adjusts the size estimate for new code.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dirty="0"/>
              <a:t>For generated code:</a:t>
            </a:r>
          </a:p>
          <a:p>
            <a:pPr lvl="1"/>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r>
              <a:rPr lang="en-US" dirty="0" smtClean="0"/>
              <a:t>.</a:t>
            </a:r>
          </a:p>
          <a:p>
            <a:pPr lvl="1">
              <a:buNone/>
            </a:pPr>
            <a:r>
              <a:rPr lang="en-US" u="sng" dirty="0" smtClean="0"/>
              <a:t>Example</a:t>
            </a:r>
            <a:endParaRPr lang="en-US" u="sng" dirty="0"/>
          </a:p>
          <a:p>
            <a:r>
              <a:rPr lang="en-US" sz="1800" dirty="0" smtClean="0">
                <a:solidFill>
                  <a:srgbClr val="FF0000"/>
                </a:solidFill>
              </a:rPr>
              <a:t>Boehm, et al. (2000) have measured ATPROD to be about 2,400 source statements per month. Therefore, if there are a total of 20,000 lines of reused source code in a system and 30% of this is automatically generated, then the effort required to integrate </a:t>
            </a:r>
          </a:p>
          <a:p>
            <a:r>
              <a:rPr lang="en-US" sz="1800" u="sng" dirty="0" smtClean="0">
                <a:solidFill>
                  <a:srgbClr val="FF0000"/>
                </a:solidFill>
              </a:rPr>
              <a:t>The generated code is:</a:t>
            </a:r>
          </a:p>
          <a:p>
            <a:r>
              <a:rPr lang="en-US" sz="1800" dirty="0" smtClean="0">
                <a:solidFill>
                  <a:srgbClr val="FF0000"/>
                </a:solidFill>
              </a:rPr>
              <a:t>(20,000  30/100) / 2400  2.5 person-months // Generated code</a:t>
            </a:r>
            <a:endParaRPr lang="en-US" sz="1800"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dirty="0"/>
              <a:t>When code has to be understood and integrated:</a:t>
            </a:r>
          </a:p>
          <a:p>
            <a:pPr lvl="1"/>
            <a:r>
              <a:rPr lang="en-US" dirty="0"/>
              <a:t>ESLOC = ASLOC * (1-AT/100) * AAM</a:t>
            </a:r>
            <a:r>
              <a:rPr lang="en-US" dirty="0" smtClean="0"/>
              <a:t>.</a:t>
            </a:r>
          </a:p>
          <a:p>
            <a:pPr lvl="1"/>
            <a:r>
              <a:rPr lang="en-US" sz="1600" dirty="0" smtClean="0"/>
              <a:t>ESLOC is the equivalent number of lines of new source code.</a:t>
            </a:r>
          </a:p>
          <a:p>
            <a:pPr lvl="1"/>
            <a:r>
              <a:rPr lang="en-US" sz="1600" dirty="0" smtClean="0"/>
              <a:t>ASLOC is the number of lines of code in the components that have to be changed.</a:t>
            </a:r>
            <a:endParaRPr lang="en-US" sz="1600" dirty="0"/>
          </a:p>
          <a:p>
            <a:pPr lvl="1"/>
            <a:r>
              <a:rPr lang="en-US" dirty="0"/>
              <a:t>ASLOC and AT as before.</a:t>
            </a:r>
          </a:p>
          <a:p>
            <a:pPr lvl="1"/>
            <a:r>
              <a:rPr lang="en-US" dirty="0"/>
              <a:t>AAM is the adaptation adjustment multiplier computed from </a:t>
            </a:r>
            <a:endParaRPr lang="en-US" dirty="0" smtClean="0"/>
          </a:p>
          <a:p>
            <a:pPr lvl="2"/>
            <a:r>
              <a:rPr lang="en-US" dirty="0" smtClean="0"/>
              <a:t>The </a:t>
            </a:r>
            <a:r>
              <a:rPr lang="en-US" dirty="0"/>
              <a:t>costs of changing the reused </a:t>
            </a:r>
            <a:r>
              <a:rPr lang="en-US" dirty="0" smtClean="0"/>
              <a:t>code</a:t>
            </a:r>
          </a:p>
          <a:p>
            <a:pPr lvl="2"/>
            <a:r>
              <a:rPr lang="en-US" dirty="0" smtClean="0"/>
              <a:t>The </a:t>
            </a:r>
            <a:r>
              <a:rPr lang="en-US" dirty="0"/>
              <a:t>costs of understanding how to integrate the code </a:t>
            </a:r>
            <a:endParaRPr lang="en-US" dirty="0" smtClean="0"/>
          </a:p>
          <a:p>
            <a:pPr lvl="2"/>
            <a:r>
              <a:rPr lang="en-US" dirty="0" smtClean="0"/>
              <a:t>The </a:t>
            </a:r>
            <a:r>
              <a:rPr lang="en-US" dirty="0"/>
              <a:t>costs of reuse decision making.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612775" y="1530350"/>
            <a:ext cx="8186738" cy="4359275"/>
          </a:xfrm>
        </p:spPr>
        <p:txBody>
          <a:bodyPr/>
          <a:lstStyle/>
          <a:p>
            <a:r>
              <a:rPr lang="en-GB" dirty="0"/>
              <a:t>Uses the same formula as the early design model but with 17 rather than 7 associated multipliers.</a:t>
            </a:r>
          </a:p>
          <a:p>
            <a:r>
              <a:rPr lang="en-GB" dirty="0"/>
              <a:t>The code size is estimated as:</a:t>
            </a:r>
          </a:p>
          <a:p>
            <a:pPr lvl="1"/>
            <a:r>
              <a:rPr lang="en-GB" dirty="0"/>
              <a:t>Number of lines of new code to be developed;</a:t>
            </a:r>
          </a:p>
          <a:p>
            <a:pPr lvl="1"/>
            <a:r>
              <a:rPr lang="en-GB" dirty="0"/>
              <a:t>Estimate of equivalent number of lines of new code computed using the reuse model;</a:t>
            </a:r>
          </a:p>
          <a:p>
            <a:pPr lvl="1"/>
            <a:r>
              <a:rPr lang="en-GB" dirty="0"/>
              <a:t>An estimate of the number of lines of code that have to be modified according to requirements changes.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dirty="0"/>
              <a:t>This depends on 5 scale factors (see next slide). Their sum/100 is added to 1.01</a:t>
            </a:r>
          </a:p>
          <a:p>
            <a:pPr>
              <a:lnSpc>
                <a:spcPct val="90000"/>
              </a:lnSpc>
            </a:pPr>
            <a:r>
              <a:rPr lang="en-GB" sz="2400" dirty="0"/>
              <a:t>A company takes on a project in a new domain. The client has not defined the process to be used and has not allowed time for risk analysis. The company has a CMM level 2 rating.</a:t>
            </a:r>
          </a:p>
          <a:p>
            <a:pPr lvl="1">
              <a:lnSpc>
                <a:spcPct val="90000"/>
              </a:lnSpc>
            </a:pPr>
            <a:r>
              <a:rPr lang="en-GB" sz="2000" dirty="0" err="1" smtClean="0"/>
              <a:t>Precedentedness</a:t>
            </a:r>
            <a:r>
              <a:rPr lang="en-GB" sz="2000" dirty="0" smtClean="0"/>
              <a:t> </a:t>
            </a:r>
            <a:r>
              <a:rPr lang="en-GB" sz="2000" dirty="0"/>
              <a:t>- new project (4)</a:t>
            </a:r>
          </a:p>
          <a:p>
            <a:pPr lvl="1">
              <a:lnSpc>
                <a:spcPct val="90000"/>
              </a:lnSpc>
            </a:pPr>
            <a:r>
              <a:rPr lang="en-GB" sz="2000" dirty="0"/>
              <a:t>Development flexibility - no client involvement - Very high (1)</a:t>
            </a:r>
          </a:p>
          <a:p>
            <a:pPr lvl="1">
              <a:lnSpc>
                <a:spcPct val="90000"/>
              </a:lnSpc>
            </a:pPr>
            <a:r>
              <a:rPr lang="en-GB" sz="2000" dirty="0"/>
              <a:t>Architecture/risk resolution - No risk analysis - V. Low .(5)</a:t>
            </a:r>
          </a:p>
          <a:p>
            <a:pPr lvl="1">
              <a:lnSpc>
                <a:spcPct val="90000"/>
              </a:lnSpc>
            </a:pPr>
            <a:r>
              <a:rPr lang="en-GB" sz="2000" dirty="0"/>
              <a:t>Team cohesion - new team - nominal (3)</a:t>
            </a:r>
          </a:p>
          <a:p>
            <a:pPr lvl="1">
              <a:lnSpc>
                <a:spcPct val="90000"/>
              </a:lnSpc>
            </a:pPr>
            <a:r>
              <a:rPr lang="en-GB" sz="2000" dirty="0"/>
              <a:t>Process maturity - some control - nominal (3)</a:t>
            </a:r>
          </a:p>
          <a:p>
            <a:pPr>
              <a:lnSpc>
                <a:spcPct val="90000"/>
              </a:lnSpc>
            </a:pPr>
            <a:r>
              <a:rPr lang="en-GB" sz="2400" dirty="0"/>
              <a:t>Scale factor is therefore 1.17.</a:t>
            </a:r>
          </a:p>
          <a:p>
            <a:pPr lvl="1">
              <a:lnSpc>
                <a:spcPct val="90000"/>
              </a:lnSpc>
            </a:pPr>
            <a:endParaRPr lang="en-GB" sz="2000" dirty="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dirty="0"/>
              <a:t>factors used in the exponent computation in the post-architecture model</a:t>
            </a:r>
          </a:p>
        </p:txBody>
      </p:sp>
      <p:graphicFrame>
        <p:nvGraphicFramePr>
          <p:cNvPr id="4" name="Content Placeholder 3"/>
          <p:cNvGraphicFramePr>
            <a:graphicFrameLocks noGrp="1"/>
          </p:cNvGraphicFramePr>
          <p:nvPr>
            <p:ph idx="1"/>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cSld>
  <p:clrMapOvr>
    <a:masterClrMapping/>
  </p:clrMapOvr>
  <p:transition advTm="2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II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p>
        </p:txBody>
      </p:sp>
      <p:graphicFrame>
        <p:nvGraphicFramePr>
          <p:cNvPr id="4" name="Content Placeholder 3"/>
          <p:cNvGraphicFramePr>
            <a:graphicFrameLocks noGrp="1"/>
          </p:cNvGraphicFramePr>
          <p:nvPr>
            <p:ph idx="1"/>
          </p:nvPr>
        </p:nvGraphicFramePr>
        <p:xfrm>
          <a:off x="457200" y="1823845"/>
          <a:ext cx="8179904" cy="4358293"/>
        </p:xfrm>
        <a:graphic>
          <a:graphicData uri="http://schemas.openxmlformats.org/drawingml/2006/table">
            <a:tbl>
              <a:tblPr firstRow="1" bandRow="1">
                <a:tableStyleId>{5C22544A-7EE6-4342-B048-85BDC9FD1C3A}</a:tableStyleId>
              </a:tblPr>
              <a:tblGrid>
                <a:gridCol w="2406161"/>
                <a:gridCol w="5773743"/>
              </a:tblGrid>
              <a:tr h="515071">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1703696">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752796">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tr>
              <a:tr h="138673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p>
        </p:txBody>
      </p:sp>
      <p:graphicFrame>
        <p:nvGraphicFramePr>
          <p:cNvPr id="4" name="Content Placeholder 3"/>
          <p:cNvGraphicFramePr>
            <a:graphicFrameLocks noGrp="1"/>
          </p:cNvGraphicFramePr>
          <p:nvPr>
            <p:ph idx="1"/>
          </p:nvPr>
        </p:nvGraphicFramePr>
        <p:xfrm>
          <a:off x="457200" y="2134576"/>
          <a:ext cx="8001000" cy="3441275"/>
        </p:xfrm>
        <a:graphic>
          <a:graphicData uri="http://schemas.openxmlformats.org/drawingml/2006/table">
            <a:tbl>
              <a:tblPr firstRow="1" bandRow="1">
                <a:tableStyleId>{5C22544A-7EE6-4342-B048-85BDC9FD1C3A}</a:tableStyleId>
              </a:tblPr>
              <a:tblGrid>
                <a:gridCol w="2408524"/>
                <a:gridCol w="5592476"/>
              </a:tblGrid>
              <a:tr h="538995">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14511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r h="14511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1308</TotalTime>
  <Words>2968</Words>
  <Application>Microsoft Macintosh PowerPoint</Application>
  <PresentationFormat>On-screen Show (4:3)</PresentationFormat>
  <Paragraphs>287</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SE9</vt:lpstr>
      <vt:lpstr>Software Cost Estimation</vt:lpstr>
      <vt:lpstr>Topics covered</vt:lpstr>
      <vt:lpstr>Project planning</vt:lpstr>
      <vt:lpstr>Proposal planning</vt:lpstr>
      <vt:lpstr>Software pricing</vt:lpstr>
      <vt:lpstr>Factors affecting software pricing</vt:lpstr>
      <vt:lpstr>Factors affecting software pricing</vt:lpstr>
      <vt:lpstr>Plan-driven development</vt:lpstr>
      <vt:lpstr>Plan-driven development – pros and cons</vt:lpstr>
      <vt:lpstr>Project plans</vt:lpstr>
      <vt:lpstr>Project plan supplements</vt:lpstr>
      <vt:lpstr>The planning process</vt:lpstr>
      <vt:lpstr>Project scheduling</vt:lpstr>
      <vt:lpstr>Project scheduling activities</vt:lpstr>
      <vt:lpstr>Milestones and deliverables</vt:lpstr>
      <vt:lpstr>The project scheduling process</vt:lpstr>
      <vt:lpstr>Scheduling problems</vt:lpstr>
      <vt:lpstr>Schedule representation</vt:lpstr>
      <vt:lpstr>Tasks, durations, and dependencies</vt:lpstr>
      <vt:lpstr>Activity bar chart</vt:lpstr>
      <vt:lpstr>Staff allocation chart</vt:lpstr>
      <vt:lpstr>Agile planning</vt:lpstr>
      <vt:lpstr>Agile planning stages</vt:lpstr>
      <vt:lpstr>Key points</vt:lpstr>
      <vt:lpstr>Software Cost Estimation</vt:lpstr>
      <vt:lpstr>Estimation techniques</vt:lpstr>
      <vt:lpstr>Experience-based approaches</vt:lpstr>
      <vt:lpstr>Algorithmic cost modelling</vt:lpstr>
      <vt:lpstr>Estimation accuracy</vt:lpstr>
      <vt:lpstr>The COCOMO 2 model</vt:lpstr>
      <vt:lpstr>COCOMO 2 models</vt:lpstr>
      <vt:lpstr>COCOMO estimation models</vt:lpstr>
      <vt:lpstr>Application composition model</vt:lpstr>
      <vt:lpstr>Early design model</vt:lpstr>
      <vt:lpstr>Multipliers</vt:lpstr>
      <vt:lpstr>The reuse model</vt:lpstr>
      <vt:lpstr>Reuse model estimates 1</vt:lpstr>
      <vt:lpstr>Reuse model estimates 2</vt:lpstr>
      <vt:lpstr>Post-architecture level</vt:lpstr>
      <vt:lpstr>The exponent term</vt:lpstr>
      <vt:lpstr>Scalefactors used in the exponent computation in the post-architecture model</vt:lpstr>
      <vt:lpstr>Multipliers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Safi</cp:lastModifiedBy>
  <cp:revision>54</cp:revision>
  <dcterms:created xsi:type="dcterms:W3CDTF">2010-02-15T19:53:37Z</dcterms:created>
  <dcterms:modified xsi:type="dcterms:W3CDTF">2022-11-13T06:52:19Z</dcterms:modified>
</cp:coreProperties>
</file>