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822" r:id="rId5"/>
  </p:sldMasterIdLst>
  <p:notesMasterIdLst>
    <p:notesMasterId r:id="rId28"/>
  </p:notesMasterIdLst>
  <p:handoutMasterIdLst>
    <p:handoutMasterId r:id="rId29"/>
  </p:handoutMasterIdLst>
  <p:sldIdLst>
    <p:sldId id="446" r:id="rId6"/>
    <p:sldId id="460" r:id="rId7"/>
    <p:sldId id="447" r:id="rId8"/>
    <p:sldId id="465" r:id="rId9"/>
    <p:sldId id="466" r:id="rId10"/>
    <p:sldId id="448" r:id="rId11"/>
    <p:sldId id="456" r:id="rId12"/>
    <p:sldId id="452" r:id="rId13"/>
    <p:sldId id="449" r:id="rId14"/>
    <p:sldId id="450" r:id="rId15"/>
    <p:sldId id="374" r:id="rId16"/>
    <p:sldId id="461" r:id="rId17"/>
    <p:sldId id="462" r:id="rId18"/>
    <p:sldId id="459" r:id="rId19"/>
    <p:sldId id="318" r:id="rId20"/>
    <p:sldId id="463" r:id="rId21"/>
    <p:sldId id="467" r:id="rId22"/>
    <p:sldId id="263" r:id="rId23"/>
    <p:sldId id="264" r:id="rId24"/>
    <p:sldId id="468" r:id="rId25"/>
    <p:sldId id="453" r:id="rId26"/>
    <p:sldId id="4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bin vinod" initials="Av" lastIdx="2" clrIdx="0">
    <p:extLst>
      <p:ext uri="{19B8F6BF-5375-455C-9EA6-DF929625EA0E}">
        <p15:presenceInfo xmlns:p15="http://schemas.microsoft.com/office/powerpoint/2012/main" userId="35c82261806c18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3" d="100"/>
          <a:sy n="113" d="100"/>
        </p:scale>
        <p:origin x="672" y="10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2T19:49:44.190" idx="2">
    <p:pos x="2795" y="1717"/>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1/31/2023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a:t>
            </a:r>
            <a:r>
              <a:rPr lang="en-US" baseline="0" dirty="0"/>
              <a:t> diagram presents the structure of a transaction and the locks set with the user’s private keys, </a:t>
            </a:r>
            <a:r>
              <a:rPr lang="en-US" b="0" baseline="0" dirty="0"/>
              <a:t>which shows the </a:t>
            </a:r>
            <a:r>
              <a:rPr lang="en-US" sz="1200" b="0" baseline="0" dirty="0">
                <a:solidFill>
                  <a:srgbClr val="6387B8"/>
                </a:solidFill>
              </a:rPr>
              <a:t>interest of cryptography for </a:t>
            </a:r>
            <a:r>
              <a:rPr lang="en-US" sz="1200" b="0" baseline="0" dirty="0" err="1">
                <a:solidFill>
                  <a:srgbClr val="6387B8"/>
                </a:solidFill>
              </a:rPr>
              <a:t>blockchain</a:t>
            </a:r>
            <a:r>
              <a:rPr lang="en-US" sz="1200" b="0" baseline="0" dirty="0">
                <a:solidFill>
                  <a:srgbClr val="6387B8"/>
                </a:solidFill>
              </a:rPr>
              <a:t>.</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11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06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6fba432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56fba4324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Courier New" panose="02070309020205020404" pitchFamily="49" charset="0"/>
              <a:buNone/>
              <a:tabLst/>
              <a:defRPr/>
            </a:pPr>
            <a:endParaRPr lang="en-US" sz="1800" dirty="0">
              <a:solidFill>
                <a:srgbClr val="6387B8"/>
              </a:solidFill>
            </a:endParaRPr>
          </a:p>
        </p:txBody>
      </p:sp>
      <p:sp>
        <p:nvSpPr>
          <p:cNvPr id="103" name="Google Shape;103;g456fba4324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76934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93084077"/>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6956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89196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82767667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47761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236967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4229736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053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556632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8538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927185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983633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431851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79544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016239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46574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203304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789016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4451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043480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754783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074580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07332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652920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963314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42767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69430421"/>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rain&amp;AssesMaterial">
  <p:cSld name="Train&amp;AssesMaterial">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8165628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8607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95521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1/31/2023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1/31/2023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 id="2147483733" r:id="rId4"/>
    <p:sldLayoutId id="2147483734" r:id="rId5"/>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1/31/2023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5" r:id="rId3"/>
    <p:sldLayoutId id="2147483736" r:id="rId4"/>
    <p:sldLayoutId id="2147483737" r:id="rId5"/>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1/31/2023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38" r:id="rId3"/>
    <p:sldLayoutId id="2147483739" r:id="rId4"/>
    <p:sldLayoutId id="2147483740" r:id="rId5"/>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310904-DE8F-4B8E-99C6-5AFA03672FFA}" type="datetimeFigureOut">
              <a:rPr lang="en-US" smtClean="0"/>
              <a:t>1/31/2023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59144132"/>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hyperlink" Target="https://ipspecialist.net/courses/certified-blockchain-expert-v2-bundled-course/" TargetMode="Externa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6615E44-7F15-4184-B968-C68860E896F1}"/>
              </a:ext>
            </a:extLst>
          </p:cNvPr>
          <p:cNvPicPr>
            <a:picLocks noGrp="1" noChangeAspect="1"/>
          </p:cNvPicPr>
          <p:nvPr>
            <p:ph type="pic" sz="quarter" idx="13"/>
          </p:nvPr>
        </p:nvPicPr>
        <p:blipFill>
          <a:blip r:embed="rId3"/>
          <a:srcRect/>
          <a:stretch>
            <a:fillRect/>
          </a:stretch>
        </p:blipFill>
        <p:spPr/>
      </p:pic>
      <p:sp>
        <p:nvSpPr>
          <p:cNvPr id="12" name="Title 1">
            <a:extLst>
              <a:ext uri="{FF2B5EF4-FFF2-40B4-BE49-F238E27FC236}">
                <a16:creationId xmlns:a16="http://schemas.microsoft.com/office/drawing/2014/main" id="{6ADE0EA9-0E5E-48BF-898F-3114F2CDF219}"/>
              </a:ext>
            </a:extLst>
          </p:cNvPr>
          <p:cNvSpPr txBox="1">
            <a:spLocks/>
          </p:cNvSpPr>
          <p:nvPr/>
        </p:nvSpPr>
        <p:spPr>
          <a:xfrm>
            <a:off x="1595887" y="2787963"/>
            <a:ext cx="10117756" cy="1582455"/>
          </a:xfrm>
          <a:prstGeom prst="rect">
            <a:avLst/>
          </a:prstGeom>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       Blockchain Technology </a:t>
            </a:r>
          </a:p>
          <a:p>
            <a:r>
              <a:rPr lang="en-US" sz="4000" b="1" dirty="0">
                <a:solidFill>
                  <a:schemeClr val="tx1"/>
                </a:solidFill>
                <a:latin typeface="Times New Roman" panose="02020603050405020304" pitchFamily="18" charset="0"/>
                <a:cs typeface="Times New Roman" panose="02020603050405020304" pitchFamily="18" charset="0"/>
              </a:rPr>
              <a:t>FOR WEB3 AND CRYPTOCURRENCY </a:t>
            </a:r>
          </a:p>
        </p:txBody>
      </p:sp>
      <p:sp>
        <p:nvSpPr>
          <p:cNvPr id="9" name="TextBox 8">
            <a:extLst>
              <a:ext uri="{FF2B5EF4-FFF2-40B4-BE49-F238E27FC236}">
                <a16:creationId xmlns:a16="http://schemas.microsoft.com/office/drawing/2014/main" id="{EECBD1DE-084C-4801-ABB9-E1EB8337086F}"/>
              </a:ext>
            </a:extLst>
          </p:cNvPr>
          <p:cNvSpPr txBox="1"/>
          <p:nvPr/>
        </p:nvSpPr>
        <p:spPr>
          <a:xfrm>
            <a:off x="332317" y="5822317"/>
            <a:ext cx="6167966"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Submitted By:</a:t>
            </a:r>
          </a:p>
          <a:p>
            <a:r>
              <a:rPr lang="en-US" sz="1800" dirty="0">
                <a:latin typeface="Times New Roman" panose="02020603050405020304" pitchFamily="18" charset="0"/>
                <a:cs typeface="Times New Roman" panose="02020603050405020304" pitchFamily="18" charset="0"/>
              </a:rPr>
              <a:t>Abin B Vinod </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AFA5-45D7-48E5-8E20-92B748C9A90E}"/>
              </a:ext>
            </a:extLst>
          </p:cNvPr>
          <p:cNvSpPr>
            <a:spLocks noGrp="1"/>
          </p:cNvSpPr>
          <p:nvPr>
            <p:ph type="title"/>
          </p:nvPr>
        </p:nvSpPr>
        <p:spPr>
          <a:xfrm>
            <a:off x="1070044" y="918216"/>
            <a:ext cx="10134601" cy="1572768"/>
          </a:xfrm>
        </p:spPr>
        <p:txBody>
          <a:bodyPr>
            <a:normAutofit/>
          </a:bodyPr>
          <a:lstStyle/>
          <a:p>
            <a:r>
              <a:rPr lang="en-US" sz="3600" spc="-150" dirty="0">
                <a:solidFill>
                  <a:schemeClr val="tx1"/>
                </a:solidFill>
                <a:latin typeface="Times New Roman" panose="02020603050405020304" pitchFamily="18" charset="0"/>
                <a:cs typeface="Times New Roman" panose="02020603050405020304" pitchFamily="18" charset="0"/>
              </a:rPr>
              <a:t>BLOCKCHAIN USE OF CRYPTOGRAPHY</a:t>
            </a:r>
            <a:endParaRPr lang="en-IN" sz="3600" spc="-150" dirty="0">
              <a:solidFill>
                <a:schemeClr val="tx1"/>
              </a:solidFill>
              <a:latin typeface="Times New Roman" panose="02020603050405020304" pitchFamily="18" charset="0"/>
              <a:cs typeface="Times New Roman" panose="02020603050405020304" pitchFamily="18" charset="0"/>
            </a:endParaRPr>
          </a:p>
        </p:txBody>
      </p:sp>
      <p:grpSp>
        <p:nvGrpSpPr>
          <p:cNvPr id="7" name="object 3">
            <a:extLst>
              <a:ext uri="{FF2B5EF4-FFF2-40B4-BE49-F238E27FC236}">
                <a16:creationId xmlns:a16="http://schemas.microsoft.com/office/drawing/2014/main" id="{B726AAC1-2F75-4029-A9A5-2EAD398AAF64}"/>
              </a:ext>
            </a:extLst>
          </p:cNvPr>
          <p:cNvGrpSpPr/>
          <p:nvPr/>
        </p:nvGrpSpPr>
        <p:grpSpPr>
          <a:xfrm>
            <a:off x="4837726" y="2700297"/>
            <a:ext cx="6802184" cy="940283"/>
            <a:chOff x="4786884" y="2333244"/>
            <a:chExt cx="6833870" cy="887094"/>
          </a:xfrm>
          <a:solidFill>
            <a:schemeClr val="bg1"/>
          </a:solidFill>
        </p:grpSpPr>
        <p:sp>
          <p:nvSpPr>
            <p:cNvPr id="8" name="object 4">
              <a:extLst>
                <a:ext uri="{FF2B5EF4-FFF2-40B4-BE49-F238E27FC236}">
                  <a16:creationId xmlns:a16="http://schemas.microsoft.com/office/drawing/2014/main" id="{24B78584-F246-4882-879B-243DEC748590}"/>
                </a:ext>
              </a:extLst>
            </p:cNvPr>
            <p:cNvSpPr/>
            <p:nvPr/>
          </p:nvSpPr>
          <p:spPr>
            <a:xfrm>
              <a:off x="4798314" y="2344674"/>
              <a:ext cx="6811009" cy="864235"/>
            </a:xfrm>
            <a:custGeom>
              <a:avLst/>
              <a:gdLst/>
              <a:ahLst/>
              <a:cxnLst/>
              <a:rect l="l" t="t" r="r" b="b"/>
              <a:pathLst>
                <a:path w="6811009" h="864235">
                  <a:moveTo>
                    <a:pt x="6666737" y="0"/>
                  </a:moveTo>
                  <a:lnTo>
                    <a:pt x="0" y="0"/>
                  </a:lnTo>
                  <a:lnTo>
                    <a:pt x="0" y="864107"/>
                  </a:lnTo>
                  <a:lnTo>
                    <a:pt x="6666737" y="864107"/>
                  </a:lnTo>
                  <a:lnTo>
                    <a:pt x="6712259" y="856764"/>
                  </a:lnTo>
                  <a:lnTo>
                    <a:pt x="6751793" y="836316"/>
                  </a:lnTo>
                  <a:lnTo>
                    <a:pt x="6782969" y="805137"/>
                  </a:lnTo>
                  <a:lnTo>
                    <a:pt x="6803413" y="765599"/>
                  </a:lnTo>
                  <a:lnTo>
                    <a:pt x="6810756" y="720077"/>
                  </a:lnTo>
                  <a:lnTo>
                    <a:pt x="6810756" y="144017"/>
                  </a:lnTo>
                  <a:lnTo>
                    <a:pt x="6803413" y="98496"/>
                  </a:lnTo>
                  <a:lnTo>
                    <a:pt x="6782969" y="58962"/>
                  </a:lnTo>
                  <a:lnTo>
                    <a:pt x="6751793" y="27786"/>
                  </a:lnTo>
                  <a:lnTo>
                    <a:pt x="6712259" y="7342"/>
                  </a:lnTo>
                  <a:lnTo>
                    <a:pt x="6666737" y="0"/>
                  </a:lnTo>
                  <a:close/>
                </a:path>
              </a:pathLst>
            </a:custGeom>
            <a:grpFill/>
          </p:spPr>
          <p:txBody>
            <a:bodyPr wrap="square" lIns="0" tIns="0" rIns="0" bIns="0" rtlCol="0"/>
            <a:lstStyle/>
            <a:p>
              <a:endParaRPr/>
            </a:p>
          </p:txBody>
        </p:sp>
        <p:sp>
          <p:nvSpPr>
            <p:cNvPr id="9" name="object 5">
              <a:extLst>
                <a:ext uri="{FF2B5EF4-FFF2-40B4-BE49-F238E27FC236}">
                  <a16:creationId xmlns:a16="http://schemas.microsoft.com/office/drawing/2014/main" id="{1B2DD420-6FF1-4D03-852B-831B07ED492C}"/>
                </a:ext>
              </a:extLst>
            </p:cNvPr>
            <p:cNvSpPr/>
            <p:nvPr/>
          </p:nvSpPr>
          <p:spPr>
            <a:xfrm>
              <a:off x="4798314" y="2344674"/>
              <a:ext cx="6811009" cy="864235"/>
            </a:xfrm>
            <a:custGeom>
              <a:avLst/>
              <a:gdLst/>
              <a:ahLst/>
              <a:cxnLst/>
              <a:rect l="l" t="t" r="r" b="b"/>
              <a:pathLst>
                <a:path w="6811009" h="864235">
                  <a:moveTo>
                    <a:pt x="6810756" y="144017"/>
                  </a:moveTo>
                  <a:lnTo>
                    <a:pt x="6810756" y="720077"/>
                  </a:lnTo>
                  <a:lnTo>
                    <a:pt x="6803413" y="765599"/>
                  </a:lnTo>
                  <a:lnTo>
                    <a:pt x="6782969" y="805137"/>
                  </a:lnTo>
                  <a:lnTo>
                    <a:pt x="6751793" y="836316"/>
                  </a:lnTo>
                  <a:lnTo>
                    <a:pt x="6712259" y="856764"/>
                  </a:lnTo>
                  <a:lnTo>
                    <a:pt x="6666737" y="864107"/>
                  </a:lnTo>
                  <a:lnTo>
                    <a:pt x="0" y="864107"/>
                  </a:lnTo>
                  <a:lnTo>
                    <a:pt x="0" y="0"/>
                  </a:lnTo>
                  <a:lnTo>
                    <a:pt x="6666737" y="0"/>
                  </a:lnTo>
                  <a:lnTo>
                    <a:pt x="6712259" y="7342"/>
                  </a:lnTo>
                  <a:lnTo>
                    <a:pt x="6751793" y="27786"/>
                  </a:lnTo>
                  <a:lnTo>
                    <a:pt x="6782969" y="58962"/>
                  </a:lnTo>
                  <a:lnTo>
                    <a:pt x="6803413" y="98496"/>
                  </a:lnTo>
                  <a:lnTo>
                    <a:pt x="6810756" y="144017"/>
                  </a:lnTo>
                  <a:close/>
                </a:path>
              </a:pathLst>
            </a:custGeom>
            <a:grpFill/>
            <a:ln w="22859">
              <a:solidFill>
                <a:srgbClr val="DDDFE1"/>
              </a:solidFill>
            </a:ln>
          </p:spPr>
          <p:txBody>
            <a:bodyPr wrap="square" lIns="0" tIns="0" rIns="0" bIns="0" rtlCol="0"/>
            <a:lstStyle/>
            <a:p>
              <a:endParaRPr/>
            </a:p>
          </p:txBody>
        </p:sp>
      </p:grpSp>
      <p:sp>
        <p:nvSpPr>
          <p:cNvPr id="10" name="object 6">
            <a:extLst>
              <a:ext uri="{FF2B5EF4-FFF2-40B4-BE49-F238E27FC236}">
                <a16:creationId xmlns:a16="http://schemas.microsoft.com/office/drawing/2014/main" id="{B284A2A8-130F-43BD-BB3A-5981C4C28686}"/>
              </a:ext>
            </a:extLst>
          </p:cNvPr>
          <p:cNvSpPr txBox="1"/>
          <p:nvPr/>
        </p:nvSpPr>
        <p:spPr>
          <a:xfrm>
            <a:off x="4912181" y="2819687"/>
            <a:ext cx="2263392" cy="721351"/>
          </a:xfrm>
          <a:prstGeom prst="rect">
            <a:avLst/>
          </a:prstGeom>
          <a:solidFill>
            <a:schemeClr val="bg1"/>
          </a:solidFill>
        </p:spPr>
        <p:txBody>
          <a:bodyPr vert="horz" wrap="square" lIns="0" tIns="13335" rIns="0" bIns="0" rtlCol="0">
            <a:spAutoFit/>
          </a:bodyPr>
          <a:lstStyle/>
          <a:p>
            <a:pPr marL="240665" indent="-228600">
              <a:lnSpc>
                <a:spcPct val="100000"/>
              </a:lnSpc>
              <a:spcBef>
                <a:spcPts val="105"/>
              </a:spcBef>
              <a:buFont typeface="Trebuchet MS"/>
              <a:buChar char="•"/>
              <a:tabLst>
                <a:tab pos="241300" algn="l"/>
              </a:tabLst>
            </a:pPr>
            <a:r>
              <a:rPr sz="2300" spc="-200" dirty="0">
                <a:latin typeface="Times New Roman" panose="02020603050405020304" pitchFamily="18" charset="0"/>
                <a:cs typeface="Times New Roman" panose="02020603050405020304" pitchFamily="18" charset="0"/>
              </a:rPr>
              <a:t>Digital</a:t>
            </a:r>
            <a:r>
              <a:rPr sz="2300" spc="-80" dirty="0">
                <a:latin typeface="Times New Roman" panose="02020603050405020304" pitchFamily="18" charset="0"/>
                <a:cs typeface="Times New Roman" panose="02020603050405020304" pitchFamily="18" charset="0"/>
              </a:rPr>
              <a:t> </a:t>
            </a:r>
            <a:r>
              <a:rPr sz="2300" spc="-195" dirty="0">
                <a:latin typeface="Times New Roman" panose="02020603050405020304" pitchFamily="18" charset="0"/>
                <a:cs typeface="Times New Roman" panose="02020603050405020304" pitchFamily="18" charset="0"/>
              </a:rPr>
              <a:t>Signatures</a:t>
            </a:r>
            <a:endParaRPr sz="2300" dirty="0">
              <a:latin typeface="Times New Roman" panose="02020603050405020304" pitchFamily="18" charset="0"/>
              <a:cs typeface="Times New Roman" panose="02020603050405020304" pitchFamily="18" charset="0"/>
            </a:endParaRPr>
          </a:p>
          <a:p>
            <a:pPr marL="240665" indent="-228600">
              <a:lnSpc>
                <a:spcPct val="100000"/>
              </a:lnSpc>
              <a:spcBef>
                <a:spcPts val="35"/>
              </a:spcBef>
              <a:buFont typeface="Trebuchet MS"/>
              <a:buChar char="•"/>
              <a:tabLst>
                <a:tab pos="241300" algn="l"/>
              </a:tabLst>
            </a:pPr>
            <a:r>
              <a:rPr sz="2300" spc="-254" dirty="0">
                <a:latin typeface="Times New Roman" panose="02020603050405020304" pitchFamily="18" charset="0"/>
                <a:cs typeface="Times New Roman" panose="02020603050405020304" pitchFamily="18" charset="0"/>
              </a:rPr>
              <a:t>Private</a:t>
            </a:r>
            <a:r>
              <a:rPr lang="en-US" sz="2300" spc="-254" dirty="0">
                <a:latin typeface="Times New Roman" panose="02020603050405020304" pitchFamily="18" charset="0"/>
                <a:cs typeface="Times New Roman" panose="02020603050405020304" pitchFamily="18" charset="0"/>
              </a:rPr>
              <a:t>  </a:t>
            </a:r>
            <a:r>
              <a:rPr sz="2300" spc="-254" dirty="0">
                <a:latin typeface="Times New Roman" panose="02020603050405020304" pitchFamily="18" charset="0"/>
                <a:cs typeface="Times New Roman" panose="02020603050405020304" pitchFamily="18" charset="0"/>
              </a:rPr>
              <a:t>/</a:t>
            </a:r>
            <a:r>
              <a:rPr lang="en-US" sz="2300" spc="-254" dirty="0">
                <a:latin typeface="Times New Roman" panose="02020603050405020304" pitchFamily="18" charset="0"/>
                <a:cs typeface="Times New Roman" panose="02020603050405020304" pitchFamily="18" charset="0"/>
              </a:rPr>
              <a:t>  </a:t>
            </a:r>
            <a:r>
              <a:rPr sz="2300" spc="-254" dirty="0">
                <a:latin typeface="Times New Roman" panose="02020603050405020304" pitchFamily="18" charset="0"/>
                <a:cs typeface="Times New Roman" panose="02020603050405020304" pitchFamily="18" charset="0"/>
              </a:rPr>
              <a:t>Public</a:t>
            </a:r>
            <a:r>
              <a:rPr sz="2300" spc="-140" dirty="0">
                <a:latin typeface="Times New Roman" panose="02020603050405020304" pitchFamily="18" charset="0"/>
                <a:cs typeface="Times New Roman" panose="02020603050405020304" pitchFamily="18" charset="0"/>
              </a:rPr>
              <a:t> </a:t>
            </a:r>
            <a:r>
              <a:rPr sz="2300" spc="-195" dirty="0">
                <a:latin typeface="Times New Roman" panose="02020603050405020304" pitchFamily="18" charset="0"/>
                <a:cs typeface="Times New Roman" panose="02020603050405020304" pitchFamily="18" charset="0"/>
              </a:rPr>
              <a:t>Keys</a:t>
            </a:r>
            <a:endParaRPr sz="2300" dirty="0">
              <a:latin typeface="Times New Roman" panose="02020603050405020304" pitchFamily="18" charset="0"/>
              <a:cs typeface="Times New Roman" panose="02020603050405020304" pitchFamily="18" charset="0"/>
            </a:endParaRPr>
          </a:p>
        </p:txBody>
      </p:sp>
      <p:grpSp>
        <p:nvGrpSpPr>
          <p:cNvPr id="11" name="object 7">
            <a:extLst>
              <a:ext uri="{FF2B5EF4-FFF2-40B4-BE49-F238E27FC236}">
                <a16:creationId xmlns:a16="http://schemas.microsoft.com/office/drawing/2014/main" id="{AD6EA306-F777-4A6C-B856-301AA45A61C8}"/>
              </a:ext>
            </a:extLst>
          </p:cNvPr>
          <p:cNvGrpSpPr/>
          <p:nvPr/>
        </p:nvGrpSpPr>
        <p:grpSpPr>
          <a:xfrm>
            <a:off x="611823" y="2537242"/>
            <a:ext cx="4217076" cy="1286244"/>
            <a:chOff x="573023" y="2170188"/>
            <a:chExt cx="4236720" cy="1213485"/>
          </a:xfrm>
          <a:solidFill>
            <a:schemeClr val="bg1"/>
          </a:solidFill>
        </p:grpSpPr>
        <p:sp>
          <p:nvSpPr>
            <p:cNvPr id="12" name="object 8">
              <a:extLst>
                <a:ext uri="{FF2B5EF4-FFF2-40B4-BE49-F238E27FC236}">
                  <a16:creationId xmlns:a16="http://schemas.microsoft.com/office/drawing/2014/main" id="{F06E9696-4081-42C0-904E-79727375A78D}"/>
                </a:ext>
              </a:extLst>
            </p:cNvPr>
            <p:cNvSpPr/>
            <p:nvPr/>
          </p:nvSpPr>
          <p:spPr>
            <a:xfrm>
              <a:off x="584453" y="2181618"/>
              <a:ext cx="4213860" cy="1190625"/>
            </a:xfrm>
            <a:custGeom>
              <a:avLst/>
              <a:gdLst/>
              <a:ahLst/>
              <a:cxnLst/>
              <a:rect l="l" t="t" r="r" b="b"/>
              <a:pathLst>
                <a:path w="4213860" h="1190625">
                  <a:moveTo>
                    <a:pt x="4015486" y="0"/>
                  </a:moveTo>
                  <a:lnTo>
                    <a:pt x="198374" y="0"/>
                  </a:lnTo>
                  <a:lnTo>
                    <a:pt x="152887" y="5238"/>
                  </a:lnTo>
                  <a:lnTo>
                    <a:pt x="111132" y="20162"/>
                  </a:lnTo>
                  <a:lnTo>
                    <a:pt x="74299" y="43579"/>
                  </a:lnTo>
                  <a:lnTo>
                    <a:pt x="43579" y="74299"/>
                  </a:lnTo>
                  <a:lnTo>
                    <a:pt x="20162" y="111132"/>
                  </a:lnTo>
                  <a:lnTo>
                    <a:pt x="5238" y="152887"/>
                  </a:lnTo>
                  <a:lnTo>
                    <a:pt x="0" y="198374"/>
                  </a:lnTo>
                  <a:lnTo>
                    <a:pt x="0" y="991857"/>
                  </a:lnTo>
                  <a:lnTo>
                    <a:pt x="5238" y="1037344"/>
                  </a:lnTo>
                  <a:lnTo>
                    <a:pt x="20162" y="1079101"/>
                  </a:lnTo>
                  <a:lnTo>
                    <a:pt x="43579" y="1115936"/>
                  </a:lnTo>
                  <a:lnTo>
                    <a:pt x="74299" y="1146659"/>
                  </a:lnTo>
                  <a:lnTo>
                    <a:pt x="111132" y="1170079"/>
                  </a:lnTo>
                  <a:lnTo>
                    <a:pt x="152887" y="1185004"/>
                  </a:lnTo>
                  <a:lnTo>
                    <a:pt x="198374" y="1190244"/>
                  </a:lnTo>
                  <a:lnTo>
                    <a:pt x="4015486" y="1190244"/>
                  </a:lnTo>
                  <a:lnTo>
                    <a:pt x="4060968" y="1185004"/>
                  </a:lnTo>
                  <a:lnTo>
                    <a:pt x="4102722" y="1170079"/>
                  </a:lnTo>
                  <a:lnTo>
                    <a:pt x="4139555" y="1146659"/>
                  </a:lnTo>
                  <a:lnTo>
                    <a:pt x="4170276" y="1115936"/>
                  </a:lnTo>
                  <a:lnTo>
                    <a:pt x="4193695" y="1079101"/>
                  </a:lnTo>
                  <a:lnTo>
                    <a:pt x="4208620" y="1037344"/>
                  </a:lnTo>
                  <a:lnTo>
                    <a:pt x="4213860" y="991857"/>
                  </a:lnTo>
                  <a:lnTo>
                    <a:pt x="4213860" y="198374"/>
                  </a:lnTo>
                  <a:lnTo>
                    <a:pt x="4208620" y="152887"/>
                  </a:lnTo>
                  <a:lnTo>
                    <a:pt x="4193695" y="111132"/>
                  </a:lnTo>
                  <a:lnTo>
                    <a:pt x="4170276" y="74299"/>
                  </a:lnTo>
                  <a:lnTo>
                    <a:pt x="4139555" y="43579"/>
                  </a:lnTo>
                  <a:lnTo>
                    <a:pt x="4102722" y="20162"/>
                  </a:lnTo>
                  <a:lnTo>
                    <a:pt x="4060968" y="5238"/>
                  </a:lnTo>
                  <a:lnTo>
                    <a:pt x="4015486" y="0"/>
                  </a:lnTo>
                  <a:close/>
                </a:path>
              </a:pathLst>
            </a:custGeom>
            <a:grpFill/>
          </p:spPr>
          <p:txBody>
            <a:bodyPr wrap="square" lIns="0" tIns="0" rIns="0" bIns="0" rtlCol="0"/>
            <a:lstStyle/>
            <a:p>
              <a:endParaRPr/>
            </a:p>
          </p:txBody>
        </p:sp>
        <p:sp>
          <p:nvSpPr>
            <p:cNvPr id="13" name="object 9">
              <a:extLst>
                <a:ext uri="{FF2B5EF4-FFF2-40B4-BE49-F238E27FC236}">
                  <a16:creationId xmlns:a16="http://schemas.microsoft.com/office/drawing/2014/main" id="{36372479-ED78-4610-A396-2C77B57AE206}"/>
                </a:ext>
              </a:extLst>
            </p:cNvPr>
            <p:cNvSpPr/>
            <p:nvPr/>
          </p:nvSpPr>
          <p:spPr>
            <a:xfrm>
              <a:off x="584453" y="2181618"/>
              <a:ext cx="4213860" cy="1190625"/>
            </a:xfrm>
            <a:custGeom>
              <a:avLst/>
              <a:gdLst/>
              <a:ahLst/>
              <a:cxnLst/>
              <a:rect l="l" t="t" r="r" b="b"/>
              <a:pathLst>
                <a:path w="4213860" h="1190625">
                  <a:moveTo>
                    <a:pt x="0" y="198374"/>
                  </a:moveTo>
                  <a:lnTo>
                    <a:pt x="5238" y="152887"/>
                  </a:lnTo>
                  <a:lnTo>
                    <a:pt x="20162" y="111132"/>
                  </a:lnTo>
                  <a:lnTo>
                    <a:pt x="43579" y="74299"/>
                  </a:lnTo>
                  <a:lnTo>
                    <a:pt x="74299" y="43579"/>
                  </a:lnTo>
                  <a:lnTo>
                    <a:pt x="111132" y="20162"/>
                  </a:lnTo>
                  <a:lnTo>
                    <a:pt x="152887" y="5238"/>
                  </a:lnTo>
                  <a:lnTo>
                    <a:pt x="198374" y="0"/>
                  </a:lnTo>
                  <a:lnTo>
                    <a:pt x="4015486" y="0"/>
                  </a:lnTo>
                  <a:lnTo>
                    <a:pt x="4060968" y="5238"/>
                  </a:lnTo>
                  <a:lnTo>
                    <a:pt x="4102722" y="20162"/>
                  </a:lnTo>
                  <a:lnTo>
                    <a:pt x="4139555" y="43579"/>
                  </a:lnTo>
                  <a:lnTo>
                    <a:pt x="4170276" y="74299"/>
                  </a:lnTo>
                  <a:lnTo>
                    <a:pt x="4193695" y="111132"/>
                  </a:lnTo>
                  <a:lnTo>
                    <a:pt x="4208620" y="152887"/>
                  </a:lnTo>
                  <a:lnTo>
                    <a:pt x="4213860" y="198374"/>
                  </a:lnTo>
                  <a:lnTo>
                    <a:pt x="4213860" y="991857"/>
                  </a:lnTo>
                  <a:lnTo>
                    <a:pt x="4208620" y="1037344"/>
                  </a:lnTo>
                  <a:lnTo>
                    <a:pt x="4193695" y="1079101"/>
                  </a:lnTo>
                  <a:lnTo>
                    <a:pt x="4170276" y="1115936"/>
                  </a:lnTo>
                  <a:lnTo>
                    <a:pt x="4139555" y="1146659"/>
                  </a:lnTo>
                  <a:lnTo>
                    <a:pt x="4102722" y="1170079"/>
                  </a:lnTo>
                  <a:lnTo>
                    <a:pt x="4060968" y="1185004"/>
                  </a:lnTo>
                  <a:lnTo>
                    <a:pt x="4015486" y="1190244"/>
                  </a:lnTo>
                  <a:lnTo>
                    <a:pt x="198374" y="1190244"/>
                  </a:lnTo>
                  <a:lnTo>
                    <a:pt x="152887" y="1185004"/>
                  </a:lnTo>
                  <a:lnTo>
                    <a:pt x="111132" y="1170079"/>
                  </a:lnTo>
                  <a:lnTo>
                    <a:pt x="74299" y="1146659"/>
                  </a:lnTo>
                  <a:lnTo>
                    <a:pt x="43579" y="1115936"/>
                  </a:lnTo>
                  <a:lnTo>
                    <a:pt x="20162" y="1079101"/>
                  </a:lnTo>
                  <a:lnTo>
                    <a:pt x="5238" y="1037344"/>
                  </a:lnTo>
                  <a:lnTo>
                    <a:pt x="0" y="991857"/>
                  </a:lnTo>
                  <a:lnTo>
                    <a:pt x="0" y="198374"/>
                  </a:lnTo>
                  <a:close/>
                </a:path>
              </a:pathLst>
            </a:custGeom>
            <a:grpFill/>
            <a:ln w="22860">
              <a:solidFill>
                <a:srgbClr val="FFFFFF"/>
              </a:solidFill>
            </a:ln>
          </p:spPr>
          <p:txBody>
            <a:bodyPr wrap="square" lIns="0" tIns="0" rIns="0" bIns="0" rtlCol="0"/>
            <a:lstStyle/>
            <a:p>
              <a:endParaRPr/>
            </a:p>
          </p:txBody>
        </p:sp>
      </p:grpSp>
      <p:sp>
        <p:nvSpPr>
          <p:cNvPr id="14" name="object 10">
            <a:extLst>
              <a:ext uri="{FF2B5EF4-FFF2-40B4-BE49-F238E27FC236}">
                <a16:creationId xmlns:a16="http://schemas.microsoft.com/office/drawing/2014/main" id="{644F51CB-3BA9-4704-841D-27E397E2DE23}"/>
              </a:ext>
            </a:extLst>
          </p:cNvPr>
          <p:cNvSpPr txBox="1"/>
          <p:nvPr/>
        </p:nvSpPr>
        <p:spPr>
          <a:xfrm>
            <a:off x="821191" y="2661334"/>
            <a:ext cx="3793599" cy="871392"/>
          </a:xfrm>
          <a:prstGeom prst="rect">
            <a:avLst/>
          </a:prstGeom>
          <a:solidFill>
            <a:schemeClr val="bg1"/>
          </a:solidFill>
        </p:spPr>
        <p:txBody>
          <a:bodyPr vert="horz" wrap="square" lIns="0" tIns="75565" rIns="0" bIns="0" rtlCol="0">
            <a:spAutoFit/>
          </a:bodyPr>
          <a:lstStyle/>
          <a:p>
            <a:pPr marL="939165" marR="5080" indent="-927100">
              <a:lnSpc>
                <a:spcPts val="3130"/>
              </a:lnSpc>
              <a:spcBef>
                <a:spcPts val="595"/>
              </a:spcBef>
            </a:pPr>
            <a:r>
              <a:rPr sz="3000" spc="-150" dirty="0">
                <a:solidFill>
                  <a:srgbClr val="FFFFFF"/>
                </a:solidFill>
                <a:latin typeface="Times New Roman" panose="02020603050405020304" pitchFamily="18" charset="0"/>
                <a:cs typeface="Times New Roman" panose="02020603050405020304" pitchFamily="18" charset="0"/>
              </a:rPr>
              <a:t>Initiation and Broadcasting  of Transaction</a:t>
            </a:r>
            <a:endParaRPr sz="3000" spc="-150" dirty="0">
              <a:latin typeface="Times New Roman" panose="02020603050405020304" pitchFamily="18" charset="0"/>
              <a:cs typeface="Times New Roman" panose="02020603050405020304" pitchFamily="18" charset="0"/>
            </a:endParaRPr>
          </a:p>
        </p:txBody>
      </p:sp>
      <p:grpSp>
        <p:nvGrpSpPr>
          <p:cNvPr id="15" name="object 11">
            <a:extLst>
              <a:ext uri="{FF2B5EF4-FFF2-40B4-BE49-F238E27FC236}">
                <a16:creationId xmlns:a16="http://schemas.microsoft.com/office/drawing/2014/main" id="{0596FCA5-7F51-48BD-914E-7EEF8708DEA9}"/>
              </a:ext>
            </a:extLst>
          </p:cNvPr>
          <p:cNvGrpSpPr/>
          <p:nvPr/>
        </p:nvGrpSpPr>
        <p:grpSpPr>
          <a:xfrm>
            <a:off x="4837726" y="3943881"/>
            <a:ext cx="6802184" cy="940283"/>
            <a:chOff x="4786884" y="3576828"/>
            <a:chExt cx="6833870" cy="887094"/>
          </a:xfrm>
          <a:solidFill>
            <a:schemeClr val="bg1"/>
          </a:solidFill>
        </p:grpSpPr>
        <p:sp>
          <p:nvSpPr>
            <p:cNvPr id="16" name="object 12">
              <a:extLst>
                <a:ext uri="{FF2B5EF4-FFF2-40B4-BE49-F238E27FC236}">
                  <a16:creationId xmlns:a16="http://schemas.microsoft.com/office/drawing/2014/main" id="{177B0FDB-496A-4622-B6E2-AB139DFAACBD}"/>
                </a:ext>
              </a:extLst>
            </p:cNvPr>
            <p:cNvSpPr/>
            <p:nvPr/>
          </p:nvSpPr>
          <p:spPr>
            <a:xfrm>
              <a:off x="4798314" y="3588258"/>
              <a:ext cx="6811009" cy="864235"/>
            </a:xfrm>
            <a:custGeom>
              <a:avLst/>
              <a:gdLst/>
              <a:ahLst/>
              <a:cxnLst/>
              <a:rect l="l" t="t" r="r" b="b"/>
              <a:pathLst>
                <a:path w="6811009" h="864235">
                  <a:moveTo>
                    <a:pt x="6666737" y="0"/>
                  </a:moveTo>
                  <a:lnTo>
                    <a:pt x="0" y="0"/>
                  </a:lnTo>
                  <a:lnTo>
                    <a:pt x="0" y="864107"/>
                  </a:lnTo>
                  <a:lnTo>
                    <a:pt x="6666737" y="864107"/>
                  </a:lnTo>
                  <a:lnTo>
                    <a:pt x="6712259" y="856764"/>
                  </a:lnTo>
                  <a:lnTo>
                    <a:pt x="6751793" y="836316"/>
                  </a:lnTo>
                  <a:lnTo>
                    <a:pt x="6782969" y="805137"/>
                  </a:lnTo>
                  <a:lnTo>
                    <a:pt x="6803413" y="765599"/>
                  </a:lnTo>
                  <a:lnTo>
                    <a:pt x="6810756" y="720077"/>
                  </a:lnTo>
                  <a:lnTo>
                    <a:pt x="6810756" y="144017"/>
                  </a:lnTo>
                  <a:lnTo>
                    <a:pt x="6803413" y="98496"/>
                  </a:lnTo>
                  <a:lnTo>
                    <a:pt x="6782969" y="58962"/>
                  </a:lnTo>
                  <a:lnTo>
                    <a:pt x="6751793" y="27786"/>
                  </a:lnTo>
                  <a:lnTo>
                    <a:pt x="6712259" y="7342"/>
                  </a:lnTo>
                  <a:lnTo>
                    <a:pt x="6666737" y="0"/>
                  </a:lnTo>
                  <a:close/>
                </a:path>
              </a:pathLst>
            </a:custGeom>
            <a:grpFill/>
          </p:spPr>
          <p:txBody>
            <a:bodyPr wrap="square" lIns="0" tIns="0" rIns="0" bIns="0" rtlCol="0"/>
            <a:lstStyle/>
            <a:p>
              <a:endParaRPr/>
            </a:p>
          </p:txBody>
        </p:sp>
        <p:sp>
          <p:nvSpPr>
            <p:cNvPr id="17" name="object 13">
              <a:extLst>
                <a:ext uri="{FF2B5EF4-FFF2-40B4-BE49-F238E27FC236}">
                  <a16:creationId xmlns:a16="http://schemas.microsoft.com/office/drawing/2014/main" id="{D6F74764-731E-40A7-A3FD-3815B8F7EF3F}"/>
                </a:ext>
              </a:extLst>
            </p:cNvPr>
            <p:cNvSpPr/>
            <p:nvPr/>
          </p:nvSpPr>
          <p:spPr>
            <a:xfrm>
              <a:off x="4798314" y="3588258"/>
              <a:ext cx="6811009" cy="864235"/>
            </a:xfrm>
            <a:custGeom>
              <a:avLst/>
              <a:gdLst/>
              <a:ahLst/>
              <a:cxnLst/>
              <a:rect l="l" t="t" r="r" b="b"/>
              <a:pathLst>
                <a:path w="6811009" h="864235">
                  <a:moveTo>
                    <a:pt x="6810756" y="144017"/>
                  </a:moveTo>
                  <a:lnTo>
                    <a:pt x="6810756" y="720077"/>
                  </a:lnTo>
                  <a:lnTo>
                    <a:pt x="6803413" y="765599"/>
                  </a:lnTo>
                  <a:lnTo>
                    <a:pt x="6782969" y="805137"/>
                  </a:lnTo>
                  <a:lnTo>
                    <a:pt x="6751793" y="836316"/>
                  </a:lnTo>
                  <a:lnTo>
                    <a:pt x="6712259" y="856764"/>
                  </a:lnTo>
                  <a:lnTo>
                    <a:pt x="6666737" y="864107"/>
                  </a:lnTo>
                  <a:lnTo>
                    <a:pt x="0" y="864107"/>
                  </a:lnTo>
                  <a:lnTo>
                    <a:pt x="0" y="0"/>
                  </a:lnTo>
                  <a:lnTo>
                    <a:pt x="6666737" y="0"/>
                  </a:lnTo>
                  <a:lnTo>
                    <a:pt x="6712259" y="7342"/>
                  </a:lnTo>
                  <a:lnTo>
                    <a:pt x="6751793" y="27786"/>
                  </a:lnTo>
                  <a:lnTo>
                    <a:pt x="6782969" y="58962"/>
                  </a:lnTo>
                  <a:lnTo>
                    <a:pt x="6803413" y="98496"/>
                  </a:lnTo>
                  <a:lnTo>
                    <a:pt x="6810756" y="144017"/>
                  </a:lnTo>
                  <a:close/>
                </a:path>
              </a:pathLst>
            </a:custGeom>
            <a:grpFill/>
            <a:ln w="22859">
              <a:solidFill>
                <a:srgbClr val="D9E6E0"/>
              </a:solidFill>
            </a:ln>
          </p:spPr>
          <p:txBody>
            <a:bodyPr wrap="square" lIns="0" tIns="0" rIns="0" bIns="0" rtlCol="0"/>
            <a:lstStyle/>
            <a:p>
              <a:endParaRPr/>
            </a:p>
          </p:txBody>
        </p:sp>
      </p:grpSp>
      <p:sp>
        <p:nvSpPr>
          <p:cNvPr id="18" name="object 14">
            <a:extLst>
              <a:ext uri="{FF2B5EF4-FFF2-40B4-BE49-F238E27FC236}">
                <a16:creationId xmlns:a16="http://schemas.microsoft.com/office/drawing/2014/main" id="{3E30A530-9B5D-4B9F-B0E7-E4BF0AD0250D}"/>
              </a:ext>
            </a:extLst>
          </p:cNvPr>
          <p:cNvSpPr txBox="1"/>
          <p:nvPr/>
        </p:nvSpPr>
        <p:spPr>
          <a:xfrm>
            <a:off x="4912181" y="4166703"/>
            <a:ext cx="4380146" cy="366767"/>
          </a:xfrm>
          <a:prstGeom prst="rect">
            <a:avLst/>
          </a:prstGeom>
          <a:solidFill>
            <a:schemeClr val="bg1"/>
          </a:solidFill>
        </p:spPr>
        <p:txBody>
          <a:bodyPr vert="horz" wrap="square" lIns="0" tIns="12700" rIns="0" bIns="0" rtlCol="0">
            <a:spAutoFit/>
          </a:bodyPr>
          <a:lstStyle/>
          <a:p>
            <a:pPr marL="240665" indent="-228600">
              <a:lnSpc>
                <a:spcPct val="100000"/>
              </a:lnSpc>
              <a:spcBef>
                <a:spcPts val="100"/>
              </a:spcBef>
              <a:buFont typeface="Trebuchet MS"/>
              <a:buChar char="•"/>
              <a:tabLst>
                <a:tab pos="241300" algn="l"/>
              </a:tabLst>
            </a:pPr>
            <a:r>
              <a:rPr sz="2300" spc="-245" dirty="0">
                <a:latin typeface="Times New Roman" panose="02020603050405020304" pitchFamily="18" charset="0"/>
                <a:cs typeface="Times New Roman" panose="02020603050405020304" pitchFamily="18" charset="0"/>
              </a:rPr>
              <a:t>Proof </a:t>
            </a:r>
            <a:r>
              <a:rPr sz="2300" spc="-254" dirty="0">
                <a:latin typeface="Times New Roman" panose="02020603050405020304" pitchFamily="18" charset="0"/>
                <a:cs typeface="Times New Roman" panose="02020603050405020304" pitchFamily="18" charset="0"/>
              </a:rPr>
              <a:t>of </a:t>
            </a:r>
            <a:r>
              <a:rPr sz="2300" spc="-140" dirty="0">
                <a:latin typeface="Times New Roman" panose="02020603050405020304" pitchFamily="18" charset="0"/>
                <a:cs typeface="Times New Roman" panose="02020603050405020304" pitchFamily="18" charset="0"/>
              </a:rPr>
              <a:t>Work </a:t>
            </a:r>
            <a:endParaRPr sz="2300" dirty="0">
              <a:latin typeface="Times New Roman" panose="02020603050405020304" pitchFamily="18" charset="0"/>
              <a:cs typeface="Times New Roman" panose="02020603050405020304" pitchFamily="18" charset="0"/>
            </a:endParaRPr>
          </a:p>
        </p:txBody>
      </p:sp>
      <p:grpSp>
        <p:nvGrpSpPr>
          <p:cNvPr id="19" name="object 15">
            <a:extLst>
              <a:ext uri="{FF2B5EF4-FFF2-40B4-BE49-F238E27FC236}">
                <a16:creationId xmlns:a16="http://schemas.microsoft.com/office/drawing/2014/main" id="{CCF7B040-F4DF-4826-A233-2C89AB89AD4A}"/>
              </a:ext>
            </a:extLst>
          </p:cNvPr>
          <p:cNvGrpSpPr/>
          <p:nvPr/>
        </p:nvGrpSpPr>
        <p:grpSpPr>
          <a:xfrm>
            <a:off x="611823" y="3780826"/>
            <a:ext cx="4217076" cy="1286244"/>
            <a:chOff x="573023" y="3413772"/>
            <a:chExt cx="4236720" cy="1213485"/>
          </a:xfrm>
          <a:solidFill>
            <a:schemeClr val="bg1"/>
          </a:solidFill>
        </p:grpSpPr>
        <p:sp>
          <p:nvSpPr>
            <p:cNvPr id="20" name="object 16">
              <a:extLst>
                <a:ext uri="{FF2B5EF4-FFF2-40B4-BE49-F238E27FC236}">
                  <a16:creationId xmlns:a16="http://schemas.microsoft.com/office/drawing/2014/main" id="{F5E2452D-5C1C-49D5-956F-32761831556D}"/>
                </a:ext>
              </a:extLst>
            </p:cNvPr>
            <p:cNvSpPr/>
            <p:nvPr/>
          </p:nvSpPr>
          <p:spPr>
            <a:xfrm>
              <a:off x="584453" y="3425202"/>
              <a:ext cx="4213860" cy="1190625"/>
            </a:xfrm>
            <a:custGeom>
              <a:avLst/>
              <a:gdLst/>
              <a:ahLst/>
              <a:cxnLst/>
              <a:rect l="l" t="t" r="r" b="b"/>
              <a:pathLst>
                <a:path w="4213860" h="1190625">
                  <a:moveTo>
                    <a:pt x="4015486" y="0"/>
                  </a:moveTo>
                  <a:lnTo>
                    <a:pt x="198374" y="0"/>
                  </a:lnTo>
                  <a:lnTo>
                    <a:pt x="152887" y="5238"/>
                  </a:lnTo>
                  <a:lnTo>
                    <a:pt x="111132" y="20162"/>
                  </a:lnTo>
                  <a:lnTo>
                    <a:pt x="74299" y="43579"/>
                  </a:lnTo>
                  <a:lnTo>
                    <a:pt x="43579" y="74299"/>
                  </a:lnTo>
                  <a:lnTo>
                    <a:pt x="20162" y="111132"/>
                  </a:lnTo>
                  <a:lnTo>
                    <a:pt x="5238" y="152887"/>
                  </a:lnTo>
                  <a:lnTo>
                    <a:pt x="0" y="198373"/>
                  </a:lnTo>
                  <a:lnTo>
                    <a:pt x="0" y="991857"/>
                  </a:lnTo>
                  <a:lnTo>
                    <a:pt x="5238" y="1037344"/>
                  </a:lnTo>
                  <a:lnTo>
                    <a:pt x="20162" y="1079101"/>
                  </a:lnTo>
                  <a:lnTo>
                    <a:pt x="43579" y="1115936"/>
                  </a:lnTo>
                  <a:lnTo>
                    <a:pt x="74299" y="1146659"/>
                  </a:lnTo>
                  <a:lnTo>
                    <a:pt x="111132" y="1170079"/>
                  </a:lnTo>
                  <a:lnTo>
                    <a:pt x="152887" y="1185004"/>
                  </a:lnTo>
                  <a:lnTo>
                    <a:pt x="198374" y="1190243"/>
                  </a:lnTo>
                  <a:lnTo>
                    <a:pt x="4015486" y="1190243"/>
                  </a:lnTo>
                  <a:lnTo>
                    <a:pt x="4060968" y="1185004"/>
                  </a:lnTo>
                  <a:lnTo>
                    <a:pt x="4102722" y="1170079"/>
                  </a:lnTo>
                  <a:lnTo>
                    <a:pt x="4139555" y="1146659"/>
                  </a:lnTo>
                  <a:lnTo>
                    <a:pt x="4170276" y="1115936"/>
                  </a:lnTo>
                  <a:lnTo>
                    <a:pt x="4193695" y="1079101"/>
                  </a:lnTo>
                  <a:lnTo>
                    <a:pt x="4208620" y="1037344"/>
                  </a:lnTo>
                  <a:lnTo>
                    <a:pt x="4213860" y="991857"/>
                  </a:lnTo>
                  <a:lnTo>
                    <a:pt x="4213860" y="198373"/>
                  </a:lnTo>
                  <a:lnTo>
                    <a:pt x="4208620" y="152887"/>
                  </a:lnTo>
                  <a:lnTo>
                    <a:pt x="4193695" y="111132"/>
                  </a:lnTo>
                  <a:lnTo>
                    <a:pt x="4170276" y="74299"/>
                  </a:lnTo>
                  <a:lnTo>
                    <a:pt x="4139555" y="43579"/>
                  </a:lnTo>
                  <a:lnTo>
                    <a:pt x="4102722" y="20162"/>
                  </a:lnTo>
                  <a:lnTo>
                    <a:pt x="4060968" y="5238"/>
                  </a:lnTo>
                  <a:lnTo>
                    <a:pt x="4015486" y="0"/>
                  </a:lnTo>
                  <a:close/>
                </a:path>
              </a:pathLst>
            </a:custGeom>
            <a:grpFill/>
          </p:spPr>
          <p:txBody>
            <a:bodyPr wrap="square" lIns="0" tIns="0" rIns="0" bIns="0" rtlCol="0"/>
            <a:lstStyle/>
            <a:p>
              <a:endParaRPr dirty="0">
                <a:solidFill>
                  <a:schemeClr val="bg2">
                    <a:lumMod val="60000"/>
                    <a:lumOff val="40000"/>
                  </a:schemeClr>
                </a:solidFill>
              </a:endParaRPr>
            </a:p>
          </p:txBody>
        </p:sp>
        <p:sp>
          <p:nvSpPr>
            <p:cNvPr id="21" name="object 17">
              <a:extLst>
                <a:ext uri="{FF2B5EF4-FFF2-40B4-BE49-F238E27FC236}">
                  <a16:creationId xmlns:a16="http://schemas.microsoft.com/office/drawing/2014/main" id="{B04E229D-FDD3-4117-8219-DC1EDEB12137}"/>
                </a:ext>
              </a:extLst>
            </p:cNvPr>
            <p:cNvSpPr/>
            <p:nvPr/>
          </p:nvSpPr>
          <p:spPr>
            <a:xfrm>
              <a:off x="584453" y="3425202"/>
              <a:ext cx="4213860" cy="1190625"/>
            </a:xfrm>
            <a:custGeom>
              <a:avLst/>
              <a:gdLst/>
              <a:ahLst/>
              <a:cxnLst/>
              <a:rect l="l" t="t" r="r" b="b"/>
              <a:pathLst>
                <a:path w="4213860" h="1190625">
                  <a:moveTo>
                    <a:pt x="0" y="198373"/>
                  </a:moveTo>
                  <a:lnTo>
                    <a:pt x="5238" y="152887"/>
                  </a:lnTo>
                  <a:lnTo>
                    <a:pt x="20162" y="111132"/>
                  </a:lnTo>
                  <a:lnTo>
                    <a:pt x="43579" y="74299"/>
                  </a:lnTo>
                  <a:lnTo>
                    <a:pt x="74299" y="43579"/>
                  </a:lnTo>
                  <a:lnTo>
                    <a:pt x="111132" y="20162"/>
                  </a:lnTo>
                  <a:lnTo>
                    <a:pt x="152887" y="5238"/>
                  </a:lnTo>
                  <a:lnTo>
                    <a:pt x="198374" y="0"/>
                  </a:lnTo>
                  <a:lnTo>
                    <a:pt x="4015486" y="0"/>
                  </a:lnTo>
                  <a:lnTo>
                    <a:pt x="4060968" y="5238"/>
                  </a:lnTo>
                  <a:lnTo>
                    <a:pt x="4102722" y="20162"/>
                  </a:lnTo>
                  <a:lnTo>
                    <a:pt x="4139555" y="43579"/>
                  </a:lnTo>
                  <a:lnTo>
                    <a:pt x="4170276" y="74299"/>
                  </a:lnTo>
                  <a:lnTo>
                    <a:pt x="4193695" y="111132"/>
                  </a:lnTo>
                  <a:lnTo>
                    <a:pt x="4208620" y="152887"/>
                  </a:lnTo>
                  <a:lnTo>
                    <a:pt x="4213860" y="198373"/>
                  </a:lnTo>
                  <a:lnTo>
                    <a:pt x="4213860" y="991857"/>
                  </a:lnTo>
                  <a:lnTo>
                    <a:pt x="4208620" y="1037344"/>
                  </a:lnTo>
                  <a:lnTo>
                    <a:pt x="4193695" y="1079101"/>
                  </a:lnTo>
                  <a:lnTo>
                    <a:pt x="4170276" y="1115936"/>
                  </a:lnTo>
                  <a:lnTo>
                    <a:pt x="4139555" y="1146659"/>
                  </a:lnTo>
                  <a:lnTo>
                    <a:pt x="4102722" y="1170079"/>
                  </a:lnTo>
                  <a:lnTo>
                    <a:pt x="4060968" y="1185004"/>
                  </a:lnTo>
                  <a:lnTo>
                    <a:pt x="4015486" y="1190243"/>
                  </a:lnTo>
                  <a:lnTo>
                    <a:pt x="198374" y="1190243"/>
                  </a:lnTo>
                  <a:lnTo>
                    <a:pt x="152887" y="1185004"/>
                  </a:lnTo>
                  <a:lnTo>
                    <a:pt x="111132" y="1170079"/>
                  </a:lnTo>
                  <a:lnTo>
                    <a:pt x="74299" y="1146659"/>
                  </a:lnTo>
                  <a:lnTo>
                    <a:pt x="43579" y="1115936"/>
                  </a:lnTo>
                  <a:lnTo>
                    <a:pt x="20162" y="1079101"/>
                  </a:lnTo>
                  <a:lnTo>
                    <a:pt x="5238" y="1037344"/>
                  </a:lnTo>
                  <a:lnTo>
                    <a:pt x="0" y="991857"/>
                  </a:lnTo>
                  <a:lnTo>
                    <a:pt x="0" y="198373"/>
                  </a:lnTo>
                  <a:close/>
                </a:path>
              </a:pathLst>
            </a:custGeom>
            <a:grpFill/>
            <a:ln w="22860">
              <a:solidFill>
                <a:srgbClr val="FFFFFF"/>
              </a:solidFill>
            </a:ln>
          </p:spPr>
          <p:txBody>
            <a:bodyPr wrap="square" lIns="0" tIns="0" rIns="0" bIns="0" rtlCol="0"/>
            <a:lstStyle/>
            <a:p>
              <a:endParaRPr>
                <a:solidFill>
                  <a:schemeClr val="bg2">
                    <a:lumMod val="60000"/>
                    <a:lumOff val="40000"/>
                  </a:schemeClr>
                </a:solidFill>
              </a:endParaRPr>
            </a:p>
          </p:txBody>
        </p:sp>
      </p:grpSp>
      <p:sp>
        <p:nvSpPr>
          <p:cNvPr id="22" name="object 18">
            <a:extLst>
              <a:ext uri="{FF2B5EF4-FFF2-40B4-BE49-F238E27FC236}">
                <a16:creationId xmlns:a16="http://schemas.microsoft.com/office/drawing/2014/main" id="{7651B942-F0F5-47C4-B474-E27D4D19A570}"/>
              </a:ext>
            </a:extLst>
          </p:cNvPr>
          <p:cNvSpPr txBox="1"/>
          <p:nvPr/>
        </p:nvSpPr>
        <p:spPr>
          <a:xfrm>
            <a:off x="1006873" y="4103559"/>
            <a:ext cx="3420054" cy="474489"/>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3000" spc="-315" dirty="0">
                <a:solidFill>
                  <a:srgbClr val="FFFFFF"/>
                </a:solidFill>
                <a:latin typeface="Trebuchet MS"/>
                <a:cs typeface="Trebuchet MS"/>
              </a:rPr>
              <a:t>Validation </a:t>
            </a:r>
            <a:r>
              <a:rPr sz="3000" spc="-335" dirty="0">
                <a:solidFill>
                  <a:srgbClr val="FFFFFF"/>
                </a:solidFill>
                <a:latin typeface="Trebuchet MS"/>
                <a:cs typeface="Trebuchet MS"/>
              </a:rPr>
              <a:t>of</a:t>
            </a:r>
            <a:r>
              <a:rPr sz="3000" spc="-300" dirty="0">
                <a:solidFill>
                  <a:srgbClr val="FFFFFF"/>
                </a:solidFill>
                <a:latin typeface="Trebuchet MS"/>
                <a:cs typeface="Trebuchet MS"/>
              </a:rPr>
              <a:t> </a:t>
            </a:r>
            <a:r>
              <a:rPr sz="3000" spc="-290" dirty="0">
                <a:solidFill>
                  <a:srgbClr val="FFFFFF"/>
                </a:solidFill>
                <a:latin typeface="Trebuchet MS"/>
                <a:cs typeface="Trebuchet MS"/>
              </a:rPr>
              <a:t>Transaction</a:t>
            </a:r>
            <a:endParaRPr sz="3000" dirty="0">
              <a:latin typeface="Trebuchet MS"/>
              <a:cs typeface="Trebuchet MS"/>
            </a:endParaRPr>
          </a:p>
        </p:txBody>
      </p:sp>
      <p:grpSp>
        <p:nvGrpSpPr>
          <p:cNvPr id="23" name="object 19">
            <a:extLst>
              <a:ext uri="{FF2B5EF4-FFF2-40B4-BE49-F238E27FC236}">
                <a16:creationId xmlns:a16="http://schemas.microsoft.com/office/drawing/2014/main" id="{B56322E7-D47D-4195-BC40-9D4C689F55AB}"/>
              </a:ext>
            </a:extLst>
          </p:cNvPr>
          <p:cNvGrpSpPr/>
          <p:nvPr/>
        </p:nvGrpSpPr>
        <p:grpSpPr>
          <a:xfrm>
            <a:off x="4837726" y="5187464"/>
            <a:ext cx="6802184" cy="940283"/>
            <a:chOff x="4786884" y="4820411"/>
            <a:chExt cx="6833870" cy="887094"/>
          </a:xfrm>
          <a:solidFill>
            <a:schemeClr val="bg1"/>
          </a:solidFill>
        </p:grpSpPr>
        <p:sp>
          <p:nvSpPr>
            <p:cNvPr id="24" name="object 20">
              <a:extLst>
                <a:ext uri="{FF2B5EF4-FFF2-40B4-BE49-F238E27FC236}">
                  <a16:creationId xmlns:a16="http://schemas.microsoft.com/office/drawing/2014/main" id="{30D0D172-DD9F-4D6A-8FF6-3857E2D25356}"/>
                </a:ext>
              </a:extLst>
            </p:cNvPr>
            <p:cNvSpPr/>
            <p:nvPr/>
          </p:nvSpPr>
          <p:spPr>
            <a:xfrm>
              <a:off x="4798314" y="4831841"/>
              <a:ext cx="6811009" cy="864235"/>
            </a:xfrm>
            <a:custGeom>
              <a:avLst/>
              <a:gdLst/>
              <a:ahLst/>
              <a:cxnLst/>
              <a:rect l="l" t="t" r="r" b="b"/>
              <a:pathLst>
                <a:path w="6811009" h="864235">
                  <a:moveTo>
                    <a:pt x="6666737" y="0"/>
                  </a:moveTo>
                  <a:lnTo>
                    <a:pt x="0" y="0"/>
                  </a:lnTo>
                  <a:lnTo>
                    <a:pt x="0" y="864107"/>
                  </a:lnTo>
                  <a:lnTo>
                    <a:pt x="6666737" y="864107"/>
                  </a:lnTo>
                  <a:lnTo>
                    <a:pt x="6712259" y="856764"/>
                  </a:lnTo>
                  <a:lnTo>
                    <a:pt x="6751793" y="836316"/>
                  </a:lnTo>
                  <a:lnTo>
                    <a:pt x="6782969" y="805137"/>
                  </a:lnTo>
                  <a:lnTo>
                    <a:pt x="6803413" y="765599"/>
                  </a:lnTo>
                  <a:lnTo>
                    <a:pt x="6810756" y="720077"/>
                  </a:lnTo>
                  <a:lnTo>
                    <a:pt x="6810756" y="144017"/>
                  </a:lnTo>
                  <a:lnTo>
                    <a:pt x="6803413" y="98496"/>
                  </a:lnTo>
                  <a:lnTo>
                    <a:pt x="6782969" y="58962"/>
                  </a:lnTo>
                  <a:lnTo>
                    <a:pt x="6751793" y="27786"/>
                  </a:lnTo>
                  <a:lnTo>
                    <a:pt x="6712259" y="7342"/>
                  </a:lnTo>
                  <a:lnTo>
                    <a:pt x="6666737" y="0"/>
                  </a:lnTo>
                  <a:close/>
                </a:path>
              </a:pathLst>
            </a:custGeom>
            <a:grpFill/>
          </p:spPr>
          <p:txBody>
            <a:bodyPr wrap="square" lIns="0" tIns="0" rIns="0" bIns="0" rtlCol="0"/>
            <a:lstStyle/>
            <a:p>
              <a:endParaRPr/>
            </a:p>
          </p:txBody>
        </p:sp>
        <p:sp>
          <p:nvSpPr>
            <p:cNvPr id="25" name="object 21">
              <a:extLst>
                <a:ext uri="{FF2B5EF4-FFF2-40B4-BE49-F238E27FC236}">
                  <a16:creationId xmlns:a16="http://schemas.microsoft.com/office/drawing/2014/main" id="{D478E2B8-A400-4F61-8B7D-354AC19A31B0}"/>
                </a:ext>
              </a:extLst>
            </p:cNvPr>
            <p:cNvSpPr/>
            <p:nvPr/>
          </p:nvSpPr>
          <p:spPr>
            <a:xfrm>
              <a:off x="4798314" y="4831841"/>
              <a:ext cx="6811009" cy="864235"/>
            </a:xfrm>
            <a:custGeom>
              <a:avLst/>
              <a:gdLst/>
              <a:ahLst/>
              <a:cxnLst/>
              <a:rect l="l" t="t" r="r" b="b"/>
              <a:pathLst>
                <a:path w="6811009" h="864235">
                  <a:moveTo>
                    <a:pt x="6810756" y="144017"/>
                  </a:moveTo>
                  <a:lnTo>
                    <a:pt x="6810756" y="720077"/>
                  </a:lnTo>
                  <a:lnTo>
                    <a:pt x="6803413" y="765599"/>
                  </a:lnTo>
                  <a:lnTo>
                    <a:pt x="6782969" y="805137"/>
                  </a:lnTo>
                  <a:lnTo>
                    <a:pt x="6751793" y="836316"/>
                  </a:lnTo>
                  <a:lnTo>
                    <a:pt x="6712259" y="856764"/>
                  </a:lnTo>
                  <a:lnTo>
                    <a:pt x="6666737" y="864107"/>
                  </a:lnTo>
                  <a:lnTo>
                    <a:pt x="0" y="864107"/>
                  </a:lnTo>
                  <a:lnTo>
                    <a:pt x="0" y="0"/>
                  </a:lnTo>
                  <a:lnTo>
                    <a:pt x="6666737" y="0"/>
                  </a:lnTo>
                  <a:lnTo>
                    <a:pt x="6712259" y="7342"/>
                  </a:lnTo>
                  <a:lnTo>
                    <a:pt x="6751793" y="27786"/>
                  </a:lnTo>
                  <a:lnTo>
                    <a:pt x="6782969" y="58962"/>
                  </a:lnTo>
                  <a:lnTo>
                    <a:pt x="6803413" y="98496"/>
                  </a:lnTo>
                  <a:lnTo>
                    <a:pt x="6810756" y="144017"/>
                  </a:lnTo>
                  <a:close/>
                </a:path>
              </a:pathLst>
            </a:custGeom>
            <a:grpFill/>
            <a:ln w="22859">
              <a:solidFill>
                <a:srgbClr val="E0EBD6"/>
              </a:solidFill>
            </a:ln>
          </p:spPr>
          <p:txBody>
            <a:bodyPr wrap="square" lIns="0" tIns="0" rIns="0" bIns="0" rtlCol="0"/>
            <a:lstStyle/>
            <a:p>
              <a:endParaRPr/>
            </a:p>
          </p:txBody>
        </p:sp>
      </p:grpSp>
      <p:sp>
        <p:nvSpPr>
          <p:cNvPr id="26" name="object 22">
            <a:extLst>
              <a:ext uri="{FF2B5EF4-FFF2-40B4-BE49-F238E27FC236}">
                <a16:creationId xmlns:a16="http://schemas.microsoft.com/office/drawing/2014/main" id="{7D2FCEA7-E09A-4A96-B021-40F9F4239F09}"/>
              </a:ext>
            </a:extLst>
          </p:cNvPr>
          <p:cNvSpPr txBox="1"/>
          <p:nvPr/>
        </p:nvSpPr>
        <p:spPr>
          <a:xfrm>
            <a:off x="4900268" y="5410109"/>
            <a:ext cx="1822848" cy="366767"/>
          </a:xfrm>
          <a:prstGeom prst="rect">
            <a:avLst/>
          </a:prstGeom>
          <a:solidFill>
            <a:schemeClr val="bg1"/>
          </a:solidFill>
        </p:spPr>
        <p:txBody>
          <a:bodyPr vert="horz" wrap="square" lIns="0" tIns="12700" rIns="0" bIns="0" rtlCol="0">
            <a:spAutoFit/>
          </a:bodyPr>
          <a:lstStyle/>
          <a:p>
            <a:pPr marL="240665" indent="-228600">
              <a:lnSpc>
                <a:spcPct val="100000"/>
              </a:lnSpc>
              <a:spcBef>
                <a:spcPts val="100"/>
              </a:spcBef>
              <a:buFont typeface="Trebuchet MS"/>
              <a:buChar char="•"/>
              <a:tabLst>
                <a:tab pos="241300" algn="l"/>
              </a:tabLst>
            </a:pPr>
            <a:r>
              <a:rPr sz="2300" spc="-90" dirty="0">
                <a:latin typeface="Trebuchet MS"/>
                <a:cs typeface="Trebuchet MS"/>
              </a:rPr>
              <a:t>Hash</a:t>
            </a:r>
            <a:r>
              <a:rPr sz="2300" spc="-120" dirty="0">
                <a:latin typeface="Trebuchet MS"/>
                <a:cs typeface="Trebuchet MS"/>
              </a:rPr>
              <a:t> </a:t>
            </a:r>
            <a:r>
              <a:rPr sz="2300" spc="-225" dirty="0">
                <a:latin typeface="Trebuchet MS"/>
                <a:cs typeface="Trebuchet MS"/>
              </a:rPr>
              <a:t>Function</a:t>
            </a:r>
            <a:endParaRPr sz="2300" dirty="0">
              <a:latin typeface="Trebuchet MS"/>
              <a:cs typeface="Trebuchet MS"/>
            </a:endParaRPr>
          </a:p>
        </p:txBody>
      </p:sp>
      <p:grpSp>
        <p:nvGrpSpPr>
          <p:cNvPr id="27" name="object 23">
            <a:extLst>
              <a:ext uri="{FF2B5EF4-FFF2-40B4-BE49-F238E27FC236}">
                <a16:creationId xmlns:a16="http://schemas.microsoft.com/office/drawing/2014/main" id="{2FEA8F51-3F6C-49A8-8DB3-80B4FF54E948}"/>
              </a:ext>
            </a:extLst>
          </p:cNvPr>
          <p:cNvGrpSpPr/>
          <p:nvPr/>
        </p:nvGrpSpPr>
        <p:grpSpPr>
          <a:xfrm>
            <a:off x="611823" y="5024410"/>
            <a:ext cx="4217076" cy="1286244"/>
            <a:chOff x="573023" y="4657356"/>
            <a:chExt cx="4236720" cy="1213485"/>
          </a:xfrm>
          <a:solidFill>
            <a:schemeClr val="bg1"/>
          </a:solidFill>
        </p:grpSpPr>
        <p:sp>
          <p:nvSpPr>
            <p:cNvPr id="28" name="object 24">
              <a:extLst>
                <a:ext uri="{FF2B5EF4-FFF2-40B4-BE49-F238E27FC236}">
                  <a16:creationId xmlns:a16="http://schemas.microsoft.com/office/drawing/2014/main" id="{9DD2A1BB-E130-4D80-8A5F-9999DE7AB81C}"/>
                </a:ext>
              </a:extLst>
            </p:cNvPr>
            <p:cNvSpPr/>
            <p:nvPr/>
          </p:nvSpPr>
          <p:spPr>
            <a:xfrm>
              <a:off x="584453" y="4668786"/>
              <a:ext cx="4213860" cy="1190625"/>
            </a:xfrm>
            <a:custGeom>
              <a:avLst/>
              <a:gdLst/>
              <a:ahLst/>
              <a:cxnLst/>
              <a:rect l="l" t="t" r="r" b="b"/>
              <a:pathLst>
                <a:path w="4213860" h="1190625">
                  <a:moveTo>
                    <a:pt x="4015486" y="0"/>
                  </a:moveTo>
                  <a:lnTo>
                    <a:pt x="198374" y="0"/>
                  </a:lnTo>
                  <a:lnTo>
                    <a:pt x="152887" y="5238"/>
                  </a:lnTo>
                  <a:lnTo>
                    <a:pt x="111132" y="20162"/>
                  </a:lnTo>
                  <a:lnTo>
                    <a:pt x="74299" y="43579"/>
                  </a:lnTo>
                  <a:lnTo>
                    <a:pt x="43579" y="74299"/>
                  </a:lnTo>
                  <a:lnTo>
                    <a:pt x="20162" y="111132"/>
                  </a:lnTo>
                  <a:lnTo>
                    <a:pt x="5238" y="152887"/>
                  </a:lnTo>
                  <a:lnTo>
                    <a:pt x="0" y="198374"/>
                  </a:lnTo>
                  <a:lnTo>
                    <a:pt x="0" y="991857"/>
                  </a:lnTo>
                  <a:lnTo>
                    <a:pt x="5238" y="1037344"/>
                  </a:lnTo>
                  <a:lnTo>
                    <a:pt x="20162" y="1079101"/>
                  </a:lnTo>
                  <a:lnTo>
                    <a:pt x="43579" y="1115936"/>
                  </a:lnTo>
                  <a:lnTo>
                    <a:pt x="74299" y="1146659"/>
                  </a:lnTo>
                  <a:lnTo>
                    <a:pt x="111132" y="1170079"/>
                  </a:lnTo>
                  <a:lnTo>
                    <a:pt x="152887" y="1185004"/>
                  </a:lnTo>
                  <a:lnTo>
                    <a:pt x="198374" y="1190244"/>
                  </a:lnTo>
                  <a:lnTo>
                    <a:pt x="4015486" y="1190244"/>
                  </a:lnTo>
                  <a:lnTo>
                    <a:pt x="4060968" y="1185004"/>
                  </a:lnTo>
                  <a:lnTo>
                    <a:pt x="4102722" y="1170079"/>
                  </a:lnTo>
                  <a:lnTo>
                    <a:pt x="4139555" y="1146659"/>
                  </a:lnTo>
                  <a:lnTo>
                    <a:pt x="4170276" y="1115936"/>
                  </a:lnTo>
                  <a:lnTo>
                    <a:pt x="4193695" y="1079101"/>
                  </a:lnTo>
                  <a:lnTo>
                    <a:pt x="4208620" y="1037344"/>
                  </a:lnTo>
                  <a:lnTo>
                    <a:pt x="4213860" y="991857"/>
                  </a:lnTo>
                  <a:lnTo>
                    <a:pt x="4213860" y="198374"/>
                  </a:lnTo>
                  <a:lnTo>
                    <a:pt x="4208620" y="152887"/>
                  </a:lnTo>
                  <a:lnTo>
                    <a:pt x="4193695" y="111132"/>
                  </a:lnTo>
                  <a:lnTo>
                    <a:pt x="4170276" y="74299"/>
                  </a:lnTo>
                  <a:lnTo>
                    <a:pt x="4139555" y="43579"/>
                  </a:lnTo>
                  <a:lnTo>
                    <a:pt x="4102722" y="20162"/>
                  </a:lnTo>
                  <a:lnTo>
                    <a:pt x="4060968" y="5238"/>
                  </a:lnTo>
                  <a:lnTo>
                    <a:pt x="4015486" y="0"/>
                  </a:lnTo>
                  <a:close/>
                </a:path>
              </a:pathLst>
            </a:custGeom>
            <a:grpFill/>
          </p:spPr>
          <p:txBody>
            <a:bodyPr wrap="square" lIns="0" tIns="0" rIns="0" bIns="0" rtlCol="0"/>
            <a:lstStyle/>
            <a:p>
              <a:endParaRPr/>
            </a:p>
          </p:txBody>
        </p:sp>
        <p:sp>
          <p:nvSpPr>
            <p:cNvPr id="29" name="object 25">
              <a:extLst>
                <a:ext uri="{FF2B5EF4-FFF2-40B4-BE49-F238E27FC236}">
                  <a16:creationId xmlns:a16="http://schemas.microsoft.com/office/drawing/2014/main" id="{B04391E5-A600-4BBD-A0D6-6D6AC78DB309}"/>
                </a:ext>
              </a:extLst>
            </p:cNvPr>
            <p:cNvSpPr/>
            <p:nvPr/>
          </p:nvSpPr>
          <p:spPr>
            <a:xfrm>
              <a:off x="584453" y="4668786"/>
              <a:ext cx="4213860" cy="1190625"/>
            </a:xfrm>
            <a:custGeom>
              <a:avLst/>
              <a:gdLst/>
              <a:ahLst/>
              <a:cxnLst/>
              <a:rect l="l" t="t" r="r" b="b"/>
              <a:pathLst>
                <a:path w="4213860" h="1190625">
                  <a:moveTo>
                    <a:pt x="0" y="198374"/>
                  </a:moveTo>
                  <a:lnTo>
                    <a:pt x="5238" y="152887"/>
                  </a:lnTo>
                  <a:lnTo>
                    <a:pt x="20162" y="111132"/>
                  </a:lnTo>
                  <a:lnTo>
                    <a:pt x="43579" y="74299"/>
                  </a:lnTo>
                  <a:lnTo>
                    <a:pt x="74299" y="43579"/>
                  </a:lnTo>
                  <a:lnTo>
                    <a:pt x="111132" y="20162"/>
                  </a:lnTo>
                  <a:lnTo>
                    <a:pt x="152887" y="5238"/>
                  </a:lnTo>
                  <a:lnTo>
                    <a:pt x="198374" y="0"/>
                  </a:lnTo>
                  <a:lnTo>
                    <a:pt x="4015486" y="0"/>
                  </a:lnTo>
                  <a:lnTo>
                    <a:pt x="4060968" y="5238"/>
                  </a:lnTo>
                  <a:lnTo>
                    <a:pt x="4102722" y="20162"/>
                  </a:lnTo>
                  <a:lnTo>
                    <a:pt x="4139555" y="43579"/>
                  </a:lnTo>
                  <a:lnTo>
                    <a:pt x="4170276" y="74299"/>
                  </a:lnTo>
                  <a:lnTo>
                    <a:pt x="4193695" y="111132"/>
                  </a:lnTo>
                  <a:lnTo>
                    <a:pt x="4208620" y="152887"/>
                  </a:lnTo>
                  <a:lnTo>
                    <a:pt x="4213860" y="198374"/>
                  </a:lnTo>
                  <a:lnTo>
                    <a:pt x="4213860" y="991857"/>
                  </a:lnTo>
                  <a:lnTo>
                    <a:pt x="4208620" y="1037344"/>
                  </a:lnTo>
                  <a:lnTo>
                    <a:pt x="4193695" y="1079101"/>
                  </a:lnTo>
                  <a:lnTo>
                    <a:pt x="4170276" y="1115936"/>
                  </a:lnTo>
                  <a:lnTo>
                    <a:pt x="4139555" y="1146659"/>
                  </a:lnTo>
                  <a:lnTo>
                    <a:pt x="4102722" y="1170079"/>
                  </a:lnTo>
                  <a:lnTo>
                    <a:pt x="4060968" y="1185004"/>
                  </a:lnTo>
                  <a:lnTo>
                    <a:pt x="4015486" y="1190244"/>
                  </a:lnTo>
                  <a:lnTo>
                    <a:pt x="198374" y="1190244"/>
                  </a:lnTo>
                  <a:lnTo>
                    <a:pt x="152887" y="1185004"/>
                  </a:lnTo>
                  <a:lnTo>
                    <a:pt x="111132" y="1170079"/>
                  </a:lnTo>
                  <a:lnTo>
                    <a:pt x="74299" y="1146659"/>
                  </a:lnTo>
                  <a:lnTo>
                    <a:pt x="43579" y="1115936"/>
                  </a:lnTo>
                  <a:lnTo>
                    <a:pt x="20162" y="1079101"/>
                  </a:lnTo>
                  <a:lnTo>
                    <a:pt x="5238" y="1037344"/>
                  </a:lnTo>
                  <a:lnTo>
                    <a:pt x="0" y="991857"/>
                  </a:lnTo>
                  <a:lnTo>
                    <a:pt x="0" y="198374"/>
                  </a:lnTo>
                  <a:close/>
                </a:path>
              </a:pathLst>
            </a:custGeom>
            <a:grpFill/>
            <a:ln w="22860">
              <a:solidFill>
                <a:srgbClr val="FFFFFF"/>
              </a:solidFill>
            </a:ln>
          </p:spPr>
          <p:txBody>
            <a:bodyPr wrap="square" lIns="0" tIns="0" rIns="0" bIns="0" rtlCol="0"/>
            <a:lstStyle/>
            <a:p>
              <a:endParaRPr/>
            </a:p>
          </p:txBody>
        </p:sp>
      </p:grpSp>
      <p:sp>
        <p:nvSpPr>
          <p:cNvPr id="30" name="object 26">
            <a:extLst>
              <a:ext uri="{FF2B5EF4-FFF2-40B4-BE49-F238E27FC236}">
                <a16:creationId xmlns:a16="http://schemas.microsoft.com/office/drawing/2014/main" id="{86EDA942-BF8C-4925-AB42-EBF6516EA8C7}"/>
              </a:ext>
            </a:extLst>
          </p:cNvPr>
          <p:cNvSpPr txBox="1"/>
          <p:nvPr/>
        </p:nvSpPr>
        <p:spPr>
          <a:xfrm>
            <a:off x="1588177" y="5346952"/>
            <a:ext cx="2252015" cy="474489"/>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3000" spc="-250" dirty="0">
                <a:solidFill>
                  <a:srgbClr val="FFFFFF"/>
                </a:solidFill>
                <a:latin typeface="Trebuchet MS"/>
                <a:cs typeface="Trebuchet MS"/>
              </a:rPr>
              <a:t>Chaining</a:t>
            </a:r>
            <a:r>
              <a:rPr sz="3000" spc="-130" dirty="0">
                <a:solidFill>
                  <a:srgbClr val="FFFFFF"/>
                </a:solidFill>
                <a:latin typeface="Trebuchet MS"/>
                <a:cs typeface="Trebuchet MS"/>
              </a:rPr>
              <a:t> </a:t>
            </a:r>
            <a:r>
              <a:rPr sz="3000" spc="-220" dirty="0">
                <a:solidFill>
                  <a:srgbClr val="FFFFFF"/>
                </a:solidFill>
                <a:latin typeface="Trebuchet MS"/>
                <a:cs typeface="Trebuchet MS"/>
              </a:rPr>
              <a:t>Blocks</a:t>
            </a:r>
            <a:endParaRPr sz="3000" dirty="0">
              <a:latin typeface="Trebuchet MS"/>
              <a:cs typeface="Trebuchet MS"/>
            </a:endParaRPr>
          </a:p>
        </p:txBody>
      </p:sp>
    </p:spTree>
    <p:extLst>
      <p:ext uri="{BB962C8B-B14F-4D97-AF65-F5344CB8AC3E}">
        <p14:creationId xmlns:p14="http://schemas.microsoft.com/office/powerpoint/2010/main" val="196852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3985" y="1897112"/>
            <a:ext cx="9358591" cy="4582763"/>
          </a:xfrm>
          <a:prstGeom prst="rect">
            <a:avLst/>
          </a:prstGeom>
          <a:solidFill>
            <a:schemeClr val="bg2"/>
          </a:solidFill>
        </p:spPr>
      </p:pic>
    </p:spTree>
    <p:extLst>
      <p:ext uri="{BB962C8B-B14F-4D97-AF65-F5344CB8AC3E}">
        <p14:creationId xmlns:p14="http://schemas.microsoft.com/office/powerpoint/2010/main" val="91537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7614-9C91-4466-BC7C-B0D2667CD885}"/>
              </a:ext>
            </a:extLst>
          </p:cNvPr>
          <p:cNvSpPr txBox="1">
            <a:spLocks/>
          </p:cNvSpPr>
          <p:nvPr/>
        </p:nvSpPr>
        <p:spPr>
          <a:xfrm>
            <a:off x="1288199" y="2083583"/>
            <a:ext cx="7804510" cy="786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pc="-150" dirty="0">
                <a:latin typeface="Times New Roman" panose="02020603050405020304" pitchFamily="18" charset="0"/>
                <a:cs typeface="Times New Roman" panose="02020603050405020304" pitchFamily="18" charset="0"/>
              </a:rPr>
              <a:t>WHAT IS WEB3 ?</a:t>
            </a:r>
            <a:endParaRPr lang="en-IN" sz="2800" spc="-150" dirty="0">
              <a:latin typeface="Times New Roman" panose="02020603050405020304" pitchFamily="18" charset="0"/>
              <a:cs typeface="Times New Roman" panose="02020603050405020304" pitchFamily="18" charset="0"/>
            </a:endParaRPr>
          </a:p>
        </p:txBody>
      </p:sp>
      <p:sp>
        <p:nvSpPr>
          <p:cNvPr id="5" name="object 6">
            <a:extLst>
              <a:ext uri="{FF2B5EF4-FFF2-40B4-BE49-F238E27FC236}">
                <a16:creationId xmlns:a16="http://schemas.microsoft.com/office/drawing/2014/main" id="{16EBC683-6450-4825-946A-41F65E5C5AF5}"/>
              </a:ext>
            </a:extLst>
          </p:cNvPr>
          <p:cNvSpPr txBox="1"/>
          <p:nvPr/>
        </p:nvSpPr>
        <p:spPr>
          <a:xfrm>
            <a:off x="1564243" y="2544302"/>
            <a:ext cx="9339558" cy="278024"/>
          </a:xfrm>
          <a:prstGeom prst="rect">
            <a:avLst/>
          </a:prstGeom>
        </p:spPr>
        <p:txBody>
          <a:bodyPr vert="horz" wrap="square" lIns="0" tIns="27939" rIns="0" bIns="0" rtlCol="0">
            <a:spAutoFit/>
          </a:bodyPr>
          <a:lstStyle/>
          <a:p>
            <a:pPr marL="177800" marR="643890" indent="-165100">
              <a:lnSpc>
                <a:spcPts val="2100"/>
              </a:lnSpc>
              <a:spcBef>
                <a:spcPts val="219"/>
              </a:spcBef>
              <a:buClr>
                <a:srgbClr val="D19049"/>
              </a:buClr>
              <a:buChar char="•"/>
              <a:tabLst>
                <a:tab pos="184150" algn="l"/>
              </a:tabLst>
            </a:pPr>
            <a:r>
              <a:rPr lang="en-US" sz="1600" b="0" i="0" dirty="0">
                <a:effectLst/>
                <a:latin typeface="Times New Roman" panose="02020603050405020304" pitchFamily="18" charset="0"/>
                <a:cs typeface="Times New Roman" panose="02020603050405020304" pitchFamily="18" charset="0"/>
              </a:rPr>
              <a:t>Web3 is an idea for a new iteration of the World Wide Web based on blockchain technology</a:t>
            </a:r>
            <a:endParaRPr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5CD6424-83E9-4DC3-B2D3-7F4B04612F5B}"/>
              </a:ext>
            </a:extLst>
          </p:cNvPr>
          <p:cNvPicPr>
            <a:picLocks noChangeAspect="1"/>
          </p:cNvPicPr>
          <p:nvPr/>
        </p:nvPicPr>
        <p:blipFill>
          <a:blip r:embed="rId2"/>
          <a:stretch>
            <a:fillRect/>
          </a:stretch>
        </p:blipFill>
        <p:spPr>
          <a:xfrm>
            <a:off x="2805662" y="2966069"/>
            <a:ext cx="6580675" cy="3760386"/>
          </a:xfrm>
          <a:prstGeom prst="rect">
            <a:avLst/>
          </a:prstGeom>
        </p:spPr>
      </p:pic>
      <p:sp>
        <p:nvSpPr>
          <p:cNvPr id="8" name="Title 1">
            <a:extLst>
              <a:ext uri="{FF2B5EF4-FFF2-40B4-BE49-F238E27FC236}">
                <a16:creationId xmlns:a16="http://schemas.microsoft.com/office/drawing/2014/main" id="{2C447808-257E-4814-9EF3-049C49B7EC4A}"/>
              </a:ext>
            </a:extLst>
          </p:cNvPr>
          <p:cNvSpPr txBox="1">
            <a:spLocks/>
          </p:cNvSpPr>
          <p:nvPr/>
        </p:nvSpPr>
        <p:spPr>
          <a:xfrm>
            <a:off x="4668953" y="1181678"/>
            <a:ext cx="7804510" cy="786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pc="-150" dirty="0">
                <a:latin typeface="Times New Roman" panose="02020603050405020304" pitchFamily="18" charset="0"/>
                <a:cs typeface="Times New Roman" panose="02020603050405020304" pitchFamily="18" charset="0"/>
              </a:rPr>
              <a:t>WEB3</a:t>
            </a:r>
            <a:r>
              <a:rPr lang="en-US" sz="2800" spc="-150" dirty="0">
                <a:latin typeface="Times New Roman" panose="02020603050405020304" pitchFamily="18" charset="0"/>
                <a:cs typeface="Times New Roman" panose="02020603050405020304" pitchFamily="18" charset="0"/>
              </a:rPr>
              <a:t> </a:t>
            </a:r>
            <a:endParaRPr lang="en-IN" sz="2800" spc="-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80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CD2DD1-994E-448B-AB13-A58EAA8A86A8}"/>
              </a:ext>
            </a:extLst>
          </p:cNvPr>
          <p:cNvPicPr>
            <a:picLocks noChangeAspect="1"/>
          </p:cNvPicPr>
          <p:nvPr/>
        </p:nvPicPr>
        <p:blipFill>
          <a:blip r:embed="rId2"/>
          <a:stretch>
            <a:fillRect/>
          </a:stretch>
        </p:blipFill>
        <p:spPr>
          <a:xfrm>
            <a:off x="6663162" y="2969438"/>
            <a:ext cx="3429295" cy="1717847"/>
          </a:xfrm>
          <a:prstGeom prst="rect">
            <a:avLst/>
          </a:prstGeom>
        </p:spPr>
      </p:pic>
      <p:sp>
        <p:nvSpPr>
          <p:cNvPr id="4" name="object 6">
            <a:extLst>
              <a:ext uri="{FF2B5EF4-FFF2-40B4-BE49-F238E27FC236}">
                <a16:creationId xmlns:a16="http://schemas.microsoft.com/office/drawing/2014/main" id="{70C84FB0-5D6E-4699-A0A8-ECE6F2A526D9}"/>
              </a:ext>
            </a:extLst>
          </p:cNvPr>
          <p:cNvSpPr txBox="1"/>
          <p:nvPr/>
        </p:nvSpPr>
        <p:spPr>
          <a:xfrm>
            <a:off x="2401952" y="3388749"/>
            <a:ext cx="9339558" cy="868185"/>
          </a:xfrm>
          <a:prstGeom prst="rect">
            <a:avLst/>
          </a:prstGeom>
        </p:spPr>
        <p:txBody>
          <a:bodyPr vert="horz" wrap="square" lIns="0" tIns="27939" rIns="0" bIns="0" rtlCol="0">
            <a:spAutoFit/>
          </a:bodyPr>
          <a:lstStyle/>
          <a:p>
            <a:pPr marL="177800" marR="643890" indent="-165100">
              <a:lnSpc>
                <a:spcPts val="2100"/>
              </a:lnSpc>
              <a:spcBef>
                <a:spcPts val="219"/>
              </a:spcBef>
              <a:buClr>
                <a:srgbClr val="D19049"/>
              </a:buClr>
              <a:buChar char="•"/>
              <a:tabLst>
                <a:tab pos="184150" algn="l"/>
              </a:tabLst>
            </a:pPr>
            <a:r>
              <a:rPr lang="en-US" sz="1600" b="1" dirty="0">
                <a:latin typeface="Times New Roman" panose="02020603050405020304" pitchFamily="18" charset="0"/>
                <a:cs typeface="Times New Roman" panose="02020603050405020304" pitchFamily="18" charset="0"/>
              </a:rPr>
              <a:t>WEB 2</a:t>
            </a:r>
          </a:p>
          <a:p>
            <a:pPr marL="177800" marR="643890" indent="-165100">
              <a:lnSpc>
                <a:spcPts val="2100"/>
              </a:lnSpc>
              <a:spcBef>
                <a:spcPts val="219"/>
              </a:spcBef>
              <a:buClr>
                <a:srgbClr val="D19049"/>
              </a:buClr>
              <a:buChar char="•"/>
              <a:tabLst>
                <a:tab pos="184150" algn="l"/>
              </a:tabLst>
            </a:pPr>
            <a:endParaRPr lang="en-US" sz="1600" dirty="0">
              <a:latin typeface="Times New Roman" panose="02020603050405020304" pitchFamily="18" charset="0"/>
              <a:cs typeface="Times New Roman" panose="02020603050405020304" pitchFamily="18" charset="0"/>
            </a:endParaRPr>
          </a:p>
          <a:p>
            <a:pPr marL="12700" marR="643890">
              <a:lnSpc>
                <a:spcPts val="2100"/>
              </a:lnSpc>
              <a:spcBef>
                <a:spcPts val="219"/>
              </a:spcBef>
              <a:buClr>
                <a:srgbClr val="D19049"/>
              </a:buClr>
              <a:tabLst>
                <a:tab pos="184150" algn="l"/>
              </a:tabLst>
            </a:pPr>
            <a:r>
              <a:rPr lang="en-US" sz="1600" dirty="0">
                <a:latin typeface="Times New Roman" panose="02020603050405020304" pitchFamily="18" charset="0"/>
                <a:cs typeface="Times New Roman" panose="02020603050405020304" pitchFamily="18" charset="0"/>
              </a:rPr>
              <a:t>                READ , WRITE</a:t>
            </a:r>
            <a:endParaRPr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DB5A91-EF2A-4250-A929-0B901D0AF4DF}"/>
              </a:ext>
            </a:extLst>
          </p:cNvPr>
          <p:cNvPicPr>
            <a:picLocks noChangeAspect="1"/>
          </p:cNvPicPr>
          <p:nvPr/>
        </p:nvPicPr>
        <p:blipFill>
          <a:blip r:embed="rId3"/>
          <a:stretch>
            <a:fillRect/>
          </a:stretch>
        </p:blipFill>
        <p:spPr>
          <a:xfrm>
            <a:off x="6646396" y="4905541"/>
            <a:ext cx="3446061" cy="1726246"/>
          </a:xfrm>
          <a:prstGeom prst="rect">
            <a:avLst/>
          </a:prstGeom>
        </p:spPr>
      </p:pic>
      <p:sp>
        <p:nvSpPr>
          <p:cNvPr id="7" name="object 6">
            <a:extLst>
              <a:ext uri="{FF2B5EF4-FFF2-40B4-BE49-F238E27FC236}">
                <a16:creationId xmlns:a16="http://schemas.microsoft.com/office/drawing/2014/main" id="{D1061E93-1F8C-4CD9-B9F9-17BDFAAE10CB}"/>
              </a:ext>
            </a:extLst>
          </p:cNvPr>
          <p:cNvSpPr txBox="1"/>
          <p:nvPr/>
        </p:nvSpPr>
        <p:spPr>
          <a:xfrm>
            <a:off x="2401952" y="5334571"/>
            <a:ext cx="9339558" cy="868185"/>
          </a:xfrm>
          <a:prstGeom prst="rect">
            <a:avLst/>
          </a:prstGeom>
        </p:spPr>
        <p:txBody>
          <a:bodyPr vert="horz" wrap="square" lIns="0" tIns="27939" rIns="0" bIns="0" rtlCol="0">
            <a:spAutoFit/>
          </a:bodyPr>
          <a:lstStyle/>
          <a:p>
            <a:pPr marL="177800" marR="643890" indent="-165100">
              <a:lnSpc>
                <a:spcPts val="2100"/>
              </a:lnSpc>
              <a:spcBef>
                <a:spcPts val="219"/>
              </a:spcBef>
              <a:buClr>
                <a:srgbClr val="D19049"/>
              </a:buClr>
              <a:buChar char="•"/>
              <a:tabLst>
                <a:tab pos="184150" algn="l"/>
              </a:tabLst>
            </a:pPr>
            <a:r>
              <a:rPr lang="en-US" sz="1600" b="1" dirty="0">
                <a:latin typeface="Times New Roman" panose="02020603050405020304" pitchFamily="18" charset="0"/>
                <a:cs typeface="Times New Roman" panose="02020603050405020304" pitchFamily="18" charset="0"/>
              </a:rPr>
              <a:t>WEB 3</a:t>
            </a:r>
          </a:p>
          <a:p>
            <a:pPr marL="12700" marR="643890">
              <a:lnSpc>
                <a:spcPts val="2100"/>
              </a:lnSpc>
              <a:spcBef>
                <a:spcPts val="219"/>
              </a:spcBef>
              <a:buClr>
                <a:srgbClr val="D19049"/>
              </a:buClr>
              <a:tabLst>
                <a:tab pos="184150" algn="l"/>
              </a:tabLst>
            </a:pPr>
            <a:r>
              <a:rPr lang="en-US" sz="1600" dirty="0">
                <a:latin typeface="Times New Roman" panose="02020603050405020304" pitchFamily="18" charset="0"/>
                <a:cs typeface="Times New Roman" panose="02020603050405020304" pitchFamily="18" charset="0"/>
              </a:rPr>
              <a:t>  </a:t>
            </a:r>
          </a:p>
          <a:p>
            <a:pPr marL="12700" marR="643890">
              <a:lnSpc>
                <a:spcPts val="2100"/>
              </a:lnSpc>
              <a:spcBef>
                <a:spcPts val="219"/>
              </a:spcBef>
              <a:buClr>
                <a:srgbClr val="D19049"/>
              </a:buClr>
              <a:tabLst>
                <a:tab pos="184150" algn="l"/>
              </a:tabLst>
            </a:pPr>
            <a:r>
              <a:rPr lang="en-US" sz="1600" dirty="0">
                <a:latin typeface="Times New Roman" panose="02020603050405020304" pitchFamily="18" charset="0"/>
                <a:cs typeface="Times New Roman" panose="02020603050405020304" pitchFamily="18" charset="0"/>
              </a:rPr>
              <a:t>                READ , WRITE , DATA</a:t>
            </a:r>
            <a:endParaRPr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8C6D58A-2097-404D-846A-107140322F6B}"/>
              </a:ext>
            </a:extLst>
          </p:cNvPr>
          <p:cNvPicPr>
            <a:picLocks noChangeAspect="1"/>
          </p:cNvPicPr>
          <p:nvPr/>
        </p:nvPicPr>
        <p:blipFill>
          <a:blip r:embed="rId4"/>
          <a:stretch>
            <a:fillRect/>
          </a:stretch>
        </p:blipFill>
        <p:spPr>
          <a:xfrm>
            <a:off x="6646395" y="1176006"/>
            <a:ext cx="3446061" cy="1628346"/>
          </a:xfrm>
          <a:prstGeom prst="rect">
            <a:avLst/>
          </a:prstGeom>
        </p:spPr>
      </p:pic>
      <p:sp>
        <p:nvSpPr>
          <p:cNvPr id="9" name="object 6">
            <a:extLst>
              <a:ext uri="{FF2B5EF4-FFF2-40B4-BE49-F238E27FC236}">
                <a16:creationId xmlns:a16="http://schemas.microsoft.com/office/drawing/2014/main" id="{0544CF13-AA09-4E73-B524-E549E43FA9E7}"/>
              </a:ext>
            </a:extLst>
          </p:cNvPr>
          <p:cNvSpPr txBox="1"/>
          <p:nvPr/>
        </p:nvSpPr>
        <p:spPr>
          <a:xfrm>
            <a:off x="2495085" y="1670902"/>
            <a:ext cx="9339558" cy="868185"/>
          </a:xfrm>
          <a:prstGeom prst="rect">
            <a:avLst/>
          </a:prstGeom>
        </p:spPr>
        <p:txBody>
          <a:bodyPr vert="horz" wrap="square" lIns="0" tIns="27939" rIns="0" bIns="0" rtlCol="0">
            <a:spAutoFit/>
          </a:bodyPr>
          <a:lstStyle/>
          <a:p>
            <a:pPr marL="177800" marR="643890" indent="-165100">
              <a:lnSpc>
                <a:spcPts val="2100"/>
              </a:lnSpc>
              <a:spcBef>
                <a:spcPts val="219"/>
              </a:spcBef>
              <a:buClr>
                <a:srgbClr val="D19049"/>
              </a:buClr>
              <a:buChar char="•"/>
              <a:tabLst>
                <a:tab pos="184150" algn="l"/>
              </a:tabLst>
            </a:pPr>
            <a:r>
              <a:rPr lang="en-US" sz="1600" b="1" dirty="0">
                <a:latin typeface="Times New Roman" panose="02020603050405020304" pitchFamily="18" charset="0"/>
                <a:cs typeface="Times New Roman" panose="02020603050405020304" pitchFamily="18" charset="0"/>
              </a:rPr>
              <a:t>WEB 1</a:t>
            </a:r>
          </a:p>
          <a:p>
            <a:pPr marL="177800" marR="643890" indent="-165100">
              <a:lnSpc>
                <a:spcPts val="2100"/>
              </a:lnSpc>
              <a:spcBef>
                <a:spcPts val="219"/>
              </a:spcBef>
              <a:buClr>
                <a:srgbClr val="D19049"/>
              </a:buClr>
              <a:buChar char="•"/>
              <a:tabLst>
                <a:tab pos="184150" algn="l"/>
              </a:tabLst>
            </a:pPr>
            <a:endParaRPr lang="en-US" sz="1600" dirty="0">
              <a:latin typeface="Times New Roman" panose="02020603050405020304" pitchFamily="18" charset="0"/>
              <a:cs typeface="Times New Roman" panose="02020603050405020304" pitchFamily="18" charset="0"/>
            </a:endParaRPr>
          </a:p>
          <a:p>
            <a:pPr marL="12700" marR="643890">
              <a:lnSpc>
                <a:spcPts val="2100"/>
              </a:lnSpc>
              <a:spcBef>
                <a:spcPts val="219"/>
              </a:spcBef>
              <a:buClr>
                <a:srgbClr val="D19049"/>
              </a:buClr>
              <a:tabLst>
                <a:tab pos="184150" algn="l"/>
              </a:tabLst>
            </a:pPr>
            <a:r>
              <a:rPr lang="en-US" sz="1600" dirty="0">
                <a:latin typeface="Times New Roman" panose="02020603050405020304" pitchFamily="18" charset="0"/>
                <a:cs typeface="Times New Roman" panose="02020603050405020304" pitchFamily="18" charset="0"/>
              </a:rPr>
              <a:t>                READ</a:t>
            </a:r>
          </a:p>
        </p:txBody>
      </p:sp>
    </p:spTree>
    <p:extLst>
      <p:ext uri="{BB962C8B-B14F-4D97-AF65-F5344CB8AC3E}">
        <p14:creationId xmlns:p14="http://schemas.microsoft.com/office/powerpoint/2010/main" val="191609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5">
            <a:extLst>
              <a:ext uri="{FF2B5EF4-FFF2-40B4-BE49-F238E27FC236}">
                <a16:creationId xmlns:a16="http://schemas.microsoft.com/office/drawing/2014/main" id="{7B953936-9879-48CF-9DDC-B5BE77627D0A}"/>
              </a:ext>
            </a:extLst>
          </p:cNvPr>
          <p:cNvSpPr txBox="1">
            <a:spLocks noGrp="1"/>
          </p:cNvSpPr>
          <p:nvPr>
            <p:ph type="title"/>
          </p:nvPr>
        </p:nvSpPr>
        <p:spPr>
          <a:xfrm>
            <a:off x="3220532" y="868214"/>
            <a:ext cx="4962291" cy="566822"/>
          </a:xfrm>
          <a:prstGeom prst="rect">
            <a:avLst/>
          </a:prstGeom>
        </p:spPr>
        <p:txBody>
          <a:bodyPr vert="horz" wrap="square" lIns="0" tIns="12700" rIns="0" bIns="0" rtlCol="0">
            <a:spAutoFit/>
          </a:bodyPr>
          <a:lstStyle/>
          <a:p>
            <a:pPr marL="12700">
              <a:lnSpc>
                <a:spcPct val="100000"/>
              </a:lnSpc>
              <a:spcBef>
                <a:spcPts val="100"/>
              </a:spcBef>
            </a:pPr>
            <a:r>
              <a:rPr lang="en-IN" sz="3600" spc="15" dirty="0">
                <a:solidFill>
                  <a:schemeClr val="tx1"/>
                </a:solidFill>
                <a:latin typeface="Times New Roman" panose="02020603050405020304" pitchFamily="18" charset="0"/>
                <a:cs typeface="Times New Roman" panose="02020603050405020304" pitchFamily="18" charset="0"/>
              </a:rPr>
              <a:t>SMART</a:t>
            </a:r>
            <a:r>
              <a:rPr lang="en-IN" sz="3600" spc="-65" dirty="0">
                <a:solidFill>
                  <a:schemeClr val="tx1"/>
                </a:solidFill>
                <a:latin typeface="Times New Roman" panose="02020603050405020304" pitchFamily="18" charset="0"/>
                <a:cs typeface="Times New Roman" panose="02020603050405020304" pitchFamily="18" charset="0"/>
              </a:rPr>
              <a:t> </a:t>
            </a:r>
            <a:r>
              <a:rPr lang="en-IN" sz="3600" spc="20" dirty="0">
                <a:solidFill>
                  <a:schemeClr val="tx1"/>
                </a:solidFill>
                <a:latin typeface="Times New Roman" panose="02020603050405020304" pitchFamily="18" charset="0"/>
                <a:cs typeface="Times New Roman" panose="02020603050405020304" pitchFamily="18" charset="0"/>
              </a:rPr>
              <a:t>CONTRACT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9" name="object 6">
            <a:extLst>
              <a:ext uri="{FF2B5EF4-FFF2-40B4-BE49-F238E27FC236}">
                <a16:creationId xmlns:a16="http://schemas.microsoft.com/office/drawing/2014/main" id="{C8711797-488C-4B20-8878-CDF855C72D2F}"/>
              </a:ext>
            </a:extLst>
          </p:cNvPr>
          <p:cNvSpPr txBox="1"/>
          <p:nvPr/>
        </p:nvSpPr>
        <p:spPr>
          <a:xfrm>
            <a:off x="662156" y="2624755"/>
            <a:ext cx="4962291" cy="2987676"/>
          </a:xfrm>
          <a:prstGeom prst="rect">
            <a:avLst/>
          </a:prstGeom>
        </p:spPr>
        <p:txBody>
          <a:bodyPr vert="horz" wrap="square" lIns="0" tIns="27939" rIns="0" bIns="0" rtlCol="0">
            <a:spAutoFit/>
          </a:bodyPr>
          <a:lstStyle/>
          <a:p>
            <a:pPr marL="177800" marR="643890" indent="-165100">
              <a:lnSpc>
                <a:spcPts val="2100"/>
              </a:lnSpc>
              <a:spcBef>
                <a:spcPts val="219"/>
              </a:spcBef>
              <a:buClr>
                <a:srgbClr val="D19049"/>
              </a:buClr>
              <a:buChar char="•"/>
              <a:tabLst>
                <a:tab pos="184150" algn="l"/>
              </a:tabLst>
            </a:pPr>
            <a:r>
              <a:rPr spc="-5" dirty="0">
                <a:latin typeface="Times New Roman" panose="02020603050405020304" pitchFamily="18" charset="0"/>
                <a:cs typeface="Times New Roman" panose="02020603050405020304" pitchFamily="18" charset="0"/>
              </a:rPr>
              <a:t>Business </a:t>
            </a:r>
            <a:r>
              <a:rPr spc="-10" dirty="0">
                <a:latin typeface="Times New Roman" panose="02020603050405020304" pitchFamily="18" charset="0"/>
                <a:cs typeface="Times New Roman" panose="02020603050405020304" pitchFamily="18" charset="0"/>
              </a:rPr>
              <a:t>rules </a:t>
            </a:r>
            <a:r>
              <a:rPr spc="15" dirty="0">
                <a:latin typeface="Times New Roman" panose="02020603050405020304" pitchFamily="18" charset="0"/>
                <a:cs typeface="Times New Roman" panose="02020603050405020304" pitchFamily="18" charset="0"/>
              </a:rPr>
              <a:t>implied </a:t>
            </a:r>
            <a:r>
              <a:rPr spc="30" dirty="0">
                <a:latin typeface="Times New Roman" panose="02020603050405020304" pitchFamily="18" charset="0"/>
                <a:cs typeface="Times New Roman" panose="02020603050405020304" pitchFamily="18" charset="0"/>
              </a:rPr>
              <a:t>by</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  </a:t>
            </a:r>
            <a:r>
              <a:rPr spc="30" dirty="0">
                <a:latin typeface="Times New Roman" panose="02020603050405020304" pitchFamily="18" charset="0"/>
                <a:cs typeface="Times New Roman" panose="02020603050405020304" pitchFamily="18" charset="0"/>
              </a:rPr>
              <a:t>contract </a:t>
            </a:r>
            <a:r>
              <a:rPr dirty="0">
                <a:latin typeface="Times New Roman" panose="02020603050405020304" pitchFamily="18" charset="0"/>
                <a:cs typeface="Times New Roman" panose="02020603050405020304" pitchFamily="18" charset="0"/>
              </a:rPr>
              <a:t>.</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a:p>
            <a:pPr marL="184150" indent="-171450">
              <a:lnSpc>
                <a:spcPct val="100000"/>
              </a:lnSpc>
              <a:spcBef>
                <a:spcPts val="1010"/>
              </a:spcBef>
              <a:buClr>
                <a:srgbClr val="D19049"/>
              </a:buClr>
              <a:buChar char="•"/>
              <a:tabLst>
                <a:tab pos="184150" algn="l"/>
              </a:tabLst>
            </a:pPr>
            <a:r>
              <a:rPr lang="en-US" spc="20" dirty="0">
                <a:latin typeface="Times New Roman" panose="02020603050405020304" pitchFamily="18" charset="0"/>
                <a:cs typeface="Times New Roman" panose="02020603050405020304" pitchFamily="18" charset="0"/>
              </a:rPr>
              <a:t>E</a:t>
            </a:r>
            <a:r>
              <a:rPr spc="20" dirty="0">
                <a:latin typeface="Times New Roman" panose="02020603050405020304" pitchFamily="18" charset="0"/>
                <a:cs typeface="Times New Roman" panose="02020603050405020304" pitchFamily="18" charset="0"/>
              </a:rPr>
              <a:t>mbedded </a:t>
            </a:r>
            <a:r>
              <a:rPr spc="-5" dirty="0">
                <a:latin typeface="Times New Roman" panose="02020603050405020304" pitchFamily="18" charset="0"/>
                <a:cs typeface="Times New Roman" panose="02020603050405020304" pitchFamily="18" charset="0"/>
              </a:rPr>
              <a:t>in </a:t>
            </a:r>
            <a:r>
              <a:rPr spc="10" dirty="0">
                <a:latin typeface="Times New Roman" panose="02020603050405020304" pitchFamily="18" charset="0"/>
                <a:cs typeface="Times New Roman" panose="02020603050405020304" pitchFamily="18" charset="0"/>
              </a:rPr>
              <a:t>the </a:t>
            </a:r>
            <a:r>
              <a:rPr spc="15" dirty="0">
                <a:latin typeface="Times New Roman" panose="02020603050405020304" pitchFamily="18" charset="0"/>
                <a:cs typeface="Times New Roman" panose="02020603050405020304" pitchFamily="18" charset="0"/>
              </a:rPr>
              <a:t>Blockchain</a:t>
            </a:r>
            <a:r>
              <a:rPr spc="-30" dirty="0">
                <a:latin typeface="Times New Roman" panose="02020603050405020304" pitchFamily="18" charset="0"/>
                <a:cs typeface="Times New Roman" panose="02020603050405020304" pitchFamily="18" charset="0"/>
              </a:rPr>
              <a:t> </a:t>
            </a:r>
            <a:r>
              <a:rPr spc="-70" dirty="0">
                <a:latin typeface="Times New Roman" panose="02020603050405020304" pitchFamily="18" charset="0"/>
                <a:cs typeface="Times New Roman" panose="02020603050405020304" pitchFamily="18" charset="0"/>
              </a:rPr>
              <a:t>&amp;</a:t>
            </a:r>
            <a:endParaRPr dirty="0">
              <a:latin typeface="Times New Roman" panose="02020603050405020304" pitchFamily="18" charset="0"/>
              <a:cs typeface="Times New Roman" panose="02020603050405020304" pitchFamily="18" charset="0"/>
            </a:endParaRPr>
          </a:p>
          <a:p>
            <a:pPr marL="184150" indent="-171450">
              <a:lnSpc>
                <a:spcPct val="100000"/>
              </a:lnSpc>
              <a:spcBef>
                <a:spcPts val="1040"/>
              </a:spcBef>
              <a:buClr>
                <a:srgbClr val="D19049"/>
              </a:buClr>
              <a:buChar char="•"/>
              <a:tabLst>
                <a:tab pos="184150" algn="l"/>
              </a:tabLst>
            </a:pPr>
            <a:r>
              <a:rPr spc="15" dirty="0">
                <a:latin typeface="Times New Roman" panose="02020603050405020304" pitchFamily="18" charset="0"/>
                <a:cs typeface="Times New Roman" panose="02020603050405020304" pitchFamily="18" charset="0"/>
              </a:rPr>
              <a:t>executed </a:t>
            </a:r>
            <a:r>
              <a:rPr spc="30" dirty="0">
                <a:latin typeface="Times New Roman" panose="02020603050405020304" pitchFamily="18" charset="0"/>
                <a:cs typeface="Times New Roman" panose="02020603050405020304" pitchFamily="18" charset="0"/>
              </a:rPr>
              <a:t>with </a:t>
            </a:r>
            <a:r>
              <a:rPr spc="10" dirty="0">
                <a:latin typeface="Times New Roman" panose="02020603050405020304" pitchFamily="18" charset="0"/>
                <a:cs typeface="Times New Roman" panose="02020603050405020304" pitchFamily="18" charset="0"/>
              </a:rPr>
              <a:t>the</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transaction</a:t>
            </a:r>
            <a:endParaRPr dirty="0">
              <a:latin typeface="Times New Roman" panose="02020603050405020304" pitchFamily="18" charset="0"/>
              <a:cs typeface="Times New Roman" panose="02020603050405020304" pitchFamily="18" charset="0"/>
            </a:endParaRPr>
          </a:p>
          <a:p>
            <a:pPr marL="184150" indent="-171450">
              <a:lnSpc>
                <a:spcPct val="100000"/>
              </a:lnSpc>
              <a:spcBef>
                <a:spcPts val="1040"/>
              </a:spcBef>
              <a:buClr>
                <a:srgbClr val="D19049"/>
              </a:buClr>
              <a:buChar char="•"/>
              <a:tabLst>
                <a:tab pos="184150" algn="l"/>
              </a:tabLst>
            </a:pPr>
            <a:r>
              <a:rPr spc="-20" dirty="0">
                <a:latin typeface="Times New Roman" panose="02020603050405020304" pitchFamily="18" charset="0"/>
                <a:cs typeface="Times New Roman" panose="02020603050405020304" pitchFamily="18" charset="0"/>
              </a:rPr>
              <a:t>Verifiable,</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signed</a:t>
            </a:r>
            <a:endParaRPr dirty="0">
              <a:latin typeface="Times New Roman" panose="02020603050405020304" pitchFamily="18" charset="0"/>
              <a:cs typeface="Times New Roman" panose="02020603050405020304" pitchFamily="18" charset="0"/>
            </a:endParaRPr>
          </a:p>
          <a:p>
            <a:pPr marL="184150" indent="-171450">
              <a:lnSpc>
                <a:spcPct val="100000"/>
              </a:lnSpc>
              <a:spcBef>
                <a:spcPts val="940"/>
              </a:spcBef>
              <a:buClr>
                <a:srgbClr val="D19049"/>
              </a:buClr>
              <a:buChar char="•"/>
              <a:tabLst>
                <a:tab pos="184150" algn="l"/>
              </a:tabLst>
            </a:pPr>
            <a:r>
              <a:rPr spc="10" dirty="0">
                <a:latin typeface="Times New Roman" panose="02020603050405020304" pitchFamily="18" charset="0"/>
                <a:cs typeface="Times New Roman" panose="02020603050405020304" pitchFamily="18" charset="0"/>
              </a:rPr>
              <a:t>Encoded </a:t>
            </a:r>
            <a:r>
              <a:rPr spc="-5" dirty="0">
                <a:latin typeface="Times New Roman" panose="02020603050405020304" pitchFamily="18" charset="0"/>
                <a:cs typeface="Times New Roman" panose="02020603050405020304" pitchFamily="18" charset="0"/>
              </a:rPr>
              <a:t>in </a:t>
            </a:r>
            <a:r>
              <a:rPr spc="15" dirty="0">
                <a:latin typeface="Times New Roman" panose="02020603050405020304" pitchFamily="18" charset="0"/>
                <a:cs typeface="Times New Roman" panose="02020603050405020304" pitchFamily="18" charset="0"/>
              </a:rPr>
              <a:t>programming</a:t>
            </a:r>
            <a:r>
              <a:rPr spc="-6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language</a:t>
            </a:r>
            <a:endParaRPr dirty="0">
              <a:latin typeface="Times New Roman" panose="02020603050405020304" pitchFamily="18" charset="0"/>
              <a:cs typeface="Times New Roman" panose="02020603050405020304" pitchFamily="18" charset="0"/>
            </a:endParaRPr>
          </a:p>
          <a:p>
            <a:pPr marL="184150" indent="-171450">
              <a:lnSpc>
                <a:spcPct val="100000"/>
              </a:lnSpc>
              <a:spcBef>
                <a:spcPts val="1040"/>
              </a:spcBef>
              <a:buClr>
                <a:srgbClr val="D19049"/>
              </a:buClr>
              <a:buChar char="•"/>
              <a:tabLst>
                <a:tab pos="184150" algn="l"/>
              </a:tabLst>
            </a:pPr>
            <a:r>
              <a:rPr spc="-5" dirty="0">
                <a:latin typeface="Times New Roman" panose="02020603050405020304" pitchFamily="18" charset="0"/>
                <a:cs typeface="Times New Roman" panose="02020603050405020304" pitchFamily="18" charset="0"/>
              </a:rPr>
              <a:t>Example:</a:t>
            </a:r>
            <a:endParaRPr dirty="0">
              <a:latin typeface="Times New Roman" panose="02020603050405020304" pitchFamily="18" charset="0"/>
              <a:cs typeface="Times New Roman" panose="02020603050405020304" pitchFamily="18" charset="0"/>
            </a:endParaRPr>
          </a:p>
          <a:p>
            <a:pPr marL="469900" marR="5080" indent="-228600">
              <a:lnSpc>
                <a:spcPct val="102000"/>
              </a:lnSpc>
              <a:spcBef>
                <a:spcPts val="955"/>
              </a:spcBef>
            </a:pPr>
            <a:r>
              <a:rPr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Defines </a:t>
            </a:r>
            <a:r>
              <a:rPr spc="15" dirty="0">
                <a:latin typeface="Times New Roman" panose="02020603050405020304" pitchFamily="18" charset="0"/>
                <a:cs typeface="Times New Roman" panose="02020603050405020304" pitchFamily="18" charset="0"/>
              </a:rPr>
              <a:t>contractual </a:t>
            </a:r>
            <a:r>
              <a:rPr spc="20" dirty="0">
                <a:latin typeface="Times New Roman" panose="02020603050405020304" pitchFamily="18" charset="0"/>
                <a:cs typeface="Times New Roman" panose="02020603050405020304" pitchFamily="18" charset="0"/>
              </a:rPr>
              <a:t>conditions</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under  </a:t>
            </a:r>
            <a:r>
              <a:rPr spc="20" dirty="0">
                <a:latin typeface="Times New Roman" panose="02020603050405020304" pitchFamily="18" charset="0"/>
                <a:cs typeface="Times New Roman" panose="02020603050405020304" pitchFamily="18" charset="0"/>
              </a:rPr>
              <a:t>which </a:t>
            </a:r>
            <a:r>
              <a:rPr spc="15" dirty="0">
                <a:latin typeface="Times New Roman" panose="02020603050405020304" pitchFamily="18" charset="0"/>
                <a:cs typeface="Times New Roman" panose="02020603050405020304" pitchFamily="18" charset="0"/>
              </a:rPr>
              <a:t>corporate </a:t>
            </a:r>
            <a:r>
              <a:rPr spc="25" dirty="0">
                <a:latin typeface="Times New Roman" panose="02020603050405020304" pitchFamily="18" charset="0"/>
                <a:cs typeface="Times New Roman" panose="02020603050405020304" pitchFamily="18" charset="0"/>
              </a:rPr>
              <a:t>Bond </a:t>
            </a:r>
            <a:r>
              <a:rPr dirty="0">
                <a:latin typeface="Times New Roman" panose="02020603050405020304" pitchFamily="18" charset="0"/>
                <a:cs typeface="Times New Roman" panose="02020603050405020304" pitchFamily="18" charset="0"/>
              </a:rPr>
              <a:t>transfer  </a:t>
            </a:r>
            <a:r>
              <a:rPr spc="20" dirty="0">
                <a:latin typeface="Times New Roman" panose="02020603050405020304" pitchFamily="18" charset="0"/>
                <a:cs typeface="Times New Roman" panose="02020603050405020304" pitchFamily="18" charset="0"/>
              </a:rPr>
              <a:t>occurs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AD44C1-CBC3-45C5-AB40-9B8BE4EC8BFB}"/>
              </a:ext>
            </a:extLst>
          </p:cNvPr>
          <p:cNvPicPr>
            <a:picLocks noChangeAspect="1"/>
          </p:cNvPicPr>
          <p:nvPr/>
        </p:nvPicPr>
        <p:blipFill rotWithShape="1">
          <a:blip r:embed="rId2"/>
          <a:srcRect t="9506" b="6667"/>
          <a:stretch/>
        </p:blipFill>
        <p:spPr>
          <a:xfrm>
            <a:off x="5945328" y="1907521"/>
            <a:ext cx="5811673" cy="4743878"/>
          </a:xfrm>
          <a:prstGeom prst="rect">
            <a:avLst/>
          </a:prstGeom>
        </p:spPr>
      </p:pic>
    </p:spTree>
    <p:extLst>
      <p:ext uri="{BB962C8B-B14F-4D97-AF65-F5344CB8AC3E}">
        <p14:creationId xmlns:p14="http://schemas.microsoft.com/office/powerpoint/2010/main" val="389389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p:nvPr/>
        </p:nvSpPr>
        <p:spPr>
          <a:xfrm>
            <a:off x="1173484" y="1638524"/>
            <a:ext cx="10677236" cy="853200"/>
          </a:xfrm>
          <a:prstGeom prst="rect">
            <a:avLst/>
          </a:prstGeom>
          <a:noFill/>
          <a:ln>
            <a:noFill/>
          </a:ln>
        </p:spPr>
        <p:txBody>
          <a:bodyPr spcFirstLastPara="1" wrap="square" lIns="91425" tIns="91425" rIns="91425" bIns="91425" anchor="t" anchorCtr="0">
            <a:noAutofit/>
          </a:bodyPr>
          <a:lstStyle/>
          <a:p>
            <a:pPr lvl="0"/>
            <a:r>
              <a:rPr lang="en-US" sz="3600" dirty="0">
                <a:latin typeface="Times New Roman" panose="02020603050405020304" pitchFamily="18" charset="0"/>
                <a:ea typeface="Trebuchet MS" charset="0"/>
                <a:cs typeface="Times New Roman" panose="02020603050405020304" pitchFamily="18" charset="0"/>
              </a:rPr>
              <a:t>BLOCKCHAIN USED FOR CRYPTOCURRENCY</a:t>
            </a:r>
          </a:p>
        </p:txBody>
      </p:sp>
      <p:sp>
        <p:nvSpPr>
          <p:cNvPr id="106" name="Google Shape;106;p11"/>
          <p:cNvSpPr txBox="1"/>
          <p:nvPr/>
        </p:nvSpPr>
        <p:spPr>
          <a:xfrm>
            <a:off x="498764" y="2368721"/>
            <a:ext cx="8804535" cy="4361640"/>
          </a:xfrm>
          <a:prstGeom prst="rect">
            <a:avLst/>
          </a:prstGeom>
          <a:noFill/>
          <a:ln>
            <a:noFill/>
          </a:ln>
        </p:spPr>
        <p:txBody>
          <a:bodyPr spcFirstLastPara="1" wrap="square" lIns="91425" tIns="91425" rIns="91425" bIns="91425" anchor="t" anchorCtr="0">
            <a:noAutofit/>
          </a:bodyPr>
          <a:lstStyle/>
          <a:p>
            <a:pPr marL="457200" indent="-368300">
              <a:spcBef>
                <a:spcPts val="300"/>
              </a:spcBef>
              <a:spcAft>
                <a:spcPts val="300"/>
              </a:spcAft>
              <a:buClr>
                <a:srgbClr val="595959"/>
              </a:buClr>
              <a:buSzPts val="2200"/>
              <a:buFont typeface="Arial" panose="020B0604020202020204" pitchFamily="34" charset="0"/>
              <a:buChar char="•"/>
            </a:pPr>
            <a:r>
              <a:rPr lang="fr-FR" sz="2400" b="1" dirty="0">
                <a:solidFill>
                  <a:schemeClr val="tx1"/>
                </a:solidFill>
                <a:latin typeface="Times New Roman" panose="02020603050405020304" pitchFamily="18" charset="0"/>
                <a:cs typeface="Times New Roman" panose="02020603050405020304" pitchFamily="18" charset="0"/>
              </a:rPr>
              <a:t>Bitcoin</a:t>
            </a:r>
          </a:p>
          <a:p>
            <a:pPr marL="800100" lvl="1" indent="-342900" defTabSz="457200">
              <a:spcBef>
                <a:spcPts val="300"/>
              </a:spcBef>
              <a:spcAft>
                <a:spcPts val="300"/>
              </a:spcAft>
              <a:buClr>
                <a:schemeClr val="accent1"/>
              </a:buClr>
              <a:buSzPct val="80000"/>
              <a:buFont typeface="Courier New" charset="0"/>
              <a:buChar char="o"/>
            </a:pPr>
            <a:r>
              <a:rPr lang="en-GB" sz="2000" dirty="0">
                <a:latin typeface="Times New Roman" panose="02020603050405020304" pitchFamily="18" charset="0"/>
                <a:cs typeface="Times New Roman" panose="02020603050405020304" pitchFamily="18" charset="0"/>
              </a:rPr>
              <a:t>Crypto currency, first asset based on Blockchain</a:t>
            </a:r>
          </a:p>
          <a:p>
            <a:pPr marL="457200" lvl="1" algn="just" defTabSz="457200">
              <a:spcBef>
                <a:spcPts val="300"/>
              </a:spcBef>
              <a:spcAft>
                <a:spcPts val="300"/>
              </a:spcAft>
              <a:buClr>
                <a:schemeClr val="accent1"/>
              </a:buClr>
              <a:buSzPct val="80000"/>
            </a:pPr>
            <a:r>
              <a:rPr lang="en-US" sz="2000" dirty="0">
                <a:solidFill>
                  <a:schemeClr val="tx1"/>
                </a:solidFill>
                <a:latin typeface="Times New Roman" panose="02020603050405020304" pitchFamily="18" charset="0"/>
                <a:ea typeface="Trebuchet MS" charset="0"/>
                <a:cs typeface="Times New Roman" panose="02020603050405020304" pitchFamily="18" charset="0"/>
              </a:rPr>
              <a:t>“What is </a:t>
            </a:r>
            <a:r>
              <a:rPr lang="en-US" sz="2000" dirty="0">
                <a:latin typeface="Times New Roman" panose="02020603050405020304" pitchFamily="18" charset="0"/>
                <a:cs typeface="Times New Roman" panose="02020603050405020304" pitchFamily="18" charset="0"/>
              </a:rPr>
              <a:t>needed</a:t>
            </a:r>
            <a:r>
              <a:rPr lang="en-US" sz="2000" dirty="0">
                <a:solidFill>
                  <a:schemeClr val="tx1"/>
                </a:solidFill>
                <a:latin typeface="Times New Roman" panose="02020603050405020304" pitchFamily="18" charset="0"/>
                <a:ea typeface="Trebuchet MS" charset="0"/>
                <a:cs typeface="Times New Roman" panose="02020603050405020304" pitchFamily="18" charset="0"/>
              </a:rPr>
              <a:t> is an electronic payment system based on cryptographic proof instead of trust, allowing any two willing parties to transact directly with each other without the need for a trusted third party.”</a:t>
            </a:r>
          </a:p>
          <a:p>
            <a:pPr marL="457200" lvl="1" algn="just" defTabSz="457200">
              <a:spcBef>
                <a:spcPts val="300"/>
              </a:spcBef>
              <a:spcAft>
                <a:spcPts val="300"/>
              </a:spcAft>
              <a:buClr>
                <a:schemeClr val="accent1"/>
              </a:buClr>
              <a:buSzPct val="80000"/>
            </a:pPr>
            <a:r>
              <a:rPr lang="en-US" sz="2000" dirty="0">
                <a:solidFill>
                  <a:schemeClr val="tx1"/>
                </a:solidFill>
                <a:latin typeface="Times New Roman" panose="02020603050405020304" pitchFamily="18" charset="0"/>
                <a:ea typeface="Trebuchet MS" charset="0"/>
                <a:cs typeface="Times New Roman" panose="02020603050405020304" pitchFamily="18" charset="0"/>
              </a:rPr>
              <a:t>                                                Satoshi Nakamoto – October 31st, 2008</a:t>
            </a:r>
          </a:p>
          <a:p>
            <a:pPr marL="800100" lvl="1" indent="-342900" algn="just" defTabSz="457200">
              <a:spcBef>
                <a:spcPts val="300"/>
              </a:spcBef>
              <a:spcAft>
                <a:spcPts val="300"/>
              </a:spcAft>
              <a:buClr>
                <a:schemeClr val="accent1"/>
              </a:buClr>
              <a:buSzPct val="800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Ethereum</a:t>
            </a:r>
          </a:p>
          <a:p>
            <a:pPr lvl="1" algn="just" defTabSz="457200">
              <a:spcBef>
                <a:spcPts val="300"/>
              </a:spcBef>
              <a:spcAft>
                <a:spcPts val="300"/>
              </a:spcAft>
              <a:buClr>
                <a:schemeClr val="accent1"/>
              </a:buClr>
              <a:buSzPct val="80000"/>
            </a:pPr>
            <a:r>
              <a:rPr lang="en-IN" sz="2000" b="1" i="0" dirty="0">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Smart Contract , NFT</a:t>
            </a:r>
            <a:endParaRPr lang="en-IN" sz="2000" i="0" dirty="0">
              <a:effectLst/>
              <a:latin typeface="Times New Roman" panose="02020603050405020304" pitchFamily="18" charset="0"/>
              <a:cs typeface="Times New Roman" panose="02020603050405020304" pitchFamily="18" charset="0"/>
            </a:endParaRPr>
          </a:p>
          <a:p>
            <a:pPr marL="800100" lvl="1" indent="-342900" algn="just" defTabSz="457200">
              <a:spcBef>
                <a:spcPts val="300"/>
              </a:spcBef>
              <a:spcAft>
                <a:spcPts val="300"/>
              </a:spcAft>
              <a:buClr>
                <a:schemeClr val="accent1"/>
              </a:buClr>
              <a:buSzPct val="80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XRP</a:t>
            </a:r>
          </a:p>
          <a:p>
            <a:pPr marL="800100" lvl="1" indent="-342900" algn="just" defTabSz="457200">
              <a:spcBef>
                <a:spcPts val="300"/>
              </a:spcBef>
              <a:spcAft>
                <a:spcPts val="300"/>
              </a:spcAft>
              <a:buClr>
                <a:schemeClr val="accent1"/>
              </a:buClr>
              <a:buSzPct val="800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ADA</a:t>
            </a:r>
          </a:p>
          <a:p>
            <a:pPr marL="800100" lvl="1" indent="-342900" algn="just" defTabSz="457200">
              <a:spcBef>
                <a:spcPts val="300"/>
              </a:spcBef>
              <a:spcAft>
                <a:spcPts val="300"/>
              </a:spcAft>
              <a:buClr>
                <a:schemeClr val="accent1"/>
              </a:buClr>
              <a:buSzPct val="80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USDT</a:t>
            </a:r>
            <a:endParaRPr lang="en-IN" sz="2000" b="1" i="0" dirty="0">
              <a:effectLst/>
              <a:latin typeface="Times New Roman" panose="02020603050405020304" pitchFamily="18" charset="0"/>
              <a:cs typeface="Times New Roman" panose="02020603050405020304" pitchFamily="18" charset="0"/>
            </a:endParaRPr>
          </a:p>
          <a:p>
            <a:pPr marL="800100" lvl="1" indent="-342900" algn="just" defTabSz="457200">
              <a:spcBef>
                <a:spcPts val="300"/>
              </a:spcBef>
              <a:spcAft>
                <a:spcPts val="300"/>
              </a:spcAft>
              <a:buClr>
                <a:schemeClr val="accent1"/>
              </a:buClr>
              <a:buSzPct val="80000"/>
              <a:buFont typeface="Arial" panose="020B0604020202020204" pitchFamily="34" charset="0"/>
              <a:buChar char="•"/>
            </a:pPr>
            <a:endParaRPr lang="en-US" sz="2000" dirty="0">
              <a:solidFill>
                <a:schemeClr val="tx1"/>
              </a:solidFill>
              <a:latin typeface="Times New Roman" panose="02020603050405020304" pitchFamily="18" charset="0"/>
              <a:ea typeface="Trebuchet MS" charset="0"/>
              <a:cs typeface="Times New Roman" panose="02020603050405020304" pitchFamily="18" charset="0"/>
            </a:endParaRPr>
          </a:p>
          <a:p>
            <a:pPr marL="800100" lvl="1" indent="-342900" algn="just" defTabSz="457200">
              <a:spcBef>
                <a:spcPts val="300"/>
              </a:spcBef>
              <a:spcAft>
                <a:spcPts val="300"/>
              </a:spcAft>
              <a:buClr>
                <a:schemeClr val="accent1"/>
              </a:buClr>
              <a:buSzPct val="80000"/>
              <a:buFont typeface="Arial" panose="020B0604020202020204" pitchFamily="34" charset="0"/>
              <a:buChar char="•"/>
            </a:pPr>
            <a:endParaRPr lang="en-US" sz="2000" dirty="0">
              <a:latin typeface="Times New Roman" panose="02020603050405020304" pitchFamily="18" charset="0"/>
              <a:ea typeface="Trebuchet MS" charset="0"/>
              <a:cs typeface="Times New Roman" panose="02020603050405020304" pitchFamily="18" charset="0"/>
            </a:endParaRPr>
          </a:p>
          <a:p>
            <a:pPr marL="800100" lvl="1" indent="-342900" algn="just" defTabSz="457200">
              <a:spcBef>
                <a:spcPts val="300"/>
              </a:spcBef>
              <a:spcAft>
                <a:spcPts val="300"/>
              </a:spcAft>
              <a:buClr>
                <a:schemeClr val="accent1"/>
              </a:buClr>
              <a:buSzPct val="80000"/>
              <a:buFont typeface="Arial" panose="020B0604020202020204" pitchFamily="34" charset="0"/>
              <a:buChar char="•"/>
            </a:pPr>
            <a:endParaRPr lang="en-US" sz="2000" dirty="0">
              <a:solidFill>
                <a:schemeClr val="tx1"/>
              </a:solidFill>
              <a:latin typeface="Times New Roman" panose="02020603050405020304" pitchFamily="18" charset="0"/>
              <a:ea typeface="Trebuchet MS" charset="0"/>
              <a:cs typeface="Times New Roman" panose="02020603050405020304" pitchFamily="18" charset="0"/>
            </a:endParaRPr>
          </a:p>
          <a:p>
            <a:pPr marL="457200" lvl="1" defTabSz="457200">
              <a:spcBef>
                <a:spcPts val="300"/>
              </a:spcBef>
              <a:spcAft>
                <a:spcPts val="300"/>
              </a:spcAft>
              <a:buClr>
                <a:schemeClr val="accent1"/>
              </a:buClr>
              <a:buSzPct val="80000"/>
            </a:pPr>
            <a:endParaRPr lang="en-US" sz="2400" b="1" dirty="0">
              <a:solidFill>
                <a:schemeClr val="tx1"/>
              </a:solidFill>
              <a:latin typeface="Times New Roman" panose="02020603050405020304" pitchFamily="18" charset="0"/>
              <a:ea typeface="Trebuchet MS" charset="0"/>
              <a:cs typeface="Times New Roman" panose="02020603050405020304" pitchFamily="18" charset="0"/>
            </a:endParaRPr>
          </a:p>
        </p:txBody>
      </p:sp>
      <p:pic>
        <p:nvPicPr>
          <p:cNvPr id="5" name="Image 4">
            <a:extLst>
              <a:ext uri="{FF2B5EF4-FFF2-40B4-BE49-F238E27FC236}">
                <a16:creationId xmlns:a16="http://schemas.microsoft.com/office/drawing/2014/main" id="{CAE769E5-C47B-6B44-86C1-F182C676510C}"/>
              </a:ext>
            </a:extLst>
          </p:cNvPr>
          <p:cNvPicPr>
            <a:picLocks noChangeAspect="1"/>
          </p:cNvPicPr>
          <p:nvPr/>
        </p:nvPicPr>
        <p:blipFill>
          <a:blip r:embed="rId3"/>
          <a:stretch>
            <a:fillRect/>
          </a:stretch>
        </p:blipFill>
        <p:spPr>
          <a:xfrm>
            <a:off x="9765953" y="2518572"/>
            <a:ext cx="2276475" cy="771525"/>
          </a:xfrm>
          <a:prstGeom prst="rect">
            <a:avLst/>
          </a:prstGeom>
        </p:spPr>
      </p:pic>
      <p:pic>
        <p:nvPicPr>
          <p:cNvPr id="3" name="Picture 2">
            <a:extLst>
              <a:ext uri="{FF2B5EF4-FFF2-40B4-BE49-F238E27FC236}">
                <a16:creationId xmlns:a16="http://schemas.microsoft.com/office/drawing/2014/main" id="{5C9B297B-346A-4402-BAE7-80016D114BEB}"/>
              </a:ext>
            </a:extLst>
          </p:cNvPr>
          <p:cNvPicPr>
            <a:picLocks noChangeAspect="1"/>
          </p:cNvPicPr>
          <p:nvPr/>
        </p:nvPicPr>
        <p:blipFill>
          <a:blip r:embed="rId4"/>
          <a:stretch>
            <a:fillRect/>
          </a:stretch>
        </p:blipFill>
        <p:spPr>
          <a:xfrm>
            <a:off x="10015846" y="3587291"/>
            <a:ext cx="1068776" cy="1068776"/>
          </a:xfrm>
          <a:prstGeom prst="rect">
            <a:avLst/>
          </a:prstGeom>
        </p:spPr>
      </p:pic>
      <p:pic>
        <p:nvPicPr>
          <p:cNvPr id="6" name="Picture 5">
            <a:extLst>
              <a:ext uri="{FF2B5EF4-FFF2-40B4-BE49-F238E27FC236}">
                <a16:creationId xmlns:a16="http://schemas.microsoft.com/office/drawing/2014/main" id="{41D9DF25-04AD-4357-93CD-E0FA48ED2FD9}"/>
              </a:ext>
            </a:extLst>
          </p:cNvPr>
          <p:cNvPicPr>
            <a:picLocks noChangeAspect="1"/>
          </p:cNvPicPr>
          <p:nvPr/>
        </p:nvPicPr>
        <p:blipFill>
          <a:blip r:embed="rId5"/>
          <a:stretch>
            <a:fillRect/>
          </a:stretch>
        </p:blipFill>
        <p:spPr>
          <a:xfrm>
            <a:off x="8628302" y="5388393"/>
            <a:ext cx="3064934" cy="1532467"/>
          </a:xfrm>
          <a:prstGeom prst="rect">
            <a:avLst/>
          </a:prstGeom>
        </p:spPr>
      </p:pic>
      <p:pic>
        <p:nvPicPr>
          <p:cNvPr id="8" name="Picture 7">
            <a:extLst>
              <a:ext uri="{FF2B5EF4-FFF2-40B4-BE49-F238E27FC236}">
                <a16:creationId xmlns:a16="http://schemas.microsoft.com/office/drawing/2014/main" id="{CB6407E9-D614-4967-BEFB-7130EE428CCE}"/>
              </a:ext>
            </a:extLst>
          </p:cNvPr>
          <p:cNvPicPr>
            <a:picLocks noChangeAspect="1"/>
          </p:cNvPicPr>
          <p:nvPr/>
        </p:nvPicPr>
        <p:blipFill>
          <a:blip r:embed="rId6"/>
          <a:stretch>
            <a:fillRect/>
          </a:stretch>
        </p:blipFill>
        <p:spPr>
          <a:xfrm>
            <a:off x="5816091" y="5578894"/>
            <a:ext cx="1151467" cy="1151467"/>
          </a:xfrm>
          <a:prstGeom prst="rect">
            <a:avLst/>
          </a:prstGeom>
        </p:spPr>
      </p:pic>
      <p:pic>
        <p:nvPicPr>
          <p:cNvPr id="10" name="Picture 9">
            <a:extLst>
              <a:ext uri="{FF2B5EF4-FFF2-40B4-BE49-F238E27FC236}">
                <a16:creationId xmlns:a16="http://schemas.microsoft.com/office/drawing/2014/main" id="{DC845DE1-A102-4F50-85C0-993A9CAB4817}"/>
              </a:ext>
            </a:extLst>
          </p:cNvPr>
          <p:cNvPicPr>
            <a:picLocks noChangeAspect="1"/>
          </p:cNvPicPr>
          <p:nvPr/>
        </p:nvPicPr>
        <p:blipFill>
          <a:blip r:embed="rId7"/>
          <a:stretch>
            <a:fillRect/>
          </a:stretch>
        </p:blipFill>
        <p:spPr>
          <a:xfrm>
            <a:off x="3554832" y="5581361"/>
            <a:ext cx="1159933" cy="1159933"/>
          </a:xfrm>
          <a:prstGeom prst="rect">
            <a:avLst/>
          </a:prstGeom>
        </p:spPr>
      </p:pic>
    </p:spTree>
    <p:extLst>
      <p:ext uri="{BB962C8B-B14F-4D97-AF65-F5344CB8AC3E}">
        <p14:creationId xmlns:p14="http://schemas.microsoft.com/office/powerpoint/2010/main" val="220258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E23F1E-D688-4811-B8D9-A7D12E47C25B}"/>
              </a:ext>
            </a:extLst>
          </p:cNvPr>
          <p:cNvPicPr>
            <a:picLocks noChangeAspect="1"/>
          </p:cNvPicPr>
          <p:nvPr/>
        </p:nvPicPr>
        <p:blipFill>
          <a:blip r:embed="rId2"/>
          <a:stretch>
            <a:fillRect/>
          </a:stretch>
        </p:blipFill>
        <p:spPr>
          <a:xfrm>
            <a:off x="1109133" y="1970686"/>
            <a:ext cx="9921177" cy="4725323"/>
          </a:xfrm>
          <a:prstGeom prst="rect">
            <a:avLst/>
          </a:prstGeom>
        </p:spPr>
      </p:pic>
      <p:sp>
        <p:nvSpPr>
          <p:cNvPr id="4" name="Google Shape;105;p11">
            <a:extLst>
              <a:ext uri="{FF2B5EF4-FFF2-40B4-BE49-F238E27FC236}">
                <a16:creationId xmlns:a16="http://schemas.microsoft.com/office/drawing/2014/main" id="{6BA833FA-1926-43FE-B073-912F459D2BF2}"/>
              </a:ext>
            </a:extLst>
          </p:cNvPr>
          <p:cNvSpPr txBox="1"/>
          <p:nvPr/>
        </p:nvSpPr>
        <p:spPr>
          <a:xfrm>
            <a:off x="2546792" y="1075908"/>
            <a:ext cx="10677236" cy="853200"/>
          </a:xfrm>
          <a:prstGeom prst="rect">
            <a:avLst/>
          </a:prstGeom>
          <a:noFill/>
          <a:ln>
            <a:noFill/>
          </a:ln>
        </p:spPr>
        <p:txBody>
          <a:bodyPr spcFirstLastPara="1" wrap="square" lIns="91425" tIns="91425" rIns="91425" bIns="91425" anchor="t" anchorCtr="0">
            <a:noAutofit/>
          </a:bodyPr>
          <a:lstStyle/>
          <a:p>
            <a:pPr lvl="0"/>
            <a:r>
              <a:rPr lang="en-US" sz="3600" dirty="0">
                <a:latin typeface="Times New Roman" panose="02020603050405020304" pitchFamily="18" charset="0"/>
                <a:ea typeface="Trebuchet MS" charset="0"/>
                <a:cs typeface="Times New Roman" panose="02020603050405020304" pitchFamily="18" charset="0"/>
              </a:rPr>
              <a:t>TRANSACTIONS IN BLOCKCHAIN</a:t>
            </a:r>
          </a:p>
        </p:txBody>
      </p:sp>
    </p:spTree>
    <p:extLst>
      <p:ext uri="{BB962C8B-B14F-4D97-AF65-F5344CB8AC3E}">
        <p14:creationId xmlns:p14="http://schemas.microsoft.com/office/powerpoint/2010/main" val="253060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D141E30-D31F-44D8-8669-058FC0359F03}"/>
              </a:ext>
            </a:extLst>
          </p:cNvPr>
          <p:cNvSpPr txBox="1">
            <a:spLocks/>
          </p:cNvSpPr>
          <p:nvPr/>
        </p:nvSpPr>
        <p:spPr>
          <a:xfrm>
            <a:off x="1718733" y="1281040"/>
            <a:ext cx="8229600" cy="114300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solidFill>
                  <a:schemeClr val="tx1"/>
                </a:solidFill>
                <a:latin typeface="Times New Roman" panose="02020603050405020304" pitchFamily="18" charset="0"/>
                <a:cs typeface="Times New Roman" panose="02020603050405020304" pitchFamily="18" charset="0"/>
              </a:rPr>
              <a:t>PROBLEM STATEMENT </a:t>
            </a:r>
          </a:p>
        </p:txBody>
      </p:sp>
      <p:sp>
        <p:nvSpPr>
          <p:cNvPr id="7" name="TextBox 6">
            <a:extLst>
              <a:ext uri="{FF2B5EF4-FFF2-40B4-BE49-F238E27FC236}">
                <a16:creationId xmlns:a16="http://schemas.microsoft.com/office/drawing/2014/main" id="{7A66E8AA-4BCF-4B5A-B309-562A58331DC1}"/>
              </a:ext>
            </a:extLst>
          </p:cNvPr>
          <p:cNvSpPr txBox="1"/>
          <p:nvPr/>
        </p:nvSpPr>
        <p:spPr>
          <a:xfrm>
            <a:off x="1658000" y="2537636"/>
            <a:ext cx="8876000" cy="1477328"/>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You go to your bank and ask the banker to transfer a certain amount from your account to that of your companion’s. The bank registers this in their internal servers. This record needs to be updated on both, receivers’ and senders’, accounts. The procedure may seems simple but a problem, which cannot be disregarded is that this data may get hacked. Records of transactions can be manipulated easily or changed. To resolve this issue,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Blockchain</a:t>
            </a:r>
            <a:r>
              <a:rPr lang="en-US" b="0" i="0" dirty="0">
                <a:effectLst/>
                <a:latin typeface="Times New Roman" panose="02020603050405020304" pitchFamily="18" charset="0"/>
                <a:cs typeface="Times New Roman" panose="02020603050405020304" pitchFamily="18" charset="0"/>
              </a:rPr>
              <a:t> comes 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58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222BEB-AFF5-4101-AA87-7C548049753D}"/>
              </a:ext>
            </a:extLst>
          </p:cNvPr>
          <p:cNvSpPr txBox="1"/>
          <p:nvPr/>
        </p:nvSpPr>
        <p:spPr>
          <a:xfrm>
            <a:off x="3647016" y="1321870"/>
            <a:ext cx="6097656" cy="707886"/>
          </a:xfrm>
          <a:prstGeom prst="rect">
            <a:avLst/>
          </a:prstGeom>
          <a:noFill/>
        </p:spPr>
        <p:txBody>
          <a:bodyPr wrap="square">
            <a:spAutoFit/>
          </a:bodyPr>
          <a:lstStyle/>
          <a:p>
            <a:pPr algn="just"/>
            <a:r>
              <a:rPr lang="en-IN" sz="4000" dirty="0">
                <a:ln w="0"/>
                <a:latin typeface="Times New Roman" panose="02020603050405020304" pitchFamily="18" charset="0"/>
                <a:ea typeface="Calibri" panose="020F0502020204030204" pitchFamily="34" charset="0"/>
                <a:cs typeface="Times New Roman" panose="02020603050405020304" pitchFamily="18" charset="0"/>
              </a:rPr>
              <a:t>EXISITING  SYSTEM </a:t>
            </a:r>
            <a:endParaRPr lang="en-IN" sz="4000" dirty="0">
              <a:ln w="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1532D82-6BCD-433B-8B18-C4024F3367F7}"/>
              </a:ext>
            </a:extLst>
          </p:cNvPr>
          <p:cNvSpPr txBox="1"/>
          <p:nvPr/>
        </p:nvSpPr>
        <p:spPr>
          <a:xfrm>
            <a:off x="1376200" y="2406471"/>
            <a:ext cx="8796131"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Bitcoin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Bitcoin Transactions</a:t>
            </a:r>
          </a:p>
          <a:p>
            <a:pPr marL="285750" indent="-285750">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Ethereum Blockchain</a:t>
            </a:r>
          </a:p>
          <a:p>
            <a:pPr marL="285750" indent="-285750">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6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501A6-CF19-4A72-8152-BE240D3A987E}"/>
              </a:ext>
            </a:extLst>
          </p:cNvPr>
          <p:cNvSpPr txBox="1"/>
          <p:nvPr/>
        </p:nvSpPr>
        <p:spPr>
          <a:xfrm>
            <a:off x="3882148" y="1303240"/>
            <a:ext cx="5747301" cy="707886"/>
          </a:xfrm>
          <a:prstGeom prst="rect">
            <a:avLst/>
          </a:prstGeom>
          <a:noFill/>
        </p:spPr>
        <p:txBody>
          <a:bodyPr wrap="square">
            <a:spAutoFit/>
          </a:bodyPr>
          <a:lstStyle/>
          <a:p>
            <a:r>
              <a:rPr lang="en-IN" sz="4000" dirty="0">
                <a:ln w="0"/>
                <a:latin typeface="Times New Roman" panose="02020603050405020304" pitchFamily="18" charset="0"/>
                <a:ea typeface="Calibri" panose="020F0502020204030204" pitchFamily="34" charset="0"/>
                <a:cs typeface="Times New Roman" panose="02020603050405020304" pitchFamily="18" charset="0"/>
              </a:rPr>
              <a:t>PROPOSED SYSTEM </a:t>
            </a:r>
            <a:endParaRPr lang="en-IN" sz="4000" dirty="0">
              <a:latin typeface="Times New Roman" panose="02020603050405020304" pitchFamily="18" charset="0"/>
              <a:cs typeface="Times New Roman" panose="02020603050405020304" pitchFamily="18" charset="0"/>
            </a:endParaRPr>
          </a:p>
        </p:txBody>
      </p:sp>
      <p:sp>
        <p:nvSpPr>
          <p:cNvPr id="5" name="Content Placeholder 1">
            <a:extLst>
              <a:ext uri="{FF2B5EF4-FFF2-40B4-BE49-F238E27FC236}">
                <a16:creationId xmlns:a16="http://schemas.microsoft.com/office/drawing/2014/main" id="{611250A4-602F-49E1-95EF-C9DC4E955784}"/>
              </a:ext>
            </a:extLst>
          </p:cNvPr>
          <p:cNvSpPr txBox="1">
            <a:spLocks/>
          </p:cNvSpPr>
          <p:nvPr/>
        </p:nvSpPr>
        <p:spPr>
          <a:xfrm>
            <a:off x="1397750" y="1876954"/>
            <a:ext cx="10380133" cy="511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0" indent="0">
              <a:buNone/>
              <a:defRPr/>
            </a:pPr>
            <a:endParaRPr lang="en-US" altLang="en-US" sz="2200" dirty="0">
              <a:latin typeface="Times New Roman" panose="02020603050405020304" pitchFamily="18" charset="0"/>
              <a:cs typeface="Times New Roman" panose="02020603050405020304" pitchFamily="18" charset="0"/>
            </a:endParaRPr>
          </a:p>
          <a:p>
            <a:pPr algn="l" fontAlgn="base"/>
            <a:endParaRPr lang="en-US" altLang="en-US" sz="2200" dirty="0">
              <a:latin typeface="Times New Roman" panose="02020603050405020304" pitchFamily="18" charset="0"/>
              <a:cs typeface="Times New Roman" panose="02020603050405020304" pitchFamily="18" charset="0"/>
            </a:endParaRPr>
          </a:p>
          <a:p>
            <a:pPr marL="0" indent="0" algn="l" fontAlgn="base">
              <a:buNone/>
            </a:pPr>
            <a:r>
              <a:rPr lang="en-IN" sz="2000" i="0" dirty="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a:p>
            <a:pPr marL="158750" indent="0">
              <a:buNone/>
              <a:defRPr/>
            </a:pPr>
            <a:endParaRPr lang="en-US" altLang="en-US" sz="2200" dirty="0">
              <a:latin typeface="Times New Roman" panose="02020603050405020304" pitchFamily="18" charset="0"/>
              <a:cs typeface="Times New Roman" panose="02020603050405020304" pitchFamily="18" charset="0"/>
            </a:endParaRPr>
          </a:p>
          <a:p>
            <a:pPr marL="158750" indent="0">
              <a:buNone/>
              <a:defRPr/>
            </a:pPr>
            <a:endParaRPr lang="en-IN" sz="2400" b="0" i="0" dirty="0">
              <a:effectLst/>
              <a:latin typeface="Times New Roman" panose="02020603050405020304" pitchFamily="18" charset="0"/>
              <a:cs typeface="Times New Roman" panose="02020603050405020304" pitchFamily="18" charset="0"/>
            </a:endParaRPr>
          </a:p>
          <a:p>
            <a:pPr marL="501650" indent="-342900">
              <a:defRPr/>
            </a:pPr>
            <a:endParaRPr lang="en-US" alt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E2DFCE-C772-4366-AA31-3B89FB0DAF70}"/>
              </a:ext>
            </a:extLst>
          </p:cNvPr>
          <p:cNvSpPr txBox="1"/>
          <p:nvPr/>
        </p:nvSpPr>
        <p:spPr>
          <a:xfrm>
            <a:off x="1220923" y="2657735"/>
            <a:ext cx="8796131" cy="2585323"/>
          </a:xfrm>
          <a:prstGeom prst="rect">
            <a:avLst/>
          </a:prstGeom>
          <a:noFill/>
        </p:spPr>
        <p:txBody>
          <a:bodyPr wrap="square" rtlCol="0">
            <a:spAutoFit/>
          </a:bodyPr>
          <a:lstStyle/>
          <a:p>
            <a:r>
              <a:rPr lang="en-IN" i="0" dirty="0">
                <a:effectLst/>
                <a:latin typeface="Times New Roman" panose="02020603050405020304" pitchFamily="18" charset="0"/>
                <a:cs typeface="Times New Roman" panose="02020603050405020304" pitchFamily="18" charset="0"/>
              </a:rPr>
              <a:t>Advantages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Decentralized</a:t>
            </a:r>
          </a:p>
          <a:p>
            <a:pPr marL="285750" indent="-285750">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Secured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Trusted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Peer to Peer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FB6A8F-0E6F-4C90-8A8A-6788A2C20E6A}"/>
              </a:ext>
            </a:extLst>
          </p:cNvPr>
          <p:cNvSpPr txBox="1"/>
          <p:nvPr/>
        </p:nvSpPr>
        <p:spPr>
          <a:xfrm>
            <a:off x="1220924" y="4610565"/>
            <a:ext cx="8796131"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Disad</a:t>
            </a:r>
            <a:r>
              <a:rPr lang="en-IN" i="0" dirty="0">
                <a:effectLst/>
                <a:latin typeface="Times New Roman" panose="02020603050405020304" pitchFamily="18" charset="0"/>
                <a:cs typeface="Times New Roman" panose="02020603050405020304" pitchFamily="18" charset="0"/>
              </a:rPr>
              <a:t>vantages</a:t>
            </a:r>
          </a:p>
          <a:p>
            <a:pPr marL="285750" indent="-285750">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Energy Consumption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Lack of Knowledge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Regulation </a:t>
            </a:r>
          </a:p>
          <a:p>
            <a:pPr marL="285750" indent="-285750">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10837FC-FD2C-40CD-8A5B-3120CC90B5BF}"/>
              </a:ext>
            </a:extLst>
          </p:cNvPr>
          <p:cNvPicPr>
            <a:picLocks noChangeAspect="1"/>
          </p:cNvPicPr>
          <p:nvPr/>
        </p:nvPicPr>
        <p:blipFill rotWithShape="1">
          <a:blip r:embed="rId2"/>
          <a:srcRect l="6442" t="16011" r="4726" b="48295"/>
          <a:stretch/>
        </p:blipFill>
        <p:spPr>
          <a:xfrm>
            <a:off x="6050290" y="2469580"/>
            <a:ext cx="5688782" cy="1656802"/>
          </a:xfrm>
          <a:prstGeom prst="rect">
            <a:avLst/>
          </a:prstGeom>
        </p:spPr>
      </p:pic>
      <p:pic>
        <p:nvPicPr>
          <p:cNvPr id="10" name="Picture 9">
            <a:extLst>
              <a:ext uri="{FF2B5EF4-FFF2-40B4-BE49-F238E27FC236}">
                <a16:creationId xmlns:a16="http://schemas.microsoft.com/office/drawing/2014/main" id="{4191A4AB-E1C9-4C70-B6B1-F7684C5A49F3}"/>
              </a:ext>
            </a:extLst>
          </p:cNvPr>
          <p:cNvPicPr>
            <a:picLocks noChangeAspect="1"/>
          </p:cNvPicPr>
          <p:nvPr/>
        </p:nvPicPr>
        <p:blipFill rotWithShape="1">
          <a:blip r:embed="rId3"/>
          <a:srcRect l="8213" r="29263"/>
          <a:stretch/>
        </p:blipFill>
        <p:spPr>
          <a:xfrm>
            <a:off x="8125037" y="4656749"/>
            <a:ext cx="3008825" cy="1656802"/>
          </a:xfrm>
          <a:prstGeom prst="rect">
            <a:avLst/>
          </a:prstGeom>
        </p:spPr>
      </p:pic>
    </p:spTree>
    <p:extLst>
      <p:ext uri="{BB962C8B-B14F-4D97-AF65-F5344CB8AC3E}">
        <p14:creationId xmlns:p14="http://schemas.microsoft.com/office/powerpoint/2010/main" val="14401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E4F711C-0C47-4610-863C-BA6BF5107D1B}"/>
              </a:ext>
            </a:extLst>
          </p:cNvPr>
          <p:cNvSpPr txBox="1">
            <a:spLocks/>
          </p:cNvSpPr>
          <p:nvPr/>
        </p:nvSpPr>
        <p:spPr>
          <a:xfrm>
            <a:off x="4398771" y="1417698"/>
            <a:ext cx="11174819" cy="9037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DC910E71-0290-4184-A034-632EEBFB0B04}"/>
              </a:ext>
            </a:extLst>
          </p:cNvPr>
          <p:cNvSpPr txBox="1"/>
          <p:nvPr/>
        </p:nvSpPr>
        <p:spPr>
          <a:xfrm>
            <a:off x="1483043" y="2321465"/>
            <a:ext cx="10608733" cy="4031873"/>
          </a:xfrm>
          <a:prstGeom prst="rect">
            <a:avLst/>
          </a:prstGeom>
          <a:noFill/>
        </p:spPr>
        <p:txBody>
          <a:bodyPr wrap="square">
            <a:spAutoFit/>
          </a:bodyPr>
          <a:lstStyle/>
          <a:p>
            <a:pPr marL="285750"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BLOCKCHAIN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WEB3</a:t>
            </a:r>
          </a:p>
          <a:p>
            <a:pPr marL="285750"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CRYPTOCURRENCY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CONCULSION </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REFERENCES</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6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F018A-F26D-4929-9105-2D1B166014D3}"/>
              </a:ext>
            </a:extLst>
          </p:cNvPr>
          <p:cNvSpPr txBox="1"/>
          <p:nvPr/>
        </p:nvSpPr>
        <p:spPr>
          <a:xfrm>
            <a:off x="4248151" y="1407282"/>
            <a:ext cx="6096000"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CONCLUSION </a:t>
            </a:r>
          </a:p>
        </p:txBody>
      </p:sp>
      <p:sp>
        <p:nvSpPr>
          <p:cNvPr id="2" name="Title 1">
            <a:extLst>
              <a:ext uri="{FF2B5EF4-FFF2-40B4-BE49-F238E27FC236}">
                <a16:creationId xmlns:a16="http://schemas.microsoft.com/office/drawing/2014/main" id="{0088C277-31ED-40CD-B21C-A51E0CBA9C86}"/>
              </a:ext>
            </a:extLst>
          </p:cNvPr>
          <p:cNvSpPr>
            <a:spLocks noGrp="1"/>
          </p:cNvSpPr>
          <p:nvPr>
            <p:ph type="title"/>
          </p:nvPr>
        </p:nvSpPr>
        <p:spPr>
          <a:xfrm>
            <a:off x="919119" y="2628900"/>
            <a:ext cx="10353762" cy="970450"/>
          </a:xfrm>
        </p:spPr>
        <p:txBody>
          <a:bodyPr>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The technology will affect every industry in the world, including manufacturing, retail, transportation, healthcare, and real estate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Blockchain </a:t>
            </a:r>
            <a:r>
              <a:rPr lang="en-US" sz="2000" dirty="0">
                <a:solidFill>
                  <a:schemeClr val="tx1"/>
                </a:solidFill>
                <a:effectLst/>
                <a:latin typeface="Times New Roman" panose="02020603050405020304" pitchFamily="18" charset="0"/>
                <a:cs typeface="Times New Roman" panose="02020603050405020304" pitchFamily="18" charset="0"/>
              </a:rPr>
              <a:t>Is the Future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43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E315-6FB8-4DB0-AC6E-C2D6CAED455B}"/>
              </a:ext>
            </a:extLst>
          </p:cNvPr>
          <p:cNvSpPr>
            <a:spLocks noGrp="1"/>
          </p:cNvSpPr>
          <p:nvPr>
            <p:ph type="title"/>
          </p:nvPr>
        </p:nvSpPr>
        <p:spPr>
          <a:xfrm>
            <a:off x="2132401" y="1066156"/>
            <a:ext cx="7467601" cy="1572768"/>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5" name="Text Placeholder 5">
            <a:extLst>
              <a:ext uri="{FF2B5EF4-FFF2-40B4-BE49-F238E27FC236}">
                <a16:creationId xmlns:a16="http://schemas.microsoft.com/office/drawing/2014/main" id="{A4A70902-A319-4593-9D29-24F0828D7D3D}"/>
              </a:ext>
            </a:extLst>
          </p:cNvPr>
          <p:cNvSpPr>
            <a:spLocks noGrp="1"/>
          </p:cNvSpPr>
          <p:nvPr>
            <p:ph type="body" sz="quarter" idx="14"/>
          </p:nvPr>
        </p:nvSpPr>
        <p:spPr>
          <a:xfrm>
            <a:off x="757767" y="2562014"/>
            <a:ext cx="11548533" cy="4197096"/>
          </a:xfrm>
        </p:spPr>
        <p:txBody>
          <a:bodyPr/>
          <a:lstStyle/>
          <a:p>
            <a:r>
              <a:rPr lang="en-US" sz="1400" dirty="0">
                <a:solidFill>
                  <a:schemeClr val="tx1"/>
                </a:solidFill>
                <a:latin typeface="Times New Roman" panose="02020603050405020304" pitchFamily="18" charset="0"/>
                <a:cs typeface="Times New Roman" panose="02020603050405020304" pitchFamily="18" charset="0"/>
              </a:rPr>
              <a:t>S. Nakamoto, “Bitcoin: A peer-to-peer electronic cash system,” 2008. [Online]. Available: </a:t>
            </a:r>
            <a:r>
              <a:rPr lang="en-US" sz="1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https://bitcoin.org/bitcoin.pdf</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G. </a:t>
            </a:r>
            <a:r>
              <a:rPr lang="en-US" sz="1400" dirty="0" err="1">
                <a:solidFill>
                  <a:schemeClr val="tx1"/>
                </a:solidFill>
                <a:latin typeface="Times New Roman" panose="02020603050405020304" pitchFamily="18" charset="0"/>
                <a:cs typeface="Times New Roman" panose="02020603050405020304" pitchFamily="18" charset="0"/>
              </a:rPr>
              <a:t>Foroglou</a:t>
            </a:r>
            <a:r>
              <a:rPr lang="en-US" sz="1400" dirty="0">
                <a:solidFill>
                  <a:schemeClr val="tx1"/>
                </a:solidFill>
                <a:latin typeface="Times New Roman" panose="02020603050405020304" pitchFamily="18" charset="0"/>
                <a:cs typeface="Times New Roman" panose="02020603050405020304" pitchFamily="18" charset="0"/>
              </a:rPr>
              <a:t> and A.-L. </a:t>
            </a:r>
            <a:r>
              <a:rPr lang="en-US" sz="1400" dirty="0" err="1">
                <a:solidFill>
                  <a:schemeClr val="tx1"/>
                </a:solidFill>
                <a:latin typeface="Times New Roman" panose="02020603050405020304" pitchFamily="18" charset="0"/>
                <a:cs typeface="Times New Roman" panose="02020603050405020304" pitchFamily="18" charset="0"/>
              </a:rPr>
              <a:t>Tsilidou</a:t>
            </a:r>
            <a:r>
              <a:rPr lang="en-US" sz="1400" dirty="0">
                <a:solidFill>
                  <a:schemeClr val="tx1"/>
                </a:solidFill>
                <a:latin typeface="Times New Roman" panose="02020603050405020304" pitchFamily="18" charset="0"/>
                <a:cs typeface="Times New Roman" panose="02020603050405020304" pitchFamily="18" charset="0"/>
              </a:rPr>
              <a:t>, “Further applications of the blockchain,” 2018.</a:t>
            </a:r>
          </a:p>
          <a:p>
            <a:r>
              <a:rPr lang="en-IN" sz="1400" dirty="0">
                <a:solidFill>
                  <a:schemeClr val="tx1"/>
                </a:solidFill>
                <a:latin typeface="Times New Roman" panose="02020603050405020304" pitchFamily="18" charset="0"/>
                <a:cs typeface="Times New Roman" panose="02020603050405020304" pitchFamily="18" charset="0"/>
              </a:rPr>
              <a:t>A. </a:t>
            </a:r>
            <a:r>
              <a:rPr lang="en-IN" sz="1400" dirty="0" err="1">
                <a:solidFill>
                  <a:schemeClr val="tx1"/>
                </a:solidFill>
                <a:latin typeface="Times New Roman" panose="02020603050405020304" pitchFamily="18" charset="0"/>
                <a:cs typeface="Times New Roman" panose="02020603050405020304" pitchFamily="18" charset="0"/>
              </a:rPr>
              <a:t>Kosba</a:t>
            </a:r>
            <a:r>
              <a:rPr lang="en-IN" sz="1400" dirty="0">
                <a:solidFill>
                  <a:schemeClr val="tx1"/>
                </a:solidFill>
                <a:latin typeface="Times New Roman" panose="02020603050405020304" pitchFamily="18" charset="0"/>
                <a:cs typeface="Times New Roman" panose="02020603050405020304" pitchFamily="18" charset="0"/>
              </a:rPr>
              <a:t>, A. Miller, E. Shi, Z. Wen, and C. </a:t>
            </a:r>
            <a:r>
              <a:rPr lang="en-IN" sz="1400" dirty="0" err="1">
                <a:solidFill>
                  <a:schemeClr val="tx1"/>
                </a:solidFill>
                <a:latin typeface="Times New Roman" panose="02020603050405020304" pitchFamily="18" charset="0"/>
                <a:cs typeface="Times New Roman" panose="02020603050405020304" pitchFamily="18" charset="0"/>
              </a:rPr>
              <a:t>Papamanthou</a:t>
            </a:r>
            <a:r>
              <a:rPr lang="en-IN" sz="1400" dirty="0">
                <a:solidFill>
                  <a:schemeClr val="tx1"/>
                </a:solidFill>
                <a:latin typeface="Times New Roman" panose="02020603050405020304" pitchFamily="18" charset="0"/>
                <a:cs typeface="Times New Roman" panose="02020603050405020304" pitchFamily="18" charset="0"/>
              </a:rPr>
              <a:t>, “Hawk: The blockchain model of cryptography and privacy-preserving smart contracts,” in Proceedings of IEEE Symposium on Security and Privacy (SP), San Jose, CA, USA, 2016, pp. 839–858.</a:t>
            </a:r>
          </a:p>
          <a:p>
            <a:r>
              <a:rPr lang="en-IN" sz="1400" dirty="0">
                <a:solidFill>
                  <a:schemeClr val="tx1"/>
                </a:solidFill>
                <a:latin typeface="Times New Roman" panose="02020603050405020304" pitchFamily="18" charset="0"/>
                <a:cs typeface="Times New Roman" panose="02020603050405020304" pitchFamily="18" charset="0"/>
              </a:rPr>
              <a:t>M. Samaniego and R. Deters, "Blockchain as a Service for IoT," Proc. - 2016 IEEE Int. Conf. Internet Things; IEEE Green </a:t>
            </a:r>
            <a:r>
              <a:rPr lang="en-IN" sz="1400" dirty="0" err="1">
                <a:solidFill>
                  <a:schemeClr val="tx1"/>
                </a:solidFill>
                <a:latin typeface="Times New Roman" panose="02020603050405020304" pitchFamily="18" charset="0"/>
                <a:cs typeface="Times New Roman" panose="02020603050405020304" pitchFamily="18" charset="0"/>
              </a:rPr>
              <a:t>Comput</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Commun</a:t>
            </a:r>
            <a:r>
              <a:rPr lang="en-IN" sz="1400" dirty="0">
                <a:solidFill>
                  <a:schemeClr val="tx1"/>
                </a:solidFill>
                <a:latin typeface="Times New Roman" panose="02020603050405020304" pitchFamily="18" charset="0"/>
                <a:cs typeface="Times New Roman" panose="02020603050405020304" pitchFamily="18" charset="0"/>
              </a:rPr>
              <a:t>. IEEE Cyber, Phys. Soc. </a:t>
            </a:r>
            <a:r>
              <a:rPr lang="en-IN" sz="1400" dirty="0" err="1">
                <a:solidFill>
                  <a:schemeClr val="tx1"/>
                </a:solidFill>
                <a:latin typeface="Times New Roman" panose="02020603050405020304" pitchFamily="18" charset="0"/>
                <a:cs typeface="Times New Roman" panose="02020603050405020304" pitchFamily="18" charset="0"/>
              </a:rPr>
              <a:t>Comput</a:t>
            </a:r>
            <a:r>
              <a:rPr lang="en-IN" sz="1400" dirty="0">
                <a:solidFill>
                  <a:schemeClr val="tx1"/>
                </a:solidFill>
                <a:latin typeface="Times New Roman" panose="02020603050405020304" pitchFamily="18" charset="0"/>
                <a:cs typeface="Times New Roman" panose="02020603050405020304" pitchFamily="18" charset="0"/>
              </a:rPr>
              <a:t>. IEEE Smart Data, </a:t>
            </a:r>
            <a:r>
              <a:rPr lang="en-IN" sz="1400" dirty="0" err="1">
                <a:solidFill>
                  <a:schemeClr val="tx1"/>
                </a:solidFill>
                <a:latin typeface="Times New Roman" panose="02020603050405020304" pitchFamily="18" charset="0"/>
                <a:cs typeface="Times New Roman" panose="02020603050405020304" pitchFamily="18" charset="0"/>
              </a:rPr>
              <a:t>iThings-GreenCom-CPSCom-SmartData</a:t>
            </a:r>
            <a:r>
              <a:rPr lang="en-IN" sz="1400" dirty="0">
                <a:solidFill>
                  <a:schemeClr val="tx1"/>
                </a:solidFill>
                <a:latin typeface="Times New Roman" panose="02020603050405020304" pitchFamily="18" charset="0"/>
                <a:cs typeface="Times New Roman" panose="02020603050405020304" pitchFamily="18" charset="0"/>
              </a:rPr>
              <a:t> 2016, pp. 433- 436,2020.</a:t>
            </a:r>
          </a:p>
          <a:p>
            <a:r>
              <a:rPr lang="en-US" sz="1400" dirty="0">
                <a:solidFill>
                  <a:schemeClr val="tx1"/>
                </a:solidFill>
                <a:latin typeface="Times New Roman" panose="02020603050405020304" pitchFamily="18" charset="0"/>
                <a:cs typeface="Times New Roman" panose="02020603050405020304" pitchFamily="18" charset="0"/>
              </a:rPr>
              <a:t>C. Ehmke, F. </a:t>
            </a:r>
            <a:r>
              <a:rPr lang="en-US" sz="1400" dirty="0" err="1">
                <a:solidFill>
                  <a:schemeClr val="tx1"/>
                </a:solidFill>
                <a:latin typeface="Times New Roman" panose="02020603050405020304" pitchFamily="18" charset="0"/>
                <a:cs typeface="Times New Roman" panose="02020603050405020304" pitchFamily="18" charset="0"/>
              </a:rPr>
              <a:t>Wessling</a:t>
            </a:r>
            <a:r>
              <a:rPr lang="en-US" sz="1400" dirty="0">
                <a:solidFill>
                  <a:schemeClr val="tx1"/>
                </a:solidFill>
                <a:latin typeface="Times New Roman" panose="02020603050405020304" pitchFamily="18" charset="0"/>
                <a:cs typeface="Times New Roman" panose="02020603050405020304" pitchFamily="18" charset="0"/>
              </a:rPr>
              <a:t>, and C. M. Friedrich, "Proof-of-property: a lightweight and scalable blockchain protocol," Int. Work. </a:t>
            </a:r>
            <a:r>
              <a:rPr lang="en-US" sz="1400" dirty="0" err="1">
                <a:solidFill>
                  <a:schemeClr val="tx1"/>
                </a:solidFill>
                <a:latin typeface="Times New Roman" panose="02020603050405020304" pitchFamily="18" charset="0"/>
                <a:cs typeface="Times New Roman" panose="02020603050405020304" pitchFamily="18" charset="0"/>
              </a:rPr>
              <a:t>Emerg</a:t>
            </a:r>
            <a:r>
              <a:rPr lang="en-US" sz="1400" dirty="0">
                <a:solidFill>
                  <a:schemeClr val="tx1"/>
                </a:solidFill>
                <a:latin typeface="Times New Roman" panose="02020603050405020304" pitchFamily="18" charset="0"/>
                <a:cs typeface="Times New Roman" panose="02020603050405020304" pitchFamily="18" charset="0"/>
              </a:rPr>
              <a:t>. Trends </a:t>
            </a:r>
            <a:r>
              <a:rPr lang="en-US" sz="1400" dirty="0" err="1">
                <a:solidFill>
                  <a:schemeClr val="tx1"/>
                </a:solidFill>
                <a:latin typeface="Times New Roman" panose="02020603050405020304" pitchFamily="18" charset="0"/>
                <a:cs typeface="Times New Roman" panose="02020603050405020304" pitchFamily="18" charset="0"/>
              </a:rPr>
              <a:t>Softw</a:t>
            </a:r>
            <a:r>
              <a:rPr lang="en-US" sz="1400" dirty="0">
                <a:solidFill>
                  <a:schemeClr val="tx1"/>
                </a:solidFill>
                <a:latin typeface="Times New Roman" panose="02020603050405020304" pitchFamily="18" charset="0"/>
                <a:cs typeface="Times New Roman" panose="02020603050405020304" pitchFamily="18" charset="0"/>
              </a:rPr>
              <a:t>. Eng. Blockchain Proof-of-Property, no. January, pp. 48-51,2019. </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96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CB7787-FE97-469C-8DC8-6787DEDD40E6}"/>
              </a:ext>
            </a:extLst>
          </p:cNvPr>
          <p:cNvSpPr>
            <a:spLocks noGrp="1"/>
          </p:cNvSpPr>
          <p:nvPr>
            <p:ph type="title"/>
          </p:nvPr>
        </p:nvSpPr>
        <p:spPr>
          <a:xfrm>
            <a:off x="2252133" y="2743200"/>
            <a:ext cx="6581554" cy="1371600"/>
          </a:xfrm>
        </p:spPr>
        <p:txBody>
          <a:bodyPr/>
          <a:lstStyle/>
          <a:p>
            <a:r>
              <a:rPr lang="en-US" dirty="0">
                <a:solidFill>
                  <a:schemeClr val="tx1"/>
                </a:solidFill>
                <a:latin typeface="Times New Roman" panose="02020603050405020304" pitchFamily="18" charset="0"/>
                <a:cs typeface="Times New Roman" panose="02020603050405020304" pitchFamily="18" charset="0"/>
              </a:rPr>
              <a:t>THANK YOU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86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748453" y="2475869"/>
            <a:ext cx="6273800" cy="245094"/>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What is blockchain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643467" y="2812816"/>
            <a:ext cx="11548533" cy="4197096"/>
          </a:xfrm>
        </p:spPr>
        <p:txBody>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technology that permits transaction to be gathered into blocks and recorded. a distributed ledger technology, enables a layer of trust and eliminates the need for a third party to validate the transactions. </a:t>
            </a:r>
          </a:p>
        </p:txBody>
      </p:sp>
      <p:pic>
        <p:nvPicPr>
          <p:cNvPr id="9" name="Picture 8">
            <a:extLst>
              <a:ext uri="{FF2B5EF4-FFF2-40B4-BE49-F238E27FC236}">
                <a16:creationId xmlns:a16="http://schemas.microsoft.com/office/drawing/2014/main" id="{B3A1BC59-5CCC-4C28-B620-401812CCAC7E}"/>
              </a:ext>
            </a:extLst>
          </p:cNvPr>
          <p:cNvPicPr>
            <a:picLocks noChangeAspect="1"/>
          </p:cNvPicPr>
          <p:nvPr/>
        </p:nvPicPr>
        <p:blipFill>
          <a:blip r:embed="rId3"/>
          <a:stretch>
            <a:fillRect/>
          </a:stretch>
        </p:blipFill>
        <p:spPr>
          <a:xfrm>
            <a:off x="452149" y="3683407"/>
            <a:ext cx="11455400" cy="3054773"/>
          </a:xfrm>
          <a:prstGeom prst="rect">
            <a:avLst/>
          </a:prstGeom>
        </p:spPr>
      </p:pic>
      <p:sp>
        <p:nvSpPr>
          <p:cNvPr id="7" name="TextBox 6">
            <a:extLst>
              <a:ext uri="{FF2B5EF4-FFF2-40B4-BE49-F238E27FC236}">
                <a16:creationId xmlns:a16="http://schemas.microsoft.com/office/drawing/2014/main" id="{30E171FF-CC24-48C0-9CC8-37C0BFEEF02F}"/>
              </a:ext>
            </a:extLst>
          </p:cNvPr>
          <p:cNvSpPr txBox="1"/>
          <p:nvPr/>
        </p:nvSpPr>
        <p:spPr>
          <a:xfrm>
            <a:off x="3979333" y="1151625"/>
            <a:ext cx="6104466"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5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5D7E227-9E3E-4A22-8D8E-001232EB1143}"/>
              </a:ext>
            </a:extLst>
          </p:cNvPr>
          <p:cNvGraphicFramePr>
            <a:graphicFrameLocks noGrp="1"/>
          </p:cNvGraphicFramePr>
          <p:nvPr>
            <p:extLst>
              <p:ext uri="{D42A27DB-BD31-4B8C-83A1-F6EECF244321}">
                <p14:modId xmlns:p14="http://schemas.microsoft.com/office/powerpoint/2010/main" val="2747996387"/>
              </p:ext>
            </p:extLst>
          </p:nvPr>
        </p:nvGraphicFramePr>
        <p:xfrm>
          <a:off x="1080770" y="2586641"/>
          <a:ext cx="10030460" cy="3840480"/>
        </p:xfrm>
        <a:graphic>
          <a:graphicData uri="http://schemas.openxmlformats.org/drawingml/2006/table">
            <a:tbl>
              <a:tblPr firstRow="1" bandRow="1">
                <a:tableStyleId>{073A0DAA-6AF3-43AB-8588-CEC1D06C72B9}</a:tableStyleId>
              </a:tblPr>
              <a:tblGrid>
                <a:gridCol w="840493">
                  <a:extLst>
                    <a:ext uri="{9D8B030D-6E8A-4147-A177-3AD203B41FA5}">
                      <a16:colId xmlns:a16="http://schemas.microsoft.com/office/drawing/2014/main" val="37808563"/>
                    </a:ext>
                  </a:extLst>
                </a:gridCol>
                <a:gridCol w="1265506">
                  <a:extLst>
                    <a:ext uri="{9D8B030D-6E8A-4147-A177-3AD203B41FA5}">
                      <a16:colId xmlns:a16="http://schemas.microsoft.com/office/drawing/2014/main" val="915219541"/>
                    </a:ext>
                  </a:extLst>
                </a:gridCol>
                <a:gridCol w="2120141">
                  <a:extLst>
                    <a:ext uri="{9D8B030D-6E8A-4147-A177-3AD203B41FA5}">
                      <a16:colId xmlns:a16="http://schemas.microsoft.com/office/drawing/2014/main" val="877526878"/>
                    </a:ext>
                  </a:extLst>
                </a:gridCol>
                <a:gridCol w="5804320">
                  <a:extLst>
                    <a:ext uri="{9D8B030D-6E8A-4147-A177-3AD203B41FA5}">
                      <a16:colId xmlns:a16="http://schemas.microsoft.com/office/drawing/2014/main" val="1630366052"/>
                    </a:ext>
                  </a:extLst>
                </a:gridCol>
              </a:tblGrid>
              <a:tr h="532063">
                <a:tc>
                  <a:txBody>
                    <a:bodyPr/>
                    <a:lstStyle/>
                    <a:p>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 AND YEAR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7801995"/>
                  </a:ext>
                </a:extLst>
              </a:tr>
              <a:tr h="1216145">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Satoshi Nakamoto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Bitcoin: A Peer-to-Peer Electronic Cash System (2008)</a:t>
                      </a:r>
                      <a:endParaRPr lang="en-IN"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Electronic payment system based on cryptographic proof instead of trust, allowing any two willing parties to transact directly with each other without the need for a trusted third party.</a:t>
                      </a:r>
                    </a:p>
                    <a:p>
                      <a:endParaRPr lang="en-IN" dirty="0"/>
                    </a:p>
                  </a:txBody>
                  <a:tcPr/>
                </a:tc>
                <a:extLst>
                  <a:ext uri="{0D108BD9-81ED-4DB2-BD59-A6C34878D82A}">
                    <a16:rowId xmlns:a16="http://schemas.microsoft.com/office/drawing/2014/main" val="690733554"/>
                  </a:ext>
                </a:extLst>
              </a:tr>
              <a:tr h="601173">
                <a:tc>
                  <a:txBody>
                    <a:bodyPr/>
                    <a:lstStyle/>
                    <a:p>
                      <a:r>
                        <a:rPr lang="en-US" dirty="0"/>
                        <a:t>2</a:t>
                      </a:r>
                      <a:endParaRPr lang="en-IN" dirty="0"/>
                    </a:p>
                  </a:txBody>
                  <a:tcPr/>
                </a:tc>
                <a:tc>
                  <a:txBody>
                    <a:bodyPr/>
                    <a:lstStyle/>
                    <a:p>
                      <a:r>
                        <a:rPr lang="en-IN" dirty="0" err="1">
                          <a:latin typeface="Times New Roman" panose="02020603050405020304" pitchFamily="18" charset="0"/>
                          <a:cs typeface="Times New Roman" panose="02020603050405020304" pitchFamily="18" charset="0"/>
                        </a:rPr>
                        <a:t>Zibin</a:t>
                      </a:r>
                      <a:r>
                        <a:rPr lang="en-IN" dirty="0">
                          <a:latin typeface="Times New Roman" panose="02020603050405020304" pitchFamily="18" charset="0"/>
                          <a:cs typeface="Times New Roman" panose="02020603050405020304" pitchFamily="18" charset="0"/>
                        </a:rPr>
                        <a:t> Zheng, </a:t>
                      </a:r>
                      <a:r>
                        <a:rPr lang="en-IN" dirty="0" err="1">
                          <a:latin typeface="Times New Roman" panose="02020603050405020304" pitchFamily="18" charset="0"/>
                          <a:cs typeface="Times New Roman" panose="02020603050405020304" pitchFamily="18" charset="0"/>
                        </a:rPr>
                        <a:t>Shaoan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Xie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Hongning</a:t>
                      </a:r>
                      <a:r>
                        <a:rPr lang="en-IN" dirty="0">
                          <a:latin typeface="Times New Roman" panose="02020603050405020304" pitchFamily="18" charset="0"/>
                          <a:cs typeface="Times New Roman" panose="02020603050405020304" pitchFamily="18" charset="0"/>
                        </a:rPr>
                        <a:t> Dai</a:t>
                      </a:r>
                    </a:p>
                  </a:txBody>
                  <a:tcPr/>
                </a:tc>
                <a:tc>
                  <a:txBody>
                    <a:bodyPr/>
                    <a:lstStyle/>
                    <a:p>
                      <a:r>
                        <a:rPr lang="en-US" dirty="0">
                          <a:latin typeface="Times New Roman" panose="02020603050405020304" pitchFamily="18" charset="0"/>
                          <a:cs typeface="Times New Roman" panose="02020603050405020304" pitchFamily="18" charset="0"/>
                        </a:rPr>
                        <a:t>An Overview of Blockchain Technology: Architecture, Consensus, and Future Trends(2018)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paper, we present a comprehensive overview on blockchain. We first give an overview of blockchain technologies including blockchain architecture and key characteristics of blockchain.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4766405"/>
                  </a:ext>
                </a:extLst>
              </a:tr>
            </a:tbl>
          </a:graphicData>
        </a:graphic>
      </p:graphicFrame>
      <p:sp>
        <p:nvSpPr>
          <p:cNvPr id="4" name="object 2">
            <a:extLst>
              <a:ext uri="{FF2B5EF4-FFF2-40B4-BE49-F238E27FC236}">
                <a16:creationId xmlns:a16="http://schemas.microsoft.com/office/drawing/2014/main" id="{FB9C028A-AB36-4EB2-8D91-D22288BA6F8B}"/>
              </a:ext>
            </a:extLst>
          </p:cNvPr>
          <p:cNvSpPr txBox="1">
            <a:spLocks/>
          </p:cNvSpPr>
          <p:nvPr/>
        </p:nvSpPr>
        <p:spPr>
          <a:xfrm>
            <a:off x="3590825" y="1283136"/>
            <a:ext cx="5760185" cy="628377"/>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sz="4000"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IN" sz="4000" spc="-7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400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6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0AD83E6-64BE-4F6A-B24C-A02FAF2CCC8C}"/>
              </a:ext>
            </a:extLst>
          </p:cNvPr>
          <p:cNvGraphicFramePr>
            <a:graphicFrameLocks noGrp="1"/>
          </p:cNvGraphicFramePr>
          <p:nvPr>
            <p:extLst>
              <p:ext uri="{D42A27DB-BD31-4B8C-83A1-F6EECF244321}">
                <p14:modId xmlns:p14="http://schemas.microsoft.com/office/powerpoint/2010/main" val="2747679874"/>
              </p:ext>
            </p:extLst>
          </p:nvPr>
        </p:nvGraphicFramePr>
        <p:xfrm>
          <a:off x="1080770" y="1962539"/>
          <a:ext cx="10030460" cy="4581038"/>
        </p:xfrm>
        <a:graphic>
          <a:graphicData uri="http://schemas.openxmlformats.org/drawingml/2006/table">
            <a:tbl>
              <a:tblPr firstRow="1" bandRow="1">
                <a:tableStyleId>{073A0DAA-6AF3-43AB-8588-CEC1D06C72B9}</a:tableStyleId>
              </a:tblPr>
              <a:tblGrid>
                <a:gridCol w="840493">
                  <a:extLst>
                    <a:ext uri="{9D8B030D-6E8A-4147-A177-3AD203B41FA5}">
                      <a16:colId xmlns:a16="http://schemas.microsoft.com/office/drawing/2014/main" val="37808563"/>
                    </a:ext>
                  </a:extLst>
                </a:gridCol>
                <a:gridCol w="1265506">
                  <a:extLst>
                    <a:ext uri="{9D8B030D-6E8A-4147-A177-3AD203B41FA5}">
                      <a16:colId xmlns:a16="http://schemas.microsoft.com/office/drawing/2014/main" val="915219541"/>
                    </a:ext>
                  </a:extLst>
                </a:gridCol>
                <a:gridCol w="2118656">
                  <a:extLst>
                    <a:ext uri="{9D8B030D-6E8A-4147-A177-3AD203B41FA5}">
                      <a16:colId xmlns:a16="http://schemas.microsoft.com/office/drawing/2014/main" val="877526878"/>
                    </a:ext>
                  </a:extLst>
                </a:gridCol>
                <a:gridCol w="5805805">
                  <a:extLst>
                    <a:ext uri="{9D8B030D-6E8A-4147-A177-3AD203B41FA5}">
                      <a16:colId xmlns:a16="http://schemas.microsoft.com/office/drawing/2014/main" val="1630366052"/>
                    </a:ext>
                  </a:extLst>
                </a:gridCol>
              </a:tblGrid>
              <a:tr h="691750">
                <a:tc>
                  <a:txBody>
                    <a:bodyPr/>
                    <a:lstStyle/>
                    <a:p>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 AND YEAR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7801995"/>
                  </a:ext>
                </a:extLst>
              </a:tr>
              <a:tr h="1877608">
                <a:tc>
                  <a:txBody>
                    <a:bodyPr/>
                    <a:lstStyle/>
                    <a:p>
                      <a:r>
                        <a:rPr lang="en-US" dirty="0"/>
                        <a:t>3</a:t>
                      </a:r>
                      <a:endParaRPr lang="en-IN" dirty="0"/>
                    </a:p>
                  </a:txBody>
                  <a:tcPr/>
                </a:tc>
                <a:tc>
                  <a:txBody>
                    <a:bodyPr/>
                    <a:lstStyle/>
                    <a:p>
                      <a:r>
                        <a:rPr lang="en-IN" dirty="0">
                          <a:latin typeface="Times New Roman" panose="02020603050405020304" pitchFamily="18" charset="0"/>
                          <a:cs typeface="Times New Roman" panose="02020603050405020304" pitchFamily="18" charset="0"/>
                        </a:rPr>
                        <a:t>Siddharth Rajput, Archana Singh, </a:t>
                      </a:r>
                      <a:r>
                        <a:rPr lang="en-IN" dirty="0" err="1">
                          <a:latin typeface="Times New Roman" panose="02020603050405020304" pitchFamily="18" charset="0"/>
                          <a:cs typeface="Times New Roman" panose="02020603050405020304" pitchFamily="18" charset="0"/>
                        </a:rPr>
                        <a:t>Smiti</a:t>
                      </a:r>
                      <a:r>
                        <a:rPr lang="en-IN" dirty="0">
                          <a:latin typeface="Times New Roman" panose="02020603050405020304" pitchFamily="18" charset="0"/>
                          <a:cs typeface="Times New Roman" panose="02020603050405020304" pitchFamily="18" charset="0"/>
                        </a:rPr>
                        <a:t> Khurana</a:t>
                      </a:r>
                    </a:p>
                  </a:txBody>
                  <a:tcPr/>
                </a:tc>
                <a:tc>
                  <a:txBody>
                    <a:bodyPr/>
                    <a:lstStyle/>
                    <a:p>
                      <a:r>
                        <a:rPr lang="en-IN" dirty="0">
                          <a:latin typeface="Times New Roman" panose="02020603050405020304" pitchFamily="18" charset="0"/>
                          <a:cs typeface="Times New Roman" panose="02020603050405020304" pitchFamily="18" charset="0"/>
                        </a:rPr>
                        <a:t>Blockchain Technology and </a:t>
                      </a:r>
                      <a:r>
                        <a:rPr lang="en-IN" dirty="0" err="1">
                          <a:latin typeface="Times New Roman" panose="02020603050405020304" pitchFamily="18" charset="0"/>
                          <a:cs typeface="Times New Roman" panose="02020603050405020304" pitchFamily="18" charset="0"/>
                        </a:rPr>
                        <a:t>Cryptocurrenices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Blockchain is the development spine of Bitcoin. The passed on record value joined with security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makes it to a great degree charming advancement to understand the current Financial and furthermore non-cash related business issues.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733554"/>
                  </a:ext>
                </a:extLst>
              </a:tr>
              <a:tr h="649703">
                <a:tc>
                  <a:txBody>
                    <a:bodyPr/>
                    <a:lstStyle/>
                    <a:p>
                      <a:r>
                        <a:rPr lang="en-US" dirty="0"/>
                        <a:t>4</a:t>
                      </a:r>
                      <a:endParaRPr lang="en-IN" dirty="0"/>
                    </a:p>
                  </a:txBody>
                  <a:tcPr/>
                </a:tc>
                <a:tc>
                  <a:txBody>
                    <a:bodyPr/>
                    <a:lstStyle/>
                    <a:p>
                      <a:r>
                        <a:rPr lang="en-US" dirty="0"/>
                        <a:t>Zhan </a:t>
                      </a:r>
                      <a:r>
                        <a:rPr lang="en-US" dirty="0" err="1"/>
                        <a:t>Su</a:t>
                      </a:r>
                      <a:r>
                        <a:rPr lang="en-US" dirty="0"/>
                        <a:t>, </a:t>
                      </a:r>
                      <a:r>
                        <a:rPr lang="en-US" dirty="0" err="1"/>
                        <a:t>Hejian</a:t>
                      </a:r>
                      <a:r>
                        <a:rPr lang="en-US" dirty="0"/>
                        <a:t> Wang, </a:t>
                      </a:r>
                      <a:r>
                        <a:rPr lang="en-US" dirty="0" err="1"/>
                        <a:t>Huanjuan</a:t>
                      </a:r>
                      <a:r>
                        <a:rPr lang="en-US" dirty="0"/>
                        <a:t> </a:t>
                      </a:r>
                      <a:r>
                        <a:rPr lang="en-US" dirty="0" err="1"/>
                        <a:t>WaNG</a:t>
                      </a:r>
                      <a:endParaRPr lang="en-IN" dirty="0"/>
                    </a:p>
                  </a:txBody>
                  <a:tcPr/>
                </a:tc>
                <a:tc>
                  <a:txBody>
                    <a:bodyPr/>
                    <a:lstStyle/>
                    <a:p>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Financial data security sharing solution based blockchain technology and proxy re-encryption technology(2020)</a:t>
                      </a:r>
                    </a:p>
                  </a:txBody>
                  <a:tcPr/>
                </a:tc>
                <a:tc>
                  <a:txBody>
                    <a:bodyPr/>
                    <a:lstStyle/>
                    <a:p>
                      <a:r>
                        <a:rPr lang="en-US" dirty="0"/>
                        <a:t>The Safe and reliable sharing of data between different subjects is always a hot research issue. Protecting the privacy of sensitive financial data, realizing the secure sharing of sensitive data based on blockchain </a:t>
                      </a:r>
                      <a:endParaRPr lang="en-IN" dirty="0"/>
                    </a:p>
                  </a:txBody>
                  <a:tcPr/>
                </a:tc>
                <a:extLst>
                  <a:ext uri="{0D108BD9-81ED-4DB2-BD59-A6C34878D82A}">
                    <a16:rowId xmlns:a16="http://schemas.microsoft.com/office/drawing/2014/main" val="1554766405"/>
                  </a:ext>
                </a:extLst>
              </a:tr>
            </a:tbl>
          </a:graphicData>
        </a:graphic>
      </p:graphicFrame>
    </p:spTree>
    <p:extLst>
      <p:ext uri="{BB962C8B-B14F-4D97-AF65-F5344CB8AC3E}">
        <p14:creationId xmlns:p14="http://schemas.microsoft.com/office/powerpoint/2010/main" val="131576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34FDA9-5528-466E-97EB-15A2B533CD88}"/>
              </a:ext>
            </a:extLst>
          </p:cNvPr>
          <p:cNvSpPr>
            <a:spLocks noGrp="1"/>
          </p:cNvSpPr>
          <p:nvPr>
            <p:ph type="title"/>
          </p:nvPr>
        </p:nvSpPr>
        <p:spPr>
          <a:xfrm>
            <a:off x="-313266" y="1923344"/>
            <a:ext cx="8281750" cy="174765"/>
          </a:xfrm>
        </p:spPr>
        <p:txBody>
          <a:bodyPr>
            <a:noAutofit/>
          </a:bodyPr>
          <a:lstStyle/>
          <a:p>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BLOCKCHAIN WORKS.?</a:t>
            </a:r>
            <a:endParaRPr lang="en-IN"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2C736F6-A6DD-4293-8981-F3A26D69C97F}"/>
              </a:ext>
            </a:extLst>
          </p:cNvPr>
          <p:cNvPicPr>
            <a:picLocks noChangeAspect="1"/>
          </p:cNvPicPr>
          <p:nvPr/>
        </p:nvPicPr>
        <p:blipFill rotWithShape="1">
          <a:blip r:embed="rId2"/>
          <a:srcRect l="5335" t="18060" r="5031" b="9730"/>
          <a:stretch/>
        </p:blipFill>
        <p:spPr>
          <a:xfrm>
            <a:off x="1244601" y="2241500"/>
            <a:ext cx="9880332" cy="4337099"/>
          </a:xfrm>
          <a:prstGeom prst="rect">
            <a:avLst/>
          </a:prstGeom>
        </p:spPr>
      </p:pic>
    </p:spTree>
    <p:extLst>
      <p:ext uri="{BB962C8B-B14F-4D97-AF65-F5344CB8AC3E}">
        <p14:creationId xmlns:p14="http://schemas.microsoft.com/office/powerpoint/2010/main" val="25598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3FF5-18B1-4E2A-B024-518B6FD92AE8}"/>
              </a:ext>
            </a:extLst>
          </p:cNvPr>
          <p:cNvSpPr>
            <a:spLocks noGrp="1"/>
          </p:cNvSpPr>
          <p:nvPr>
            <p:ph type="title"/>
          </p:nvPr>
        </p:nvSpPr>
        <p:spPr>
          <a:xfrm>
            <a:off x="3537630" y="987724"/>
            <a:ext cx="5151158" cy="1204799"/>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TYPES OF LEDGER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2" name="object 3">
            <a:extLst>
              <a:ext uri="{FF2B5EF4-FFF2-40B4-BE49-F238E27FC236}">
                <a16:creationId xmlns:a16="http://schemas.microsoft.com/office/drawing/2014/main" id="{90B0DFCE-9DF3-46C9-A022-66AC767820F6}"/>
              </a:ext>
            </a:extLst>
          </p:cNvPr>
          <p:cNvSpPr txBox="1"/>
          <p:nvPr/>
        </p:nvSpPr>
        <p:spPr>
          <a:xfrm>
            <a:off x="2178058" y="2065993"/>
            <a:ext cx="7747000" cy="360680"/>
          </a:xfrm>
          <a:prstGeom prst="rect">
            <a:avLst/>
          </a:prstGeom>
        </p:spPr>
        <p:txBody>
          <a:bodyPr vert="horz" wrap="square" lIns="0" tIns="12065" rIns="0" bIns="0" rtlCol="0">
            <a:spAutoFit/>
          </a:bodyPr>
          <a:lstStyle/>
          <a:p>
            <a:pPr marL="12700">
              <a:lnSpc>
                <a:spcPct val="100000"/>
              </a:lnSpc>
              <a:spcBef>
                <a:spcPts val="95"/>
              </a:spcBef>
              <a:tabLst>
                <a:tab pos="5583555" algn="l"/>
              </a:tabLst>
            </a:pPr>
            <a:r>
              <a:rPr sz="2200" spc="-100" dirty="0">
                <a:latin typeface="Trebuchet MS"/>
                <a:cs typeface="Trebuchet MS"/>
              </a:rPr>
              <a:t>Centralized</a:t>
            </a:r>
            <a:r>
              <a:rPr sz="2200" spc="-15" dirty="0">
                <a:latin typeface="Trebuchet MS"/>
                <a:cs typeface="Trebuchet MS"/>
              </a:rPr>
              <a:t> </a:t>
            </a:r>
            <a:r>
              <a:rPr sz="2200" spc="-105" dirty="0">
                <a:latin typeface="Trebuchet MS"/>
                <a:cs typeface="Trebuchet MS"/>
              </a:rPr>
              <a:t>Ledger	</a:t>
            </a:r>
            <a:r>
              <a:rPr sz="2200" spc="-75" dirty="0">
                <a:latin typeface="Trebuchet MS"/>
                <a:cs typeface="Trebuchet MS"/>
              </a:rPr>
              <a:t>Distributed</a:t>
            </a:r>
            <a:r>
              <a:rPr sz="2200" spc="-60" dirty="0">
                <a:latin typeface="Trebuchet MS"/>
                <a:cs typeface="Trebuchet MS"/>
              </a:rPr>
              <a:t> </a:t>
            </a:r>
            <a:r>
              <a:rPr sz="2200" spc="-105" dirty="0">
                <a:latin typeface="Trebuchet MS"/>
                <a:cs typeface="Trebuchet MS"/>
              </a:rPr>
              <a:t>Ledger</a:t>
            </a:r>
            <a:endParaRPr sz="2200" dirty="0">
              <a:latin typeface="Trebuchet MS"/>
              <a:cs typeface="Trebuchet MS"/>
            </a:endParaRPr>
          </a:p>
        </p:txBody>
      </p:sp>
      <p:sp>
        <p:nvSpPr>
          <p:cNvPr id="53" name="object 4">
            <a:extLst>
              <a:ext uri="{FF2B5EF4-FFF2-40B4-BE49-F238E27FC236}">
                <a16:creationId xmlns:a16="http://schemas.microsoft.com/office/drawing/2014/main" id="{1B8FF005-8485-43F7-8B0E-87EAD62E0B1D}"/>
              </a:ext>
            </a:extLst>
          </p:cNvPr>
          <p:cNvSpPr/>
          <p:nvPr/>
        </p:nvSpPr>
        <p:spPr>
          <a:xfrm>
            <a:off x="2676229" y="3158066"/>
            <a:ext cx="1289685" cy="1396365"/>
          </a:xfrm>
          <a:custGeom>
            <a:avLst/>
            <a:gdLst/>
            <a:ahLst/>
            <a:cxnLst/>
            <a:rect l="l" t="t" r="r" b="b"/>
            <a:pathLst>
              <a:path w="1289685" h="1396364">
                <a:moveTo>
                  <a:pt x="1074420" y="0"/>
                </a:moveTo>
                <a:lnTo>
                  <a:pt x="214884" y="0"/>
                </a:lnTo>
                <a:lnTo>
                  <a:pt x="165611" y="5675"/>
                </a:lnTo>
                <a:lnTo>
                  <a:pt x="120381" y="21840"/>
                </a:lnTo>
                <a:lnTo>
                  <a:pt x="80483" y="47206"/>
                </a:lnTo>
                <a:lnTo>
                  <a:pt x="47206" y="80483"/>
                </a:lnTo>
                <a:lnTo>
                  <a:pt x="21840" y="120381"/>
                </a:lnTo>
                <a:lnTo>
                  <a:pt x="5675" y="165611"/>
                </a:lnTo>
                <a:lnTo>
                  <a:pt x="0" y="214883"/>
                </a:lnTo>
                <a:lnTo>
                  <a:pt x="0" y="1181087"/>
                </a:lnTo>
                <a:lnTo>
                  <a:pt x="5675" y="1230360"/>
                </a:lnTo>
                <a:lnTo>
                  <a:pt x="21840" y="1275592"/>
                </a:lnTo>
                <a:lnTo>
                  <a:pt x="47206" y="1315493"/>
                </a:lnTo>
                <a:lnTo>
                  <a:pt x="80483" y="1348772"/>
                </a:lnTo>
                <a:lnTo>
                  <a:pt x="120381" y="1374141"/>
                </a:lnTo>
                <a:lnTo>
                  <a:pt x="165611" y="1390308"/>
                </a:lnTo>
                <a:lnTo>
                  <a:pt x="214884" y="1395983"/>
                </a:lnTo>
                <a:lnTo>
                  <a:pt x="1074420" y="1395983"/>
                </a:lnTo>
                <a:lnTo>
                  <a:pt x="1123692" y="1390308"/>
                </a:lnTo>
                <a:lnTo>
                  <a:pt x="1168922" y="1374141"/>
                </a:lnTo>
                <a:lnTo>
                  <a:pt x="1208820" y="1348772"/>
                </a:lnTo>
                <a:lnTo>
                  <a:pt x="1242097" y="1315493"/>
                </a:lnTo>
                <a:lnTo>
                  <a:pt x="1267463" y="1275592"/>
                </a:lnTo>
                <a:lnTo>
                  <a:pt x="1283628" y="1230360"/>
                </a:lnTo>
                <a:lnTo>
                  <a:pt x="1289304" y="1181087"/>
                </a:lnTo>
                <a:lnTo>
                  <a:pt x="1289304" y="214883"/>
                </a:lnTo>
                <a:lnTo>
                  <a:pt x="1283628" y="165611"/>
                </a:lnTo>
                <a:lnTo>
                  <a:pt x="1267463" y="120381"/>
                </a:lnTo>
                <a:lnTo>
                  <a:pt x="1242097" y="80483"/>
                </a:lnTo>
                <a:lnTo>
                  <a:pt x="1208820" y="47206"/>
                </a:lnTo>
                <a:lnTo>
                  <a:pt x="1168922" y="21840"/>
                </a:lnTo>
                <a:lnTo>
                  <a:pt x="1123692" y="5675"/>
                </a:lnTo>
                <a:lnTo>
                  <a:pt x="1074420" y="0"/>
                </a:lnTo>
                <a:close/>
              </a:path>
            </a:pathLst>
          </a:custGeom>
          <a:solidFill>
            <a:srgbClr val="969FA7"/>
          </a:solidFill>
        </p:spPr>
        <p:txBody>
          <a:bodyPr wrap="square" lIns="0" tIns="0" rIns="0" bIns="0" rtlCol="0"/>
          <a:lstStyle/>
          <a:p>
            <a:endParaRPr/>
          </a:p>
        </p:txBody>
      </p:sp>
      <p:sp>
        <p:nvSpPr>
          <p:cNvPr id="54" name="object 5">
            <a:extLst>
              <a:ext uri="{FF2B5EF4-FFF2-40B4-BE49-F238E27FC236}">
                <a16:creationId xmlns:a16="http://schemas.microsoft.com/office/drawing/2014/main" id="{A044B531-598E-4C14-878C-79C3DB33304F}"/>
              </a:ext>
            </a:extLst>
          </p:cNvPr>
          <p:cNvSpPr txBox="1"/>
          <p:nvPr/>
        </p:nvSpPr>
        <p:spPr>
          <a:xfrm>
            <a:off x="2828273" y="3514148"/>
            <a:ext cx="901700" cy="559435"/>
          </a:xfrm>
          <a:prstGeom prst="rect">
            <a:avLst/>
          </a:prstGeom>
        </p:spPr>
        <p:txBody>
          <a:bodyPr vert="horz" wrap="square" lIns="0" tIns="12700" rIns="0" bIns="0" rtlCol="0">
            <a:spAutoFit/>
          </a:bodyPr>
          <a:lstStyle/>
          <a:p>
            <a:pPr marL="12700">
              <a:lnSpc>
                <a:spcPct val="100000"/>
              </a:lnSpc>
              <a:spcBef>
                <a:spcPts val="100"/>
              </a:spcBef>
            </a:pPr>
            <a:r>
              <a:rPr sz="3500" spc="-190" dirty="0">
                <a:latin typeface="Trebuchet MS"/>
                <a:cs typeface="Trebuchet MS"/>
              </a:rPr>
              <a:t>B</a:t>
            </a:r>
            <a:r>
              <a:rPr sz="3500" spc="-170" dirty="0">
                <a:latin typeface="Trebuchet MS"/>
                <a:cs typeface="Trebuchet MS"/>
              </a:rPr>
              <a:t>a</a:t>
            </a:r>
            <a:r>
              <a:rPr sz="3500" spc="-165" dirty="0">
                <a:latin typeface="Trebuchet MS"/>
                <a:cs typeface="Trebuchet MS"/>
              </a:rPr>
              <a:t>n</a:t>
            </a:r>
            <a:r>
              <a:rPr sz="3500" spc="-90" dirty="0">
                <a:latin typeface="Trebuchet MS"/>
                <a:cs typeface="Trebuchet MS"/>
              </a:rPr>
              <a:t>k</a:t>
            </a:r>
            <a:endParaRPr sz="3500" dirty="0">
              <a:latin typeface="Trebuchet MS"/>
              <a:cs typeface="Trebuchet MS"/>
            </a:endParaRPr>
          </a:p>
        </p:txBody>
      </p:sp>
      <p:grpSp>
        <p:nvGrpSpPr>
          <p:cNvPr id="55" name="object 6">
            <a:extLst>
              <a:ext uri="{FF2B5EF4-FFF2-40B4-BE49-F238E27FC236}">
                <a16:creationId xmlns:a16="http://schemas.microsoft.com/office/drawing/2014/main" id="{AF4AD1A6-D82A-4B9A-97BB-77FDEECB11E2}"/>
              </a:ext>
            </a:extLst>
          </p:cNvPr>
          <p:cNvGrpSpPr/>
          <p:nvPr/>
        </p:nvGrpSpPr>
        <p:grpSpPr>
          <a:xfrm>
            <a:off x="2712043" y="2577421"/>
            <a:ext cx="1150620" cy="578485"/>
            <a:chOff x="2703576" y="2848355"/>
            <a:chExt cx="1150620" cy="578485"/>
          </a:xfrm>
        </p:grpSpPr>
        <p:sp>
          <p:nvSpPr>
            <p:cNvPr id="56" name="object 7">
              <a:extLst>
                <a:ext uri="{FF2B5EF4-FFF2-40B4-BE49-F238E27FC236}">
                  <a16:creationId xmlns:a16="http://schemas.microsoft.com/office/drawing/2014/main" id="{89812301-8003-465E-AB14-086EBAE39102}"/>
                </a:ext>
              </a:extLst>
            </p:cNvPr>
            <p:cNvSpPr/>
            <p:nvPr/>
          </p:nvSpPr>
          <p:spPr>
            <a:xfrm>
              <a:off x="3275495" y="3196386"/>
              <a:ext cx="1905" cy="219710"/>
            </a:xfrm>
            <a:custGeom>
              <a:avLst/>
              <a:gdLst/>
              <a:ahLst/>
              <a:cxnLst/>
              <a:rect l="l" t="t" r="r" b="b"/>
              <a:pathLst>
                <a:path w="1904" h="219710">
                  <a:moveTo>
                    <a:pt x="0" y="219214"/>
                  </a:moveTo>
                  <a:lnTo>
                    <a:pt x="1524" y="0"/>
                  </a:lnTo>
                </a:path>
              </a:pathLst>
            </a:custGeom>
            <a:ln w="22224">
              <a:solidFill>
                <a:srgbClr val="A2C777"/>
              </a:solidFill>
            </a:ln>
          </p:spPr>
          <p:txBody>
            <a:bodyPr wrap="square" lIns="0" tIns="0" rIns="0" bIns="0" rtlCol="0"/>
            <a:lstStyle/>
            <a:p>
              <a:endParaRPr/>
            </a:p>
          </p:txBody>
        </p:sp>
        <p:sp>
          <p:nvSpPr>
            <p:cNvPr id="57" name="object 8">
              <a:extLst>
                <a:ext uri="{FF2B5EF4-FFF2-40B4-BE49-F238E27FC236}">
                  <a16:creationId xmlns:a16="http://schemas.microsoft.com/office/drawing/2014/main" id="{9C3DAD55-646C-4AEF-BC6C-EC5816B86FF1}"/>
                </a:ext>
              </a:extLst>
            </p:cNvPr>
            <p:cNvSpPr/>
            <p:nvPr/>
          </p:nvSpPr>
          <p:spPr>
            <a:xfrm>
              <a:off x="2715006" y="2859785"/>
              <a:ext cx="1127760" cy="337185"/>
            </a:xfrm>
            <a:custGeom>
              <a:avLst/>
              <a:gdLst/>
              <a:ahLst/>
              <a:cxnLst/>
              <a:rect l="l" t="t" r="r" b="b"/>
              <a:pathLst>
                <a:path w="1127760" h="337185">
                  <a:moveTo>
                    <a:pt x="1071626" y="0"/>
                  </a:moveTo>
                  <a:lnTo>
                    <a:pt x="56134" y="0"/>
                  </a:lnTo>
                  <a:lnTo>
                    <a:pt x="34284" y="4411"/>
                  </a:lnTo>
                  <a:lnTo>
                    <a:pt x="16441" y="16441"/>
                  </a:lnTo>
                  <a:lnTo>
                    <a:pt x="4411" y="34284"/>
                  </a:lnTo>
                  <a:lnTo>
                    <a:pt x="0" y="56134"/>
                  </a:lnTo>
                  <a:lnTo>
                    <a:pt x="0" y="280670"/>
                  </a:lnTo>
                  <a:lnTo>
                    <a:pt x="4411" y="302519"/>
                  </a:lnTo>
                  <a:lnTo>
                    <a:pt x="16441" y="320362"/>
                  </a:lnTo>
                  <a:lnTo>
                    <a:pt x="34284" y="332392"/>
                  </a:lnTo>
                  <a:lnTo>
                    <a:pt x="56134" y="336804"/>
                  </a:lnTo>
                  <a:lnTo>
                    <a:pt x="1071626" y="336804"/>
                  </a:lnTo>
                  <a:lnTo>
                    <a:pt x="1093475" y="332392"/>
                  </a:lnTo>
                  <a:lnTo>
                    <a:pt x="1111318" y="320362"/>
                  </a:lnTo>
                  <a:lnTo>
                    <a:pt x="1123348" y="302519"/>
                  </a:lnTo>
                  <a:lnTo>
                    <a:pt x="1127760" y="280670"/>
                  </a:lnTo>
                  <a:lnTo>
                    <a:pt x="1127760" y="56134"/>
                  </a:lnTo>
                  <a:lnTo>
                    <a:pt x="1123348" y="34284"/>
                  </a:lnTo>
                  <a:lnTo>
                    <a:pt x="1111318" y="16441"/>
                  </a:lnTo>
                  <a:lnTo>
                    <a:pt x="1093475" y="4411"/>
                  </a:lnTo>
                  <a:lnTo>
                    <a:pt x="1071626" y="0"/>
                  </a:lnTo>
                  <a:close/>
                </a:path>
              </a:pathLst>
            </a:custGeom>
            <a:solidFill>
              <a:srgbClr val="8EAFAE"/>
            </a:solidFill>
          </p:spPr>
          <p:txBody>
            <a:bodyPr wrap="square" lIns="0" tIns="0" rIns="0" bIns="0" rtlCol="0"/>
            <a:lstStyle/>
            <a:p>
              <a:endParaRPr/>
            </a:p>
          </p:txBody>
        </p:sp>
        <p:sp>
          <p:nvSpPr>
            <p:cNvPr id="58" name="object 9">
              <a:extLst>
                <a:ext uri="{FF2B5EF4-FFF2-40B4-BE49-F238E27FC236}">
                  <a16:creationId xmlns:a16="http://schemas.microsoft.com/office/drawing/2014/main" id="{15DF03A5-48BF-4F69-BBD5-CBA041F9DD00}"/>
                </a:ext>
              </a:extLst>
            </p:cNvPr>
            <p:cNvSpPr/>
            <p:nvPr/>
          </p:nvSpPr>
          <p:spPr>
            <a:xfrm>
              <a:off x="2715006" y="2859785"/>
              <a:ext cx="1127760" cy="337185"/>
            </a:xfrm>
            <a:custGeom>
              <a:avLst/>
              <a:gdLst/>
              <a:ahLst/>
              <a:cxnLst/>
              <a:rect l="l" t="t" r="r" b="b"/>
              <a:pathLst>
                <a:path w="1127760" h="337185">
                  <a:moveTo>
                    <a:pt x="0" y="56134"/>
                  </a:moveTo>
                  <a:lnTo>
                    <a:pt x="4411" y="34284"/>
                  </a:lnTo>
                  <a:lnTo>
                    <a:pt x="16441" y="16441"/>
                  </a:lnTo>
                  <a:lnTo>
                    <a:pt x="34284" y="4411"/>
                  </a:lnTo>
                  <a:lnTo>
                    <a:pt x="56134" y="0"/>
                  </a:lnTo>
                  <a:lnTo>
                    <a:pt x="1071626" y="0"/>
                  </a:lnTo>
                  <a:lnTo>
                    <a:pt x="1093475" y="4411"/>
                  </a:lnTo>
                  <a:lnTo>
                    <a:pt x="1111318" y="16441"/>
                  </a:lnTo>
                  <a:lnTo>
                    <a:pt x="1123348" y="34284"/>
                  </a:lnTo>
                  <a:lnTo>
                    <a:pt x="1127760" y="56134"/>
                  </a:lnTo>
                  <a:lnTo>
                    <a:pt x="1127760" y="280670"/>
                  </a:lnTo>
                  <a:lnTo>
                    <a:pt x="1123348" y="302519"/>
                  </a:lnTo>
                  <a:lnTo>
                    <a:pt x="1111318" y="320362"/>
                  </a:lnTo>
                  <a:lnTo>
                    <a:pt x="1093475" y="332392"/>
                  </a:lnTo>
                  <a:lnTo>
                    <a:pt x="1071626" y="336804"/>
                  </a:lnTo>
                  <a:lnTo>
                    <a:pt x="56134" y="336804"/>
                  </a:lnTo>
                  <a:lnTo>
                    <a:pt x="34284" y="332392"/>
                  </a:lnTo>
                  <a:lnTo>
                    <a:pt x="16441" y="320362"/>
                  </a:lnTo>
                  <a:lnTo>
                    <a:pt x="4411" y="302519"/>
                  </a:lnTo>
                  <a:lnTo>
                    <a:pt x="0" y="280670"/>
                  </a:lnTo>
                  <a:lnTo>
                    <a:pt x="0" y="56134"/>
                  </a:lnTo>
                  <a:close/>
                </a:path>
              </a:pathLst>
            </a:custGeom>
            <a:ln w="22860">
              <a:solidFill>
                <a:srgbClr val="FFFFFF"/>
              </a:solidFill>
            </a:ln>
          </p:spPr>
          <p:txBody>
            <a:bodyPr wrap="square" lIns="0" tIns="0" rIns="0" bIns="0" rtlCol="0"/>
            <a:lstStyle/>
            <a:p>
              <a:endParaRPr/>
            </a:p>
          </p:txBody>
        </p:sp>
      </p:grpSp>
      <p:sp>
        <p:nvSpPr>
          <p:cNvPr id="59" name="object 10">
            <a:extLst>
              <a:ext uri="{FF2B5EF4-FFF2-40B4-BE49-F238E27FC236}">
                <a16:creationId xmlns:a16="http://schemas.microsoft.com/office/drawing/2014/main" id="{73769998-329C-4158-BC78-D4693FA9626B}"/>
              </a:ext>
            </a:extLst>
          </p:cNvPr>
          <p:cNvSpPr txBox="1"/>
          <p:nvPr/>
        </p:nvSpPr>
        <p:spPr>
          <a:xfrm>
            <a:off x="2937912" y="2599875"/>
            <a:ext cx="697230" cy="258404"/>
          </a:xfrm>
          <a:prstGeom prst="rect">
            <a:avLst/>
          </a:prstGeom>
        </p:spPr>
        <p:txBody>
          <a:bodyPr vert="horz" wrap="square" lIns="0" tIns="12065" rIns="0" bIns="0" rtlCol="0">
            <a:spAutoFit/>
          </a:bodyPr>
          <a:lstStyle/>
          <a:p>
            <a:pPr marL="12700">
              <a:lnSpc>
                <a:spcPct val="100000"/>
              </a:lnSpc>
              <a:spcBef>
                <a:spcPts val="95"/>
              </a:spcBef>
            </a:pPr>
            <a:r>
              <a:rPr sz="1600" spc="-60" dirty="0">
                <a:latin typeface="Trebuchet MS"/>
                <a:cs typeface="Trebuchet MS"/>
              </a:rPr>
              <a:t>Client</a:t>
            </a:r>
            <a:r>
              <a:rPr sz="1600" spc="-260" dirty="0">
                <a:latin typeface="Trebuchet MS"/>
                <a:cs typeface="Trebuchet MS"/>
              </a:rPr>
              <a:t> </a:t>
            </a:r>
            <a:r>
              <a:rPr sz="1600" spc="120" dirty="0">
                <a:latin typeface="Trebuchet MS"/>
                <a:cs typeface="Trebuchet MS"/>
              </a:rPr>
              <a:t>A</a:t>
            </a:r>
            <a:endParaRPr sz="1600">
              <a:latin typeface="Trebuchet MS"/>
              <a:cs typeface="Trebuchet MS"/>
            </a:endParaRPr>
          </a:p>
        </p:txBody>
      </p:sp>
      <p:grpSp>
        <p:nvGrpSpPr>
          <p:cNvPr id="60" name="object 11">
            <a:extLst>
              <a:ext uri="{FF2B5EF4-FFF2-40B4-BE49-F238E27FC236}">
                <a16:creationId xmlns:a16="http://schemas.microsoft.com/office/drawing/2014/main" id="{D83B99BA-8547-451B-BA37-7D5FF14F87B9}"/>
              </a:ext>
            </a:extLst>
          </p:cNvPr>
          <p:cNvGrpSpPr/>
          <p:nvPr/>
        </p:nvGrpSpPr>
        <p:grpSpPr>
          <a:xfrm>
            <a:off x="3912955" y="3532969"/>
            <a:ext cx="800100" cy="620395"/>
            <a:chOff x="3904488" y="3803903"/>
            <a:chExt cx="800100" cy="620395"/>
          </a:xfrm>
        </p:grpSpPr>
        <p:sp>
          <p:nvSpPr>
            <p:cNvPr id="61" name="object 12">
              <a:extLst>
                <a:ext uri="{FF2B5EF4-FFF2-40B4-BE49-F238E27FC236}">
                  <a16:creationId xmlns:a16="http://schemas.microsoft.com/office/drawing/2014/main" id="{D076F460-AB97-41C4-9449-525D5684763D}"/>
                </a:ext>
              </a:extLst>
            </p:cNvPr>
            <p:cNvSpPr/>
            <p:nvPr/>
          </p:nvSpPr>
          <p:spPr>
            <a:xfrm>
              <a:off x="3915918" y="4114037"/>
              <a:ext cx="121285" cy="0"/>
            </a:xfrm>
            <a:custGeom>
              <a:avLst/>
              <a:gdLst/>
              <a:ahLst/>
              <a:cxnLst/>
              <a:rect l="l" t="t" r="r" b="b"/>
              <a:pathLst>
                <a:path w="121285">
                  <a:moveTo>
                    <a:pt x="0" y="0"/>
                  </a:moveTo>
                  <a:lnTo>
                    <a:pt x="120954" y="0"/>
                  </a:lnTo>
                </a:path>
              </a:pathLst>
            </a:custGeom>
            <a:ln w="22860">
              <a:solidFill>
                <a:srgbClr val="A2C777"/>
              </a:solidFill>
            </a:ln>
          </p:spPr>
          <p:txBody>
            <a:bodyPr wrap="square" lIns="0" tIns="0" rIns="0" bIns="0" rtlCol="0"/>
            <a:lstStyle/>
            <a:p>
              <a:endParaRPr/>
            </a:p>
          </p:txBody>
        </p:sp>
        <p:sp>
          <p:nvSpPr>
            <p:cNvPr id="62" name="object 13">
              <a:extLst>
                <a:ext uri="{FF2B5EF4-FFF2-40B4-BE49-F238E27FC236}">
                  <a16:creationId xmlns:a16="http://schemas.microsoft.com/office/drawing/2014/main" id="{F84A0821-37F9-467D-910C-37BFE5B361C2}"/>
                </a:ext>
              </a:extLst>
            </p:cNvPr>
            <p:cNvSpPr/>
            <p:nvPr/>
          </p:nvSpPr>
          <p:spPr>
            <a:xfrm>
              <a:off x="4037838" y="3815333"/>
              <a:ext cx="655320" cy="597535"/>
            </a:xfrm>
            <a:custGeom>
              <a:avLst/>
              <a:gdLst/>
              <a:ahLst/>
              <a:cxnLst/>
              <a:rect l="l" t="t" r="r" b="b"/>
              <a:pathLst>
                <a:path w="655320" h="597535">
                  <a:moveTo>
                    <a:pt x="555752" y="0"/>
                  </a:moveTo>
                  <a:lnTo>
                    <a:pt x="99568" y="0"/>
                  </a:lnTo>
                  <a:lnTo>
                    <a:pt x="60811" y="7824"/>
                  </a:lnTo>
                  <a:lnTo>
                    <a:pt x="29162" y="29162"/>
                  </a:lnTo>
                  <a:lnTo>
                    <a:pt x="7824" y="60811"/>
                  </a:lnTo>
                  <a:lnTo>
                    <a:pt x="0" y="99568"/>
                  </a:lnTo>
                  <a:lnTo>
                    <a:pt x="0" y="497840"/>
                  </a:lnTo>
                  <a:lnTo>
                    <a:pt x="7824" y="536596"/>
                  </a:lnTo>
                  <a:lnTo>
                    <a:pt x="29162" y="568245"/>
                  </a:lnTo>
                  <a:lnTo>
                    <a:pt x="60811" y="589583"/>
                  </a:lnTo>
                  <a:lnTo>
                    <a:pt x="99568" y="597408"/>
                  </a:lnTo>
                  <a:lnTo>
                    <a:pt x="555752" y="597408"/>
                  </a:lnTo>
                  <a:lnTo>
                    <a:pt x="594508" y="589583"/>
                  </a:lnTo>
                  <a:lnTo>
                    <a:pt x="626157" y="568245"/>
                  </a:lnTo>
                  <a:lnTo>
                    <a:pt x="647495" y="536596"/>
                  </a:lnTo>
                  <a:lnTo>
                    <a:pt x="655320" y="497840"/>
                  </a:lnTo>
                  <a:lnTo>
                    <a:pt x="655320" y="99568"/>
                  </a:lnTo>
                  <a:lnTo>
                    <a:pt x="647495" y="60811"/>
                  </a:lnTo>
                  <a:lnTo>
                    <a:pt x="626157" y="29162"/>
                  </a:lnTo>
                  <a:lnTo>
                    <a:pt x="594508" y="7824"/>
                  </a:lnTo>
                  <a:lnTo>
                    <a:pt x="555752" y="0"/>
                  </a:lnTo>
                  <a:close/>
                </a:path>
              </a:pathLst>
            </a:custGeom>
            <a:solidFill>
              <a:srgbClr val="86B79D"/>
            </a:solidFill>
          </p:spPr>
          <p:txBody>
            <a:bodyPr wrap="square" lIns="0" tIns="0" rIns="0" bIns="0" rtlCol="0"/>
            <a:lstStyle/>
            <a:p>
              <a:endParaRPr/>
            </a:p>
          </p:txBody>
        </p:sp>
        <p:sp>
          <p:nvSpPr>
            <p:cNvPr id="63" name="object 14">
              <a:extLst>
                <a:ext uri="{FF2B5EF4-FFF2-40B4-BE49-F238E27FC236}">
                  <a16:creationId xmlns:a16="http://schemas.microsoft.com/office/drawing/2014/main" id="{83158DB8-4CBD-4DC3-95EB-ED62B9167DED}"/>
                </a:ext>
              </a:extLst>
            </p:cNvPr>
            <p:cNvSpPr/>
            <p:nvPr/>
          </p:nvSpPr>
          <p:spPr>
            <a:xfrm>
              <a:off x="4037838" y="3815333"/>
              <a:ext cx="655320" cy="597535"/>
            </a:xfrm>
            <a:custGeom>
              <a:avLst/>
              <a:gdLst/>
              <a:ahLst/>
              <a:cxnLst/>
              <a:rect l="l" t="t" r="r" b="b"/>
              <a:pathLst>
                <a:path w="655320" h="597535">
                  <a:moveTo>
                    <a:pt x="0" y="99568"/>
                  </a:moveTo>
                  <a:lnTo>
                    <a:pt x="7824" y="60811"/>
                  </a:lnTo>
                  <a:lnTo>
                    <a:pt x="29162" y="29162"/>
                  </a:lnTo>
                  <a:lnTo>
                    <a:pt x="60811" y="7824"/>
                  </a:lnTo>
                  <a:lnTo>
                    <a:pt x="99568" y="0"/>
                  </a:lnTo>
                  <a:lnTo>
                    <a:pt x="555752" y="0"/>
                  </a:lnTo>
                  <a:lnTo>
                    <a:pt x="594508" y="7824"/>
                  </a:lnTo>
                  <a:lnTo>
                    <a:pt x="626157" y="29162"/>
                  </a:lnTo>
                  <a:lnTo>
                    <a:pt x="647495" y="60811"/>
                  </a:lnTo>
                  <a:lnTo>
                    <a:pt x="655320" y="99568"/>
                  </a:lnTo>
                  <a:lnTo>
                    <a:pt x="655320" y="497840"/>
                  </a:lnTo>
                  <a:lnTo>
                    <a:pt x="647495" y="536596"/>
                  </a:lnTo>
                  <a:lnTo>
                    <a:pt x="626157" y="568245"/>
                  </a:lnTo>
                  <a:lnTo>
                    <a:pt x="594508" y="589583"/>
                  </a:lnTo>
                  <a:lnTo>
                    <a:pt x="555752" y="597408"/>
                  </a:lnTo>
                  <a:lnTo>
                    <a:pt x="99568" y="597408"/>
                  </a:lnTo>
                  <a:lnTo>
                    <a:pt x="60811" y="589583"/>
                  </a:lnTo>
                  <a:lnTo>
                    <a:pt x="29162" y="568245"/>
                  </a:lnTo>
                  <a:lnTo>
                    <a:pt x="7824" y="536596"/>
                  </a:lnTo>
                  <a:lnTo>
                    <a:pt x="0" y="497840"/>
                  </a:lnTo>
                  <a:lnTo>
                    <a:pt x="0" y="99568"/>
                  </a:lnTo>
                  <a:close/>
                </a:path>
              </a:pathLst>
            </a:custGeom>
            <a:ln w="22860">
              <a:solidFill>
                <a:srgbClr val="FFFFFF"/>
              </a:solidFill>
            </a:ln>
          </p:spPr>
          <p:txBody>
            <a:bodyPr wrap="square" lIns="0" tIns="0" rIns="0" bIns="0" rtlCol="0"/>
            <a:lstStyle/>
            <a:p>
              <a:endParaRPr/>
            </a:p>
          </p:txBody>
        </p:sp>
      </p:grpSp>
      <p:sp>
        <p:nvSpPr>
          <p:cNvPr id="64" name="object 15">
            <a:extLst>
              <a:ext uri="{FF2B5EF4-FFF2-40B4-BE49-F238E27FC236}">
                <a16:creationId xmlns:a16="http://schemas.microsoft.com/office/drawing/2014/main" id="{0C4427F8-54C9-454D-BC0A-594E858B5BC0}"/>
              </a:ext>
            </a:extLst>
          </p:cNvPr>
          <p:cNvSpPr txBox="1"/>
          <p:nvPr/>
        </p:nvSpPr>
        <p:spPr>
          <a:xfrm>
            <a:off x="4109690" y="3579718"/>
            <a:ext cx="524510" cy="482600"/>
          </a:xfrm>
          <a:prstGeom prst="rect">
            <a:avLst/>
          </a:prstGeom>
        </p:spPr>
        <p:txBody>
          <a:bodyPr vert="horz" wrap="square" lIns="0" tIns="44450" rIns="0" bIns="0" rtlCol="0">
            <a:spAutoFit/>
          </a:bodyPr>
          <a:lstStyle/>
          <a:p>
            <a:pPr marL="190500" marR="5080" indent="-178435">
              <a:lnSpc>
                <a:spcPts val="1680"/>
              </a:lnSpc>
              <a:spcBef>
                <a:spcPts val="350"/>
              </a:spcBef>
            </a:pPr>
            <a:r>
              <a:rPr sz="1600" spc="-45" dirty="0">
                <a:latin typeface="Trebuchet MS"/>
                <a:cs typeface="Trebuchet MS"/>
              </a:rPr>
              <a:t>Cli</a:t>
            </a:r>
            <a:r>
              <a:rPr sz="1600" spc="-55" dirty="0">
                <a:latin typeface="Trebuchet MS"/>
                <a:cs typeface="Trebuchet MS"/>
              </a:rPr>
              <a:t>e</a:t>
            </a:r>
            <a:r>
              <a:rPr sz="1600" spc="-75" dirty="0">
                <a:latin typeface="Trebuchet MS"/>
                <a:cs typeface="Trebuchet MS"/>
              </a:rPr>
              <a:t>n</a:t>
            </a:r>
            <a:r>
              <a:rPr sz="1600" spc="-90" dirty="0">
                <a:latin typeface="Trebuchet MS"/>
                <a:cs typeface="Trebuchet MS"/>
              </a:rPr>
              <a:t>t  </a:t>
            </a:r>
            <a:r>
              <a:rPr sz="1600" spc="170" dirty="0">
                <a:latin typeface="Trebuchet MS"/>
                <a:cs typeface="Trebuchet MS"/>
              </a:rPr>
              <a:t>C</a:t>
            </a:r>
            <a:endParaRPr sz="1600" dirty="0">
              <a:latin typeface="Trebuchet MS"/>
              <a:cs typeface="Trebuchet MS"/>
            </a:endParaRPr>
          </a:p>
        </p:txBody>
      </p:sp>
      <p:grpSp>
        <p:nvGrpSpPr>
          <p:cNvPr id="65" name="object 16">
            <a:extLst>
              <a:ext uri="{FF2B5EF4-FFF2-40B4-BE49-F238E27FC236}">
                <a16:creationId xmlns:a16="http://schemas.microsoft.com/office/drawing/2014/main" id="{639B86A6-C5E3-401F-8A05-B084AE33E65D}"/>
              </a:ext>
            </a:extLst>
          </p:cNvPr>
          <p:cNvGrpSpPr/>
          <p:nvPr/>
        </p:nvGrpSpPr>
        <p:grpSpPr>
          <a:xfrm>
            <a:off x="2664799" y="4529437"/>
            <a:ext cx="1247140" cy="575310"/>
            <a:chOff x="2656332" y="4800371"/>
            <a:chExt cx="1247140" cy="575310"/>
          </a:xfrm>
        </p:grpSpPr>
        <p:sp>
          <p:nvSpPr>
            <p:cNvPr id="66" name="object 17">
              <a:extLst>
                <a:ext uri="{FF2B5EF4-FFF2-40B4-BE49-F238E27FC236}">
                  <a16:creationId xmlns:a16="http://schemas.microsoft.com/office/drawing/2014/main" id="{A9D4FFAD-95DB-4A2A-8D0A-47F4D6569FD2}"/>
                </a:ext>
              </a:extLst>
            </p:cNvPr>
            <p:cNvSpPr/>
            <p:nvPr/>
          </p:nvSpPr>
          <p:spPr>
            <a:xfrm>
              <a:off x="3275482" y="4811483"/>
              <a:ext cx="1905" cy="225425"/>
            </a:xfrm>
            <a:custGeom>
              <a:avLst/>
              <a:gdLst/>
              <a:ahLst/>
              <a:cxnLst/>
              <a:rect l="l" t="t" r="r" b="b"/>
              <a:pathLst>
                <a:path w="1904" h="225425">
                  <a:moveTo>
                    <a:pt x="0" y="0"/>
                  </a:moveTo>
                  <a:lnTo>
                    <a:pt x="1562" y="224866"/>
                  </a:lnTo>
                </a:path>
              </a:pathLst>
            </a:custGeom>
            <a:ln w="22225">
              <a:solidFill>
                <a:srgbClr val="A2C777"/>
              </a:solidFill>
            </a:ln>
          </p:spPr>
          <p:txBody>
            <a:bodyPr wrap="square" lIns="0" tIns="0" rIns="0" bIns="0" rtlCol="0"/>
            <a:lstStyle/>
            <a:p>
              <a:endParaRPr/>
            </a:p>
          </p:txBody>
        </p:sp>
        <p:sp>
          <p:nvSpPr>
            <p:cNvPr id="67" name="object 18">
              <a:extLst>
                <a:ext uri="{FF2B5EF4-FFF2-40B4-BE49-F238E27FC236}">
                  <a16:creationId xmlns:a16="http://schemas.microsoft.com/office/drawing/2014/main" id="{E611021B-7E66-4CD3-ABBC-D6A9A212C2A2}"/>
                </a:ext>
              </a:extLst>
            </p:cNvPr>
            <p:cNvSpPr/>
            <p:nvPr/>
          </p:nvSpPr>
          <p:spPr>
            <a:xfrm>
              <a:off x="2667762" y="5037581"/>
              <a:ext cx="1224280" cy="326390"/>
            </a:xfrm>
            <a:custGeom>
              <a:avLst/>
              <a:gdLst/>
              <a:ahLst/>
              <a:cxnLst/>
              <a:rect l="l" t="t" r="r" b="b"/>
              <a:pathLst>
                <a:path w="1224279" h="326389">
                  <a:moveTo>
                    <a:pt x="1169416" y="0"/>
                  </a:moveTo>
                  <a:lnTo>
                    <a:pt x="54356" y="0"/>
                  </a:lnTo>
                  <a:lnTo>
                    <a:pt x="33197" y="4271"/>
                  </a:lnTo>
                  <a:lnTo>
                    <a:pt x="15919" y="15919"/>
                  </a:lnTo>
                  <a:lnTo>
                    <a:pt x="4271" y="33197"/>
                  </a:lnTo>
                  <a:lnTo>
                    <a:pt x="0" y="54356"/>
                  </a:lnTo>
                  <a:lnTo>
                    <a:pt x="0" y="271780"/>
                  </a:lnTo>
                  <a:lnTo>
                    <a:pt x="4271" y="292938"/>
                  </a:lnTo>
                  <a:lnTo>
                    <a:pt x="15919" y="310216"/>
                  </a:lnTo>
                  <a:lnTo>
                    <a:pt x="33197" y="321864"/>
                  </a:lnTo>
                  <a:lnTo>
                    <a:pt x="54356" y="326136"/>
                  </a:lnTo>
                  <a:lnTo>
                    <a:pt x="1169416" y="326136"/>
                  </a:lnTo>
                  <a:lnTo>
                    <a:pt x="1190574" y="321864"/>
                  </a:lnTo>
                  <a:lnTo>
                    <a:pt x="1207852" y="310216"/>
                  </a:lnTo>
                  <a:lnTo>
                    <a:pt x="1219500" y="292938"/>
                  </a:lnTo>
                  <a:lnTo>
                    <a:pt x="1223772" y="271780"/>
                  </a:lnTo>
                  <a:lnTo>
                    <a:pt x="1223772" y="54356"/>
                  </a:lnTo>
                  <a:lnTo>
                    <a:pt x="1219500" y="33197"/>
                  </a:lnTo>
                  <a:lnTo>
                    <a:pt x="1207852" y="15919"/>
                  </a:lnTo>
                  <a:lnTo>
                    <a:pt x="1190574" y="4271"/>
                  </a:lnTo>
                  <a:lnTo>
                    <a:pt x="1169416" y="0"/>
                  </a:lnTo>
                  <a:close/>
                </a:path>
              </a:pathLst>
            </a:custGeom>
            <a:solidFill>
              <a:srgbClr val="81BF7F"/>
            </a:solidFill>
          </p:spPr>
          <p:txBody>
            <a:bodyPr wrap="square" lIns="0" tIns="0" rIns="0" bIns="0" rtlCol="0"/>
            <a:lstStyle/>
            <a:p>
              <a:endParaRPr/>
            </a:p>
          </p:txBody>
        </p:sp>
        <p:sp>
          <p:nvSpPr>
            <p:cNvPr id="68" name="object 19">
              <a:extLst>
                <a:ext uri="{FF2B5EF4-FFF2-40B4-BE49-F238E27FC236}">
                  <a16:creationId xmlns:a16="http://schemas.microsoft.com/office/drawing/2014/main" id="{DD289FC6-A9E4-4945-8F4D-8CE2E817AFEF}"/>
                </a:ext>
              </a:extLst>
            </p:cNvPr>
            <p:cNvSpPr/>
            <p:nvPr/>
          </p:nvSpPr>
          <p:spPr>
            <a:xfrm>
              <a:off x="2667762" y="5037581"/>
              <a:ext cx="1224280" cy="326390"/>
            </a:xfrm>
            <a:custGeom>
              <a:avLst/>
              <a:gdLst/>
              <a:ahLst/>
              <a:cxnLst/>
              <a:rect l="l" t="t" r="r" b="b"/>
              <a:pathLst>
                <a:path w="1224279" h="326389">
                  <a:moveTo>
                    <a:pt x="0" y="54356"/>
                  </a:moveTo>
                  <a:lnTo>
                    <a:pt x="4271" y="33197"/>
                  </a:lnTo>
                  <a:lnTo>
                    <a:pt x="15919" y="15919"/>
                  </a:lnTo>
                  <a:lnTo>
                    <a:pt x="33197" y="4271"/>
                  </a:lnTo>
                  <a:lnTo>
                    <a:pt x="54356" y="0"/>
                  </a:lnTo>
                  <a:lnTo>
                    <a:pt x="1169416" y="0"/>
                  </a:lnTo>
                  <a:lnTo>
                    <a:pt x="1190574" y="4271"/>
                  </a:lnTo>
                  <a:lnTo>
                    <a:pt x="1207852" y="15919"/>
                  </a:lnTo>
                  <a:lnTo>
                    <a:pt x="1219500" y="33197"/>
                  </a:lnTo>
                  <a:lnTo>
                    <a:pt x="1223772" y="54356"/>
                  </a:lnTo>
                  <a:lnTo>
                    <a:pt x="1223772" y="271780"/>
                  </a:lnTo>
                  <a:lnTo>
                    <a:pt x="1219500" y="292938"/>
                  </a:lnTo>
                  <a:lnTo>
                    <a:pt x="1207852" y="310216"/>
                  </a:lnTo>
                  <a:lnTo>
                    <a:pt x="1190574" y="321864"/>
                  </a:lnTo>
                  <a:lnTo>
                    <a:pt x="1169416" y="326136"/>
                  </a:lnTo>
                  <a:lnTo>
                    <a:pt x="54356" y="326136"/>
                  </a:lnTo>
                  <a:lnTo>
                    <a:pt x="33197" y="321864"/>
                  </a:lnTo>
                  <a:lnTo>
                    <a:pt x="15919" y="310216"/>
                  </a:lnTo>
                  <a:lnTo>
                    <a:pt x="4271" y="292938"/>
                  </a:lnTo>
                  <a:lnTo>
                    <a:pt x="0" y="271780"/>
                  </a:lnTo>
                  <a:lnTo>
                    <a:pt x="0" y="54356"/>
                  </a:lnTo>
                  <a:close/>
                </a:path>
              </a:pathLst>
            </a:custGeom>
            <a:ln w="22860">
              <a:solidFill>
                <a:srgbClr val="FFFFFF"/>
              </a:solidFill>
            </a:ln>
          </p:spPr>
          <p:txBody>
            <a:bodyPr wrap="square" lIns="0" tIns="0" rIns="0" bIns="0" rtlCol="0"/>
            <a:lstStyle/>
            <a:p>
              <a:endParaRPr/>
            </a:p>
          </p:txBody>
        </p:sp>
      </p:grpSp>
      <p:sp>
        <p:nvSpPr>
          <p:cNvPr id="69" name="object 20">
            <a:extLst>
              <a:ext uri="{FF2B5EF4-FFF2-40B4-BE49-F238E27FC236}">
                <a16:creationId xmlns:a16="http://schemas.microsoft.com/office/drawing/2014/main" id="{053A21EB-17F6-4871-9DA5-75773DC66E42}"/>
              </a:ext>
            </a:extLst>
          </p:cNvPr>
          <p:cNvSpPr txBox="1"/>
          <p:nvPr/>
        </p:nvSpPr>
        <p:spPr>
          <a:xfrm>
            <a:off x="2919751" y="4771651"/>
            <a:ext cx="734060" cy="258404"/>
          </a:xfrm>
          <a:prstGeom prst="rect">
            <a:avLst/>
          </a:prstGeom>
        </p:spPr>
        <p:txBody>
          <a:bodyPr vert="horz" wrap="square" lIns="0" tIns="12065" rIns="0" bIns="0" rtlCol="0">
            <a:spAutoFit/>
          </a:bodyPr>
          <a:lstStyle/>
          <a:p>
            <a:pPr marL="12700">
              <a:lnSpc>
                <a:spcPct val="100000"/>
              </a:lnSpc>
              <a:spcBef>
                <a:spcPts val="95"/>
              </a:spcBef>
            </a:pPr>
            <a:r>
              <a:rPr sz="1600" spc="-60" dirty="0">
                <a:latin typeface="Trebuchet MS"/>
                <a:cs typeface="Trebuchet MS"/>
              </a:rPr>
              <a:t>Client</a:t>
            </a:r>
            <a:r>
              <a:rPr sz="1600" spc="-105" dirty="0">
                <a:latin typeface="Trebuchet MS"/>
                <a:cs typeface="Trebuchet MS"/>
              </a:rPr>
              <a:t> </a:t>
            </a:r>
            <a:r>
              <a:rPr sz="1600" spc="215" dirty="0">
                <a:latin typeface="Trebuchet MS"/>
                <a:cs typeface="Trebuchet MS"/>
              </a:rPr>
              <a:t>D</a:t>
            </a:r>
            <a:endParaRPr sz="1600">
              <a:latin typeface="Trebuchet MS"/>
              <a:cs typeface="Trebuchet MS"/>
            </a:endParaRPr>
          </a:p>
        </p:txBody>
      </p:sp>
      <p:grpSp>
        <p:nvGrpSpPr>
          <p:cNvPr id="70" name="object 21">
            <a:extLst>
              <a:ext uri="{FF2B5EF4-FFF2-40B4-BE49-F238E27FC236}">
                <a16:creationId xmlns:a16="http://schemas.microsoft.com/office/drawing/2014/main" id="{B591CE38-933E-4F1C-A87D-78F9CC638C07}"/>
              </a:ext>
            </a:extLst>
          </p:cNvPr>
          <p:cNvGrpSpPr/>
          <p:nvPr/>
        </p:nvGrpSpPr>
        <p:grpSpPr>
          <a:xfrm>
            <a:off x="1860127" y="3536018"/>
            <a:ext cx="683260" cy="615950"/>
            <a:chOff x="1851660" y="3806952"/>
            <a:chExt cx="683260" cy="615950"/>
          </a:xfrm>
        </p:grpSpPr>
        <p:sp>
          <p:nvSpPr>
            <p:cNvPr id="71" name="object 22">
              <a:extLst>
                <a:ext uri="{FF2B5EF4-FFF2-40B4-BE49-F238E27FC236}">
                  <a16:creationId xmlns:a16="http://schemas.microsoft.com/office/drawing/2014/main" id="{7A4FE792-A77A-4F40-8D4B-21325259DE1B}"/>
                </a:ext>
              </a:extLst>
            </p:cNvPr>
            <p:cNvSpPr/>
            <p:nvPr/>
          </p:nvSpPr>
          <p:spPr>
            <a:xfrm>
              <a:off x="1863090" y="3818382"/>
              <a:ext cx="660400" cy="593090"/>
            </a:xfrm>
            <a:custGeom>
              <a:avLst/>
              <a:gdLst/>
              <a:ahLst/>
              <a:cxnLst/>
              <a:rect l="l" t="t" r="r" b="b"/>
              <a:pathLst>
                <a:path w="660400" h="593089">
                  <a:moveTo>
                    <a:pt x="561086" y="0"/>
                  </a:moveTo>
                  <a:lnTo>
                    <a:pt x="98806" y="0"/>
                  </a:lnTo>
                  <a:lnTo>
                    <a:pt x="60345" y="7764"/>
                  </a:lnTo>
                  <a:lnTo>
                    <a:pt x="28938" y="28938"/>
                  </a:lnTo>
                  <a:lnTo>
                    <a:pt x="7764" y="60345"/>
                  </a:lnTo>
                  <a:lnTo>
                    <a:pt x="0" y="98806"/>
                  </a:lnTo>
                  <a:lnTo>
                    <a:pt x="0" y="494030"/>
                  </a:lnTo>
                  <a:lnTo>
                    <a:pt x="7764" y="532490"/>
                  </a:lnTo>
                  <a:lnTo>
                    <a:pt x="28938" y="563897"/>
                  </a:lnTo>
                  <a:lnTo>
                    <a:pt x="60345" y="585071"/>
                  </a:lnTo>
                  <a:lnTo>
                    <a:pt x="98806" y="592836"/>
                  </a:lnTo>
                  <a:lnTo>
                    <a:pt x="561086" y="592836"/>
                  </a:lnTo>
                  <a:lnTo>
                    <a:pt x="599546" y="585071"/>
                  </a:lnTo>
                  <a:lnTo>
                    <a:pt x="630953" y="563897"/>
                  </a:lnTo>
                  <a:lnTo>
                    <a:pt x="652127" y="532490"/>
                  </a:lnTo>
                  <a:lnTo>
                    <a:pt x="659892" y="494030"/>
                  </a:lnTo>
                  <a:lnTo>
                    <a:pt x="659892" y="98806"/>
                  </a:lnTo>
                  <a:lnTo>
                    <a:pt x="652127" y="60345"/>
                  </a:lnTo>
                  <a:lnTo>
                    <a:pt x="630953" y="28938"/>
                  </a:lnTo>
                  <a:lnTo>
                    <a:pt x="599546" y="7764"/>
                  </a:lnTo>
                  <a:lnTo>
                    <a:pt x="561086" y="0"/>
                  </a:lnTo>
                  <a:close/>
                </a:path>
              </a:pathLst>
            </a:custGeom>
            <a:solidFill>
              <a:srgbClr val="A2C777"/>
            </a:solidFill>
          </p:spPr>
          <p:txBody>
            <a:bodyPr wrap="square" lIns="0" tIns="0" rIns="0" bIns="0" rtlCol="0"/>
            <a:lstStyle/>
            <a:p>
              <a:endParaRPr/>
            </a:p>
          </p:txBody>
        </p:sp>
        <p:sp>
          <p:nvSpPr>
            <p:cNvPr id="72" name="object 23">
              <a:extLst>
                <a:ext uri="{FF2B5EF4-FFF2-40B4-BE49-F238E27FC236}">
                  <a16:creationId xmlns:a16="http://schemas.microsoft.com/office/drawing/2014/main" id="{3D44F52B-1984-462D-BB7D-EBE4AC34BB6C}"/>
                </a:ext>
              </a:extLst>
            </p:cNvPr>
            <p:cNvSpPr/>
            <p:nvPr/>
          </p:nvSpPr>
          <p:spPr>
            <a:xfrm>
              <a:off x="1863090" y="3818382"/>
              <a:ext cx="660400" cy="593090"/>
            </a:xfrm>
            <a:custGeom>
              <a:avLst/>
              <a:gdLst/>
              <a:ahLst/>
              <a:cxnLst/>
              <a:rect l="l" t="t" r="r" b="b"/>
              <a:pathLst>
                <a:path w="660400" h="593089">
                  <a:moveTo>
                    <a:pt x="0" y="98806"/>
                  </a:moveTo>
                  <a:lnTo>
                    <a:pt x="7764" y="60345"/>
                  </a:lnTo>
                  <a:lnTo>
                    <a:pt x="28938" y="28938"/>
                  </a:lnTo>
                  <a:lnTo>
                    <a:pt x="60345" y="7764"/>
                  </a:lnTo>
                  <a:lnTo>
                    <a:pt x="98806" y="0"/>
                  </a:lnTo>
                  <a:lnTo>
                    <a:pt x="561086" y="0"/>
                  </a:lnTo>
                  <a:lnTo>
                    <a:pt x="599546" y="7764"/>
                  </a:lnTo>
                  <a:lnTo>
                    <a:pt x="630953" y="28938"/>
                  </a:lnTo>
                  <a:lnTo>
                    <a:pt x="652127" y="60345"/>
                  </a:lnTo>
                  <a:lnTo>
                    <a:pt x="659892" y="98806"/>
                  </a:lnTo>
                  <a:lnTo>
                    <a:pt x="659892" y="494030"/>
                  </a:lnTo>
                  <a:lnTo>
                    <a:pt x="652127" y="532490"/>
                  </a:lnTo>
                  <a:lnTo>
                    <a:pt x="630953" y="563897"/>
                  </a:lnTo>
                  <a:lnTo>
                    <a:pt x="599546" y="585071"/>
                  </a:lnTo>
                  <a:lnTo>
                    <a:pt x="561086" y="592836"/>
                  </a:lnTo>
                  <a:lnTo>
                    <a:pt x="98806" y="592836"/>
                  </a:lnTo>
                  <a:lnTo>
                    <a:pt x="60345" y="585071"/>
                  </a:lnTo>
                  <a:lnTo>
                    <a:pt x="28938" y="563897"/>
                  </a:lnTo>
                  <a:lnTo>
                    <a:pt x="7764" y="532490"/>
                  </a:lnTo>
                  <a:lnTo>
                    <a:pt x="0" y="494030"/>
                  </a:lnTo>
                  <a:lnTo>
                    <a:pt x="0" y="98806"/>
                  </a:lnTo>
                  <a:close/>
                </a:path>
              </a:pathLst>
            </a:custGeom>
            <a:ln w="22860">
              <a:solidFill>
                <a:srgbClr val="FFFFFF"/>
              </a:solidFill>
            </a:ln>
          </p:spPr>
          <p:txBody>
            <a:bodyPr wrap="square" lIns="0" tIns="0" rIns="0" bIns="0" rtlCol="0"/>
            <a:lstStyle/>
            <a:p>
              <a:endParaRPr/>
            </a:p>
          </p:txBody>
        </p:sp>
      </p:grpSp>
      <p:sp>
        <p:nvSpPr>
          <p:cNvPr id="73" name="object 24">
            <a:extLst>
              <a:ext uri="{FF2B5EF4-FFF2-40B4-BE49-F238E27FC236}">
                <a16:creationId xmlns:a16="http://schemas.microsoft.com/office/drawing/2014/main" id="{611FA044-4DF5-414F-B7C2-08B7993CFEB2}"/>
              </a:ext>
            </a:extLst>
          </p:cNvPr>
          <p:cNvSpPr txBox="1"/>
          <p:nvPr/>
        </p:nvSpPr>
        <p:spPr>
          <a:xfrm>
            <a:off x="1939121" y="3579718"/>
            <a:ext cx="708660" cy="482600"/>
          </a:xfrm>
          <a:prstGeom prst="rect">
            <a:avLst/>
          </a:prstGeom>
        </p:spPr>
        <p:txBody>
          <a:bodyPr vert="horz" wrap="square" lIns="0" tIns="44450" rIns="0" bIns="0" rtlCol="0">
            <a:spAutoFit/>
          </a:bodyPr>
          <a:lstStyle/>
          <a:p>
            <a:pPr marL="204470" marR="5080" indent="-192405">
              <a:lnSpc>
                <a:spcPts val="1680"/>
              </a:lnSpc>
              <a:spcBef>
                <a:spcPts val="350"/>
              </a:spcBef>
            </a:pPr>
            <a:r>
              <a:rPr sz="1600" spc="-60" dirty="0">
                <a:latin typeface="Trebuchet MS"/>
                <a:cs typeface="Trebuchet MS"/>
              </a:rPr>
              <a:t>Client  </a:t>
            </a:r>
            <a:r>
              <a:rPr sz="1600" spc="-10" dirty="0">
                <a:latin typeface="Trebuchet MS"/>
                <a:cs typeface="Trebuchet MS"/>
              </a:rPr>
              <a:t>B</a:t>
            </a:r>
            <a:endParaRPr sz="1600" dirty="0">
              <a:latin typeface="Trebuchet MS"/>
              <a:cs typeface="Trebuchet MS"/>
            </a:endParaRPr>
          </a:p>
        </p:txBody>
      </p:sp>
      <p:sp>
        <p:nvSpPr>
          <p:cNvPr id="74" name="object 25">
            <a:extLst>
              <a:ext uri="{FF2B5EF4-FFF2-40B4-BE49-F238E27FC236}">
                <a16:creationId xmlns:a16="http://schemas.microsoft.com/office/drawing/2014/main" id="{ACF67C2C-21D1-4AB9-B19F-B0CB6A054663}"/>
              </a:ext>
            </a:extLst>
          </p:cNvPr>
          <p:cNvSpPr/>
          <p:nvPr/>
        </p:nvSpPr>
        <p:spPr>
          <a:xfrm>
            <a:off x="8478097" y="2482171"/>
            <a:ext cx="891540" cy="579120"/>
          </a:xfrm>
          <a:custGeom>
            <a:avLst/>
            <a:gdLst/>
            <a:ahLst/>
            <a:cxnLst/>
            <a:rect l="l" t="t" r="r" b="b"/>
            <a:pathLst>
              <a:path w="891540" h="579120">
                <a:moveTo>
                  <a:pt x="795020" y="0"/>
                </a:moveTo>
                <a:lnTo>
                  <a:pt x="96520" y="0"/>
                </a:lnTo>
                <a:lnTo>
                  <a:pt x="58952" y="7585"/>
                </a:lnTo>
                <a:lnTo>
                  <a:pt x="28271" y="28271"/>
                </a:lnTo>
                <a:lnTo>
                  <a:pt x="7585" y="58952"/>
                </a:lnTo>
                <a:lnTo>
                  <a:pt x="0" y="96520"/>
                </a:lnTo>
                <a:lnTo>
                  <a:pt x="0" y="482600"/>
                </a:lnTo>
                <a:lnTo>
                  <a:pt x="7585" y="520167"/>
                </a:lnTo>
                <a:lnTo>
                  <a:pt x="28271" y="550848"/>
                </a:lnTo>
                <a:lnTo>
                  <a:pt x="58952" y="571534"/>
                </a:lnTo>
                <a:lnTo>
                  <a:pt x="96520" y="579120"/>
                </a:lnTo>
                <a:lnTo>
                  <a:pt x="795020" y="579120"/>
                </a:lnTo>
                <a:lnTo>
                  <a:pt x="832587" y="571534"/>
                </a:lnTo>
                <a:lnTo>
                  <a:pt x="863268" y="550848"/>
                </a:lnTo>
                <a:lnTo>
                  <a:pt x="883954" y="520167"/>
                </a:lnTo>
                <a:lnTo>
                  <a:pt x="891540" y="482600"/>
                </a:lnTo>
                <a:lnTo>
                  <a:pt x="891540" y="96520"/>
                </a:lnTo>
                <a:lnTo>
                  <a:pt x="883954" y="58952"/>
                </a:lnTo>
                <a:lnTo>
                  <a:pt x="863268" y="28271"/>
                </a:lnTo>
                <a:lnTo>
                  <a:pt x="832587" y="7585"/>
                </a:lnTo>
                <a:lnTo>
                  <a:pt x="795020" y="0"/>
                </a:lnTo>
                <a:close/>
              </a:path>
            </a:pathLst>
          </a:custGeom>
          <a:solidFill>
            <a:srgbClr val="969FA7"/>
          </a:solidFill>
        </p:spPr>
        <p:txBody>
          <a:bodyPr wrap="square" lIns="0" tIns="0" rIns="0" bIns="0" rtlCol="0"/>
          <a:lstStyle/>
          <a:p>
            <a:endParaRPr/>
          </a:p>
        </p:txBody>
      </p:sp>
      <p:sp>
        <p:nvSpPr>
          <p:cNvPr id="75" name="object 26">
            <a:extLst>
              <a:ext uri="{FF2B5EF4-FFF2-40B4-BE49-F238E27FC236}">
                <a16:creationId xmlns:a16="http://schemas.microsoft.com/office/drawing/2014/main" id="{191C7FF1-6FDF-45D1-9E44-00D3ED9C51F8}"/>
              </a:ext>
            </a:extLst>
          </p:cNvPr>
          <p:cNvSpPr txBox="1"/>
          <p:nvPr/>
        </p:nvSpPr>
        <p:spPr>
          <a:xfrm>
            <a:off x="8588396" y="2614302"/>
            <a:ext cx="6686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a:cs typeface="Trebuchet MS"/>
              </a:rPr>
              <a:t>Node</a:t>
            </a:r>
            <a:r>
              <a:rPr sz="1600" spc="-254" dirty="0">
                <a:latin typeface="Trebuchet MS"/>
                <a:cs typeface="Trebuchet MS"/>
              </a:rPr>
              <a:t> </a:t>
            </a:r>
            <a:r>
              <a:rPr sz="1600" spc="120" dirty="0">
                <a:latin typeface="Trebuchet MS"/>
                <a:cs typeface="Trebuchet MS"/>
              </a:rPr>
              <a:t>A</a:t>
            </a:r>
            <a:endParaRPr sz="1600">
              <a:latin typeface="Trebuchet MS"/>
              <a:cs typeface="Trebuchet MS"/>
            </a:endParaRPr>
          </a:p>
        </p:txBody>
      </p:sp>
      <p:grpSp>
        <p:nvGrpSpPr>
          <p:cNvPr id="76" name="object 27">
            <a:extLst>
              <a:ext uri="{FF2B5EF4-FFF2-40B4-BE49-F238E27FC236}">
                <a16:creationId xmlns:a16="http://schemas.microsoft.com/office/drawing/2014/main" id="{47846594-137B-460A-B3E3-3BBEFE834FE0}"/>
              </a:ext>
            </a:extLst>
          </p:cNvPr>
          <p:cNvGrpSpPr/>
          <p:nvPr/>
        </p:nvGrpSpPr>
        <p:grpSpPr>
          <a:xfrm>
            <a:off x="9368824" y="2856491"/>
            <a:ext cx="1115695" cy="1017905"/>
            <a:chOff x="9360357" y="3127425"/>
            <a:chExt cx="1115695" cy="1017905"/>
          </a:xfrm>
        </p:grpSpPr>
        <p:sp>
          <p:nvSpPr>
            <p:cNvPr id="77" name="object 28">
              <a:extLst>
                <a:ext uri="{FF2B5EF4-FFF2-40B4-BE49-F238E27FC236}">
                  <a16:creationId xmlns:a16="http://schemas.microsoft.com/office/drawing/2014/main" id="{2ABAACFA-8D96-42A6-9764-1D29977F0DEC}"/>
                </a:ext>
              </a:extLst>
            </p:cNvPr>
            <p:cNvSpPr/>
            <p:nvPr/>
          </p:nvSpPr>
          <p:spPr>
            <a:xfrm>
              <a:off x="9366707" y="3133775"/>
              <a:ext cx="506095" cy="414655"/>
            </a:xfrm>
            <a:custGeom>
              <a:avLst/>
              <a:gdLst/>
              <a:ahLst/>
              <a:cxnLst/>
              <a:rect l="l" t="t" r="r" b="b"/>
              <a:pathLst>
                <a:path w="506095" h="414654">
                  <a:moveTo>
                    <a:pt x="0" y="0"/>
                  </a:moveTo>
                  <a:lnTo>
                    <a:pt x="46724" y="21018"/>
                  </a:lnTo>
                  <a:lnTo>
                    <a:pt x="92353" y="44015"/>
                  </a:lnTo>
                  <a:lnTo>
                    <a:pt x="136830" y="68942"/>
                  </a:lnTo>
                  <a:lnTo>
                    <a:pt x="180098" y="95754"/>
                  </a:lnTo>
                  <a:lnTo>
                    <a:pt x="222100" y="124403"/>
                  </a:lnTo>
                  <a:lnTo>
                    <a:pt x="262778" y="154842"/>
                  </a:lnTo>
                  <a:lnTo>
                    <a:pt x="302076" y="187026"/>
                  </a:lnTo>
                  <a:lnTo>
                    <a:pt x="339936" y="220907"/>
                  </a:lnTo>
                  <a:lnTo>
                    <a:pt x="376302" y="256439"/>
                  </a:lnTo>
                  <a:lnTo>
                    <a:pt x="411115" y="293574"/>
                  </a:lnTo>
                  <a:lnTo>
                    <a:pt x="444320" y="332266"/>
                  </a:lnTo>
                  <a:lnTo>
                    <a:pt x="475859" y="372468"/>
                  </a:lnTo>
                  <a:lnTo>
                    <a:pt x="505675" y="414134"/>
                  </a:lnTo>
                </a:path>
              </a:pathLst>
            </a:custGeom>
            <a:ln w="12192">
              <a:solidFill>
                <a:srgbClr val="969FA7"/>
              </a:solidFill>
            </a:ln>
          </p:spPr>
          <p:txBody>
            <a:bodyPr wrap="square" lIns="0" tIns="0" rIns="0" bIns="0" rtlCol="0"/>
            <a:lstStyle/>
            <a:p>
              <a:endParaRPr/>
            </a:p>
          </p:txBody>
        </p:sp>
        <p:sp>
          <p:nvSpPr>
            <p:cNvPr id="78" name="object 29">
              <a:extLst>
                <a:ext uri="{FF2B5EF4-FFF2-40B4-BE49-F238E27FC236}">
                  <a16:creationId xmlns:a16="http://schemas.microsoft.com/office/drawing/2014/main" id="{CDCCEE47-AE88-4BAB-A8C0-C603E274D9DA}"/>
                </a:ext>
              </a:extLst>
            </p:cNvPr>
            <p:cNvSpPr/>
            <p:nvPr/>
          </p:nvSpPr>
          <p:spPr>
            <a:xfrm>
              <a:off x="9573006" y="3554729"/>
              <a:ext cx="891540" cy="579120"/>
            </a:xfrm>
            <a:custGeom>
              <a:avLst/>
              <a:gdLst/>
              <a:ahLst/>
              <a:cxnLst/>
              <a:rect l="l" t="t" r="r" b="b"/>
              <a:pathLst>
                <a:path w="891540" h="579120">
                  <a:moveTo>
                    <a:pt x="795020" y="0"/>
                  </a:moveTo>
                  <a:lnTo>
                    <a:pt x="96520" y="0"/>
                  </a:lnTo>
                  <a:lnTo>
                    <a:pt x="58952" y="7585"/>
                  </a:lnTo>
                  <a:lnTo>
                    <a:pt x="28271" y="28271"/>
                  </a:lnTo>
                  <a:lnTo>
                    <a:pt x="7585" y="58952"/>
                  </a:lnTo>
                  <a:lnTo>
                    <a:pt x="0" y="96520"/>
                  </a:lnTo>
                  <a:lnTo>
                    <a:pt x="0" y="482600"/>
                  </a:lnTo>
                  <a:lnTo>
                    <a:pt x="7585" y="520167"/>
                  </a:lnTo>
                  <a:lnTo>
                    <a:pt x="28271" y="550848"/>
                  </a:lnTo>
                  <a:lnTo>
                    <a:pt x="58952" y="571534"/>
                  </a:lnTo>
                  <a:lnTo>
                    <a:pt x="96520" y="579120"/>
                  </a:lnTo>
                  <a:lnTo>
                    <a:pt x="795020" y="579120"/>
                  </a:lnTo>
                  <a:lnTo>
                    <a:pt x="832587" y="571534"/>
                  </a:lnTo>
                  <a:lnTo>
                    <a:pt x="863268" y="550848"/>
                  </a:lnTo>
                  <a:lnTo>
                    <a:pt x="883954" y="520167"/>
                  </a:lnTo>
                  <a:lnTo>
                    <a:pt x="891540" y="482600"/>
                  </a:lnTo>
                  <a:lnTo>
                    <a:pt x="891540" y="96520"/>
                  </a:lnTo>
                  <a:lnTo>
                    <a:pt x="883954" y="58952"/>
                  </a:lnTo>
                  <a:lnTo>
                    <a:pt x="863268" y="28271"/>
                  </a:lnTo>
                  <a:lnTo>
                    <a:pt x="832587" y="7585"/>
                  </a:lnTo>
                  <a:lnTo>
                    <a:pt x="795020" y="0"/>
                  </a:lnTo>
                  <a:close/>
                </a:path>
              </a:pathLst>
            </a:custGeom>
            <a:solidFill>
              <a:srgbClr val="8EAFAE"/>
            </a:solidFill>
          </p:spPr>
          <p:txBody>
            <a:bodyPr wrap="square" lIns="0" tIns="0" rIns="0" bIns="0" rtlCol="0"/>
            <a:lstStyle/>
            <a:p>
              <a:endParaRPr/>
            </a:p>
          </p:txBody>
        </p:sp>
        <p:sp>
          <p:nvSpPr>
            <p:cNvPr id="79" name="object 30">
              <a:extLst>
                <a:ext uri="{FF2B5EF4-FFF2-40B4-BE49-F238E27FC236}">
                  <a16:creationId xmlns:a16="http://schemas.microsoft.com/office/drawing/2014/main" id="{A2CE79CF-2EDC-4302-8A8F-2501734EC8CC}"/>
                </a:ext>
              </a:extLst>
            </p:cNvPr>
            <p:cNvSpPr/>
            <p:nvPr/>
          </p:nvSpPr>
          <p:spPr>
            <a:xfrm>
              <a:off x="9573006" y="3554729"/>
              <a:ext cx="891540" cy="579120"/>
            </a:xfrm>
            <a:custGeom>
              <a:avLst/>
              <a:gdLst/>
              <a:ahLst/>
              <a:cxnLst/>
              <a:rect l="l" t="t" r="r" b="b"/>
              <a:pathLst>
                <a:path w="891540" h="579120">
                  <a:moveTo>
                    <a:pt x="0" y="96520"/>
                  </a:moveTo>
                  <a:lnTo>
                    <a:pt x="7585" y="58952"/>
                  </a:lnTo>
                  <a:lnTo>
                    <a:pt x="28271" y="28271"/>
                  </a:lnTo>
                  <a:lnTo>
                    <a:pt x="58952" y="7585"/>
                  </a:lnTo>
                  <a:lnTo>
                    <a:pt x="96520" y="0"/>
                  </a:lnTo>
                  <a:lnTo>
                    <a:pt x="795020" y="0"/>
                  </a:lnTo>
                  <a:lnTo>
                    <a:pt x="832587" y="7585"/>
                  </a:lnTo>
                  <a:lnTo>
                    <a:pt x="863268" y="28271"/>
                  </a:lnTo>
                  <a:lnTo>
                    <a:pt x="883954" y="58952"/>
                  </a:lnTo>
                  <a:lnTo>
                    <a:pt x="891540" y="96520"/>
                  </a:lnTo>
                  <a:lnTo>
                    <a:pt x="891540" y="482600"/>
                  </a:lnTo>
                  <a:lnTo>
                    <a:pt x="883954" y="520167"/>
                  </a:lnTo>
                  <a:lnTo>
                    <a:pt x="863268" y="550848"/>
                  </a:lnTo>
                  <a:lnTo>
                    <a:pt x="832587" y="571534"/>
                  </a:lnTo>
                  <a:lnTo>
                    <a:pt x="795020" y="579120"/>
                  </a:lnTo>
                  <a:lnTo>
                    <a:pt x="96520" y="579120"/>
                  </a:lnTo>
                  <a:lnTo>
                    <a:pt x="58952" y="571534"/>
                  </a:lnTo>
                  <a:lnTo>
                    <a:pt x="28271" y="550848"/>
                  </a:lnTo>
                  <a:lnTo>
                    <a:pt x="7585" y="520167"/>
                  </a:lnTo>
                  <a:lnTo>
                    <a:pt x="0" y="482600"/>
                  </a:lnTo>
                  <a:lnTo>
                    <a:pt x="0" y="96520"/>
                  </a:lnTo>
                  <a:close/>
                </a:path>
              </a:pathLst>
            </a:custGeom>
            <a:ln w="22860">
              <a:solidFill>
                <a:srgbClr val="FFFFFF"/>
              </a:solidFill>
            </a:ln>
          </p:spPr>
          <p:txBody>
            <a:bodyPr wrap="square" lIns="0" tIns="0" rIns="0" bIns="0" rtlCol="0"/>
            <a:lstStyle/>
            <a:p>
              <a:endParaRPr/>
            </a:p>
          </p:txBody>
        </p:sp>
      </p:grpSp>
      <p:sp>
        <p:nvSpPr>
          <p:cNvPr id="80" name="object 31">
            <a:extLst>
              <a:ext uri="{FF2B5EF4-FFF2-40B4-BE49-F238E27FC236}">
                <a16:creationId xmlns:a16="http://schemas.microsoft.com/office/drawing/2014/main" id="{A2FEE07F-FC89-4406-9062-540F6A5CCCAB}"/>
              </a:ext>
            </a:extLst>
          </p:cNvPr>
          <p:cNvSpPr txBox="1"/>
          <p:nvPr/>
        </p:nvSpPr>
        <p:spPr>
          <a:xfrm>
            <a:off x="9691747" y="3415939"/>
            <a:ext cx="6686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a:cs typeface="Trebuchet MS"/>
              </a:rPr>
              <a:t>Node</a:t>
            </a:r>
            <a:r>
              <a:rPr sz="1600" spc="-95" dirty="0">
                <a:latin typeface="Trebuchet MS"/>
                <a:cs typeface="Trebuchet MS"/>
              </a:rPr>
              <a:t> </a:t>
            </a:r>
            <a:r>
              <a:rPr sz="1600" spc="-10" dirty="0">
                <a:latin typeface="Trebuchet MS"/>
                <a:cs typeface="Trebuchet MS"/>
              </a:rPr>
              <a:t>B</a:t>
            </a:r>
            <a:endParaRPr sz="1600">
              <a:latin typeface="Trebuchet MS"/>
              <a:cs typeface="Trebuchet MS"/>
            </a:endParaRPr>
          </a:p>
        </p:txBody>
      </p:sp>
      <p:grpSp>
        <p:nvGrpSpPr>
          <p:cNvPr id="81" name="object 32">
            <a:extLst>
              <a:ext uri="{FF2B5EF4-FFF2-40B4-BE49-F238E27FC236}">
                <a16:creationId xmlns:a16="http://schemas.microsoft.com/office/drawing/2014/main" id="{FA6D49B6-5C8A-4FD2-B9FE-2D918181DDFA}"/>
              </a:ext>
            </a:extLst>
          </p:cNvPr>
          <p:cNvGrpSpPr/>
          <p:nvPr/>
        </p:nvGrpSpPr>
        <p:grpSpPr>
          <a:xfrm>
            <a:off x="9147895" y="3863779"/>
            <a:ext cx="941705" cy="1309370"/>
            <a:chOff x="9139428" y="4134713"/>
            <a:chExt cx="941705" cy="1309370"/>
          </a:xfrm>
        </p:grpSpPr>
        <p:sp>
          <p:nvSpPr>
            <p:cNvPr id="82" name="object 33">
              <a:extLst>
                <a:ext uri="{FF2B5EF4-FFF2-40B4-BE49-F238E27FC236}">
                  <a16:creationId xmlns:a16="http://schemas.microsoft.com/office/drawing/2014/main" id="{94479B71-03B9-413C-8A8E-0D0ACADFD957}"/>
                </a:ext>
              </a:extLst>
            </p:cNvPr>
            <p:cNvSpPr/>
            <p:nvPr/>
          </p:nvSpPr>
          <p:spPr>
            <a:xfrm>
              <a:off x="9880358" y="4141063"/>
              <a:ext cx="194310" cy="703580"/>
            </a:xfrm>
            <a:custGeom>
              <a:avLst/>
              <a:gdLst/>
              <a:ahLst/>
              <a:cxnLst/>
              <a:rect l="l" t="t" r="r" b="b"/>
              <a:pathLst>
                <a:path w="194309" h="703579">
                  <a:moveTo>
                    <a:pt x="192417" y="0"/>
                  </a:moveTo>
                  <a:lnTo>
                    <a:pt x="193967" y="49758"/>
                  </a:lnTo>
                  <a:lnTo>
                    <a:pt x="193386" y="99388"/>
                  </a:lnTo>
                  <a:lnTo>
                    <a:pt x="190691" y="148823"/>
                  </a:lnTo>
                  <a:lnTo>
                    <a:pt x="185901" y="197999"/>
                  </a:lnTo>
                  <a:lnTo>
                    <a:pt x="179034" y="246851"/>
                  </a:lnTo>
                  <a:lnTo>
                    <a:pt x="170106" y="295314"/>
                  </a:lnTo>
                  <a:lnTo>
                    <a:pt x="159137" y="343322"/>
                  </a:lnTo>
                  <a:lnTo>
                    <a:pt x="146143" y="390812"/>
                  </a:lnTo>
                  <a:lnTo>
                    <a:pt x="131142" y="437717"/>
                  </a:lnTo>
                  <a:lnTo>
                    <a:pt x="114153" y="483974"/>
                  </a:lnTo>
                  <a:lnTo>
                    <a:pt x="95193" y="529517"/>
                  </a:lnTo>
                  <a:lnTo>
                    <a:pt x="74280" y="574280"/>
                  </a:lnTo>
                  <a:lnTo>
                    <a:pt x="51431" y="618201"/>
                  </a:lnTo>
                  <a:lnTo>
                    <a:pt x="26665" y="661212"/>
                  </a:lnTo>
                  <a:lnTo>
                    <a:pt x="0" y="703249"/>
                  </a:lnTo>
                </a:path>
              </a:pathLst>
            </a:custGeom>
            <a:ln w="12192">
              <a:solidFill>
                <a:srgbClr val="8EAFAE"/>
              </a:solidFill>
            </a:ln>
          </p:spPr>
          <p:txBody>
            <a:bodyPr wrap="square" lIns="0" tIns="0" rIns="0" bIns="0" rtlCol="0"/>
            <a:lstStyle/>
            <a:p>
              <a:endParaRPr/>
            </a:p>
          </p:txBody>
        </p:sp>
        <p:sp>
          <p:nvSpPr>
            <p:cNvPr id="83" name="object 34">
              <a:extLst>
                <a:ext uri="{FF2B5EF4-FFF2-40B4-BE49-F238E27FC236}">
                  <a16:creationId xmlns:a16="http://schemas.microsoft.com/office/drawing/2014/main" id="{0A53A628-B8C1-4E20-AE31-43D829FEAC50}"/>
                </a:ext>
              </a:extLst>
            </p:cNvPr>
            <p:cNvSpPr/>
            <p:nvPr/>
          </p:nvSpPr>
          <p:spPr>
            <a:xfrm>
              <a:off x="9150858" y="4851653"/>
              <a:ext cx="893444" cy="581025"/>
            </a:xfrm>
            <a:custGeom>
              <a:avLst/>
              <a:gdLst/>
              <a:ahLst/>
              <a:cxnLst/>
              <a:rect l="l" t="t" r="r" b="b"/>
              <a:pathLst>
                <a:path w="893445" h="581025">
                  <a:moveTo>
                    <a:pt x="796290" y="0"/>
                  </a:moveTo>
                  <a:lnTo>
                    <a:pt x="96774" y="0"/>
                  </a:lnTo>
                  <a:lnTo>
                    <a:pt x="59107" y="7605"/>
                  </a:lnTo>
                  <a:lnTo>
                    <a:pt x="28346" y="28346"/>
                  </a:lnTo>
                  <a:lnTo>
                    <a:pt x="7605" y="59107"/>
                  </a:lnTo>
                  <a:lnTo>
                    <a:pt x="0" y="96774"/>
                  </a:lnTo>
                  <a:lnTo>
                    <a:pt x="0" y="483870"/>
                  </a:lnTo>
                  <a:lnTo>
                    <a:pt x="7605" y="521536"/>
                  </a:lnTo>
                  <a:lnTo>
                    <a:pt x="28346" y="552297"/>
                  </a:lnTo>
                  <a:lnTo>
                    <a:pt x="59107" y="573038"/>
                  </a:lnTo>
                  <a:lnTo>
                    <a:pt x="96774" y="580644"/>
                  </a:lnTo>
                  <a:lnTo>
                    <a:pt x="796290" y="580644"/>
                  </a:lnTo>
                  <a:lnTo>
                    <a:pt x="833956" y="573038"/>
                  </a:lnTo>
                  <a:lnTo>
                    <a:pt x="864717" y="552297"/>
                  </a:lnTo>
                  <a:lnTo>
                    <a:pt x="885458" y="521536"/>
                  </a:lnTo>
                  <a:lnTo>
                    <a:pt x="893063" y="483870"/>
                  </a:lnTo>
                  <a:lnTo>
                    <a:pt x="893063" y="96774"/>
                  </a:lnTo>
                  <a:lnTo>
                    <a:pt x="885458" y="59107"/>
                  </a:lnTo>
                  <a:lnTo>
                    <a:pt x="864717" y="28346"/>
                  </a:lnTo>
                  <a:lnTo>
                    <a:pt x="833956" y="7605"/>
                  </a:lnTo>
                  <a:lnTo>
                    <a:pt x="796290" y="0"/>
                  </a:lnTo>
                  <a:close/>
                </a:path>
              </a:pathLst>
            </a:custGeom>
            <a:solidFill>
              <a:srgbClr val="86B79D"/>
            </a:solidFill>
          </p:spPr>
          <p:txBody>
            <a:bodyPr wrap="square" lIns="0" tIns="0" rIns="0" bIns="0" rtlCol="0"/>
            <a:lstStyle/>
            <a:p>
              <a:endParaRPr/>
            </a:p>
          </p:txBody>
        </p:sp>
        <p:sp>
          <p:nvSpPr>
            <p:cNvPr id="84" name="object 35">
              <a:extLst>
                <a:ext uri="{FF2B5EF4-FFF2-40B4-BE49-F238E27FC236}">
                  <a16:creationId xmlns:a16="http://schemas.microsoft.com/office/drawing/2014/main" id="{CABC4130-D7DE-4838-9E68-6D3327F0F3DC}"/>
                </a:ext>
              </a:extLst>
            </p:cNvPr>
            <p:cNvSpPr/>
            <p:nvPr/>
          </p:nvSpPr>
          <p:spPr>
            <a:xfrm>
              <a:off x="9150858" y="4851653"/>
              <a:ext cx="893444" cy="581025"/>
            </a:xfrm>
            <a:custGeom>
              <a:avLst/>
              <a:gdLst/>
              <a:ahLst/>
              <a:cxnLst/>
              <a:rect l="l" t="t" r="r" b="b"/>
              <a:pathLst>
                <a:path w="893445" h="581025">
                  <a:moveTo>
                    <a:pt x="0" y="96774"/>
                  </a:moveTo>
                  <a:lnTo>
                    <a:pt x="7605" y="59107"/>
                  </a:lnTo>
                  <a:lnTo>
                    <a:pt x="28346" y="28346"/>
                  </a:lnTo>
                  <a:lnTo>
                    <a:pt x="59107" y="7605"/>
                  </a:lnTo>
                  <a:lnTo>
                    <a:pt x="96774" y="0"/>
                  </a:lnTo>
                  <a:lnTo>
                    <a:pt x="796290" y="0"/>
                  </a:lnTo>
                  <a:lnTo>
                    <a:pt x="833956" y="7605"/>
                  </a:lnTo>
                  <a:lnTo>
                    <a:pt x="864717" y="28346"/>
                  </a:lnTo>
                  <a:lnTo>
                    <a:pt x="885458" y="59107"/>
                  </a:lnTo>
                  <a:lnTo>
                    <a:pt x="893063" y="96774"/>
                  </a:lnTo>
                  <a:lnTo>
                    <a:pt x="893063" y="483870"/>
                  </a:lnTo>
                  <a:lnTo>
                    <a:pt x="885458" y="521536"/>
                  </a:lnTo>
                  <a:lnTo>
                    <a:pt x="864717" y="552297"/>
                  </a:lnTo>
                  <a:lnTo>
                    <a:pt x="833956" y="573038"/>
                  </a:lnTo>
                  <a:lnTo>
                    <a:pt x="796290" y="580644"/>
                  </a:lnTo>
                  <a:lnTo>
                    <a:pt x="96774" y="580644"/>
                  </a:lnTo>
                  <a:lnTo>
                    <a:pt x="59107" y="573038"/>
                  </a:lnTo>
                  <a:lnTo>
                    <a:pt x="28346" y="552297"/>
                  </a:lnTo>
                  <a:lnTo>
                    <a:pt x="7605" y="521536"/>
                  </a:lnTo>
                  <a:lnTo>
                    <a:pt x="0" y="483870"/>
                  </a:lnTo>
                  <a:lnTo>
                    <a:pt x="0" y="96774"/>
                  </a:lnTo>
                  <a:close/>
                </a:path>
              </a:pathLst>
            </a:custGeom>
            <a:ln w="22860">
              <a:solidFill>
                <a:srgbClr val="FFFFFF"/>
              </a:solidFill>
            </a:ln>
          </p:spPr>
          <p:txBody>
            <a:bodyPr wrap="square" lIns="0" tIns="0" rIns="0" bIns="0" rtlCol="0"/>
            <a:lstStyle/>
            <a:p>
              <a:endParaRPr/>
            </a:p>
          </p:txBody>
        </p:sp>
      </p:grpSp>
      <p:sp>
        <p:nvSpPr>
          <p:cNvPr id="85" name="object 36">
            <a:extLst>
              <a:ext uri="{FF2B5EF4-FFF2-40B4-BE49-F238E27FC236}">
                <a16:creationId xmlns:a16="http://schemas.microsoft.com/office/drawing/2014/main" id="{177025D1-303D-4EF6-B529-7B58A251A5BE}"/>
              </a:ext>
            </a:extLst>
          </p:cNvPr>
          <p:cNvSpPr txBox="1"/>
          <p:nvPr/>
        </p:nvSpPr>
        <p:spPr>
          <a:xfrm>
            <a:off x="9256593" y="4713003"/>
            <a:ext cx="69786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a:cs typeface="Trebuchet MS"/>
              </a:rPr>
              <a:t>Node</a:t>
            </a:r>
            <a:r>
              <a:rPr sz="1600" spc="-95" dirty="0">
                <a:latin typeface="Trebuchet MS"/>
                <a:cs typeface="Trebuchet MS"/>
              </a:rPr>
              <a:t> </a:t>
            </a:r>
            <a:r>
              <a:rPr sz="1600" spc="170" dirty="0">
                <a:latin typeface="Trebuchet MS"/>
                <a:cs typeface="Trebuchet MS"/>
              </a:rPr>
              <a:t>C</a:t>
            </a:r>
            <a:endParaRPr sz="1600">
              <a:latin typeface="Trebuchet MS"/>
              <a:cs typeface="Trebuchet MS"/>
            </a:endParaRPr>
          </a:p>
        </p:txBody>
      </p:sp>
      <p:grpSp>
        <p:nvGrpSpPr>
          <p:cNvPr id="86" name="object 37">
            <a:extLst>
              <a:ext uri="{FF2B5EF4-FFF2-40B4-BE49-F238E27FC236}">
                <a16:creationId xmlns:a16="http://schemas.microsoft.com/office/drawing/2014/main" id="{98270994-C545-4BFB-A92C-D9DA94AE7159}"/>
              </a:ext>
            </a:extLst>
          </p:cNvPr>
          <p:cNvGrpSpPr/>
          <p:nvPr/>
        </p:nvGrpSpPr>
        <p:grpSpPr>
          <a:xfrm>
            <a:off x="7783914" y="4569289"/>
            <a:ext cx="1376680" cy="603885"/>
            <a:chOff x="7775447" y="4840223"/>
            <a:chExt cx="1376680" cy="603885"/>
          </a:xfrm>
        </p:grpSpPr>
        <p:sp>
          <p:nvSpPr>
            <p:cNvPr id="87" name="object 38">
              <a:extLst>
                <a:ext uri="{FF2B5EF4-FFF2-40B4-BE49-F238E27FC236}">
                  <a16:creationId xmlns:a16="http://schemas.microsoft.com/office/drawing/2014/main" id="{96FF3572-25E8-49DB-8566-70F23E1D068B}"/>
                </a:ext>
              </a:extLst>
            </p:cNvPr>
            <p:cNvSpPr/>
            <p:nvPr/>
          </p:nvSpPr>
          <p:spPr>
            <a:xfrm>
              <a:off x="8683281" y="5338940"/>
              <a:ext cx="462280" cy="23495"/>
            </a:xfrm>
            <a:custGeom>
              <a:avLst/>
              <a:gdLst/>
              <a:ahLst/>
              <a:cxnLst/>
              <a:rect l="l" t="t" r="r" b="b"/>
              <a:pathLst>
                <a:path w="462279" h="23495">
                  <a:moveTo>
                    <a:pt x="461937" y="0"/>
                  </a:moveTo>
                  <a:lnTo>
                    <a:pt x="410968" y="9174"/>
                  </a:lnTo>
                  <a:lnTo>
                    <a:pt x="359731" y="16054"/>
                  </a:lnTo>
                  <a:lnTo>
                    <a:pt x="308303" y="20641"/>
                  </a:lnTo>
                  <a:lnTo>
                    <a:pt x="256759" y="22935"/>
                  </a:lnTo>
                  <a:lnTo>
                    <a:pt x="205177" y="22935"/>
                  </a:lnTo>
                  <a:lnTo>
                    <a:pt x="153633" y="20641"/>
                  </a:lnTo>
                  <a:lnTo>
                    <a:pt x="102205" y="16054"/>
                  </a:lnTo>
                  <a:lnTo>
                    <a:pt x="50968" y="9174"/>
                  </a:lnTo>
                  <a:lnTo>
                    <a:pt x="0" y="0"/>
                  </a:lnTo>
                </a:path>
              </a:pathLst>
            </a:custGeom>
            <a:ln w="12191">
              <a:solidFill>
                <a:srgbClr val="86B79D"/>
              </a:solidFill>
            </a:ln>
          </p:spPr>
          <p:txBody>
            <a:bodyPr wrap="square" lIns="0" tIns="0" rIns="0" bIns="0" rtlCol="0"/>
            <a:lstStyle/>
            <a:p>
              <a:endParaRPr/>
            </a:p>
          </p:txBody>
        </p:sp>
        <p:sp>
          <p:nvSpPr>
            <p:cNvPr id="88" name="object 39">
              <a:extLst>
                <a:ext uri="{FF2B5EF4-FFF2-40B4-BE49-F238E27FC236}">
                  <a16:creationId xmlns:a16="http://schemas.microsoft.com/office/drawing/2014/main" id="{9C386BD8-B0BE-46B1-B8E5-FF6C5A226C17}"/>
                </a:ext>
              </a:extLst>
            </p:cNvPr>
            <p:cNvSpPr/>
            <p:nvPr/>
          </p:nvSpPr>
          <p:spPr>
            <a:xfrm>
              <a:off x="7786877" y="4851653"/>
              <a:ext cx="893444" cy="581025"/>
            </a:xfrm>
            <a:custGeom>
              <a:avLst/>
              <a:gdLst/>
              <a:ahLst/>
              <a:cxnLst/>
              <a:rect l="l" t="t" r="r" b="b"/>
              <a:pathLst>
                <a:path w="893445" h="581025">
                  <a:moveTo>
                    <a:pt x="796290" y="0"/>
                  </a:moveTo>
                  <a:lnTo>
                    <a:pt x="96774" y="0"/>
                  </a:lnTo>
                  <a:lnTo>
                    <a:pt x="59107" y="7605"/>
                  </a:lnTo>
                  <a:lnTo>
                    <a:pt x="28346" y="28346"/>
                  </a:lnTo>
                  <a:lnTo>
                    <a:pt x="7605" y="59107"/>
                  </a:lnTo>
                  <a:lnTo>
                    <a:pt x="0" y="96774"/>
                  </a:lnTo>
                  <a:lnTo>
                    <a:pt x="0" y="483870"/>
                  </a:lnTo>
                  <a:lnTo>
                    <a:pt x="7605" y="521536"/>
                  </a:lnTo>
                  <a:lnTo>
                    <a:pt x="28346" y="552297"/>
                  </a:lnTo>
                  <a:lnTo>
                    <a:pt x="59107" y="573038"/>
                  </a:lnTo>
                  <a:lnTo>
                    <a:pt x="96774" y="580644"/>
                  </a:lnTo>
                  <a:lnTo>
                    <a:pt x="796290" y="580644"/>
                  </a:lnTo>
                  <a:lnTo>
                    <a:pt x="833956" y="573038"/>
                  </a:lnTo>
                  <a:lnTo>
                    <a:pt x="864717" y="552297"/>
                  </a:lnTo>
                  <a:lnTo>
                    <a:pt x="885458" y="521536"/>
                  </a:lnTo>
                  <a:lnTo>
                    <a:pt x="893063" y="483870"/>
                  </a:lnTo>
                  <a:lnTo>
                    <a:pt x="893063" y="96774"/>
                  </a:lnTo>
                  <a:lnTo>
                    <a:pt x="885458" y="59107"/>
                  </a:lnTo>
                  <a:lnTo>
                    <a:pt x="864717" y="28346"/>
                  </a:lnTo>
                  <a:lnTo>
                    <a:pt x="833956" y="7605"/>
                  </a:lnTo>
                  <a:lnTo>
                    <a:pt x="796290" y="0"/>
                  </a:lnTo>
                  <a:close/>
                </a:path>
              </a:pathLst>
            </a:custGeom>
            <a:solidFill>
              <a:srgbClr val="81BF7F"/>
            </a:solidFill>
          </p:spPr>
          <p:txBody>
            <a:bodyPr wrap="square" lIns="0" tIns="0" rIns="0" bIns="0" rtlCol="0"/>
            <a:lstStyle/>
            <a:p>
              <a:endParaRPr/>
            </a:p>
          </p:txBody>
        </p:sp>
        <p:sp>
          <p:nvSpPr>
            <p:cNvPr id="89" name="object 40">
              <a:extLst>
                <a:ext uri="{FF2B5EF4-FFF2-40B4-BE49-F238E27FC236}">
                  <a16:creationId xmlns:a16="http://schemas.microsoft.com/office/drawing/2014/main" id="{12BC66C2-F238-46B0-95DB-1F5E89984A90}"/>
                </a:ext>
              </a:extLst>
            </p:cNvPr>
            <p:cNvSpPr/>
            <p:nvPr/>
          </p:nvSpPr>
          <p:spPr>
            <a:xfrm>
              <a:off x="7786877" y="4851653"/>
              <a:ext cx="893444" cy="581025"/>
            </a:xfrm>
            <a:custGeom>
              <a:avLst/>
              <a:gdLst/>
              <a:ahLst/>
              <a:cxnLst/>
              <a:rect l="l" t="t" r="r" b="b"/>
              <a:pathLst>
                <a:path w="893445" h="581025">
                  <a:moveTo>
                    <a:pt x="0" y="96774"/>
                  </a:moveTo>
                  <a:lnTo>
                    <a:pt x="7605" y="59107"/>
                  </a:lnTo>
                  <a:lnTo>
                    <a:pt x="28346" y="28346"/>
                  </a:lnTo>
                  <a:lnTo>
                    <a:pt x="59107" y="7605"/>
                  </a:lnTo>
                  <a:lnTo>
                    <a:pt x="96774" y="0"/>
                  </a:lnTo>
                  <a:lnTo>
                    <a:pt x="796290" y="0"/>
                  </a:lnTo>
                  <a:lnTo>
                    <a:pt x="833956" y="7605"/>
                  </a:lnTo>
                  <a:lnTo>
                    <a:pt x="864717" y="28346"/>
                  </a:lnTo>
                  <a:lnTo>
                    <a:pt x="885458" y="59107"/>
                  </a:lnTo>
                  <a:lnTo>
                    <a:pt x="893063" y="96774"/>
                  </a:lnTo>
                  <a:lnTo>
                    <a:pt x="893063" y="483870"/>
                  </a:lnTo>
                  <a:lnTo>
                    <a:pt x="885458" y="521536"/>
                  </a:lnTo>
                  <a:lnTo>
                    <a:pt x="864717" y="552297"/>
                  </a:lnTo>
                  <a:lnTo>
                    <a:pt x="833956" y="573038"/>
                  </a:lnTo>
                  <a:lnTo>
                    <a:pt x="796290" y="580644"/>
                  </a:lnTo>
                  <a:lnTo>
                    <a:pt x="96774" y="580644"/>
                  </a:lnTo>
                  <a:lnTo>
                    <a:pt x="59107" y="573038"/>
                  </a:lnTo>
                  <a:lnTo>
                    <a:pt x="28346" y="552297"/>
                  </a:lnTo>
                  <a:lnTo>
                    <a:pt x="7605" y="521536"/>
                  </a:lnTo>
                  <a:lnTo>
                    <a:pt x="0" y="483870"/>
                  </a:lnTo>
                  <a:lnTo>
                    <a:pt x="0" y="96774"/>
                  </a:lnTo>
                  <a:close/>
                </a:path>
              </a:pathLst>
            </a:custGeom>
            <a:ln w="22860">
              <a:solidFill>
                <a:srgbClr val="FFFFFF"/>
              </a:solidFill>
            </a:ln>
          </p:spPr>
          <p:txBody>
            <a:bodyPr wrap="square" lIns="0" tIns="0" rIns="0" bIns="0" rtlCol="0"/>
            <a:lstStyle/>
            <a:p>
              <a:endParaRPr/>
            </a:p>
          </p:txBody>
        </p:sp>
      </p:grpSp>
      <p:sp>
        <p:nvSpPr>
          <p:cNvPr id="90" name="object 41">
            <a:extLst>
              <a:ext uri="{FF2B5EF4-FFF2-40B4-BE49-F238E27FC236}">
                <a16:creationId xmlns:a16="http://schemas.microsoft.com/office/drawing/2014/main" id="{0ED79F64-8ED3-4D44-B025-7175E1820B4E}"/>
              </a:ext>
            </a:extLst>
          </p:cNvPr>
          <p:cNvSpPr txBox="1"/>
          <p:nvPr/>
        </p:nvSpPr>
        <p:spPr>
          <a:xfrm>
            <a:off x="7888194" y="4713003"/>
            <a:ext cx="7067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a:cs typeface="Trebuchet MS"/>
              </a:rPr>
              <a:t>Node</a:t>
            </a:r>
            <a:r>
              <a:rPr sz="1600" spc="-95" dirty="0">
                <a:latin typeface="Trebuchet MS"/>
                <a:cs typeface="Trebuchet MS"/>
              </a:rPr>
              <a:t> </a:t>
            </a:r>
            <a:r>
              <a:rPr sz="1600" spc="215" dirty="0">
                <a:latin typeface="Trebuchet MS"/>
                <a:cs typeface="Trebuchet MS"/>
              </a:rPr>
              <a:t>D</a:t>
            </a:r>
            <a:endParaRPr sz="1600">
              <a:latin typeface="Trebuchet MS"/>
              <a:cs typeface="Trebuchet MS"/>
            </a:endParaRPr>
          </a:p>
        </p:txBody>
      </p:sp>
      <p:grpSp>
        <p:nvGrpSpPr>
          <p:cNvPr id="91" name="object 42">
            <a:extLst>
              <a:ext uri="{FF2B5EF4-FFF2-40B4-BE49-F238E27FC236}">
                <a16:creationId xmlns:a16="http://schemas.microsoft.com/office/drawing/2014/main" id="{F613DF98-F58B-4FCE-B6BF-62DF295AF6F8}"/>
              </a:ext>
            </a:extLst>
          </p:cNvPr>
          <p:cNvGrpSpPr/>
          <p:nvPr/>
        </p:nvGrpSpPr>
        <p:grpSpPr>
          <a:xfrm>
            <a:off x="7363290" y="3272366"/>
            <a:ext cx="914400" cy="1307465"/>
            <a:chOff x="7354823" y="3543300"/>
            <a:chExt cx="914400" cy="1307465"/>
          </a:xfrm>
        </p:grpSpPr>
        <p:sp>
          <p:nvSpPr>
            <p:cNvPr id="92" name="object 43">
              <a:extLst>
                <a:ext uri="{FF2B5EF4-FFF2-40B4-BE49-F238E27FC236}">
                  <a16:creationId xmlns:a16="http://schemas.microsoft.com/office/drawing/2014/main" id="{9D9BD011-F1B9-4C15-B211-EB6AA92EDA84}"/>
                </a:ext>
              </a:extLst>
            </p:cNvPr>
            <p:cNvSpPr/>
            <p:nvPr/>
          </p:nvSpPr>
          <p:spPr>
            <a:xfrm>
              <a:off x="7754164" y="4141063"/>
              <a:ext cx="194310" cy="703580"/>
            </a:xfrm>
            <a:custGeom>
              <a:avLst/>
              <a:gdLst/>
              <a:ahLst/>
              <a:cxnLst/>
              <a:rect l="l" t="t" r="r" b="b"/>
              <a:pathLst>
                <a:path w="194309" h="703579">
                  <a:moveTo>
                    <a:pt x="193965" y="703249"/>
                  </a:moveTo>
                  <a:lnTo>
                    <a:pt x="167299" y="661212"/>
                  </a:lnTo>
                  <a:lnTo>
                    <a:pt x="142533" y="618200"/>
                  </a:lnTo>
                  <a:lnTo>
                    <a:pt x="119686" y="574279"/>
                  </a:lnTo>
                  <a:lnTo>
                    <a:pt x="98773" y="529515"/>
                  </a:lnTo>
                  <a:lnTo>
                    <a:pt x="79814" y="483971"/>
                  </a:lnTo>
                  <a:lnTo>
                    <a:pt x="62826" y="437714"/>
                  </a:lnTo>
                  <a:lnTo>
                    <a:pt x="47826" y="390807"/>
                  </a:lnTo>
                  <a:lnTo>
                    <a:pt x="34833" y="343317"/>
                  </a:lnTo>
                  <a:lnTo>
                    <a:pt x="23864" y="295308"/>
                  </a:lnTo>
                  <a:lnTo>
                    <a:pt x="14936" y="246845"/>
                  </a:lnTo>
                  <a:lnTo>
                    <a:pt x="8068" y="197994"/>
                  </a:lnTo>
                  <a:lnTo>
                    <a:pt x="3278" y="148818"/>
                  </a:lnTo>
                  <a:lnTo>
                    <a:pt x="582" y="99384"/>
                  </a:lnTo>
                  <a:lnTo>
                    <a:pt x="0" y="49756"/>
                  </a:lnTo>
                  <a:lnTo>
                    <a:pt x="1547" y="0"/>
                  </a:lnTo>
                </a:path>
              </a:pathLst>
            </a:custGeom>
            <a:ln w="12192">
              <a:solidFill>
                <a:srgbClr val="81BF7F"/>
              </a:solidFill>
            </a:ln>
          </p:spPr>
          <p:txBody>
            <a:bodyPr wrap="square" lIns="0" tIns="0" rIns="0" bIns="0" rtlCol="0"/>
            <a:lstStyle/>
            <a:p>
              <a:endParaRPr/>
            </a:p>
          </p:txBody>
        </p:sp>
        <p:sp>
          <p:nvSpPr>
            <p:cNvPr id="93" name="object 44">
              <a:extLst>
                <a:ext uri="{FF2B5EF4-FFF2-40B4-BE49-F238E27FC236}">
                  <a16:creationId xmlns:a16="http://schemas.microsoft.com/office/drawing/2014/main" id="{A440A9EA-9DE8-4F28-88BB-E929FB8872DD}"/>
                </a:ext>
              </a:extLst>
            </p:cNvPr>
            <p:cNvSpPr/>
            <p:nvPr/>
          </p:nvSpPr>
          <p:spPr>
            <a:xfrm>
              <a:off x="7366253" y="3554729"/>
              <a:ext cx="891540" cy="579120"/>
            </a:xfrm>
            <a:custGeom>
              <a:avLst/>
              <a:gdLst/>
              <a:ahLst/>
              <a:cxnLst/>
              <a:rect l="l" t="t" r="r" b="b"/>
              <a:pathLst>
                <a:path w="891540" h="579120">
                  <a:moveTo>
                    <a:pt x="795020" y="0"/>
                  </a:moveTo>
                  <a:lnTo>
                    <a:pt x="96520" y="0"/>
                  </a:lnTo>
                  <a:lnTo>
                    <a:pt x="58952" y="7585"/>
                  </a:lnTo>
                  <a:lnTo>
                    <a:pt x="28271" y="28271"/>
                  </a:lnTo>
                  <a:lnTo>
                    <a:pt x="7585" y="58952"/>
                  </a:lnTo>
                  <a:lnTo>
                    <a:pt x="0" y="96520"/>
                  </a:lnTo>
                  <a:lnTo>
                    <a:pt x="0" y="482600"/>
                  </a:lnTo>
                  <a:lnTo>
                    <a:pt x="7585" y="520167"/>
                  </a:lnTo>
                  <a:lnTo>
                    <a:pt x="28271" y="550848"/>
                  </a:lnTo>
                  <a:lnTo>
                    <a:pt x="58952" y="571534"/>
                  </a:lnTo>
                  <a:lnTo>
                    <a:pt x="96520" y="579120"/>
                  </a:lnTo>
                  <a:lnTo>
                    <a:pt x="795020" y="579120"/>
                  </a:lnTo>
                  <a:lnTo>
                    <a:pt x="832587" y="571534"/>
                  </a:lnTo>
                  <a:lnTo>
                    <a:pt x="863268" y="550848"/>
                  </a:lnTo>
                  <a:lnTo>
                    <a:pt x="883954" y="520167"/>
                  </a:lnTo>
                  <a:lnTo>
                    <a:pt x="891540" y="482600"/>
                  </a:lnTo>
                  <a:lnTo>
                    <a:pt x="891540" y="96520"/>
                  </a:lnTo>
                  <a:lnTo>
                    <a:pt x="883954" y="58952"/>
                  </a:lnTo>
                  <a:lnTo>
                    <a:pt x="863268" y="28271"/>
                  </a:lnTo>
                  <a:lnTo>
                    <a:pt x="832587" y="7585"/>
                  </a:lnTo>
                  <a:lnTo>
                    <a:pt x="795020" y="0"/>
                  </a:lnTo>
                  <a:close/>
                </a:path>
              </a:pathLst>
            </a:custGeom>
            <a:solidFill>
              <a:srgbClr val="A2C777"/>
            </a:solidFill>
          </p:spPr>
          <p:txBody>
            <a:bodyPr wrap="square" lIns="0" tIns="0" rIns="0" bIns="0" rtlCol="0"/>
            <a:lstStyle/>
            <a:p>
              <a:endParaRPr/>
            </a:p>
          </p:txBody>
        </p:sp>
        <p:sp>
          <p:nvSpPr>
            <p:cNvPr id="94" name="object 45">
              <a:extLst>
                <a:ext uri="{FF2B5EF4-FFF2-40B4-BE49-F238E27FC236}">
                  <a16:creationId xmlns:a16="http://schemas.microsoft.com/office/drawing/2014/main" id="{11E9551D-4F4E-4842-AADB-A3369E218CAF}"/>
                </a:ext>
              </a:extLst>
            </p:cNvPr>
            <p:cNvSpPr/>
            <p:nvPr/>
          </p:nvSpPr>
          <p:spPr>
            <a:xfrm>
              <a:off x="7366253" y="3554729"/>
              <a:ext cx="891540" cy="579120"/>
            </a:xfrm>
            <a:custGeom>
              <a:avLst/>
              <a:gdLst/>
              <a:ahLst/>
              <a:cxnLst/>
              <a:rect l="l" t="t" r="r" b="b"/>
              <a:pathLst>
                <a:path w="891540" h="579120">
                  <a:moveTo>
                    <a:pt x="0" y="96520"/>
                  </a:moveTo>
                  <a:lnTo>
                    <a:pt x="7585" y="58952"/>
                  </a:lnTo>
                  <a:lnTo>
                    <a:pt x="28271" y="28271"/>
                  </a:lnTo>
                  <a:lnTo>
                    <a:pt x="58952" y="7585"/>
                  </a:lnTo>
                  <a:lnTo>
                    <a:pt x="96520" y="0"/>
                  </a:lnTo>
                  <a:lnTo>
                    <a:pt x="795020" y="0"/>
                  </a:lnTo>
                  <a:lnTo>
                    <a:pt x="832587" y="7585"/>
                  </a:lnTo>
                  <a:lnTo>
                    <a:pt x="863268" y="28271"/>
                  </a:lnTo>
                  <a:lnTo>
                    <a:pt x="883954" y="58952"/>
                  </a:lnTo>
                  <a:lnTo>
                    <a:pt x="891540" y="96520"/>
                  </a:lnTo>
                  <a:lnTo>
                    <a:pt x="891540" y="482600"/>
                  </a:lnTo>
                  <a:lnTo>
                    <a:pt x="883954" y="520167"/>
                  </a:lnTo>
                  <a:lnTo>
                    <a:pt x="863268" y="550848"/>
                  </a:lnTo>
                  <a:lnTo>
                    <a:pt x="832587" y="571534"/>
                  </a:lnTo>
                  <a:lnTo>
                    <a:pt x="795020" y="579120"/>
                  </a:lnTo>
                  <a:lnTo>
                    <a:pt x="96520" y="579120"/>
                  </a:lnTo>
                  <a:lnTo>
                    <a:pt x="58952" y="571534"/>
                  </a:lnTo>
                  <a:lnTo>
                    <a:pt x="28271" y="550848"/>
                  </a:lnTo>
                  <a:lnTo>
                    <a:pt x="7585" y="520167"/>
                  </a:lnTo>
                  <a:lnTo>
                    <a:pt x="0" y="482600"/>
                  </a:lnTo>
                  <a:lnTo>
                    <a:pt x="0" y="96520"/>
                  </a:lnTo>
                  <a:close/>
                </a:path>
              </a:pathLst>
            </a:custGeom>
            <a:ln w="22860">
              <a:solidFill>
                <a:srgbClr val="FFFFFF"/>
              </a:solidFill>
            </a:ln>
          </p:spPr>
          <p:txBody>
            <a:bodyPr wrap="square" lIns="0" tIns="0" rIns="0" bIns="0" rtlCol="0"/>
            <a:lstStyle/>
            <a:p>
              <a:endParaRPr/>
            </a:p>
          </p:txBody>
        </p:sp>
      </p:grpSp>
      <p:sp>
        <p:nvSpPr>
          <p:cNvPr id="95" name="object 46">
            <a:extLst>
              <a:ext uri="{FF2B5EF4-FFF2-40B4-BE49-F238E27FC236}">
                <a16:creationId xmlns:a16="http://schemas.microsoft.com/office/drawing/2014/main" id="{80AAC454-2D52-47E8-AECF-C30F8BA39C9D}"/>
              </a:ext>
            </a:extLst>
          </p:cNvPr>
          <p:cNvSpPr txBox="1"/>
          <p:nvPr/>
        </p:nvSpPr>
        <p:spPr>
          <a:xfrm>
            <a:off x="7491142" y="3415939"/>
            <a:ext cx="655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a:cs typeface="Trebuchet MS"/>
              </a:rPr>
              <a:t>Node</a:t>
            </a:r>
            <a:r>
              <a:rPr sz="1600" spc="-95" dirty="0">
                <a:latin typeface="Trebuchet MS"/>
                <a:cs typeface="Trebuchet MS"/>
              </a:rPr>
              <a:t> </a:t>
            </a:r>
            <a:r>
              <a:rPr sz="1600" spc="-60" dirty="0">
                <a:latin typeface="Trebuchet MS"/>
                <a:cs typeface="Trebuchet MS"/>
              </a:rPr>
              <a:t>E</a:t>
            </a:r>
            <a:endParaRPr sz="1600" dirty="0">
              <a:latin typeface="Trebuchet MS"/>
              <a:cs typeface="Trebuchet MS"/>
            </a:endParaRPr>
          </a:p>
        </p:txBody>
      </p:sp>
      <p:sp>
        <p:nvSpPr>
          <p:cNvPr id="96" name="object 47">
            <a:extLst>
              <a:ext uri="{FF2B5EF4-FFF2-40B4-BE49-F238E27FC236}">
                <a16:creationId xmlns:a16="http://schemas.microsoft.com/office/drawing/2014/main" id="{A7052F7B-1419-4EA7-B763-BBD9018B1C5C}"/>
              </a:ext>
            </a:extLst>
          </p:cNvPr>
          <p:cNvSpPr/>
          <p:nvPr/>
        </p:nvSpPr>
        <p:spPr>
          <a:xfrm>
            <a:off x="7964572" y="2862841"/>
            <a:ext cx="506095" cy="414655"/>
          </a:xfrm>
          <a:custGeom>
            <a:avLst/>
            <a:gdLst/>
            <a:ahLst/>
            <a:cxnLst/>
            <a:rect l="l" t="t" r="r" b="b"/>
            <a:pathLst>
              <a:path w="506095" h="414654">
                <a:moveTo>
                  <a:pt x="0" y="414134"/>
                </a:moveTo>
                <a:lnTo>
                  <a:pt x="29815" y="372468"/>
                </a:lnTo>
                <a:lnTo>
                  <a:pt x="61354" y="332266"/>
                </a:lnTo>
                <a:lnTo>
                  <a:pt x="94558" y="293574"/>
                </a:lnTo>
                <a:lnTo>
                  <a:pt x="129371" y="256439"/>
                </a:lnTo>
                <a:lnTo>
                  <a:pt x="165735" y="220907"/>
                </a:lnTo>
                <a:lnTo>
                  <a:pt x="203595" y="187026"/>
                </a:lnTo>
                <a:lnTo>
                  <a:pt x="242892" y="154842"/>
                </a:lnTo>
                <a:lnTo>
                  <a:pt x="283570" y="124403"/>
                </a:lnTo>
                <a:lnTo>
                  <a:pt x="325571" y="95754"/>
                </a:lnTo>
                <a:lnTo>
                  <a:pt x="368839" y="68942"/>
                </a:lnTo>
                <a:lnTo>
                  <a:pt x="413318" y="44015"/>
                </a:lnTo>
                <a:lnTo>
                  <a:pt x="458949" y="21018"/>
                </a:lnTo>
                <a:lnTo>
                  <a:pt x="505675" y="0"/>
                </a:lnTo>
              </a:path>
            </a:pathLst>
          </a:custGeom>
          <a:ln w="12192">
            <a:solidFill>
              <a:srgbClr val="A2C777"/>
            </a:solidFill>
          </a:ln>
        </p:spPr>
        <p:txBody>
          <a:bodyPr wrap="square" lIns="0" tIns="0" rIns="0" bIns="0" rtlCol="0"/>
          <a:lstStyle/>
          <a:p>
            <a:endParaRPr/>
          </a:p>
        </p:txBody>
      </p:sp>
      <p:sp>
        <p:nvSpPr>
          <p:cNvPr id="97" name="object 48">
            <a:extLst>
              <a:ext uri="{FF2B5EF4-FFF2-40B4-BE49-F238E27FC236}">
                <a16:creationId xmlns:a16="http://schemas.microsoft.com/office/drawing/2014/main" id="{74508629-828F-447B-AC2E-B22E0807CCCD}"/>
              </a:ext>
            </a:extLst>
          </p:cNvPr>
          <p:cNvSpPr txBox="1"/>
          <p:nvPr/>
        </p:nvSpPr>
        <p:spPr>
          <a:xfrm>
            <a:off x="668232" y="5346999"/>
            <a:ext cx="4870450" cy="88011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400" spc="-45" dirty="0">
                <a:latin typeface="Trebuchet MS"/>
                <a:cs typeface="Trebuchet MS"/>
              </a:rPr>
              <a:t>There </a:t>
            </a:r>
            <a:r>
              <a:rPr sz="1400" spc="-85" dirty="0">
                <a:latin typeface="Trebuchet MS"/>
                <a:cs typeface="Trebuchet MS"/>
              </a:rPr>
              <a:t>are </a:t>
            </a:r>
            <a:r>
              <a:rPr sz="1400" spc="-90" dirty="0">
                <a:latin typeface="Trebuchet MS"/>
                <a:cs typeface="Trebuchet MS"/>
              </a:rPr>
              <a:t>multiple ledgers, </a:t>
            </a:r>
            <a:r>
              <a:rPr sz="1400" spc="-75" dirty="0">
                <a:latin typeface="Trebuchet MS"/>
                <a:cs typeface="Trebuchet MS"/>
              </a:rPr>
              <a:t>but </a:t>
            </a:r>
            <a:r>
              <a:rPr sz="1400" spc="-60" dirty="0">
                <a:latin typeface="Trebuchet MS"/>
                <a:cs typeface="Trebuchet MS"/>
              </a:rPr>
              <a:t>Bank </a:t>
            </a:r>
            <a:r>
              <a:rPr sz="1400" spc="-50" dirty="0">
                <a:latin typeface="Trebuchet MS"/>
                <a:cs typeface="Trebuchet MS"/>
              </a:rPr>
              <a:t>holds </a:t>
            </a:r>
            <a:r>
              <a:rPr sz="1400" spc="-80" dirty="0">
                <a:latin typeface="Trebuchet MS"/>
                <a:cs typeface="Trebuchet MS"/>
              </a:rPr>
              <a:t>the “golden</a:t>
            </a:r>
            <a:r>
              <a:rPr sz="1400" spc="-120" dirty="0">
                <a:latin typeface="Trebuchet MS"/>
                <a:cs typeface="Trebuchet MS"/>
              </a:rPr>
              <a:t> </a:t>
            </a:r>
            <a:r>
              <a:rPr sz="1400" spc="-55" dirty="0">
                <a:latin typeface="Trebuchet MS"/>
                <a:cs typeface="Trebuchet MS"/>
              </a:rPr>
              <a:t>record”</a:t>
            </a:r>
            <a:endParaRPr sz="1400">
              <a:latin typeface="Trebuchet MS"/>
              <a:cs typeface="Trebuchet MS"/>
            </a:endParaRPr>
          </a:p>
          <a:p>
            <a:pPr marL="299085" marR="5080" indent="-287020">
              <a:lnSpc>
                <a:spcPct val="100000"/>
              </a:lnSpc>
              <a:spcBef>
                <a:spcPts val="5"/>
              </a:spcBef>
              <a:buFont typeface="Arial"/>
              <a:buChar char="•"/>
              <a:tabLst>
                <a:tab pos="299085" algn="l"/>
                <a:tab pos="299720" algn="l"/>
              </a:tabLst>
            </a:pPr>
            <a:r>
              <a:rPr sz="1400" spc="-50" dirty="0">
                <a:latin typeface="Trebuchet MS"/>
                <a:cs typeface="Trebuchet MS"/>
              </a:rPr>
              <a:t>Client </a:t>
            </a:r>
            <a:r>
              <a:rPr sz="1400" spc="-5" dirty="0">
                <a:latin typeface="Trebuchet MS"/>
                <a:cs typeface="Trebuchet MS"/>
              </a:rPr>
              <a:t>B </a:t>
            </a:r>
            <a:r>
              <a:rPr sz="1400" spc="-70" dirty="0">
                <a:latin typeface="Trebuchet MS"/>
                <a:cs typeface="Trebuchet MS"/>
              </a:rPr>
              <a:t>must reconcile its </a:t>
            </a:r>
            <a:r>
              <a:rPr sz="1400" spc="-30" dirty="0">
                <a:latin typeface="Trebuchet MS"/>
                <a:cs typeface="Trebuchet MS"/>
              </a:rPr>
              <a:t>own </a:t>
            </a:r>
            <a:r>
              <a:rPr sz="1400" spc="-75" dirty="0">
                <a:latin typeface="Trebuchet MS"/>
                <a:cs typeface="Trebuchet MS"/>
              </a:rPr>
              <a:t>ledger </a:t>
            </a:r>
            <a:r>
              <a:rPr sz="1400" spc="-95" dirty="0">
                <a:latin typeface="Trebuchet MS"/>
                <a:cs typeface="Trebuchet MS"/>
              </a:rPr>
              <a:t>against that </a:t>
            </a:r>
            <a:r>
              <a:rPr sz="1400" spc="-70" dirty="0">
                <a:latin typeface="Trebuchet MS"/>
                <a:cs typeface="Trebuchet MS"/>
              </a:rPr>
              <a:t>of </a:t>
            </a:r>
            <a:r>
              <a:rPr sz="1400" spc="-90" dirty="0">
                <a:latin typeface="Trebuchet MS"/>
                <a:cs typeface="Trebuchet MS"/>
              </a:rPr>
              <a:t>Bank, and  </a:t>
            </a:r>
            <a:r>
              <a:rPr sz="1400" spc="-70" dirty="0">
                <a:latin typeface="Trebuchet MS"/>
                <a:cs typeface="Trebuchet MS"/>
              </a:rPr>
              <a:t>must convince </a:t>
            </a:r>
            <a:r>
              <a:rPr sz="1400" spc="-60" dirty="0">
                <a:latin typeface="Trebuchet MS"/>
                <a:cs typeface="Trebuchet MS"/>
              </a:rPr>
              <a:t>Bank </a:t>
            </a:r>
            <a:r>
              <a:rPr sz="1400" spc="-70" dirty="0">
                <a:latin typeface="Trebuchet MS"/>
                <a:cs typeface="Trebuchet MS"/>
              </a:rPr>
              <a:t>of </a:t>
            </a:r>
            <a:r>
              <a:rPr sz="1400" spc="-80" dirty="0">
                <a:latin typeface="Trebuchet MS"/>
                <a:cs typeface="Trebuchet MS"/>
              </a:rPr>
              <a:t>the </a:t>
            </a:r>
            <a:r>
              <a:rPr sz="1400" spc="-75" dirty="0">
                <a:latin typeface="Trebuchet MS"/>
                <a:cs typeface="Trebuchet MS"/>
              </a:rPr>
              <a:t>“true </a:t>
            </a:r>
            <a:r>
              <a:rPr sz="1400" spc="-95" dirty="0">
                <a:latin typeface="Trebuchet MS"/>
                <a:cs typeface="Trebuchet MS"/>
              </a:rPr>
              <a:t>state” </a:t>
            </a:r>
            <a:r>
              <a:rPr sz="1400" spc="-70" dirty="0">
                <a:latin typeface="Trebuchet MS"/>
                <a:cs typeface="Trebuchet MS"/>
              </a:rPr>
              <a:t>of </a:t>
            </a:r>
            <a:r>
              <a:rPr sz="1400" spc="-80" dirty="0">
                <a:latin typeface="Trebuchet MS"/>
                <a:cs typeface="Trebuchet MS"/>
              </a:rPr>
              <a:t>the </a:t>
            </a:r>
            <a:r>
              <a:rPr sz="1400" spc="-60" dirty="0">
                <a:latin typeface="Trebuchet MS"/>
                <a:cs typeface="Trebuchet MS"/>
              </a:rPr>
              <a:t>Bank </a:t>
            </a:r>
            <a:r>
              <a:rPr sz="1400" spc="-75" dirty="0">
                <a:latin typeface="Trebuchet MS"/>
                <a:cs typeface="Trebuchet MS"/>
              </a:rPr>
              <a:t>ledger </a:t>
            </a:r>
            <a:r>
              <a:rPr sz="1400" spc="-130" dirty="0">
                <a:latin typeface="Trebuchet MS"/>
                <a:cs typeface="Trebuchet MS"/>
              </a:rPr>
              <a:t>if  </a:t>
            </a:r>
            <a:r>
              <a:rPr sz="1400" spc="-75" dirty="0">
                <a:latin typeface="Trebuchet MS"/>
                <a:cs typeface="Trebuchet MS"/>
              </a:rPr>
              <a:t>discrepancies</a:t>
            </a:r>
            <a:r>
              <a:rPr sz="1400" spc="-70" dirty="0">
                <a:latin typeface="Trebuchet MS"/>
                <a:cs typeface="Trebuchet MS"/>
              </a:rPr>
              <a:t> arise</a:t>
            </a:r>
            <a:endParaRPr sz="1400">
              <a:latin typeface="Trebuchet MS"/>
              <a:cs typeface="Trebuchet MS"/>
            </a:endParaRPr>
          </a:p>
        </p:txBody>
      </p:sp>
      <p:sp>
        <p:nvSpPr>
          <p:cNvPr id="98" name="object 49">
            <a:extLst>
              <a:ext uri="{FF2B5EF4-FFF2-40B4-BE49-F238E27FC236}">
                <a16:creationId xmlns:a16="http://schemas.microsoft.com/office/drawing/2014/main" id="{DDA741AB-B759-45E7-BFB2-B158A3E45683}"/>
              </a:ext>
            </a:extLst>
          </p:cNvPr>
          <p:cNvSpPr txBox="1"/>
          <p:nvPr/>
        </p:nvSpPr>
        <p:spPr>
          <a:xfrm>
            <a:off x="6305446" y="5346999"/>
            <a:ext cx="5037455" cy="1093470"/>
          </a:xfrm>
          <a:prstGeom prst="rect">
            <a:avLst/>
          </a:prstGeom>
        </p:spPr>
        <p:txBody>
          <a:bodyPr vert="horz" wrap="square" lIns="0" tIns="12700" rIns="0" bIns="0" rtlCol="0">
            <a:spAutoFit/>
          </a:bodyPr>
          <a:lstStyle/>
          <a:p>
            <a:pPr marL="299085" marR="91440" indent="-287020" algn="just">
              <a:lnSpc>
                <a:spcPct val="100000"/>
              </a:lnSpc>
              <a:spcBef>
                <a:spcPts val="100"/>
              </a:spcBef>
              <a:buFont typeface="Arial"/>
              <a:buChar char="•"/>
              <a:tabLst>
                <a:tab pos="299720" algn="l"/>
              </a:tabLst>
            </a:pPr>
            <a:r>
              <a:rPr sz="1400" spc="-45" dirty="0">
                <a:latin typeface="Trebuchet MS"/>
                <a:cs typeface="Trebuchet MS"/>
              </a:rPr>
              <a:t>There </a:t>
            </a:r>
            <a:r>
              <a:rPr sz="1400" spc="-60" dirty="0">
                <a:latin typeface="Trebuchet MS"/>
                <a:cs typeface="Trebuchet MS"/>
              </a:rPr>
              <a:t>is </a:t>
            </a:r>
            <a:r>
              <a:rPr sz="1400" spc="-45" dirty="0">
                <a:latin typeface="Trebuchet MS"/>
                <a:cs typeface="Trebuchet MS"/>
              </a:rPr>
              <a:t>one </a:t>
            </a:r>
            <a:r>
              <a:rPr sz="1400" spc="-114" dirty="0">
                <a:latin typeface="Trebuchet MS"/>
                <a:cs typeface="Trebuchet MS"/>
              </a:rPr>
              <a:t>ledger. </a:t>
            </a:r>
            <a:r>
              <a:rPr sz="1400" spc="-35" dirty="0">
                <a:latin typeface="Trebuchet MS"/>
                <a:cs typeface="Trebuchet MS"/>
              </a:rPr>
              <a:t>All </a:t>
            </a:r>
            <a:r>
              <a:rPr sz="1400" spc="5" dirty="0">
                <a:latin typeface="Trebuchet MS"/>
                <a:cs typeface="Trebuchet MS"/>
              </a:rPr>
              <a:t>Nodes </a:t>
            </a:r>
            <a:r>
              <a:rPr sz="1400" spc="-110" dirty="0">
                <a:latin typeface="Trebuchet MS"/>
                <a:cs typeface="Trebuchet MS"/>
              </a:rPr>
              <a:t>have </a:t>
            </a:r>
            <a:r>
              <a:rPr sz="1400" spc="-45" dirty="0">
                <a:latin typeface="Trebuchet MS"/>
                <a:cs typeface="Trebuchet MS"/>
              </a:rPr>
              <a:t>some </a:t>
            </a:r>
            <a:r>
              <a:rPr sz="1400" spc="-105" dirty="0">
                <a:latin typeface="Trebuchet MS"/>
                <a:cs typeface="Trebuchet MS"/>
              </a:rPr>
              <a:t>level </a:t>
            </a:r>
            <a:r>
              <a:rPr sz="1400" spc="-70" dirty="0">
                <a:latin typeface="Trebuchet MS"/>
                <a:cs typeface="Trebuchet MS"/>
              </a:rPr>
              <a:t>of </a:t>
            </a:r>
            <a:r>
              <a:rPr sz="1400" spc="-75" dirty="0">
                <a:latin typeface="Trebuchet MS"/>
                <a:cs typeface="Trebuchet MS"/>
              </a:rPr>
              <a:t>access </a:t>
            </a:r>
            <a:r>
              <a:rPr sz="1400" spc="-35" dirty="0">
                <a:latin typeface="Trebuchet MS"/>
                <a:cs typeface="Trebuchet MS"/>
              </a:rPr>
              <a:t>to </a:t>
            </a:r>
            <a:r>
              <a:rPr sz="1400" spc="-95" dirty="0">
                <a:latin typeface="Trebuchet MS"/>
                <a:cs typeface="Trebuchet MS"/>
              </a:rPr>
              <a:t>that  </a:t>
            </a:r>
            <a:r>
              <a:rPr sz="1400" spc="-114" dirty="0">
                <a:latin typeface="Trebuchet MS"/>
                <a:cs typeface="Trebuchet MS"/>
              </a:rPr>
              <a:t>ledger.</a:t>
            </a:r>
            <a:endParaRPr sz="1400" dirty="0">
              <a:latin typeface="Trebuchet MS"/>
              <a:cs typeface="Trebuchet MS"/>
            </a:endParaRPr>
          </a:p>
          <a:p>
            <a:pPr marL="299085" marR="5080" indent="-287020" algn="just">
              <a:lnSpc>
                <a:spcPct val="100000"/>
              </a:lnSpc>
              <a:spcBef>
                <a:spcPts val="5"/>
              </a:spcBef>
              <a:buFont typeface="Arial"/>
              <a:buChar char="•"/>
              <a:tabLst>
                <a:tab pos="299720" algn="l"/>
              </a:tabLst>
            </a:pPr>
            <a:r>
              <a:rPr sz="1400" spc="-35" dirty="0">
                <a:latin typeface="Trebuchet MS"/>
                <a:cs typeface="Trebuchet MS"/>
              </a:rPr>
              <a:t>All </a:t>
            </a:r>
            <a:r>
              <a:rPr sz="1400" spc="5" dirty="0">
                <a:latin typeface="Trebuchet MS"/>
                <a:cs typeface="Trebuchet MS"/>
              </a:rPr>
              <a:t>Nodes </a:t>
            </a:r>
            <a:r>
              <a:rPr sz="1400" spc="-90" dirty="0">
                <a:latin typeface="Trebuchet MS"/>
                <a:cs typeface="Trebuchet MS"/>
              </a:rPr>
              <a:t>agree </a:t>
            </a:r>
            <a:r>
              <a:rPr sz="1400" spc="-35" dirty="0">
                <a:latin typeface="Trebuchet MS"/>
                <a:cs typeface="Trebuchet MS"/>
              </a:rPr>
              <a:t>to </a:t>
            </a:r>
            <a:r>
              <a:rPr sz="1400" spc="-140" dirty="0">
                <a:latin typeface="Trebuchet MS"/>
                <a:cs typeface="Trebuchet MS"/>
              </a:rPr>
              <a:t>a </a:t>
            </a:r>
            <a:r>
              <a:rPr sz="1400" spc="-40" dirty="0">
                <a:latin typeface="Trebuchet MS"/>
                <a:cs typeface="Trebuchet MS"/>
              </a:rPr>
              <a:t>protocol </a:t>
            </a:r>
            <a:r>
              <a:rPr sz="1400" spc="-95" dirty="0">
                <a:latin typeface="Trebuchet MS"/>
                <a:cs typeface="Trebuchet MS"/>
              </a:rPr>
              <a:t>that </a:t>
            </a:r>
            <a:r>
              <a:rPr sz="1400" spc="-70" dirty="0">
                <a:latin typeface="Trebuchet MS"/>
                <a:cs typeface="Trebuchet MS"/>
              </a:rPr>
              <a:t>determines </a:t>
            </a:r>
            <a:r>
              <a:rPr sz="1400" spc="-80" dirty="0">
                <a:latin typeface="Trebuchet MS"/>
                <a:cs typeface="Trebuchet MS"/>
              </a:rPr>
              <a:t>the </a:t>
            </a:r>
            <a:r>
              <a:rPr sz="1400" spc="-75" dirty="0">
                <a:latin typeface="Trebuchet MS"/>
                <a:cs typeface="Trebuchet MS"/>
              </a:rPr>
              <a:t>“true </a:t>
            </a:r>
            <a:r>
              <a:rPr sz="1400" spc="-95" dirty="0">
                <a:latin typeface="Trebuchet MS"/>
                <a:cs typeface="Trebuchet MS"/>
              </a:rPr>
              <a:t>state” </a:t>
            </a:r>
            <a:r>
              <a:rPr sz="1400" spc="-70" dirty="0">
                <a:latin typeface="Trebuchet MS"/>
                <a:cs typeface="Trebuchet MS"/>
              </a:rPr>
              <a:t>of  </a:t>
            </a:r>
            <a:r>
              <a:rPr sz="1400" spc="-80" dirty="0">
                <a:latin typeface="Trebuchet MS"/>
                <a:cs typeface="Trebuchet MS"/>
              </a:rPr>
              <a:t>the ledger </a:t>
            </a:r>
            <a:r>
              <a:rPr sz="1400" spc="-114" dirty="0">
                <a:latin typeface="Trebuchet MS"/>
                <a:cs typeface="Trebuchet MS"/>
              </a:rPr>
              <a:t>at </a:t>
            </a:r>
            <a:r>
              <a:rPr sz="1400" spc="-100" dirty="0">
                <a:latin typeface="Trebuchet MS"/>
                <a:cs typeface="Trebuchet MS"/>
              </a:rPr>
              <a:t>any </a:t>
            </a:r>
            <a:r>
              <a:rPr sz="1400" spc="-60" dirty="0">
                <a:latin typeface="Trebuchet MS"/>
                <a:cs typeface="Trebuchet MS"/>
              </a:rPr>
              <a:t>point </a:t>
            </a:r>
            <a:r>
              <a:rPr sz="1400" spc="-80" dirty="0">
                <a:latin typeface="Trebuchet MS"/>
                <a:cs typeface="Trebuchet MS"/>
              </a:rPr>
              <a:t>in </a:t>
            </a:r>
            <a:r>
              <a:rPr sz="1400" spc="-110" dirty="0">
                <a:latin typeface="Trebuchet MS"/>
                <a:cs typeface="Trebuchet MS"/>
              </a:rPr>
              <a:t>time. </a:t>
            </a:r>
            <a:r>
              <a:rPr sz="1400" spc="-40" dirty="0">
                <a:latin typeface="Trebuchet MS"/>
                <a:cs typeface="Trebuchet MS"/>
              </a:rPr>
              <a:t>The </a:t>
            </a:r>
            <a:r>
              <a:rPr sz="1400" spc="-85" dirty="0">
                <a:latin typeface="Trebuchet MS"/>
                <a:cs typeface="Trebuchet MS"/>
              </a:rPr>
              <a:t>application </a:t>
            </a:r>
            <a:r>
              <a:rPr sz="1400" spc="-70" dirty="0">
                <a:latin typeface="Trebuchet MS"/>
                <a:cs typeface="Trebuchet MS"/>
              </a:rPr>
              <a:t>of this </a:t>
            </a:r>
            <a:r>
              <a:rPr sz="1400" spc="-40" dirty="0">
                <a:latin typeface="Trebuchet MS"/>
                <a:cs typeface="Trebuchet MS"/>
              </a:rPr>
              <a:t>protocol </a:t>
            </a:r>
            <a:r>
              <a:rPr sz="1400" spc="-60" dirty="0">
                <a:latin typeface="Trebuchet MS"/>
                <a:cs typeface="Trebuchet MS"/>
              </a:rPr>
              <a:t>is  </a:t>
            </a:r>
            <a:r>
              <a:rPr sz="1400" spc="-65" dirty="0">
                <a:latin typeface="Trebuchet MS"/>
                <a:cs typeface="Trebuchet MS"/>
              </a:rPr>
              <a:t>sometimes </a:t>
            </a:r>
            <a:r>
              <a:rPr sz="1400" spc="-100" dirty="0">
                <a:latin typeface="Trebuchet MS"/>
                <a:cs typeface="Trebuchet MS"/>
              </a:rPr>
              <a:t>called </a:t>
            </a:r>
            <a:r>
              <a:rPr sz="1400" spc="-95" dirty="0">
                <a:latin typeface="Trebuchet MS"/>
                <a:cs typeface="Trebuchet MS"/>
              </a:rPr>
              <a:t>“achieving</a:t>
            </a:r>
            <a:r>
              <a:rPr sz="1400" spc="-110" dirty="0">
                <a:latin typeface="Trebuchet MS"/>
                <a:cs typeface="Trebuchet MS"/>
              </a:rPr>
              <a:t> </a:t>
            </a:r>
            <a:r>
              <a:rPr sz="1400" spc="-80" dirty="0">
                <a:latin typeface="Trebuchet MS"/>
                <a:cs typeface="Trebuchet MS"/>
              </a:rPr>
              <a:t>consensus.”</a:t>
            </a:r>
            <a:endParaRPr sz="1400" dirty="0">
              <a:latin typeface="Trebuchet MS"/>
              <a:cs typeface="Trebuchet MS"/>
            </a:endParaRPr>
          </a:p>
        </p:txBody>
      </p:sp>
    </p:spTree>
    <p:extLst>
      <p:ext uri="{BB962C8B-B14F-4D97-AF65-F5344CB8AC3E}">
        <p14:creationId xmlns:p14="http://schemas.microsoft.com/office/powerpoint/2010/main" val="148625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8E42D8-FA57-4C0E-BF98-1AB3BEE87CB0}"/>
              </a:ext>
            </a:extLst>
          </p:cNvPr>
          <p:cNvPicPr>
            <a:picLocks noChangeAspect="1"/>
          </p:cNvPicPr>
          <p:nvPr/>
        </p:nvPicPr>
        <p:blipFill rotWithShape="1">
          <a:blip r:embed="rId2"/>
          <a:srcRect t="962" b="7894"/>
          <a:stretch/>
        </p:blipFill>
        <p:spPr>
          <a:xfrm>
            <a:off x="1695148" y="1804263"/>
            <a:ext cx="8801704" cy="4463326"/>
          </a:xfrm>
          <a:prstGeom prst="rect">
            <a:avLst/>
          </a:prstGeom>
        </p:spPr>
      </p:pic>
    </p:spTree>
    <p:extLst>
      <p:ext uri="{BB962C8B-B14F-4D97-AF65-F5344CB8AC3E}">
        <p14:creationId xmlns:p14="http://schemas.microsoft.com/office/powerpoint/2010/main" val="423033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3E88-9A20-4617-8C79-34B665DB610C}"/>
              </a:ext>
            </a:extLst>
          </p:cNvPr>
          <p:cNvSpPr>
            <a:spLocks noGrp="1"/>
          </p:cNvSpPr>
          <p:nvPr>
            <p:ph type="title"/>
          </p:nvPr>
        </p:nvSpPr>
        <p:spPr>
          <a:xfrm>
            <a:off x="1328790" y="1016935"/>
            <a:ext cx="9296398" cy="128497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BLOCKCHAIN NODES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0B0CBB-DDCA-4E2E-A05E-0A47CA738EB8}"/>
              </a:ext>
            </a:extLst>
          </p:cNvPr>
          <p:cNvPicPr>
            <a:picLocks noChangeAspect="1"/>
          </p:cNvPicPr>
          <p:nvPr/>
        </p:nvPicPr>
        <p:blipFill>
          <a:blip r:embed="rId2"/>
          <a:stretch>
            <a:fillRect/>
          </a:stretch>
        </p:blipFill>
        <p:spPr>
          <a:xfrm>
            <a:off x="1153063" y="2428892"/>
            <a:ext cx="8004821" cy="4101793"/>
          </a:xfrm>
          <a:prstGeom prst="rect">
            <a:avLst/>
          </a:prstGeom>
        </p:spPr>
      </p:pic>
      <p:pic>
        <p:nvPicPr>
          <p:cNvPr id="9" name="Picture 8">
            <a:extLst>
              <a:ext uri="{FF2B5EF4-FFF2-40B4-BE49-F238E27FC236}">
                <a16:creationId xmlns:a16="http://schemas.microsoft.com/office/drawing/2014/main" id="{F4C9B1F4-A2FA-48AD-874F-DD0B8503F556}"/>
              </a:ext>
            </a:extLst>
          </p:cNvPr>
          <p:cNvPicPr>
            <a:picLocks noChangeAspect="1"/>
          </p:cNvPicPr>
          <p:nvPr/>
        </p:nvPicPr>
        <p:blipFill>
          <a:blip r:embed="rId3"/>
          <a:stretch>
            <a:fillRect/>
          </a:stretch>
        </p:blipFill>
        <p:spPr>
          <a:xfrm>
            <a:off x="9304084" y="3589867"/>
            <a:ext cx="2642208" cy="1557867"/>
          </a:xfrm>
          <a:prstGeom prst="rect">
            <a:avLst/>
          </a:prstGeom>
        </p:spPr>
      </p:pic>
    </p:spTree>
    <p:extLst>
      <p:ext uri="{BB962C8B-B14F-4D97-AF65-F5344CB8AC3E}">
        <p14:creationId xmlns:p14="http://schemas.microsoft.com/office/powerpoint/2010/main" val="1370720517"/>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{33265DF0-2C8F-4B1C-ADF9-7243CC955FF4}tf78479028_win32</Template>
  <TotalTime>1553</TotalTime>
  <Words>992</Words>
  <Application>Microsoft Office PowerPoint</Application>
  <PresentationFormat>Widescreen</PresentationFormat>
  <Paragraphs>140</Paragraphs>
  <Slides>22</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22</vt:i4>
      </vt:variant>
    </vt:vector>
  </HeadingPairs>
  <TitlesOfParts>
    <vt:vector size="36" baseType="lpstr">
      <vt:lpstr>Arial</vt:lpstr>
      <vt:lpstr>Calibri</vt:lpstr>
      <vt:lpstr>Calisto MT</vt:lpstr>
      <vt:lpstr>Courier New</vt:lpstr>
      <vt:lpstr>Segoe UI</vt:lpstr>
      <vt:lpstr>Segoe UI Light</vt:lpstr>
      <vt:lpstr>Times New Roman</vt:lpstr>
      <vt:lpstr>Trebuchet MS</vt:lpstr>
      <vt:lpstr>Wingdings 2</vt:lpstr>
      <vt:lpstr>Balancing Act</vt:lpstr>
      <vt:lpstr>Wellspring</vt:lpstr>
      <vt:lpstr>Star of the show</vt:lpstr>
      <vt:lpstr>Amusements</vt:lpstr>
      <vt:lpstr>Slate</vt:lpstr>
      <vt:lpstr>PowerPoint Presentation</vt:lpstr>
      <vt:lpstr>PowerPoint Presentation</vt:lpstr>
      <vt:lpstr>What is blockchain ?</vt:lpstr>
      <vt:lpstr>PowerPoint Presentation</vt:lpstr>
      <vt:lpstr>PowerPoint Presentation</vt:lpstr>
      <vt:lpstr>HOW DOES BLOCKCHAIN WORKS.?</vt:lpstr>
      <vt:lpstr>TYPES OF LEDGER</vt:lpstr>
      <vt:lpstr>PowerPoint Presentation</vt:lpstr>
      <vt:lpstr>  BLOCKCHAIN NODES</vt:lpstr>
      <vt:lpstr>BLOCKCHAIN USE OF CRYPTOGRAPHY</vt:lpstr>
      <vt:lpstr>PowerPoint Presentation</vt:lpstr>
      <vt:lpstr>PowerPoint Presentation</vt:lpstr>
      <vt:lpstr>PowerPoint Presentation</vt:lpstr>
      <vt:lpstr>SMART CONTRACT</vt:lpstr>
      <vt:lpstr>PowerPoint Presentation</vt:lpstr>
      <vt:lpstr>PowerPoint Presentation</vt:lpstr>
      <vt:lpstr>PowerPoint Presentation</vt:lpstr>
      <vt:lpstr>PowerPoint Presentation</vt:lpstr>
      <vt:lpstr>PowerPoint Presentation</vt:lpstr>
      <vt:lpstr>The technology will affect every industry in the world, including manufacturing, retail, transportation, healthcare, and real estate . Blockchain Is the Future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Abin vinod</dc:creator>
  <cp:lastModifiedBy>Abin vinod</cp:lastModifiedBy>
  <cp:revision>80</cp:revision>
  <dcterms:created xsi:type="dcterms:W3CDTF">2022-04-11T18:38:33Z</dcterms:created>
  <dcterms:modified xsi:type="dcterms:W3CDTF">2023-01-31T08:19:40Z</dcterms:modified>
</cp:coreProperties>
</file>