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7.png" ContentType="image/png"/>
  <Override PartName="/ppt/media/image6.png" ContentType="image/png"/>
  <Override PartName="/ppt/media/image5.png" ContentType="image/png"/>
  <Override PartName="/ppt/media/image8.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3602880" y="1604520"/>
            <a:ext cx="4984920" cy="3977280"/>
          </a:xfrm>
          <a:prstGeom prst="rect">
            <a:avLst/>
          </a:prstGeom>
          <a:ln>
            <a:noFill/>
          </a:ln>
        </p:spPr>
      </p:pic>
      <p:pic>
        <p:nvPicPr>
          <p:cNvPr id="41"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2880" y="1604520"/>
            <a:ext cx="4984920" cy="3977280"/>
          </a:xfrm>
          <a:prstGeom prst="rect">
            <a:avLst/>
          </a:prstGeom>
          <a:ln>
            <a:noFill/>
          </a:ln>
        </p:spPr>
      </p:pic>
      <p:pic>
        <p:nvPicPr>
          <p:cNvPr id="80"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040" cy="456120"/>
          </a:xfrm>
          <a:prstGeom prst="rect">
            <a:avLst/>
          </a:prstGeom>
          <a:solidFill>
            <a:srgbClr val="c0504d"/>
          </a:solidFill>
          <a:ln w="25560">
            <a:noFill/>
          </a:ln>
        </p:spPr>
        <p:style>
          <a:lnRef idx="0"/>
          <a:fillRef idx="0"/>
          <a:effectRef idx="0"/>
          <a:fontRef idx="minor"/>
        </p:style>
      </p:sp>
      <p:sp>
        <p:nvSpPr>
          <p:cNvPr id="1" name="CustomShape 2" hidden="1"/>
          <p:cNvSpPr/>
          <p:nvPr/>
        </p:nvSpPr>
        <p:spPr>
          <a:xfrm>
            <a:off x="0" y="6334200"/>
            <a:ext cx="12191040" cy="64800"/>
          </a:xfrm>
          <a:prstGeom prst="rect">
            <a:avLst/>
          </a:prstGeom>
          <a:solidFill>
            <a:srgbClr val="4f81bd"/>
          </a:solidFill>
          <a:ln w="25560">
            <a:noFill/>
          </a:ln>
        </p:spPr>
        <p:style>
          <a:lnRef idx="0"/>
          <a:fillRef idx="0"/>
          <a:effectRef idx="0"/>
          <a:fontRef idx="minor"/>
        </p:style>
      </p:sp>
      <p:sp>
        <p:nvSpPr>
          <p:cNvPr id="2" name="Line 3"/>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 name="CustomShape 4"/>
          <p:cNvSpPr/>
          <p:nvPr/>
        </p:nvSpPr>
        <p:spPr>
          <a:xfrm>
            <a:off x="3240" y="6400800"/>
            <a:ext cx="12187800" cy="456120"/>
          </a:xfrm>
          <a:prstGeom prst="rect">
            <a:avLst/>
          </a:prstGeom>
          <a:solidFill>
            <a:srgbClr val="c0504d"/>
          </a:solidFill>
          <a:ln w="25560">
            <a:noFill/>
          </a:ln>
        </p:spPr>
        <p:style>
          <a:lnRef idx="0"/>
          <a:fillRef idx="0"/>
          <a:effectRef idx="0"/>
          <a:fontRef idx="minor"/>
        </p:style>
      </p:sp>
      <p:sp>
        <p:nvSpPr>
          <p:cNvPr id="4" name="CustomShape 5"/>
          <p:cNvSpPr/>
          <p:nvPr/>
        </p:nvSpPr>
        <p:spPr>
          <a:xfrm>
            <a:off x="0" y="6334200"/>
            <a:ext cx="12187800" cy="63000"/>
          </a:xfrm>
          <a:prstGeom prst="rect">
            <a:avLst/>
          </a:prstGeom>
          <a:solidFill>
            <a:srgbClr val="4f81bd"/>
          </a:solidFill>
          <a:ln w="25560">
            <a:noFill/>
          </a:ln>
        </p:spPr>
        <p:style>
          <a:lnRef idx="0"/>
          <a:fillRef idx="0"/>
          <a:effectRef idx="0"/>
          <a:fontRef idx="minor"/>
        </p:style>
      </p:sp>
      <p:sp>
        <p:nvSpPr>
          <p:cNvPr id="5" name="Line 6"/>
          <p:cNvSpPr/>
          <p:nvPr/>
        </p:nvSpPr>
        <p:spPr>
          <a:xfrm>
            <a:off x="1207440" y="4343400"/>
            <a:ext cx="9875520" cy="360"/>
          </a:xfrm>
          <a:prstGeom prst="line">
            <a:avLst/>
          </a:prstGeom>
          <a:ln w="6480">
            <a:solidFill>
              <a:srgbClr val="808080"/>
            </a:solidFill>
            <a:round/>
          </a:ln>
        </p:spPr>
        <p:style>
          <a:lnRef idx="0"/>
          <a:fillRef idx="0"/>
          <a:effectRef idx="0"/>
          <a:fontRef idx="minor"/>
        </p:style>
      </p:sp>
      <p:sp>
        <p:nvSpPr>
          <p:cNvPr id="6" name="PlaceHolder 7"/>
          <p:cNvSpPr>
            <a:spLocks noGrp="1"/>
          </p:cNvSpPr>
          <p:nvPr>
            <p:ph type="title"/>
          </p:nvPr>
        </p:nvSpPr>
        <p:spPr>
          <a:xfrm>
            <a:off x="609480" y="273600"/>
            <a:ext cx="10972080" cy="1144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8"/>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6400800"/>
            <a:ext cx="12191040" cy="456120"/>
          </a:xfrm>
          <a:prstGeom prst="rect">
            <a:avLst/>
          </a:prstGeom>
          <a:solidFill>
            <a:srgbClr val="c0504d"/>
          </a:solidFill>
          <a:ln w="25560">
            <a:noFill/>
          </a:ln>
        </p:spPr>
        <p:style>
          <a:lnRef idx="0"/>
          <a:fillRef idx="0"/>
          <a:effectRef idx="0"/>
          <a:fontRef idx="minor"/>
        </p:style>
      </p:sp>
      <p:sp>
        <p:nvSpPr>
          <p:cNvPr id="43" name="CustomShape 2"/>
          <p:cNvSpPr/>
          <p:nvPr/>
        </p:nvSpPr>
        <p:spPr>
          <a:xfrm>
            <a:off x="0" y="6334200"/>
            <a:ext cx="12191040" cy="64800"/>
          </a:xfrm>
          <a:prstGeom prst="rect">
            <a:avLst/>
          </a:prstGeom>
          <a:solidFill>
            <a:srgbClr val="4f81bd"/>
          </a:solidFill>
          <a:ln w="25560">
            <a:noFill/>
          </a:ln>
        </p:spPr>
        <p:style>
          <a:lnRef idx="0"/>
          <a:fillRef idx="0"/>
          <a:effectRef idx="0"/>
          <a:fontRef idx="minor"/>
        </p:style>
      </p:sp>
      <p:sp>
        <p:nvSpPr>
          <p:cNvPr id="44" name="Line 3"/>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097280" y="758880"/>
            <a:ext cx="10057320" cy="3565080"/>
          </a:xfrm>
          <a:prstGeom prst="rect">
            <a:avLst/>
          </a:prstGeom>
          <a:noFill/>
          <a:ln>
            <a:noFill/>
          </a:ln>
        </p:spPr>
        <p:style>
          <a:lnRef idx="0"/>
          <a:fillRef idx="0"/>
          <a:effectRef idx="0"/>
          <a:fontRef idx="minor"/>
        </p:style>
        <p:txBody>
          <a:bodyPr lIns="90000" rIns="90000" tIns="45000" bIns="45000" anchor="b"/>
          <a:p>
            <a:pPr>
              <a:lnSpc>
                <a:spcPct val="85000"/>
              </a:lnSpc>
            </a:pPr>
            <a:r>
              <a:rPr b="1" lang="en-IN" sz="8000" spc="-43" strike="noStrike">
                <a:solidFill>
                  <a:srgbClr val="262626"/>
                </a:solidFill>
                <a:uFill>
                  <a:solidFill>
                    <a:srgbClr val="ffffff"/>
                  </a:solidFill>
                </a:uFill>
                <a:latin typeface="Calibri Light"/>
                <a:ea typeface="DejaVu Sans"/>
              </a:rPr>
              <a:t>NORTH INDIA CYBER SECURITY HAKCATHON</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997200" y="4442760"/>
            <a:ext cx="10057320" cy="1141920"/>
          </a:xfrm>
          <a:prstGeom prst="rect">
            <a:avLst/>
          </a:prstGeom>
          <a:noFill/>
          <a:ln>
            <a:noFill/>
          </a:ln>
        </p:spPr>
        <p:style>
          <a:lnRef idx="0"/>
          <a:fillRef idx="0"/>
          <a:effectRef idx="0"/>
          <a:fontRef idx="minor"/>
        </p:style>
        <p:txBody>
          <a:bodyPr lIns="90000" rIns="90000" tIns="45000" bIns="45000"/>
          <a:p>
            <a:pPr>
              <a:lnSpc>
                <a:spcPct val="100000"/>
              </a:lnSpc>
            </a:pPr>
            <a:r>
              <a:rPr b="0" i="1" lang="en-IN" sz="3200" spc="194" strike="noStrike" cap="all">
                <a:solidFill>
                  <a:srgbClr val="637052"/>
                </a:solidFill>
                <a:uFill>
                  <a:solidFill>
                    <a:srgbClr val="ffffff"/>
                  </a:solidFill>
                </a:uFill>
                <a:latin typeface="Calibri Light"/>
                <a:ea typeface="DejaVu Sans"/>
              </a:rPr>
              <a:t>KEYRING</a:t>
            </a:r>
            <a:endParaRPr b="0" lang="en-IN" sz="1800" spc="-1" strike="noStrike">
              <a:solidFill>
                <a:srgbClr val="000000"/>
              </a:solidFill>
              <a:uFill>
                <a:solidFill>
                  <a:srgbClr val="ffffff"/>
                </a:solidFill>
              </a:uFill>
              <a:latin typeface="Arial"/>
            </a:endParaRPr>
          </a:p>
        </p:txBody>
      </p:sp>
      <p:pic>
        <p:nvPicPr>
          <p:cNvPr id="83" name="Picture 3" descr=""/>
          <p:cNvPicPr/>
          <p:nvPr/>
        </p:nvPicPr>
        <p:blipFill>
          <a:blip r:embed="rId1"/>
          <a:stretch/>
        </p:blipFill>
        <p:spPr>
          <a:xfrm>
            <a:off x="9821160" y="-188280"/>
            <a:ext cx="2258640" cy="169308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7417080" cy="13244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800" spc="-43" strike="noStrike">
                <a:solidFill>
                  <a:srgbClr val="404040"/>
                </a:solidFill>
                <a:uFill>
                  <a:solidFill>
                    <a:srgbClr val="ffffff"/>
                  </a:solidFill>
                </a:uFill>
                <a:latin typeface="Calibri Light"/>
                <a:ea typeface="DejaVu Sans"/>
              </a:rPr>
              <a:t>OUR SOLUTION</a:t>
            </a:r>
            <a:endParaRPr b="0" lang="en-IN" sz="1800" spc="-1" strike="noStrike">
              <a:solidFill>
                <a:srgbClr val="000000"/>
              </a:solidFill>
              <a:uFill>
                <a:solidFill>
                  <a:srgbClr val="ffffff"/>
                </a:solidFill>
              </a:uFill>
              <a:latin typeface="Arial"/>
            </a:endParaRPr>
          </a:p>
        </p:txBody>
      </p:sp>
      <p:sp>
        <p:nvSpPr>
          <p:cNvPr id="91" name="CustomShape 2"/>
          <p:cNvSpPr/>
          <p:nvPr/>
        </p:nvSpPr>
        <p:spPr>
          <a:xfrm>
            <a:off x="1097280" y="1845720"/>
            <a:ext cx="10057320" cy="4022280"/>
          </a:xfrm>
          <a:prstGeom prst="rect">
            <a:avLst/>
          </a:prstGeom>
          <a:noFill/>
          <a:ln>
            <a:noFill/>
          </a:ln>
        </p:spPr>
        <p:style>
          <a:lnRef idx="0"/>
          <a:fillRef idx="0"/>
          <a:effectRef idx="0"/>
          <a:fontRef idx="minor"/>
        </p:style>
        <p:txBody>
          <a:bodyPr lIns="0" rIns="0" tIns="45000" bIns="45000"/>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pic>
        <p:nvPicPr>
          <p:cNvPr id="92" name="Picture 3" descr=""/>
          <p:cNvPicPr/>
          <p:nvPr/>
        </p:nvPicPr>
        <p:blipFill>
          <a:blip r:embed="rId1"/>
          <a:stretch/>
        </p:blipFill>
        <p:spPr>
          <a:xfrm>
            <a:off x="9932400" y="-201600"/>
            <a:ext cx="2258640" cy="1693080"/>
          </a:xfrm>
          <a:prstGeom prst="rect">
            <a:avLst/>
          </a:prstGeom>
          <a:ln>
            <a:noFill/>
          </a:ln>
        </p:spPr>
      </p:pic>
      <p:sp>
        <p:nvSpPr>
          <p:cNvPr id="93" name="CustomShape 3"/>
          <p:cNvSpPr/>
          <p:nvPr/>
        </p:nvSpPr>
        <p:spPr>
          <a:xfrm>
            <a:off x="611280" y="2664000"/>
            <a:ext cx="8460360" cy="47523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Here, the main motive behind is to make more and more  secure to Mobile/E-transactions, so we will proceed accordingly.</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Here is the workflow for the same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firstly the user will enter a data , data will pass through 4 stages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User Details : Here user will enter its details the details will be stored. But not yet transferred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13760" y="3384000"/>
            <a:ext cx="11405880" cy="2735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OTP : user will get a SMS otp to validate further.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Facial Recognition : The images from the user will be stored in server and when user proceeds to gateway, the facial recognition window pops up and scans face and authorize it (This can be one of the option after OTP)</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Geo-Location match : The users mobile location as well as the client system location  is matched for the integrity.(optional security measure for client),user will update the location each time he travels using our team developed firebase android app – Location tracker by UPESACM and updated information will be shown on Dashboard of – fireapp.upesacm.org</a:t>
            </a: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745920" y="792000"/>
            <a:ext cx="5301720" cy="799200"/>
          </a:xfrm>
          <a:prstGeom prst="rect">
            <a:avLst/>
          </a:prstGeom>
          <a:noFill/>
          <a:ln>
            <a:noFill/>
          </a:ln>
        </p:spPr>
        <p:style>
          <a:lnRef idx="0"/>
          <a:fillRef idx="0"/>
          <a:effectRef idx="0"/>
          <a:fontRef idx="minor"/>
        </p:style>
        <p:txBody>
          <a:bodyPr lIns="90000" rIns="90000" tIns="45000" bIns="45000"/>
          <a:p>
            <a:pPr>
              <a:lnSpc>
                <a:spcPct val="100000"/>
              </a:lnSpc>
            </a:pPr>
            <a:r>
              <a:rPr b="1" lang="en-IN" sz="4800" spc="-43" strike="noStrike">
                <a:solidFill>
                  <a:srgbClr val="404040"/>
                </a:solidFill>
                <a:uFill>
                  <a:solidFill>
                    <a:srgbClr val="ffffff"/>
                  </a:solidFill>
                </a:uFill>
                <a:latin typeface="Calibri Light"/>
              </a:rPr>
              <a:t>OUR SOLUTION</a:t>
            </a:r>
            <a:endParaRPr b="0" lang="en-IN"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008000" y="2827080"/>
            <a:ext cx="10194840" cy="3148560"/>
          </a:xfrm>
          <a:prstGeom prst="rect">
            <a:avLst/>
          </a:prstGeom>
          <a:noFill/>
          <a:ln>
            <a:noFill/>
          </a:ln>
        </p:spPr>
        <p:style>
          <a:lnRef idx="0"/>
          <a:fillRef idx="0"/>
          <a:effectRef idx="0"/>
          <a:fontRef idx="minor"/>
        </p:style>
        <p:txBody>
          <a:bodyPr lIns="90000" rIns="90000" tIns="45000" bIns="45000"/>
          <a:p>
            <a:pPr>
              <a:lnSpc>
                <a:spcPct val="90000"/>
              </a:lnSpc>
            </a:pPr>
            <a:r>
              <a:rPr b="0" lang="en-IN" sz="2000" spc="-1" strike="noStrike">
                <a:solidFill>
                  <a:srgbClr val="404040"/>
                </a:solidFill>
                <a:uFill>
                  <a:solidFill>
                    <a:srgbClr val="ffffff"/>
                  </a:solidFill>
                </a:uFill>
                <a:latin typeface="Calibri"/>
              </a:rPr>
              <a:t>Location tracker app for android will be used as a secondary resource to update the location of the client . The user will submit the location and  the data will be sent to Firebase server.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r>
              <a:rPr b="0" lang="en-IN" sz="2000" spc="-1" strike="noStrike">
                <a:solidFill>
                  <a:srgbClr val="404040"/>
                </a:solidFill>
                <a:uFill>
                  <a:solidFill>
                    <a:srgbClr val="ffffff"/>
                  </a:solidFill>
                </a:uFill>
                <a:latin typeface="Calibri"/>
              </a:rPr>
              <a:t>Primary resource will be the point of transaction and  the location will be fetched by application server which will be running on python . Both locations will be matched. If the locations are matched with both resources, User will get authenticated to proceed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
        <p:nvSpPr>
          <p:cNvPr id="97" name="CustomShape 2"/>
          <p:cNvSpPr/>
          <p:nvPr/>
        </p:nvSpPr>
        <p:spPr>
          <a:xfrm>
            <a:off x="864000" y="792000"/>
            <a:ext cx="5301720" cy="799200"/>
          </a:xfrm>
          <a:prstGeom prst="rect">
            <a:avLst/>
          </a:prstGeom>
          <a:noFill/>
          <a:ln>
            <a:noFill/>
          </a:ln>
        </p:spPr>
        <p:style>
          <a:lnRef idx="0"/>
          <a:fillRef idx="0"/>
          <a:effectRef idx="0"/>
          <a:fontRef idx="minor"/>
        </p:style>
        <p:txBody>
          <a:bodyPr lIns="90000" rIns="90000" tIns="45000" bIns="45000"/>
          <a:p>
            <a:pPr>
              <a:lnSpc>
                <a:spcPct val="100000"/>
              </a:lnSpc>
            </a:pPr>
            <a:r>
              <a:rPr b="1" lang="en-IN" sz="4800" spc="-43" strike="noStrike">
                <a:solidFill>
                  <a:srgbClr val="404040"/>
                </a:solidFill>
                <a:uFill>
                  <a:solidFill>
                    <a:srgbClr val="ffffff"/>
                  </a:solidFill>
                </a:uFill>
                <a:latin typeface="Calibri Light"/>
              </a:rPr>
              <a:t>OUR SOLUTION</a:t>
            </a:r>
            <a:endParaRPr b="0" lang="en-IN"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097280" y="286560"/>
            <a:ext cx="10057320" cy="1449720"/>
          </a:xfrm>
          <a:prstGeom prst="rect">
            <a:avLst/>
          </a:prstGeom>
          <a:noFill/>
          <a:ln>
            <a:noFill/>
          </a:ln>
        </p:spPr>
        <p:style>
          <a:lnRef idx="0"/>
          <a:fillRef idx="0"/>
          <a:effectRef idx="0"/>
          <a:fontRef idx="minor"/>
        </p:style>
        <p:txBody>
          <a:bodyPr lIns="0" rIns="0" tIns="0" bIns="0" anchor="ctr"/>
          <a:p>
            <a:r>
              <a:rPr b="0" lang="en-IN" sz="1800" spc="-1" strike="noStrike">
                <a:solidFill>
                  <a:srgbClr val="000000"/>
                </a:solidFill>
                <a:uFill>
                  <a:solidFill>
                    <a:srgbClr val="ffffff"/>
                  </a:solidFill>
                </a:uFill>
                <a:latin typeface="Calibri"/>
                <a:ea typeface="DejaVu Sans"/>
              </a:rPr>
              <a:t>ROADMAP</a:t>
            </a:r>
            <a:endParaRPr b="0" lang="en-IN" sz="18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3240000" y="286560"/>
            <a:ext cx="7704000" cy="583272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097280" y="286560"/>
            <a:ext cx="10057320" cy="144972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3" strike="noStrike">
                <a:solidFill>
                  <a:srgbClr val="404040"/>
                </a:solidFill>
                <a:uFill>
                  <a:solidFill>
                    <a:srgbClr val="ffffff"/>
                  </a:solidFill>
                </a:uFill>
                <a:latin typeface="Calibri Light"/>
                <a:ea typeface="DejaVu Sans"/>
              </a:rPr>
              <a:t>TEAM MEMBERS</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1097280" y="1845720"/>
            <a:ext cx="10057320" cy="4022280"/>
          </a:xfrm>
          <a:prstGeom prst="rect">
            <a:avLst/>
          </a:prstGeom>
          <a:noFill/>
          <a:ln>
            <a:noFill/>
          </a:ln>
        </p:spPr>
        <p:style>
          <a:lnRef idx="0"/>
          <a:fillRef idx="0"/>
          <a:effectRef idx="0"/>
          <a:fontRef idx="minor"/>
        </p:style>
        <p:txBody>
          <a:bodyPr lIns="0" rIns="0" tIns="45000" bIns="45000"/>
          <a:p>
            <a:pPr lvl="1" marL="384120" indent="-181800">
              <a:lnSpc>
                <a:spcPct val="100000"/>
              </a:lnSpc>
              <a:buClr>
                <a:srgbClr val="e48312"/>
              </a:buClr>
              <a:buFont typeface="Calibri"/>
              <a:buChar char="◦"/>
            </a:pPr>
            <a:r>
              <a:rPr b="0" lang="en-IN" sz="1800" spc="-1" strike="noStrike">
                <a:solidFill>
                  <a:srgbClr val="404040"/>
                </a:solidFill>
                <a:uFill>
                  <a:solidFill>
                    <a:srgbClr val="ffffff"/>
                  </a:solidFill>
                </a:uFill>
                <a:latin typeface="Calibri"/>
                <a:ea typeface="DejaVu Sans"/>
              </a:rPr>
              <a:t>Sanyam jain</a:t>
            </a:r>
            <a:endParaRPr b="0" lang="en-IN" sz="1800" spc="-1" strike="noStrike">
              <a:solidFill>
                <a:srgbClr val="000000"/>
              </a:solidFill>
              <a:uFill>
                <a:solidFill>
                  <a:srgbClr val="ffffff"/>
                </a:solidFill>
              </a:uFill>
              <a:latin typeface="Arial"/>
            </a:endParaRPr>
          </a:p>
          <a:p>
            <a:pPr lvl="1" marL="384120" indent="-181800">
              <a:lnSpc>
                <a:spcPct val="100000"/>
              </a:lnSpc>
              <a:buClr>
                <a:srgbClr val="e48312"/>
              </a:buClr>
              <a:buFont typeface="Calibri"/>
              <a:buChar char="◦"/>
            </a:pPr>
            <a:r>
              <a:rPr b="0" lang="en-IN" sz="1800" spc="-1" strike="noStrike">
                <a:solidFill>
                  <a:srgbClr val="404040"/>
                </a:solidFill>
                <a:uFill>
                  <a:solidFill>
                    <a:srgbClr val="ffffff"/>
                  </a:solidFill>
                </a:uFill>
                <a:latin typeface="Calibri"/>
                <a:ea typeface="DejaVu Sans"/>
              </a:rPr>
              <a:t>Shivani sharma</a:t>
            </a:r>
            <a:endParaRPr b="0" lang="en-IN" sz="1800" spc="-1" strike="noStrike">
              <a:solidFill>
                <a:srgbClr val="000000"/>
              </a:solidFill>
              <a:uFill>
                <a:solidFill>
                  <a:srgbClr val="ffffff"/>
                </a:solidFill>
              </a:uFill>
              <a:latin typeface="Arial"/>
            </a:endParaRPr>
          </a:p>
          <a:p>
            <a:pPr lvl="1" marL="384120" indent="-181800">
              <a:lnSpc>
                <a:spcPct val="100000"/>
              </a:lnSpc>
              <a:buClr>
                <a:srgbClr val="e48312"/>
              </a:buClr>
              <a:buFont typeface="Calibri"/>
              <a:buChar char="◦"/>
            </a:pPr>
            <a:r>
              <a:rPr b="0" lang="en-IN" sz="1800" spc="-1" strike="noStrike">
                <a:solidFill>
                  <a:srgbClr val="404040"/>
                </a:solidFill>
                <a:uFill>
                  <a:solidFill>
                    <a:srgbClr val="ffffff"/>
                  </a:solidFill>
                </a:uFill>
                <a:latin typeface="Calibri"/>
                <a:ea typeface="DejaVu Sans"/>
              </a:rPr>
              <a:t>Raju gautam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lvl="1" marL="384120" indent="-181800">
              <a:lnSpc>
                <a:spcPct val="100000"/>
              </a:lnSpc>
              <a:buClr>
                <a:srgbClr val="e48312"/>
              </a:buClr>
              <a:buFont typeface="Calibri"/>
              <a:buChar char="◦"/>
            </a:pPr>
            <a:r>
              <a:rPr b="0" lang="en-IN" sz="1800" spc="-1" strike="noStrike">
                <a:solidFill>
                  <a:srgbClr val="404040"/>
                </a:solidFill>
                <a:uFill>
                  <a:solidFill>
                    <a:srgbClr val="ffffff"/>
                  </a:solidFill>
                </a:uFill>
                <a:latin typeface="Calibri"/>
                <a:ea typeface="DejaVu Sans"/>
              </a:rPr>
              <a:t>UPES  Dehradun uttrakhand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097280" y="1815840"/>
            <a:ext cx="10057320" cy="4052160"/>
          </a:xfrm>
          <a:prstGeom prst="rect">
            <a:avLst/>
          </a:prstGeom>
          <a:noFill/>
          <a:ln>
            <a:noFill/>
          </a:ln>
        </p:spPr>
        <p:style>
          <a:lnRef idx="0"/>
          <a:fillRef idx="0"/>
          <a:effectRef idx="0"/>
          <a:fontRef idx="minor"/>
        </p:style>
        <p:txBody>
          <a:bodyPr lIns="0" rIns="0" tIns="45000" bIns="45000"/>
          <a:p>
            <a:pPr marL="91440" indent="-90360">
              <a:lnSpc>
                <a:spcPct val="90000"/>
              </a:lnSpc>
              <a:buClr>
                <a:srgbClr val="e48312"/>
              </a:buClr>
              <a:buFont typeface="Calibri"/>
              <a:buChar char=" "/>
            </a:pPr>
            <a:r>
              <a:rPr b="0" lang="en-IN" sz="2000" spc="-1" strike="noStrike">
                <a:solidFill>
                  <a:srgbClr val="404040"/>
                </a:solidFill>
                <a:uFill>
                  <a:solidFill>
                    <a:srgbClr val="ffffff"/>
                  </a:solidFill>
                </a:uFill>
                <a:latin typeface="Calibri"/>
                <a:ea typeface="DejaVu Sans"/>
              </a:rPr>
              <a:t>Location tracker app for android will be used as a secondary resource to update the location of the client . The user will submit the location and  the data will be sent to Firebase server.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marL="91440" indent="-90360">
              <a:lnSpc>
                <a:spcPct val="90000"/>
              </a:lnSpc>
              <a:buClr>
                <a:srgbClr val="e48312"/>
              </a:buClr>
              <a:buFont typeface="Calibri"/>
              <a:buChar char=" "/>
            </a:pPr>
            <a:r>
              <a:rPr b="0" lang="en-IN" sz="2000" spc="-1" strike="noStrike">
                <a:solidFill>
                  <a:srgbClr val="404040"/>
                </a:solidFill>
                <a:uFill>
                  <a:solidFill>
                    <a:srgbClr val="ffffff"/>
                  </a:solidFill>
                </a:uFill>
                <a:latin typeface="Calibri"/>
                <a:ea typeface="DejaVu Sans"/>
              </a:rPr>
              <a:t>Primary resource will be the point of transaction and  the location will be fetched by application server which will be running on python . Both locations will be matched. If the locations are matched with both resources, User will get authenticated to proceed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097280" y="286560"/>
            <a:ext cx="8502840" cy="144972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800" spc="-43" strike="noStrike">
                <a:solidFill>
                  <a:srgbClr val="404040"/>
                </a:solidFill>
                <a:uFill>
                  <a:solidFill>
                    <a:srgbClr val="ffffff"/>
                  </a:solidFill>
                </a:uFill>
                <a:latin typeface="Calibri Light"/>
                <a:ea typeface="DejaVu Sans"/>
              </a:rPr>
              <a:t>SECURITY ASPECT</a:t>
            </a:r>
            <a:endParaRPr b="0" lang="en-IN" sz="1800" spc="-1" strike="noStrike">
              <a:solidFill>
                <a:srgbClr val="000000"/>
              </a:solidFill>
              <a:uFill>
                <a:solidFill>
                  <a:srgbClr val="ffffff"/>
                </a:solidFill>
              </a:uFill>
              <a:latin typeface="Arial"/>
            </a:endParaRPr>
          </a:p>
        </p:txBody>
      </p:sp>
      <p:sp>
        <p:nvSpPr>
          <p:cNvPr id="102" name="CustomShape 2"/>
          <p:cNvSpPr/>
          <p:nvPr/>
        </p:nvSpPr>
        <p:spPr>
          <a:xfrm>
            <a:off x="1097280" y="1845720"/>
            <a:ext cx="10057320" cy="4022280"/>
          </a:xfrm>
          <a:prstGeom prst="rect">
            <a:avLst/>
          </a:prstGeom>
          <a:noFill/>
          <a:ln>
            <a:noFill/>
          </a:ln>
        </p:spPr>
        <p:style>
          <a:lnRef idx="0"/>
          <a:fillRef idx="0"/>
          <a:effectRef idx="0"/>
          <a:fontRef idx="minor"/>
        </p:style>
        <p:txBody>
          <a:bodyPr lIns="0" rIns="0" tIns="45000" bIns="45000"/>
          <a:p>
            <a:pPr>
              <a:lnSpc>
                <a:spcPct val="90000"/>
              </a:lnSpc>
            </a:pP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DejaVu Sans"/>
              </a:rPr>
              <a:t>-USER ACCOUNT DETAILS</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DejaVu Sans"/>
              </a:rPr>
              <a:t>- OTP</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DejaVu Sans"/>
              </a:rPr>
              <a:t>-FACIAL RECOGNITION (By front camera)</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404040"/>
                </a:solidFill>
                <a:uFill>
                  <a:solidFill>
                    <a:srgbClr val="ffffff"/>
                  </a:solidFill>
                </a:uFill>
                <a:latin typeface="Calibri"/>
                <a:ea typeface="DejaVu Sans"/>
              </a:rPr>
              <a:t> </a:t>
            </a:r>
            <a:r>
              <a:rPr b="0" lang="en-IN" sz="1600" spc="-1" strike="noStrike">
                <a:solidFill>
                  <a:srgbClr val="404040"/>
                </a:solidFill>
                <a:uFill>
                  <a:solidFill>
                    <a:srgbClr val="ffffff"/>
                  </a:solidFill>
                </a:uFill>
                <a:latin typeface="Calibri"/>
                <a:ea typeface="DejaVu Sans"/>
              </a:rPr>
              <a:t>-GEO LOCATION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03" name="Picture 3" descr=""/>
          <p:cNvPicPr/>
          <p:nvPr/>
        </p:nvPicPr>
        <p:blipFill>
          <a:blip r:embed="rId1"/>
          <a:stretch/>
        </p:blipFill>
        <p:spPr>
          <a:xfrm>
            <a:off x="9932400" y="-201600"/>
            <a:ext cx="2258640" cy="169308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8681400" cy="13244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800" spc="-43" strike="noStrike">
                <a:solidFill>
                  <a:srgbClr val="404040"/>
                </a:solidFill>
                <a:uFill>
                  <a:solidFill>
                    <a:srgbClr val="ffffff"/>
                  </a:solidFill>
                </a:uFill>
                <a:latin typeface="Calibri Light"/>
                <a:ea typeface="DejaVu Sans"/>
              </a:rPr>
              <a:t>PROBLEM STATEMENT</a:t>
            </a: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1097280" y="1845720"/>
            <a:ext cx="10057320" cy="4022280"/>
          </a:xfrm>
          <a:prstGeom prst="rect">
            <a:avLst/>
          </a:prstGeom>
          <a:noFill/>
          <a:ln>
            <a:noFill/>
          </a:ln>
        </p:spPr>
        <p:style>
          <a:lnRef idx="0"/>
          <a:fillRef idx="0"/>
          <a:effectRef idx="0"/>
          <a:fontRef idx="minor"/>
        </p:style>
        <p:txBody>
          <a:bodyPr lIns="0" rIns="0" tIns="45000" bIns="45000"/>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pic>
        <p:nvPicPr>
          <p:cNvPr id="88" name="Picture 3" descr=""/>
          <p:cNvPicPr/>
          <p:nvPr/>
        </p:nvPicPr>
        <p:blipFill>
          <a:blip r:embed="rId1"/>
          <a:stretch/>
        </p:blipFill>
        <p:spPr>
          <a:xfrm>
            <a:off x="9821160" y="-188280"/>
            <a:ext cx="2258640" cy="1693080"/>
          </a:xfrm>
          <a:prstGeom prst="rect">
            <a:avLst/>
          </a:prstGeom>
          <a:ln>
            <a:noFill/>
          </a:ln>
        </p:spPr>
      </p:pic>
      <p:sp>
        <p:nvSpPr>
          <p:cNvPr id="89" name="CustomShape 3"/>
          <p:cNvSpPr/>
          <p:nvPr/>
        </p:nvSpPr>
        <p:spPr>
          <a:xfrm>
            <a:off x="1264320" y="2419920"/>
            <a:ext cx="7829280" cy="307512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Calibri"/>
                <a:ea typeface="DejaVu Sans"/>
              </a:rPr>
              <a:t>Till we use 2 FA authentication. We have USER details and OTP generated</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ea typeface="DejaVu Sans"/>
              </a:rPr>
              <a:t>over Mobile. But we can make it secure more than that. Anyhow attackers can fetch your OTP if they have your email account or something like “pushbullet” like services</a:t>
            </a:r>
            <a:r>
              <a:rPr b="0" lang="en-IN" sz="14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TM02900769[[fn=Retrospect]]</Template>
  <TotalTime>98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2018-02-15T16:33:02Z</dcterms:created>
  <dc:creator>LLF</dc:creator>
  <dc:description/>
  <dc:language>en-IN</dc:language>
  <cp:lastModifiedBy/>
  <dcterms:modified xsi:type="dcterms:W3CDTF">2018-02-25T23:52:07Z</dcterms:modified>
  <cp:revision>13</cp:revision>
  <dc:subject/>
  <dc:title>NORTH INDIA CYBER SECURITY HAKCATHON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