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wei" initials="zw" lastIdx="1" clrIdx="0">
    <p:extLst>
      <p:ext uri="{19B8F6BF-5375-455C-9EA6-DF929625EA0E}">
        <p15:presenceInfo xmlns:p15="http://schemas.microsoft.com/office/powerpoint/2012/main" userId="331a4316a51953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7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wei" userId="331a4316a5195381" providerId="LiveId" clId="{2667CC43-A20E-4A07-A147-801C9225ADFB}"/>
    <pc:docChg chg="undo custSel modSld sldOrd">
      <pc:chgData name="zhang wei" userId="331a4316a5195381" providerId="LiveId" clId="{2667CC43-A20E-4A07-A147-801C9225ADFB}" dt="2020-04-21T03:06:58.735" v="49" actId="1036"/>
      <pc:docMkLst>
        <pc:docMk/>
      </pc:docMkLst>
      <pc:sldChg chg="ord">
        <pc:chgData name="zhang wei" userId="331a4316a5195381" providerId="LiveId" clId="{2667CC43-A20E-4A07-A147-801C9225ADFB}" dt="2020-04-21T02:54:56.946" v="1"/>
        <pc:sldMkLst>
          <pc:docMk/>
          <pc:sldMk cId="28407088" sldId="258"/>
        </pc:sldMkLst>
      </pc:sldChg>
      <pc:sldChg chg="addSp delSp modSp mod">
        <pc:chgData name="zhang wei" userId="331a4316a5195381" providerId="LiveId" clId="{2667CC43-A20E-4A07-A147-801C9225ADFB}" dt="2020-04-21T03:06:58.735" v="49" actId="1036"/>
        <pc:sldMkLst>
          <pc:docMk/>
          <pc:sldMk cId="3397613620" sldId="259"/>
        </pc:sldMkLst>
        <pc:graphicFrameChg chg="del">
          <ac:chgData name="zhang wei" userId="331a4316a5195381" providerId="LiveId" clId="{2667CC43-A20E-4A07-A147-801C9225ADFB}" dt="2020-04-21T03:05:50.953" v="2" actId="478"/>
          <ac:graphicFrameMkLst>
            <pc:docMk/>
            <pc:sldMk cId="3397613620" sldId="259"/>
            <ac:graphicFrameMk id="3" creationId="{CDB8319C-E361-4A82-BB0F-96A635D80481}"/>
          </ac:graphicFrameMkLst>
        </pc:graphicFrameChg>
        <pc:picChg chg="add mod ord">
          <ac:chgData name="zhang wei" userId="331a4316a5195381" providerId="LiveId" clId="{2667CC43-A20E-4A07-A147-801C9225ADFB}" dt="2020-04-21T03:06:58.735" v="49" actId="1036"/>
          <ac:picMkLst>
            <pc:docMk/>
            <pc:sldMk cId="3397613620" sldId="259"/>
            <ac:picMk id="5" creationId="{5CAE8793-DD96-48F4-98C0-58B06CAA3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913E7-9E1C-409F-ABA0-9B5C7B190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F89629-67D3-4084-9C71-55F70C577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558432-68A8-49D1-8863-0AFA6C25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E97-6BF8-4C66-803D-2664C3B15861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4DAA3-FF69-48C7-ADEC-9D2D6351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D7135C-0640-47A1-AA36-4404C41E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DF-B399-44E0-9C7B-A5FF2323E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89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0D6B9-5F09-4553-8AA9-B856DCE4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347590-93A4-40B5-B590-5EEDA0F10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F97912-CEE7-4F3F-BB2F-3067BFF2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E97-6BF8-4C66-803D-2664C3B15861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CF9AB0-056D-459D-B6EC-C26AE04D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77E126-E86C-489E-B9A4-D875E295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DF-B399-44E0-9C7B-A5FF2323E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392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B460A7-0A5F-4917-9880-48B05890A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02E2DE-334F-41AE-8B7B-B2EDB946C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40FF01-C39E-40C0-A0CE-5043541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E97-6BF8-4C66-803D-2664C3B15861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21133A-C217-45C8-9228-583824FE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8E4B08-7B84-4563-98E1-CF94427F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DF-B399-44E0-9C7B-A5FF2323E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49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A2EB1-7CD4-4F46-83C2-C109F33F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A0885-5FB4-47D8-97F0-BAD41B0AA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194730-C5D9-491C-8434-41BC06E08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E97-6BF8-4C66-803D-2664C3B15861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36CBC4-6A9E-4661-90F8-A0A2B9B8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8A7710-588B-4B45-94EF-A36BD25F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DF-B399-44E0-9C7B-A5FF2323E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20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70DA9-3581-4EBE-A70B-A2D83EC1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027350-2D3D-413F-8ACA-C685EFFF9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94ABDE-32B2-4351-B178-60262034C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E97-6BF8-4C66-803D-2664C3B15861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A75F85-853D-40BA-B8CE-801FCD3BB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EA6968-AAB0-4DCB-964B-7908A9A0F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DF-B399-44E0-9C7B-A5FF2323E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00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D4646-EEAF-4C66-ACB2-06816A0C7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644B6B-2B27-4B9A-88A6-B3585CD43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10FCDB-D953-4650-9CF8-A97BB8574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74F064-5FCE-4DE9-8BB3-EAD00F03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E97-6BF8-4C66-803D-2664C3B15861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F2A61D-5119-4432-8F2C-D20FA690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56AE9F-E9D7-4DAC-90B9-CA75213B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DF-B399-44E0-9C7B-A5FF2323E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1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5B519-72EA-41B9-ACBA-80948D08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6B3EE8-19E6-4FFC-B410-5FCADAC0F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EB70FF-BD1A-483D-8560-DE3953F91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2AFD07-2F15-41A6-90A7-257162D37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06FEDF-82F7-4436-B96C-2F1AD7585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ECB30A-B3A7-4765-AF45-F11ABFBE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E97-6BF8-4C66-803D-2664C3B15861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0EE017-7BCD-468A-A407-22163A32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740FA6-8F8E-40C5-A797-AD2CEFEA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DF-B399-44E0-9C7B-A5FF2323E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77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9B509-AC49-44EA-A825-0E63DEA3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51C389-C6F0-4F04-A921-E86DE848B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E97-6BF8-4C66-803D-2664C3B15861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16BA61-680B-420D-9059-D5DD25DAF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398046-6C88-44BA-A93E-AD56FE12C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DF-B399-44E0-9C7B-A5FF2323E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74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2BC62C-507D-4438-B1E8-693BE6EB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E97-6BF8-4C66-803D-2664C3B15861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1C4183-D580-4F89-87F7-9C396F650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9D2BF6-968B-4FB5-9D03-309EF0A6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DF-B399-44E0-9C7B-A5FF2323E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78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C7F1B-621A-440F-A093-AEDCC2E5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0CF257-1416-47D3-BF12-513D2A8F3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BB6F59-D106-4336-8EA4-1B4001309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AD81B0-EEB7-4D02-A6D8-3C7E23FF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E97-6BF8-4C66-803D-2664C3B15861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E04724-DCAB-41FB-A4FF-C4673F6B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2391C6-5ECD-4DE0-9098-B87CE4C1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DF-B399-44E0-9C7B-A5FF2323E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35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02C44-8428-4FC6-917A-CDEC06150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C68DB6-5AF2-4A2B-AA62-A240B11CE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DCB014-3C08-479B-B083-7795388E4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8614F8-9306-43DA-82CD-7A46904C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E97-6BF8-4C66-803D-2664C3B15861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CAC021-23E4-4550-84F4-8BF6E3ABF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444316-B47F-4A7E-8584-9E6149FE5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DF-B399-44E0-9C7B-A5FF2323E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5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F81CE7-02B3-4983-811F-B9D631A7E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86170F-1DE6-4A70-866B-DB4AFFABF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13CC13-B590-4CA6-832A-972A2F2F8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17E97-6BF8-4C66-803D-2664C3B15861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3115DB-A908-4E8B-A989-44A436BBC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57F64-B960-4D1C-B9E3-FE0C5C6B4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160DF-B399-44E0-9C7B-A5FF2323E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05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FF364-60FC-4D6F-844B-88F68EA55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CreateGPK</a:t>
            </a:r>
            <a:r>
              <a:rPr lang="en-US" altLang="zh-CN" dirty="0"/>
              <a:t> Smart Contract Design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34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3AF79-2E38-40FE-921D-EBE77392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状态机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365EB4B-54F9-4972-A6DC-3B24113B0A66}"/>
              </a:ext>
            </a:extLst>
          </p:cNvPr>
          <p:cNvSpPr/>
          <p:nvPr/>
        </p:nvSpPr>
        <p:spPr>
          <a:xfrm>
            <a:off x="1135380" y="2750820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Init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56CBB55-085C-4CF5-A6D7-EEAB9C52CBC3}"/>
              </a:ext>
            </a:extLst>
          </p:cNvPr>
          <p:cNvSpPr/>
          <p:nvPr/>
        </p:nvSpPr>
        <p:spPr>
          <a:xfrm>
            <a:off x="3286125" y="2758440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/>
              <a:t>PolyCommit</a:t>
            </a:r>
            <a:endParaRPr lang="en-US" altLang="zh-CN" sz="14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66A538E-8ECB-4E63-BA4B-93C440344648}"/>
              </a:ext>
            </a:extLst>
          </p:cNvPr>
          <p:cNvSpPr/>
          <p:nvPr/>
        </p:nvSpPr>
        <p:spPr>
          <a:xfrm>
            <a:off x="5436870" y="2743200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Gpk</a:t>
            </a:r>
            <a:endParaRPr lang="en-US" altLang="zh-CN" sz="14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E37119B-C501-4CE6-B699-5C193D3029DD}"/>
              </a:ext>
            </a:extLst>
          </p:cNvPr>
          <p:cNvSpPr/>
          <p:nvPr/>
        </p:nvSpPr>
        <p:spPr>
          <a:xfrm>
            <a:off x="7604760" y="2758440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Negotiate</a:t>
            </a:r>
            <a:endParaRPr lang="en-US" altLang="zh-CN" sz="14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B8DDCEB-0AF3-401A-92CC-29CB800DC8D8}"/>
              </a:ext>
            </a:extLst>
          </p:cNvPr>
          <p:cNvSpPr/>
          <p:nvPr/>
        </p:nvSpPr>
        <p:spPr>
          <a:xfrm>
            <a:off x="9772650" y="2750820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Complete</a:t>
            </a:r>
            <a:endParaRPr lang="en-US" altLang="zh-CN" sz="14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F866863-CED1-464F-B6A3-251B199C8A3B}"/>
              </a:ext>
            </a:extLst>
          </p:cNvPr>
          <p:cNvSpPr/>
          <p:nvPr/>
        </p:nvSpPr>
        <p:spPr>
          <a:xfrm>
            <a:off x="3286125" y="4613256"/>
            <a:ext cx="1242060" cy="44196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Close</a:t>
            </a: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11C8898B-604F-4FAE-870E-1044DDE2049D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V="1">
            <a:off x="2377440" y="2758440"/>
            <a:ext cx="1529715" cy="213360"/>
          </a:xfrm>
          <a:prstGeom prst="curvedConnector4">
            <a:avLst>
              <a:gd name="adj1" fmla="val 29701"/>
              <a:gd name="adj2" fmla="val 2107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2B3FD88-0473-4485-8BBF-E289CD63C33C}"/>
              </a:ext>
            </a:extLst>
          </p:cNvPr>
          <p:cNvSpPr txBox="1"/>
          <p:nvPr/>
        </p:nvSpPr>
        <p:spPr>
          <a:xfrm>
            <a:off x="2446020" y="1973580"/>
            <a:ext cx="1242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第一个节点提交多项式承诺</a:t>
            </a:r>
          </a:p>
        </p:txBody>
      </p: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69CA5194-607D-422F-8944-18F7919BFD10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V="1">
            <a:off x="4528185" y="2743200"/>
            <a:ext cx="1529715" cy="236220"/>
          </a:xfrm>
          <a:prstGeom prst="curvedConnector4">
            <a:avLst>
              <a:gd name="adj1" fmla="val 29701"/>
              <a:gd name="adj2" fmla="val 1967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D9B4B16-57B8-40F7-9CDC-9E2576627386}"/>
              </a:ext>
            </a:extLst>
          </p:cNvPr>
          <p:cNvSpPr txBox="1"/>
          <p:nvPr/>
        </p:nvSpPr>
        <p:spPr>
          <a:xfrm>
            <a:off x="4610100" y="1973579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所有节点都提交了多项式承诺</a:t>
            </a:r>
          </a:p>
        </p:txBody>
      </p: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2C71EADD-4F3D-4429-8D15-B6A9E69C72FA}"/>
              </a:ext>
            </a:extLst>
          </p:cNvPr>
          <p:cNvCxnSpPr>
            <a:cxnSpLocks/>
            <a:stCxn id="7" idx="2"/>
            <a:endCxn id="11" idx="1"/>
          </p:cNvCxnSpPr>
          <p:nvPr/>
        </p:nvCxnSpPr>
        <p:spPr>
          <a:xfrm rot="5400000">
            <a:off x="2779722" y="3706803"/>
            <a:ext cx="1633836" cy="621030"/>
          </a:xfrm>
          <a:prstGeom prst="curvedConnector4">
            <a:avLst>
              <a:gd name="adj1" fmla="val 43237"/>
              <a:gd name="adj2" fmla="val 136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546F181-88B2-4E28-9886-60659048042E}"/>
              </a:ext>
            </a:extLst>
          </p:cNvPr>
          <p:cNvSpPr txBox="1"/>
          <p:nvPr/>
        </p:nvSpPr>
        <p:spPr>
          <a:xfrm>
            <a:off x="2766060" y="3407983"/>
            <a:ext cx="2232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有节点超时未提交多项式承诺</a:t>
            </a:r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5F042629-9B6F-4980-AF7D-52151944F40E}"/>
              </a:ext>
            </a:extLst>
          </p:cNvPr>
          <p:cNvCxnSpPr>
            <a:cxnSpLocks/>
            <a:stCxn id="11" idx="2"/>
            <a:endCxn id="6" idx="2"/>
          </p:cNvCxnSpPr>
          <p:nvPr/>
        </p:nvCxnSpPr>
        <p:spPr>
          <a:xfrm rot="5400000" flipH="1">
            <a:off x="1900565" y="3048626"/>
            <a:ext cx="1862436" cy="2150745"/>
          </a:xfrm>
          <a:prstGeom prst="curvedConnector3">
            <a:avLst>
              <a:gd name="adj1" fmla="val -1227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5DEEBFB3-BE9D-418A-9809-3DC42B6B7F48}"/>
              </a:ext>
            </a:extLst>
          </p:cNvPr>
          <p:cNvCxnSpPr>
            <a:stCxn id="8" idx="3"/>
            <a:endCxn id="9" idx="0"/>
          </p:cNvCxnSpPr>
          <p:nvPr/>
        </p:nvCxnSpPr>
        <p:spPr>
          <a:xfrm flipV="1">
            <a:off x="6678930" y="2758440"/>
            <a:ext cx="1546860" cy="205740"/>
          </a:xfrm>
          <a:prstGeom prst="curvedConnector4">
            <a:avLst>
              <a:gd name="adj1" fmla="val 29926"/>
              <a:gd name="adj2" fmla="val 2185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0C84BD5-4970-4519-9671-5556B07E74E4}"/>
              </a:ext>
            </a:extLst>
          </p:cNvPr>
          <p:cNvSpPr txBox="1"/>
          <p:nvPr/>
        </p:nvSpPr>
        <p:spPr>
          <a:xfrm>
            <a:off x="6717030" y="1973579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所有节点都提交了相同的</a:t>
            </a:r>
            <a:r>
              <a:rPr lang="en-US" altLang="zh-CN" sz="1200" dirty="0" err="1"/>
              <a:t>gpk</a:t>
            </a:r>
            <a:endParaRPr lang="zh-CN" altLang="en-US" sz="1200" dirty="0"/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0543FF0B-6DEA-4C7A-BD0A-38E194A22825}"/>
              </a:ext>
            </a:extLst>
          </p:cNvPr>
          <p:cNvCxnSpPr>
            <a:stCxn id="8" idx="3"/>
            <a:endCxn id="11" idx="0"/>
          </p:cNvCxnSpPr>
          <p:nvPr/>
        </p:nvCxnSpPr>
        <p:spPr>
          <a:xfrm flipH="1">
            <a:off x="3907155" y="2964180"/>
            <a:ext cx="2771775" cy="1649076"/>
          </a:xfrm>
          <a:prstGeom prst="curvedConnector4">
            <a:avLst>
              <a:gd name="adj1" fmla="val -8247"/>
              <a:gd name="adj2" fmla="val 567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BB493D1-DE2F-439F-9F3D-8996A690EEEA}"/>
              </a:ext>
            </a:extLst>
          </p:cNvPr>
          <p:cNvSpPr txBox="1"/>
          <p:nvPr/>
        </p:nvSpPr>
        <p:spPr>
          <a:xfrm>
            <a:off x="4989196" y="3628964"/>
            <a:ext cx="2059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r>
              <a:rPr lang="zh-CN" altLang="en-US" sz="1200" dirty="0"/>
              <a:t>、有节点超时未提交</a:t>
            </a:r>
            <a:r>
              <a:rPr lang="en-US" altLang="zh-CN" sz="1200" dirty="0" err="1"/>
              <a:t>gpk</a:t>
            </a:r>
            <a:endParaRPr lang="en-US" altLang="zh-CN" sz="1200" dirty="0"/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、有节点提交了不同的</a:t>
            </a:r>
            <a:r>
              <a:rPr lang="en-US" altLang="zh-CN" sz="1200" dirty="0" err="1"/>
              <a:t>gpk</a:t>
            </a:r>
            <a:endParaRPr lang="zh-CN" altLang="en-US" sz="1200" dirty="0"/>
          </a:p>
        </p:txBody>
      </p: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4BDC5E79-6413-4320-B514-6BED7FEAC6D9}"/>
              </a:ext>
            </a:extLst>
          </p:cNvPr>
          <p:cNvCxnSpPr>
            <a:stCxn id="9" idx="3"/>
            <a:endCxn id="10" idx="0"/>
          </p:cNvCxnSpPr>
          <p:nvPr/>
        </p:nvCxnSpPr>
        <p:spPr>
          <a:xfrm flipV="1">
            <a:off x="8846820" y="2750820"/>
            <a:ext cx="1546860" cy="228600"/>
          </a:xfrm>
          <a:prstGeom prst="curvedConnector4">
            <a:avLst>
              <a:gd name="adj1" fmla="val 29926"/>
              <a:gd name="adj2" fmla="val 2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E314067-A4EE-4555-95F6-9549B6988A9E}"/>
              </a:ext>
            </a:extLst>
          </p:cNvPr>
          <p:cNvSpPr txBox="1"/>
          <p:nvPr/>
        </p:nvSpPr>
        <p:spPr>
          <a:xfrm>
            <a:off x="8903970" y="1970423"/>
            <a:ext cx="1489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所有节点都提交了</a:t>
            </a:r>
            <a:r>
              <a:rPr lang="en-US" altLang="zh-CN" sz="1200" dirty="0" err="1"/>
              <a:t>encSij</a:t>
            </a:r>
            <a:r>
              <a:rPr lang="zh-CN" altLang="en-US" sz="1200" dirty="0"/>
              <a:t>且评价</a:t>
            </a:r>
            <a:r>
              <a:rPr lang="en-US" altLang="zh-CN" sz="1200" dirty="0"/>
              <a:t>OK</a:t>
            </a:r>
            <a:endParaRPr lang="zh-CN" altLang="en-US" sz="1200" dirty="0"/>
          </a:p>
        </p:txBody>
      </p: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E0DC8D90-E219-4F07-B68A-605627819E5C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5400000">
            <a:off x="5560070" y="2168516"/>
            <a:ext cx="1633836" cy="36976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7AFA455C-33A4-471E-9994-97F4F445400A}"/>
              </a:ext>
            </a:extLst>
          </p:cNvPr>
          <p:cNvSpPr txBox="1"/>
          <p:nvPr/>
        </p:nvSpPr>
        <p:spPr>
          <a:xfrm>
            <a:off x="6467475" y="4201775"/>
            <a:ext cx="287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r>
              <a:rPr lang="zh-CN" altLang="en-US" sz="1200" dirty="0"/>
              <a:t>、超时：</a:t>
            </a:r>
            <a:r>
              <a:rPr lang="en-US" altLang="zh-CN" sz="1200" dirty="0" err="1"/>
              <a:t>encSij</a:t>
            </a:r>
            <a:r>
              <a:rPr lang="en-US" altLang="zh-CN" sz="1200" dirty="0"/>
              <a:t>/</a:t>
            </a:r>
            <a:r>
              <a:rPr lang="zh-CN" altLang="en-US" sz="1200" dirty="0"/>
              <a:t>评价</a:t>
            </a:r>
            <a:r>
              <a:rPr lang="en-US" altLang="zh-CN" sz="1200" dirty="0"/>
              <a:t>/</a:t>
            </a:r>
            <a:r>
              <a:rPr lang="zh-CN" altLang="en-US" sz="1200" dirty="0"/>
              <a:t>重发</a:t>
            </a:r>
            <a:r>
              <a:rPr lang="en-US" altLang="zh-CN" sz="1200" dirty="0" err="1"/>
              <a:t>encSij</a:t>
            </a:r>
            <a:r>
              <a:rPr lang="en-US" altLang="zh-CN" sz="1200" dirty="0"/>
              <a:t>/</a:t>
            </a:r>
            <a:r>
              <a:rPr lang="en-US" altLang="zh-CN" sz="1200" dirty="0" err="1"/>
              <a:t>Sij</a:t>
            </a:r>
            <a:r>
              <a:rPr lang="zh-CN" altLang="en-US" sz="1200" dirty="0"/>
              <a:t>超时</a:t>
            </a:r>
            <a:endParaRPr lang="en-US" altLang="zh-CN" sz="1200" dirty="0"/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、挑战：</a:t>
            </a:r>
            <a:r>
              <a:rPr lang="en-US" altLang="zh-CN" sz="1200" dirty="0" err="1"/>
              <a:t>encSij</a:t>
            </a:r>
            <a:r>
              <a:rPr lang="zh-CN" altLang="en-US" sz="1200" dirty="0"/>
              <a:t>或评价错误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EC96BCD-1849-44BD-A06F-C2CC8BC77198}"/>
              </a:ext>
            </a:extLst>
          </p:cNvPr>
          <p:cNvSpPr txBox="1"/>
          <p:nvPr/>
        </p:nvSpPr>
        <p:spPr>
          <a:xfrm>
            <a:off x="1552575" y="4281100"/>
            <a:ext cx="828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重启协议</a:t>
            </a:r>
          </a:p>
        </p:txBody>
      </p:sp>
    </p:spTree>
    <p:extLst>
      <p:ext uri="{BB962C8B-B14F-4D97-AF65-F5344CB8AC3E}">
        <p14:creationId xmlns:p14="http://schemas.microsoft.com/office/powerpoint/2010/main" val="417026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3AF79-2E38-40FE-921D-EBE77392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gpk</a:t>
            </a:r>
            <a:r>
              <a:rPr lang="zh-CN" altLang="en-US" dirty="0"/>
              <a:t>如何产生</a:t>
            </a:r>
          </a:p>
        </p:txBody>
      </p:sp>
      <p:graphicFrame>
        <p:nvGraphicFramePr>
          <p:cNvPr id="15" name="表格 17">
            <a:extLst>
              <a:ext uri="{FF2B5EF4-FFF2-40B4-BE49-F238E27FC236}">
                <a16:creationId xmlns:a16="http://schemas.microsoft.com/office/drawing/2014/main" id="{28F2C305-F787-40E5-AF8B-6F85129C3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414607"/>
              </p:ext>
            </p:extLst>
          </p:nvPr>
        </p:nvGraphicFramePr>
        <p:xfrm>
          <a:off x="990600" y="1877906"/>
          <a:ext cx="102489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3774">
                  <a:extLst>
                    <a:ext uri="{9D8B030D-6E8A-4147-A177-3AD203B41FA5}">
                      <a16:colId xmlns:a16="http://schemas.microsoft.com/office/drawing/2014/main" val="2173180257"/>
                    </a:ext>
                  </a:extLst>
                </a:gridCol>
                <a:gridCol w="2978826">
                  <a:extLst>
                    <a:ext uri="{9D8B030D-6E8A-4147-A177-3AD203B41FA5}">
                      <a16:colId xmlns:a16="http://schemas.microsoft.com/office/drawing/2014/main" val="3216959480"/>
                    </a:ext>
                  </a:extLst>
                </a:gridCol>
                <a:gridCol w="3416300">
                  <a:extLst>
                    <a:ext uri="{9D8B030D-6E8A-4147-A177-3AD203B41FA5}">
                      <a16:colId xmlns:a16="http://schemas.microsoft.com/office/drawing/2014/main" val="2176302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可选方案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29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agent</a:t>
                      </a:r>
                      <a:r>
                        <a:rPr lang="zh-CN" altLang="en-US" dirty="0"/>
                        <a:t>计算</a:t>
                      </a:r>
                      <a:r>
                        <a:rPr lang="en-US" altLang="zh-CN" dirty="0" err="1"/>
                        <a:t>pkShare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 err="1"/>
                        <a:t>gpk</a:t>
                      </a:r>
                      <a:r>
                        <a:rPr lang="zh-CN" altLang="en-US" sz="1800" kern="1200" baseline="300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算法</a:t>
                      </a:r>
                      <a:r>
                        <a:rPr lang="en-US" altLang="zh-CN" baseline="30000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不需要合约计算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无法检测和处理节点提交错误的</a:t>
                      </a:r>
                      <a:r>
                        <a:rPr lang="en-US" altLang="zh-CN" dirty="0" err="1"/>
                        <a:t>pkShare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 err="1"/>
                        <a:t>gpk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13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合约计算</a:t>
                      </a:r>
                      <a:r>
                        <a:rPr lang="en-US" altLang="zh-CN" dirty="0" err="1"/>
                        <a:t>pkShare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 err="1"/>
                        <a:t>gpk</a:t>
                      </a:r>
                      <a:r>
                        <a:rPr lang="zh-CN" altLang="en-US" sz="1800" kern="1200" baseline="300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算法</a:t>
                      </a:r>
                      <a:r>
                        <a:rPr lang="en-US" altLang="zh-CN" baseline="30000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安全性高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合约计算量太大，复杂度高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0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agent</a:t>
                      </a:r>
                      <a:r>
                        <a:rPr lang="zh-CN" altLang="en-US" dirty="0"/>
                        <a:t>计算</a:t>
                      </a:r>
                      <a:r>
                        <a:rPr lang="en-US" altLang="zh-CN" dirty="0" err="1"/>
                        <a:t>pkShare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 err="1"/>
                        <a:t>gpk</a:t>
                      </a:r>
                      <a:r>
                        <a:rPr lang="zh-CN" altLang="en-US" sz="1800" kern="1200" baseline="300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算法</a:t>
                      </a:r>
                      <a:r>
                        <a:rPr lang="en-US" altLang="zh-CN" baseline="30000" dirty="0">
                          <a:solidFill>
                            <a:schemeClr val="accent1"/>
                          </a:solidFill>
                        </a:rPr>
                        <a:t>2</a:t>
                      </a:r>
                      <a:r>
                        <a:rPr lang="zh-CN" altLang="en-US" dirty="0"/>
                        <a:t>，合约校验</a:t>
                      </a:r>
                      <a:r>
                        <a:rPr lang="en-US" altLang="zh-CN" dirty="0" err="1"/>
                        <a:t>gpk</a:t>
                      </a:r>
                      <a:r>
                        <a:rPr lang="zh-CN" altLang="en-US" sz="1800" kern="1200" baseline="300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算法</a:t>
                      </a:r>
                      <a:r>
                        <a:rPr lang="en-US" altLang="zh-CN" baseline="30000" dirty="0">
                          <a:solidFill>
                            <a:schemeClr val="accent1"/>
                          </a:solidFill>
                        </a:rPr>
                        <a:t>3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（不校验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pkShare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安全性满足现实需求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需要单独增加一个提交</a:t>
                      </a:r>
                      <a:r>
                        <a:rPr lang="en-US" altLang="zh-CN" dirty="0" err="1"/>
                        <a:t>gpk</a:t>
                      </a:r>
                      <a:r>
                        <a:rPr lang="zh-CN" altLang="en-US" dirty="0"/>
                        <a:t>的过程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1274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A743612-0FF8-4692-9937-28C1DDA45DA5}"/>
                  </a:ext>
                </a:extLst>
              </p:cNvPr>
              <p:cNvSpPr txBox="1"/>
              <p:nvPr/>
            </p:nvSpPr>
            <p:spPr>
              <a:xfrm>
                <a:off x="886839" y="4227644"/>
                <a:ext cx="11097639" cy="1819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说明：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chemeClr val="accent1"/>
                    </a:solidFill>
                  </a:rPr>
                  <a:t>算法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1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sk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𝑆h𝑎𝑟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=</m:t>
                    </m:r>
                    <m:r>
                      <m:rPr>
                        <m:nor/>
                      </m:rPr>
                      <a:rPr lang="en-US" altLang="zh-CN" b="0" i="0" dirty="0" smtClean="0"/>
                      <m:t> </m:t>
                    </m:r>
                    <m:nary>
                      <m:naryPr>
                        <m:chr m:val="∑"/>
                        <m:ctrlPr>
                          <a:rPr lang="pt-BR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𝑗𝑖</m:t>
                        </m:r>
                      </m:e>
                    </m:nary>
                  </m:oMath>
                </a14:m>
                <a:r>
                  <a:rPr lang="en-US" altLang="zh-CN" dirty="0"/>
                  <a:t>, pkShare</a:t>
                </a:r>
                <a:r>
                  <a:rPr lang="en-US" altLang="zh-CN" baseline="-25000" dirty="0"/>
                  <a:t>i 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𝑠𝑘𝑆h𝑎𝑟𝑒</m:t>
                    </m:r>
                    <m:r>
                      <a:rPr lang="en-US" altLang="zh-CN" b="0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ym typeface="Symbol" panose="05050102010706020507" pitchFamily="18" charset="2"/>
                  </a:rPr>
                  <a:t></a:t>
                </a:r>
                <a:r>
                  <a:rPr lang="en-US" altLang="zh-CN" dirty="0"/>
                  <a:t>G, </a:t>
                </a:r>
                <a:r>
                  <a:rPr lang="en-US" altLang="zh-CN" dirty="0" err="1"/>
                  <a:t>gpk</a:t>
                </a:r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zh-CN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altLang="zh-CN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dirty="0"/>
                          <m:t>pkShare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i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>
                    <a:solidFill>
                      <a:schemeClr val="accent1"/>
                    </a:solidFill>
                  </a:rPr>
                  <a:t>算法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2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pc</a:t>
                </a:r>
                <a:r>
                  <a:rPr lang="en-US" altLang="zh-CN" baseline="-25000" dirty="0"/>
                  <a:t>i </a:t>
                </a:r>
                <a:r>
                  <a:rPr lang="en-US" altLang="zh-CN" dirty="0"/>
                  <a:t>= (s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G, a</a:t>
                </a:r>
                <a:r>
                  <a:rPr lang="en-US" altLang="zh-CN" baseline="-25000" dirty="0"/>
                  <a:t>i,1</a:t>
                </a:r>
                <a:r>
                  <a:rPr lang="en-US" altLang="zh-CN" dirty="0"/>
                  <a:t>G, …, a</a:t>
                </a:r>
                <a:r>
                  <a:rPr lang="en-US" altLang="zh-CN" baseline="-25000" dirty="0"/>
                  <a:t>i,t-1</a:t>
                </a:r>
                <a:r>
                  <a:rPr lang="en-US" altLang="zh-CN" dirty="0"/>
                  <a:t>G),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 = hash(</a:t>
                </a:r>
                <a:r>
                  <a:rPr lang="en-US" altLang="zh-CN" dirty="0" err="1"/>
                  <a:t>pk</a:t>
                </a:r>
                <a:r>
                  <a:rPr lang="en-US" altLang="zh-CN" baseline="-25000" dirty="0" err="1"/>
                  <a:t>i</a:t>
                </a:r>
                <a:r>
                  <a:rPr lang="en-US" altLang="zh-CN" dirty="0"/>
                  <a:t>),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𝑆h𝑎𝑟𝑒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dirty="0"/>
                          <m:t>s</m:t>
                        </m:r>
                        <m:r>
                          <m:rPr>
                            <m:nor/>
                          </m:rPr>
                          <a:rPr lang="en-US" altLang="zh-CN" b="0" i="0" baseline="-25000" dirty="0" smtClean="0"/>
                          <m:t>j</m:t>
                        </m:r>
                        <m:r>
                          <m:rPr>
                            <m:nor/>
                          </m:rPr>
                          <a:rPr lang="en-US" altLang="zh-CN" dirty="0"/>
                          <m:t>G</m:t>
                        </m:r>
                        <m:r>
                          <m:rPr>
                            <m:nor/>
                          </m:rPr>
                          <a:rPr lang="en-US" altLang="zh-CN" b="0" i="0" dirty="0" smtClean="0"/>
                          <m:t>+</m:t>
                        </m:r>
                        <m:r>
                          <m:rPr>
                            <m:nor/>
                          </m:rPr>
                          <a:rPr lang="en-US" altLang="zh-CN" dirty="0"/>
                          <m:t>a</m:t>
                        </m:r>
                        <m:r>
                          <m:rPr>
                            <m:sty m:val="p"/>
                          </m:rPr>
                          <a:rPr lang="en-US" altLang="zh-CN" i="1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,1</m:t>
                        </m:r>
                        <m:r>
                          <m:rPr>
                            <m:nor/>
                          </m:rPr>
                          <a:rPr lang="en-US" altLang="zh-CN" dirty="0"/>
                          <m:t>G</m:t>
                        </m:r>
                        <m:r>
                          <m:rPr>
                            <m:nor/>
                          </m:rPr>
                          <a:rPr lang="zh-CN" altLang="en-US" dirty="0">
                            <a:sym typeface="Symbol" panose="05050102010706020507" pitchFamily="18" charset="2"/>
                          </a:rPr>
                          <m:t></m:t>
                        </m:r>
                        <m:r>
                          <m:rPr>
                            <m:nor/>
                          </m:rPr>
                          <a:rPr lang="en-US" altLang="zh-CN" dirty="0"/>
                          <m:t>h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i</m:t>
                        </m:r>
                        <m:r>
                          <m:rPr>
                            <m:nor/>
                          </m:rPr>
                          <a:rPr lang="en-US" altLang="zh-CN" dirty="0"/>
                          <m:t>, …, </m:t>
                        </m:r>
                        <m:r>
                          <m:rPr>
                            <m:nor/>
                          </m:rPr>
                          <a:rPr lang="en-US" altLang="zh-CN" dirty="0"/>
                          <m:t>aj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,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t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−1</m:t>
                        </m:r>
                        <m:r>
                          <m:rPr>
                            <m:nor/>
                          </m:rPr>
                          <a:rPr lang="en-US" altLang="zh-CN" dirty="0"/>
                          <m:t>G</m:t>
                        </m:r>
                        <m:r>
                          <m:rPr>
                            <m:nor/>
                          </m:rPr>
                          <a:rPr lang="zh-CN" altLang="en-US" dirty="0">
                            <a:sym typeface="Symbol" panose="05050102010706020507" pitchFamily="18" charset="2"/>
                          </a:rPr>
                          <m:t></m:t>
                        </m:r>
                        <m:r>
                          <m:rPr>
                            <m:nor/>
                          </m:rPr>
                          <a:rPr lang="en-US" altLang="zh-CN" dirty="0"/>
                          <m:t>h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i</m:t>
                        </m:r>
                        <m:r>
                          <m:rPr>
                            <m:nor/>
                          </m:rPr>
                          <a:rPr lang="en-US" altLang="zh-CN" b="0" i="0" baseline="30000" dirty="0" smtClean="0"/>
                          <m:t>t</m:t>
                        </m:r>
                        <m:r>
                          <m:rPr>
                            <m:nor/>
                          </m:rPr>
                          <a:rPr lang="en-US" altLang="zh-CN" b="0" i="0" baseline="30000" dirty="0" smtClean="0"/>
                          <m:t>−1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gpk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dirty="0"/>
                          <m:t>s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i</m:t>
                        </m:r>
                        <m:r>
                          <m:rPr>
                            <m:nor/>
                          </m:rPr>
                          <a:rPr lang="en-US" altLang="zh-CN" dirty="0"/>
                          <m:t>G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>
                    <a:solidFill>
                      <a:schemeClr val="accent1"/>
                    </a:solidFill>
                  </a:rPr>
                  <a:t>算法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3</a:t>
                </a:r>
                <a:r>
                  <a:rPr lang="zh-CN" altLang="en-US" dirty="0"/>
                  <a:t>：有白名单时，以白名单节点提交的</a:t>
                </a:r>
                <a:r>
                  <a:rPr lang="en-US" altLang="zh-CN" dirty="0" err="1"/>
                  <a:t>gpk</a:t>
                </a:r>
                <a:r>
                  <a:rPr lang="zh-CN" altLang="en-US" dirty="0"/>
                  <a:t>为准；将来如果完全放开，以超过门限的</a:t>
                </a:r>
                <a:r>
                  <a:rPr lang="en-US" altLang="zh-CN" dirty="0" err="1"/>
                  <a:t>gpk</a:t>
                </a:r>
                <a:r>
                  <a:rPr lang="zh-CN" altLang="en-US" dirty="0"/>
                  <a:t>为准。</a:t>
                </a:r>
                <a:endParaRPr lang="en-US" altLang="zh-CN" dirty="0"/>
              </a:p>
              <a:p>
                <a:r>
                  <a:rPr lang="zh-CN" altLang="en-US" dirty="0"/>
                  <a:t>惩罚其它节点。</a:t>
                </a: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A743612-0FF8-4692-9937-28C1DDA45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39" y="4227644"/>
                <a:ext cx="11097639" cy="1819985"/>
              </a:xfrm>
              <a:prstGeom prst="rect">
                <a:avLst/>
              </a:prstGeom>
              <a:blipFill>
                <a:blip r:embed="rId2"/>
                <a:stretch>
                  <a:fillRect l="-439" t="-9060" b="-70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3AF79-2E38-40FE-921D-EBE77392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Negotiate</a:t>
            </a:r>
            <a:r>
              <a:rPr lang="zh-CN" altLang="en-US" dirty="0"/>
              <a:t>过程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365EB4B-54F9-4972-A6DC-3B24113B0A66}"/>
              </a:ext>
            </a:extLst>
          </p:cNvPr>
          <p:cNvSpPr/>
          <p:nvPr/>
        </p:nvSpPr>
        <p:spPr>
          <a:xfrm>
            <a:off x="1965960" y="2481056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Init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56CBB55-085C-4CF5-A6D7-EEAB9C52CBC3}"/>
              </a:ext>
            </a:extLst>
          </p:cNvPr>
          <p:cNvSpPr/>
          <p:nvPr/>
        </p:nvSpPr>
        <p:spPr>
          <a:xfrm>
            <a:off x="5221605" y="1520936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Valid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66A538E-8ECB-4E63-BA4B-93C440344648}"/>
              </a:ext>
            </a:extLst>
          </p:cNvPr>
          <p:cNvSpPr/>
          <p:nvPr/>
        </p:nvSpPr>
        <p:spPr>
          <a:xfrm>
            <a:off x="5215890" y="3441176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Invalid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E37119B-C501-4CE6-B699-5C193D3029DD}"/>
              </a:ext>
            </a:extLst>
          </p:cNvPr>
          <p:cNvSpPr/>
          <p:nvPr/>
        </p:nvSpPr>
        <p:spPr>
          <a:xfrm>
            <a:off x="7696200" y="2481056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Challenge</a:t>
            </a:r>
            <a:endParaRPr lang="en-US" altLang="zh-CN" sz="14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F866863-CED1-464F-B6A3-251B199C8A3B}"/>
              </a:ext>
            </a:extLst>
          </p:cNvPr>
          <p:cNvSpPr/>
          <p:nvPr/>
        </p:nvSpPr>
        <p:spPr>
          <a:xfrm>
            <a:off x="5215890" y="5217588"/>
            <a:ext cx="1242060" cy="4419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Close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11C8898B-604F-4FAE-870E-1044DDE2049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208020" y="1741916"/>
            <a:ext cx="2013585" cy="9601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0D8A8C6D-647B-4B7F-A835-313A92BB5321}"/>
              </a:ext>
            </a:extLst>
          </p:cNvPr>
          <p:cNvCxnSpPr>
            <a:stCxn id="6" idx="1"/>
            <a:endCxn id="6" idx="0"/>
          </p:cNvCxnSpPr>
          <p:nvPr/>
        </p:nvCxnSpPr>
        <p:spPr>
          <a:xfrm rot="10800000" flipH="1">
            <a:off x="1965960" y="2481056"/>
            <a:ext cx="621030" cy="220980"/>
          </a:xfrm>
          <a:prstGeom prst="curvedConnector4">
            <a:avLst>
              <a:gd name="adj1" fmla="val -36810"/>
              <a:gd name="adj2" fmla="val 203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2B31F517-84C9-40C2-BAAC-384806A14289}"/>
              </a:ext>
            </a:extLst>
          </p:cNvPr>
          <p:cNvSpPr txBox="1"/>
          <p:nvPr/>
        </p:nvSpPr>
        <p:spPr>
          <a:xfrm>
            <a:off x="1432560" y="1918307"/>
            <a:ext cx="1516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srcPk</a:t>
            </a:r>
            <a:r>
              <a:rPr lang="zh-CN" altLang="en-US" sz="1200" dirty="0"/>
              <a:t>初次提交</a:t>
            </a:r>
            <a:r>
              <a:rPr lang="en-US" altLang="zh-CN" sz="1200" dirty="0" err="1"/>
              <a:t>encSij</a:t>
            </a:r>
            <a:endParaRPr lang="zh-CN" altLang="en-US" sz="1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6A2A097-8FD4-4D59-BFB0-56762E87C089}"/>
              </a:ext>
            </a:extLst>
          </p:cNvPr>
          <p:cNvSpPr txBox="1"/>
          <p:nvPr/>
        </p:nvSpPr>
        <p:spPr>
          <a:xfrm>
            <a:off x="3874770" y="1705602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评价</a:t>
            </a:r>
            <a:r>
              <a:rPr lang="en-US" altLang="zh-CN" sz="1200" dirty="0"/>
              <a:t>OK</a:t>
            </a:r>
            <a:endParaRPr lang="zh-CN" altLang="en-US" sz="12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61B84EB-BA37-4B75-88F4-D891A70DC103}"/>
              </a:ext>
            </a:extLst>
          </p:cNvPr>
          <p:cNvSpPr txBox="1"/>
          <p:nvPr/>
        </p:nvSpPr>
        <p:spPr>
          <a:xfrm>
            <a:off x="4211955" y="3065872"/>
            <a:ext cx="887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评价不</a:t>
            </a:r>
            <a:r>
              <a:rPr lang="en-US" altLang="zh-CN" sz="1200" dirty="0"/>
              <a:t>OK</a:t>
            </a:r>
            <a:endParaRPr lang="zh-CN" altLang="en-US" sz="1200" dirty="0"/>
          </a:p>
        </p:txBody>
      </p: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98EBA5F3-CFB5-458D-9E41-DBCCED0FB4DE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3208020" y="2702036"/>
            <a:ext cx="2007870" cy="9601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C336AE49-EAA6-475F-B9E6-8798334F6FEA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208020" y="2702036"/>
            <a:ext cx="4488180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C58E0359-DCCB-4404-8807-5C6D1303016A}"/>
              </a:ext>
            </a:extLst>
          </p:cNvPr>
          <p:cNvSpPr txBox="1"/>
          <p:nvPr/>
        </p:nvSpPr>
        <p:spPr>
          <a:xfrm>
            <a:off x="5220623" y="2403894"/>
            <a:ext cx="1242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destPk</a:t>
            </a:r>
            <a:r>
              <a:rPr lang="zh-CN" altLang="en-US" sz="1200" dirty="0"/>
              <a:t>直接挑战</a:t>
            </a:r>
            <a:endParaRPr lang="en-US" altLang="zh-CN" sz="1200" dirty="0"/>
          </a:p>
        </p:txBody>
      </p: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4ED38230-B7CF-46D6-9945-BBDE865AC4C9}"/>
              </a:ext>
            </a:extLst>
          </p:cNvPr>
          <p:cNvCxnSpPr>
            <a:cxnSpLocks/>
            <a:stCxn id="8" idx="2"/>
            <a:endCxn id="9" idx="2"/>
          </p:cNvCxnSpPr>
          <p:nvPr/>
        </p:nvCxnSpPr>
        <p:spPr>
          <a:xfrm rot="5400000" flipH="1" flipV="1">
            <a:off x="6597015" y="2162921"/>
            <a:ext cx="960120" cy="2480310"/>
          </a:xfrm>
          <a:prstGeom prst="curvedConnector3">
            <a:avLst>
              <a:gd name="adj1" fmla="val -23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D6042AB5-1DA4-466B-805B-85B10B7584E3}"/>
              </a:ext>
            </a:extLst>
          </p:cNvPr>
          <p:cNvSpPr txBox="1"/>
          <p:nvPr/>
        </p:nvSpPr>
        <p:spPr>
          <a:xfrm>
            <a:off x="7484745" y="3438833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达到最大次数</a:t>
            </a:r>
          </a:p>
        </p:txBody>
      </p: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97A708E3-76BA-4DB9-9E8B-35A7AF96270D}"/>
              </a:ext>
            </a:extLst>
          </p:cNvPr>
          <p:cNvCxnSpPr>
            <a:stCxn id="8" idx="2"/>
            <a:endCxn id="6" idx="2"/>
          </p:cNvCxnSpPr>
          <p:nvPr/>
        </p:nvCxnSpPr>
        <p:spPr>
          <a:xfrm rot="5400000" flipH="1">
            <a:off x="3731895" y="1778111"/>
            <a:ext cx="960120" cy="3249930"/>
          </a:xfrm>
          <a:prstGeom prst="curvedConnector3">
            <a:avLst>
              <a:gd name="adj1" fmla="val -23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021B3573-A524-4E07-AD1F-FABE3D757AC4}"/>
              </a:ext>
            </a:extLst>
          </p:cNvPr>
          <p:cNvSpPr txBox="1"/>
          <p:nvPr/>
        </p:nvSpPr>
        <p:spPr>
          <a:xfrm>
            <a:off x="2254807" y="3434171"/>
            <a:ext cx="15163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srcPk</a:t>
            </a:r>
            <a:r>
              <a:rPr lang="zh-CN" altLang="en-US" sz="1200" dirty="0"/>
              <a:t>重新提交</a:t>
            </a:r>
            <a:r>
              <a:rPr lang="en-US" altLang="zh-CN" sz="1200" dirty="0" err="1"/>
              <a:t>encSij</a:t>
            </a:r>
            <a:endParaRPr lang="en-US" altLang="zh-CN" sz="1200" dirty="0"/>
          </a:p>
          <a:p>
            <a:endParaRPr lang="zh-CN" altLang="en-US" dirty="0"/>
          </a:p>
        </p:txBody>
      </p: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5D0F1719-5304-402A-9A57-06A3ED0B78B4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5400000">
            <a:off x="5169694" y="4550362"/>
            <a:ext cx="1334452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4CFAE2FC-B685-499B-9C05-2A56E9077763}"/>
              </a:ext>
            </a:extLst>
          </p:cNvPr>
          <p:cNvSpPr txBox="1"/>
          <p:nvPr/>
        </p:nvSpPr>
        <p:spPr>
          <a:xfrm>
            <a:off x="4905059" y="4288424"/>
            <a:ext cx="22409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srcPk</a:t>
            </a:r>
            <a:r>
              <a:rPr lang="zh-CN" altLang="en-US" sz="1200" dirty="0"/>
              <a:t>超时未重新提交</a:t>
            </a:r>
            <a:r>
              <a:rPr lang="en-US" altLang="zh-CN" sz="1200" dirty="0" err="1"/>
              <a:t>encSij</a:t>
            </a:r>
            <a:endParaRPr lang="en-US" altLang="zh-CN" sz="1200" dirty="0"/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srcPk</a:t>
            </a:r>
            <a:r>
              <a:rPr lang="zh-CN" altLang="en-US" sz="1200" dirty="0"/>
              <a:t>直接揭示</a:t>
            </a:r>
            <a:r>
              <a:rPr lang="en-US" altLang="zh-CN" sz="1200" dirty="0" err="1"/>
              <a:t>Sij</a:t>
            </a:r>
            <a:endParaRPr lang="en-US" altLang="zh-CN" sz="1200" dirty="0"/>
          </a:p>
          <a:p>
            <a:endParaRPr lang="zh-CN" altLang="en-US" dirty="0"/>
          </a:p>
        </p:txBody>
      </p:sp>
      <p:cxnSp>
        <p:nvCxnSpPr>
          <p:cNvPr id="65" name="连接符: 曲线 64">
            <a:extLst>
              <a:ext uri="{FF2B5EF4-FFF2-40B4-BE49-F238E27FC236}">
                <a16:creationId xmlns:a16="http://schemas.microsoft.com/office/drawing/2014/main" id="{40DC35C3-80C9-45B9-9815-2FB8E4E2AB20}"/>
              </a:ext>
            </a:extLst>
          </p:cNvPr>
          <p:cNvCxnSpPr>
            <a:stCxn id="9" idx="3"/>
            <a:endCxn id="11" idx="3"/>
          </p:cNvCxnSpPr>
          <p:nvPr/>
        </p:nvCxnSpPr>
        <p:spPr>
          <a:xfrm flipH="1">
            <a:off x="6457950" y="2702036"/>
            <a:ext cx="2480310" cy="2736532"/>
          </a:xfrm>
          <a:prstGeom prst="curvedConnector3">
            <a:avLst>
              <a:gd name="adj1" fmla="val -92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01DE1DF2-A77D-4679-A631-86083D425E35}"/>
              </a:ext>
            </a:extLst>
          </p:cNvPr>
          <p:cNvSpPr txBox="1"/>
          <p:nvPr/>
        </p:nvSpPr>
        <p:spPr>
          <a:xfrm>
            <a:off x="8202929" y="4252657"/>
            <a:ext cx="1857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srcPk</a:t>
            </a:r>
            <a:r>
              <a:rPr lang="zh-CN" altLang="en-US" sz="1200" dirty="0"/>
              <a:t>超时未提交</a:t>
            </a:r>
            <a:r>
              <a:rPr lang="en-US" altLang="zh-CN" sz="1200" dirty="0" err="1"/>
              <a:t>Sij</a:t>
            </a:r>
            <a:endParaRPr lang="en-US" altLang="zh-CN" sz="1200" dirty="0"/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srcPk</a:t>
            </a:r>
            <a:r>
              <a:rPr lang="zh-CN" altLang="en-US" sz="1200" dirty="0"/>
              <a:t>提交</a:t>
            </a:r>
            <a:r>
              <a:rPr lang="en-US" altLang="zh-CN" sz="1200" dirty="0" err="1"/>
              <a:t>Sij</a:t>
            </a:r>
            <a:r>
              <a:rPr lang="zh-CN" altLang="en-US" sz="1200" dirty="0"/>
              <a:t>执行裁决</a:t>
            </a:r>
          </a:p>
        </p:txBody>
      </p: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15255C3C-FBA1-4F90-88D0-D91E0DAA049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3208020" y="2702036"/>
            <a:ext cx="2007870" cy="27365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652ED487-2F7F-4850-BDF8-0E7594E29C29}"/>
              </a:ext>
            </a:extLst>
          </p:cNvPr>
          <p:cNvSpPr txBox="1"/>
          <p:nvPr/>
        </p:nvSpPr>
        <p:spPr>
          <a:xfrm>
            <a:off x="3370423" y="4291651"/>
            <a:ext cx="1407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destPk</a:t>
            </a:r>
            <a:r>
              <a:rPr lang="zh-CN" altLang="en-US" sz="1200" dirty="0"/>
              <a:t>超时未评价</a:t>
            </a:r>
          </a:p>
        </p:txBody>
      </p: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A767ECF9-82FF-4FE7-8CDD-8A4965CA158C}"/>
              </a:ext>
            </a:extLst>
          </p:cNvPr>
          <p:cNvCxnSpPr>
            <a:stCxn id="6" idx="1"/>
            <a:endCxn id="11" idx="1"/>
          </p:cNvCxnSpPr>
          <p:nvPr/>
        </p:nvCxnSpPr>
        <p:spPr>
          <a:xfrm rot="10800000" flipH="1" flipV="1">
            <a:off x="1965960" y="2702036"/>
            <a:ext cx="3249930" cy="2736532"/>
          </a:xfrm>
          <a:prstGeom prst="curvedConnector3">
            <a:avLst>
              <a:gd name="adj1" fmla="val -70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5A828560-6D59-4D17-BF55-165675F1B675}"/>
              </a:ext>
            </a:extLst>
          </p:cNvPr>
          <p:cNvSpPr txBox="1"/>
          <p:nvPr/>
        </p:nvSpPr>
        <p:spPr>
          <a:xfrm>
            <a:off x="1087281" y="4297354"/>
            <a:ext cx="1662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srcPk</a:t>
            </a:r>
            <a:r>
              <a:rPr lang="zh-CN" altLang="en-US" sz="1200" dirty="0"/>
              <a:t>超时未提交</a:t>
            </a:r>
            <a:r>
              <a:rPr lang="en-US" altLang="zh-CN" sz="1200" dirty="0" err="1"/>
              <a:t>encSij</a:t>
            </a:r>
            <a:endParaRPr lang="en-US" altLang="zh-CN" sz="1200" dirty="0"/>
          </a:p>
          <a:p>
            <a:endParaRPr lang="zh-CN" altLang="en-US" sz="12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CFE3CF5-912D-4876-8513-417BC9BDF42B}"/>
              </a:ext>
            </a:extLst>
          </p:cNvPr>
          <p:cNvSpPr txBox="1"/>
          <p:nvPr/>
        </p:nvSpPr>
        <p:spPr>
          <a:xfrm>
            <a:off x="1219767" y="6105608"/>
            <a:ext cx="846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结论：建议评价为</a:t>
            </a:r>
            <a:r>
              <a:rPr lang="en-US" altLang="zh-CN" dirty="0"/>
              <a:t>Invalid</a:t>
            </a:r>
            <a:r>
              <a:rPr lang="zh-CN" altLang="en-US" dirty="0"/>
              <a:t>时直接发起挑战（相当于最大次数为</a:t>
            </a:r>
            <a:r>
              <a:rPr lang="en-US" altLang="zh-CN" dirty="0"/>
              <a:t>1</a:t>
            </a:r>
            <a:r>
              <a:rPr lang="zh-CN" altLang="en-US" dirty="0"/>
              <a:t>），没有必要重试。</a:t>
            </a:r>
          </a:p>
        </p:txBody>
      </p:sp>
    </p:spTree>
    <p:extLst>
      <p:ext uri="{BB962C8B-B14F-4D97-AF65-F5344CB8AC3E}">
        <p14:creationId xmlns:p14="http://schemas.microsoft.com/office/powerpoint/2010/main" val="177385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DC7D5D4-0996-4515-9A99-66C92AD6D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453"/>
            <a:ext cx="12192000" cy="61657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C23AF79-2E38-40FE-921D-EBE77392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作恶场景和检测方法</a:t>
            </a:r>
          </a:p>
        </p:txBody>
      </p:sp>
    </p:spTree>
    <p:extLst>
      <p:ext uri="{BB962C8B-B14F-4D97-AF65-F5344CB8AC3E}">
        <p14:creationId xmlns:p14="http://schemas.microsoft.com/office/powerpoint/2010/main" val="339761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3AF79-2E38-40FE-921D-EBE77392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9B2484A-E0CE-4D04-AFDE-3D2532572055}"/>
              </a:ext>
            </a:extLst>
          </p:cNvPr>
          <p:cNvSpPr/>
          <p:nvPr/>
        </p:nvSpPr>
        <p:spPr>
          <a:xfrm>
            <a:off x="883920" y="3459480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Init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545423D-A18D-4059-8D7D-2CFDCA8678A4}"/>
              </a:ext>
            </a:extLst>
          </p:cNvPr>
          <p:cNvSpPr/>
          <p:nvPr/>
        </p:nvSpPr>
        <p:spPr>
          <a:xfrm>
            <a:off x="3034665" y="3467100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/>
              <a:t>PolyCommit</a:t>
            </a:r>
            <a:endParaRPr lang="en-US" altLang="zh-CN" sz="14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F9EAFC1-9928-4B84-9FD5-FE0FD839ED9C}"/>
              </a:ext>
            </a:extLst>
          </p:cNvPr>
          <p:cNvSpPr/>
          <p:nvPr/>
        </p:nvSpPr>
        <p:spPr>
          <a:xfrm>
            <a:off x="5185410" y="3451860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Gpk</a:t>
            </a:r>
            <a:endParaRPr lang="en-US" altLang="zh-CN" sz="14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08138D7-147A-4763-B86E-DCC72CCCE505}"/>
              </a:ext>
            </a:extLst>
          </p:cNvPr>
          <p:cNvSpPr/>
          <p:nvPr/>
        </p:nvSpPr>
        <p:spPr>
          <a:xfrm>
            <a:off x="7353300" y="3467100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Negotiate</a:t>
            </a:r>
            <a:endParaRPr lang="en-US" altLang="zh-CN" sz="14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64371E9-87DD-4AC6-AEC8-B0913C7B57F3}"/>
              </a:ext>
            </a:extLst>
          </p:cNvPr>
          <p:cNvSpPr/>
          <p:nvPr/>
        </p:nvSpPr>
        <p:spPr>
          <a:xfrm>
            <a:off x="9521190" y="3459480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Complete</a:t>
            </a:r>
            <a:endParaRPr lang="en-US" altLang="zh-CN" sz="14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AC04339-FA40-46DA-AB59-2B00C8FA02DB}"/>
              </a:ext>
            </a:extLst>
          </p:cNvPr>
          <p:cNvSpPr/>
          <p:nvPr/>
        </p:nvSpPr>
        <p:spPr>
          <a:xfrm>
            <a:off x="3034665" y="5321916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Close</a:t>
            </a:r>
            <a:endParaRPr lang="en-US" altLang="zh-CN" sz="1400" dirty="0"/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23A10D93-514A-4207-AFF2-A267F5365297}"/>
              </a:ext>
            </a:extLst>
          </p:cNvPr>
          <p:cNvCxnSpPr>
            <a:stCxn id="5" idx="3"/>
            <a:endCxn id="6" idx="0"/>
          </p:cNvCxnSpPr>
          <p:nvPr/>
        </p:nvCxnSpPr>
        <p:spPr>
          <a:xfrm flipV="1">
            <a:off x="2125980" y="3467100"/>
            <a:ext cx="1529715" cy="213360"/>
          </a:xfrm>
          <a:prstGeom prst="curvedConnector4">
            <a:avLst>
              <a:gd name="adj1" fmla="val 29701"/>
              <a:gd name="adj2" fmla="val 2107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432F21F8-C790-40C8-A49F-27562D76EFC8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V="1">
            <a:off x="4276725" y="3451860"/>
            <a:ext cx="1529715" cy="236220"/>
          </a:xfrm>
          <a:prstGeom prst="curvedConnector4">
            <a:avLst>
              <a:gd name="adj1" fmla="val 29701"/>
              <a:gd name="adj2" fmla="val 1967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957FC7EF-6CFC-440C-AC65-2E357401736C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 rot="5400000">
            <a:off x="2528262" y="4415463"/>
            <a:ext cx="1633836" cy="621030"/>
          </a:xfrm>
          <a:prstGeom prst="curvedConnector4">
            <a:avLst>
              <a:gd name="adj1" fmla="val 43237"/>
              <a:gd name="adj2" fmla="val 136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2A821C9A-0E9F-4252-8014-2DCF4271D529}"/>
              </a:ext>
            </a:extLst>
          </p:cNvPr>
          <p:cNvCxnSpPr>
            <a:cxnSpLocks/>
            <a:stCxn id="10" idx="2"/>
            <a:endCxn id="5" idx="2"/>
          </p:cNvCxnSpPr>
          <p:nvPr/>
        </p:nvCxnSpPr>
        <p:spPr>
          <a:xfrm rot="5400000" flipH="1">
            <a:off x="1649105" y="3757286"/>
            <a:ext cx="1862436" cy="2150745"/>
          </a:xfrm>
          <a:prstGeom prst="curvedConnector3">
            <a:avLst>
              <a:gd name="adj1" fmla="val -1227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96C74D88-286A-4D6F-968D-3BE71E19A7D3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V="1">
            <a:off x="6427470" y="3467100"/>
            <a:ext cx="1546860" cy="205740"/>
          </a:xfrm>
          <a:prstGeom prst="curvedConnector4">
            <a:avLst>
              <a:gd name="adj1" fmla="val 29926"/>
              <a:gd name="adj2" fmla="val 2185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DEAAFC95-B823-4FD4-A8F5-3B191DCD8B77}"/>
              </a:ext>
            </a:extLst>
          </p:cNvPr>
          <p:cNvCxnSpPr>
            <a:stCxn id="7" idx="3"/>
            <a:endCxn id="10" idx="0"/>
          </p:cNvCxnSpPr>
          <p:nvPr/>
        </p:nvCxnSpPr>
        <p:spPr>
          <a:xfrm flipH="1">
            <a:off x="3655695" y="3672840"/>
            <a:ext cx="2771775" cy="1649076"/>
          </a:xfrm>
          <a:prstGeom prst="curvedConnector4">
            <a:avLst>
              <a:gd name="adj1" fmla="val -8247"/>
              <a:gd name="adj2" fmla="val 567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A300E1FE-22CC-48C9-A499-38DDF997450E}"/>
              </a:ext>
            </a:extLst>
          </p:cNvPr>
          <p:cNvCxnSpPr>
            <a:stCxn id="8" idx="3"/>
            <a:endCxn id="9" idx="0"/>
          </p:cNvCxnSpPr>
          <p:nvPr/>
        </p:nvCxnSpPr>
        <p:spPr>
          <a:xfrm flipV="1">
            <a:off x="8595360" y="3459480"/>
            <a:ext cx="1546860" cy="228600"/>
          </a:xfrm>
          <a:prstGeom prst="curvedConnector4">
            <a:avLst>
              <a:gd name="adj1" fmla="val 29926"/>
              <a:gd name="adj2" fmla="val 2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22F8E819-9127-477D-A539-FAC0F23F1DDD}"/>
              </a:ext>
            </a:extLst>
          </p:cNvPr>
          <p:cNvCxnSpPr>
            <a:cxnSpLocks/>
            <a:stCxn id="8" idx="2"/>
            <a:endCxn id="10" idx="3"/>
          </p:cNvCxnSpPr>
          <p:nvPr/>
        </p:nvCxnSpPr>
        <p:spPr>
          <a:xfrm rot="5400000">
            <a:off x="5308610" y="2877176"/>
            <a:ext cx="1633836" cy="36976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079CCF98-E75D-404F-A671-4E9C42199C53}"/>
              </a:ext>
            </a:extLst>
          </p:cNvPr>
          <p:cNvSpPr/>
          <p:nvPr/>
        </p:nvSpPr>
        <p:spPr>
          <a:xfrm>
            <a:off x="1099777" y="2350056"/>
            <a:ext cx="1678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00B050"/>
                </a:solidFill>
              </a:rPr>
              <a:t>setPolyCommit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033B4B-0D37-402D-A70B-055351718CD6}"/>
              </a:ext>
            </a:extLst>
          </p:cNvPr>
          <p:cNvSpPr/>
          <p:nvPr/>
        </p:nvSpPr>
        <p:spPr>
          <a:xfrm>
            <a:off x="2890837" y="1869578"/>
            <a:ext cx="2215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FF0000"/>
                </a:solidFill>
              </a:rPr>
              <a:t>polyCommitTimeout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CAD8540-79DA-4D11-B229-CE3B86301FD7}"/>
              </a:ext>
            </a:extLst>
          </p:cNvPr>
          <p:cNvSpPr/>
          <p:nvPr/>
        </p:nvSpPr>
        <p:spPr>
          <a:xfrm>
            <a:off x="5041582" y="2355888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00B050"/>
                </a:solidFill>
              </a:rPr>
              <a:t>setGpk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ED5ED14-4FD3-4433-9DF7-308D499DD62A}"/>
              </a:ext>
            </a:extLst>
          </p:cNvPr>
          <p:cNvSpPr/>
          <p:nvPr/>
        </p:nvSpPr>
        <p:spPr>
          <a:xfrm>
            <a:off x="6207450" y="1869578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FF0000"/>
                </a:solidFill>
              </a:rPr>
              <a:t>gpkTimeout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92629FB-E68E-430E-AE44-AEE408BCAD7C}"/>
              </a:ext>
            </a:extLst>
          </p:cNvPr>
          <p:cNvSpPr/>
          <p:nvPr/>
        </p:nvSpPr>
        <p:spPr>
          <a:xfrm>
            <a:off x="8319091" y="787842"/>
            <a:ext cx="1039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00B050"/>
                </a:solidFill>
              </a:rPr>
              <a:t>setEncSij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B77349D-B38D-4708-82CE-3D5FD2D982DB}"/>
              </a:ext>
            </a:extLst>
          </p:cNvPr>
          <p:cNvSpPr/>
          <p:nvPr/>
        </p:nvSpPr>
        <p:spPr>
          <a:xfrm>
            <a:off x="8311411" y="1085202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00B050"/>
                </a:solidFill>
              </a:rPr>
              <a:t>setCheckStatus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32EA9B4-A6BE-4BEA-BAEC-D41C9DD382EF}"/>
              </a:ext>
            </a:extLst>
          </p:cNvPr>
          <p:cNvSpPr/>
          <p:nvPr/>
        </p:nvSpPr>
        <p:spPr>
          <a:xfrm>
            <a:off x="8660696" y="1909059"/>
            <a:ext cx="1572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FF0000"/>
                </a:solidFill>
              </a:rPr>
              <a:t>encSijTimeout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1FB9B66-EAD4-4D4E-87EA-59A65E480C16}"/>
              </a:ext>
            </a:extLst>
          </p:cNvPr>
          <p:cNvSpPr/>
          <p:nvPr/>
        </p:nvSpPr>
        <p:spPr>
          <a:xfrm>
            <a:off x="8311411" y="1477871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FFC000"/>
                </a:solidFill>
              </a:rPr>
              <a:t>challengeSij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4E2B9B5-988F-410D-8CF4-23E7C6FECD81}"/>
              </a:ext>
            </a:extLst>
          </p:cNvPr>
          <p:cNvSpPr/>
          <p:nvPr/>
        </p:nvSpPr>
        <p:spPr>
          <a:xfrm>
            <a:off x="8660696" y="2170218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FF0000"/>
                </a:solidFill>
              </a:rPr>
              <a:t>revealSij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18DBC7C-AD72-4471-B223-4C9E308E2ADB}"/>
              </a:ext>
            </a:extLst>
          </p:cNvPr>
          <p:cNvSpPr/>
          <p:nvPr/>
        </p:nvSpPr>
        <p:spPr>
          <a:xfrm>
            <a:off x="8660696" y="2438997"/>
            <a:ext cx="2132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FF0000"/>
                </a:solidFill>
              </a:rPr>
              <a:t>checkEncSijTimeout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C207D2C-0E7C-45BC-AF72-83742051A39C}"/>
              </a:ext>
            </a:extLst>
          </p:cNvPr>
          <p:cNvSpPr/>
          <p:nvPr/>
        </p:nvSpPr>
        <p:spPr>
          <a:xfrm>
            <a:off x="8660696" y="2730343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FF0000"/>
                </a:solidFill>
              </a:rPr>
              <a:t>SijTimeout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EEB8417-91C6-48EF-A047-8865F9FDFC34}"/>
              </a:ext>
            </a:extLst>
          </p:cNvPr>
          <p:cNvSpPr/>
          <p:nvPr/>
        </p:nvSpPr>
        <p:spPr>
          <a:xfrm>
            <a:off x="8052920" y="4222836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>
                <a:solidFill>
                  <a:srgbClr val="FF0000"/>
                </a:solidFill>
              </a:rPr>
              <a:t>terminate</a:t>
            </a:r>
            <a:endParaRPr lang="zh-CN" altLang="en-US" u="sng" dirty="0">
              <a:solidFill>
                <a:srgbClr val="FF0000"/>
              </a:solidFill>
            </a:endParaRPr>
          </a:p>
        </p:txBody>
      </p: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EDDB6800-4205-4AAC-9094-B2EFB528074F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1351984" y="2872354"/>
            <a:ext cx="740092" cy="4341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28C9A7C1-7122-4766-819A-E278C8C0344A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16200000" flipH="1">
            <a:off x="2423546" y="2234951"/>
            <a:ext cx="747712" cy="17165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17F6CFF9-1020-414A-92F7-53C7F3145F62}"/>
              </a:ext>
            </a:extLst>
          </p:cNvPr>
          <p:cNvCxnSpPr>
            <a:stCxn id="4" idx="2"/>
          </p:cNvCxnSpPr>
          <p:nvPr/>
        </p:nvCxnSpPr>
        <p:spPr>
          <a:xfrm rot="5400000">
            <a:off x="2539776" y="3082415"/>
            <a:ext cx="2302402" cy="615393"/>
          </a:xfrm>
          <a:prstGeom prst="curvedConnector3">
            <a:avLst>
              <a:gd name="adj1" fmla="val 10725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CE953EB6-B3CB-408A-9784-74B6F202A619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 rot="16200000" flipH="1">
            <a:off x="5277978" y="2923398"/>
            <a:ext cx="726640" cy="330283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14E46840-C49A-4E15-AAA5-19087CDB1D09}"/>
              </a:ext>
            </a:extLst>
          </p:cNvPr>
          <p:cNvCxnSpPr>
            <a:stCxn id="30" idx="2"/>
          </p:cNvCxnSpPr>
          <p:nvPr/>
        </p:nvCxnSpPr>
        <p:spPr>
          <a:xfrm rot="5400000">
            <a:off x="5291509" y="2936721"/>
            <a:ext cx="2302402" cy="90678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4E125106-3033-4DF2-966B-0384D18755B5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6955762" y="2103771"/>
            <a:ext cx="2381898" cy="344761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900D021D-9638-4F88-9071-5FE89C651D98}"/>
              </a:ext>
            </a:extLst>
          </p:cNvPr>
          <p:cNvCxnSpPr>
            <a:cxnSpLocks/>
          </p:cNvCxnSpPr>
          <p:nvPr/>
        </p:nvCxnSpPr>
        <p:spPr>
          <a:xfrm rot="5400000">
            <a:off x="7046193" y="2866057"/>
            <a:ext cx="2241650" cy="987356"/>
          </a:xfrm>
          <a:prstGeom prst="curvedConnector3">
            <a:avLst>
              <a:gd name="adj1" fmla="val 6121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665E5A89-3F07-4A21-9305-1058BFACB4F0}"/>
              </a:ext>
            </a:extLst>
          </p:cNvPr>
          <p:cNvCxnSpPr>
            <a:cxnSpLocks/>
            <a:stCxn id="48" idx="2"/>
          </p:cNvCxnSpPr>
          <p:nvPr/>
        </p:nvCxnSpPr>
        <p:spPr>
          <a:xfrm rot="5400000">
            <a:off x="7178784" y="3777834"/>
            <a:ext cx="627426" cy="225609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D05E3414-29AE-4A01-B5F3-B230B6F5B9E5}"/>
              </a:ext>
            </a:extLst>
          </p:cNvPr>
          <p:cNvSpPr/>
          <p:nvPr/>
        </p:nvSpPr>
        <p:spPr>
          <a:xfrm>
            <a:off x="8252382" y="5221827"/>
            <a:ext cx="33223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u="sng" dirty="0">
                <a:solidFill>
                  <a:srgbClr val="00B050"/>
                </a:solidFill>
              </a:rPr>
              <a:t>setGpk</a:t>
            </a:r>
            <a:r>
              <a:rPr lang="en-US" altLang="zh-CN" u="sng" dirty="0">
                <a:solidFill>
                  <a:srgbClr val="00B050"/>
                </a:solidFill>
              </a:rPr>
              <a:t>(</a:t>
            </a:r>
            <a:r>
              <a:rPr lang="en-US" altLang="zh-CN" u="sng" dirty="0" err="1">
                <a:solidFill>
                  <a:srgbClr val="00B050"/>
                </a:solidFill>
              </a:rPr>
              <a:t>uint</a:t>
            </a:r>
            <a:r>
              <a:rPr lang="en-US" altLang="zh-CN" u="sng" dirty="0">
                <a:solidFill>
                  <a:srgbClr val="00B050"/>
                </a:solidFill>
              </a:rPr>
              <a:t> </a:t>
            </a:r>
            <a:r>
              <a:rPr lang="en-US" altLang="zh-CN" u="sng" dirty="0" err="1">
                <a:solidFill>
                  <a:srgbClr val="00B050"/>
                </a:solidFill>
              </a:rPr>
              <a:t>groupId</a:t>
            </a:r>
            <a:r>
              <a:rPr lang="en-US" altLang="zh-CN" u="sng" dirty="0">
                <a:solidFill>
                  <a:srgbClr val="00B050"/>
                </a:solidFill>
              </a:rPr>
              <a:t>, bytes </a:t>
            </a:r>
            <a:r>
              <a:rPr lang="en-US" altLang="zh-CN" u="sng" dirty="0" err="1">
                <a:solidFill>
                  <a:srgbClr val="00B050"/>
                </a:solidFill>
              </a:rPr>
              <a:t>gpk</a:t>
            </a:r>
            <a:r>
              <a:rPr lang="en-US" altLang="zh-CN" u="sng" dirty="0">
                <a:solidFill>
                  <a:srgbClr val="00B050"/>
                </a:solidFill>
              </a:rPr>
              <a:t>)</a:t>
            </a:r>
            <a:endParaRPr lang="zh-CN" altLang="en-US" u="sng" dirty="0">
              <a:solidFill>
                <a:srgbClr val="00B050"/>
              </a:solidFill>
            </a:endParaRPr>
          </a:p>
        </p:txBody>
      </p: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82CD2020-2FA3-47AC-A41F-01D5BBDF8A3C}"/>
              </a:ext>
            </a:extLst>
          </p:cNvPr>
          <p:cNvCxnSpPr>
            <a:cxnSpLocks/>
            <a:stCxn id="9" idx="2"/>
            <a:endCxn id="85" idx="0"/>
          </p:cNvCxnSpPr>
          <p:nvPr/>
        </p:nvCxnSpPr>
        <p:spPr>
          <a:xfrm rot="5400000">
            <a:off x="9367708" y="4447314"/>
            <a:ext cx="1320387" cy="228639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6C932A5B-F751-4B0B-9E63-268DCF358E10}"/>
              </a:ext>
            </a:extLst>
          </p:cNvPr>
          <p:cNvSpPr/>
          <p:nvPr/>
        </p:nvSpPr>
        <p:spPr>
          <a:xfrm>
            <a:off x="5092942" y="5944142"/>
            <a:ext cx="5445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u="sng" dirty="0">
                <a:solidFill>
                  <a:srgbClr val="FF0000"/>
                </a:solidFill>
              </a:rPr>
              <a:t>setInvalidSm</a:t>
            </a:r>
            <a:r>
              <a:rPr lang="en-US" altLang="zh-CN" u="sng" dirty="0">
                <a:solidFill>
                  <a:srgbClr val="FF0000"/>
                </a:solidFill>
              </a:rPr>
              <a:t>(</a:t>
            </a:r>
            <a:r>
              <a:rPr lang="en-US" altLang="zh-CN" u="sng" dirty="0" err="1">
                <a:solidFill>
                  <a:srgbClr val="FF0000"/>
                </a:solidFill>
              </a:rPr>
              <a:t>uint</a:t>
            </a:r>
            <a:r>
              <a:rPr lang="en-US" altLang="zh-CN" u="sng" dirty="0">
                <a:solidFill>
                  <a:srgbClr val="FF0000"/>
                </a:solidFill>
              </a:rPr>
              <a:t> </a:t>
            </a:r>
            <a:r>
              <a:rPr lang="en-US" altLang="zh-CN" u="sng" dirty="0" err="1">
                <a:solidFill>
                  <a:srgbClr val="FF0000"/>
                </a:solidFill>
              </a:rPr>
              <a:t>groupId</a:t>
            </a:r>
            <a:r>
              <a:rPr lang="en-US" altLang="zh-CN" u="sng" dirty="0">
                <a:solidFill>
                  <a:srgbClr val="FF0000"/>
                </a:solidFill>
              </a:rPr>
              <a:t>, </a:t>
            </a:r>
            <a:r>
              <a:rPr lang="en-US" altLang="zh-CN" u="sng" dirty="0" err="1">
                <a:solidFill>
                  <a:srgbClr val="FF0000"/>
                </a:solidFill>
              </a:rPr>
              <a:t>uint</a:t>
            </a:r>
            <a:r>
              <a:rPr lang="en-US" altLang="zh-CN" u="sng" dirty="0">
                <a:solidFill>
                  <a:srgbClr val="FF0000"/>
                </a:solidFill>
              </a:rPr>
              <a:t>[] </a:t>
            </a:r>
            <a:r>
              <a:rPr lang="en-US" altLang="zh-CN" u="sng" dirty="0" err="1">
                <a:solidFill>
                  <a:srgbClr val="FF0000"/>
                </a:solidFill>
              </a:rPr>
              <a:t>slashType</a:t>
            </a:r>
            <a:r>
              <a:rPr lang="en-US" altLang="zh-CN" u="sng" dirty="0">
                <a:solidFill>
                  <a:srgbClr val="FF0000"/>
                </a:solidFill>
              </a:rPr>
              <a:t>, bytes[] pk)</a:t>
            </a:r>
            <a:endParaRPr lang="zh-CN" altLang="en-US" u="sng" dirty="0">
              <a:solidFill>
                <a:srgbClr val="FF0000"/>
              </a:solidFill>
            </a:endParaRPr>
          </a:p>
        </p:txBody>
      </p: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945B24D7-2CBA-46EF-B740-B7DD6C3412BB}"/>
              </a:ext>
            </a:extLst>
          </p:cNvPr>
          <p:cNvCxnSpPr>
            <a:cxnSpLocks/>
            <a:stCxn id="10" idx="2"/>
            <a:endCxn id="88" idx="1"/>
          </p:cNvCxnSpPr>
          <p:nvPr/>
        </p:nvCxnSpPr>
        <p:spPr>
          <a:xfrm rot="16200000" flipH="1">
            <a:off x="4191852" y="5227718"/>
            <a:ext cx="364932" cy="143724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045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3AF79-2E38-40FE-921D-EBE77392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如何重新</a:t>
            </a:r>
            <a:r>
              <a:rPr lang="en-US" altLang="zh-CN" dirty="0"/>
              <a:t>select</a:t>
            </a:r>
            <a:endParaRPr lang="zh-CN" altLang="en-US" dirty="0"/>
          </a:p>
        </p:txBody>
      </p:sp>
      <p:graphicFrame>
        <p:nvGraphicFramePr>
          <p:cNvPr id="5" name="表格 17">
            <a:extLst>
              <a:ext uri="{FF2B5EF4-FFF2-40B4-BE49-F238E27FC236}">
                <a16:creationId xmlns:a16="http://schemas.microsoft.com/office/drawing/2014/main" id="{1E8F2B1F-4E07-47CE-8972-F88623952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17888"/>
              </p:ext>
            </p:extLst>
          </p:nvPr>
        </p:nvGraphicFramePr>
        <p:xfrm>
          <a:off x="990600" y="1877906"/>
          <a:ext cx="10248900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0">
                  <a:extLst>
                    <a:ext uri="{9D8B030D-6E8A-4147-A177-3AD203B41FA5}">
                      <a16:colId xmlns:a16="http://schemas.microsoft.com/office/drawing/2014/main" val="2173180257"/>
                    </a:ext>
                  </a:extLst>
                </a:gridCol>
                <a:gridCol w="3416300">
                  <a:extLst>
                    <a:ext uri="{9D8B030D-6E8A-4147-A177-3AD203B41FA5}">
                      <a16:colId xmlns:a16="http://schemas.microsoft.com/office/drawing/2014/main" val="3216959480"/>
                    </a:ext>
                  </a:extLst>
                </a:gridCol>
                <a:gridCol w="3416300">
                  <a:extLst>
                    <a:ext uri="{9D8B030D-6E8A-4147-A177-3AD203B41FA5}">
                      <a16:colId xmlns:a16="http://schemas.microsoft.com/office/drawing/2014/main" val="2176302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可选方案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29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CreateGPK</a:t>
                      </a:r>
                      <a:r>
                        <a:rPr lang="zh-CN" altLang="en-US" dirty="0"/>
                        <a:t>每次</a:t>
                      </a:r>
                      <a:r>
                        <a:rPr lang="en-US" altLang="zh-CN" dirty="0"/>
                        <a:t>Close</a:t>
                      </a:r>
                      <a:r>
                        <a:rPr lang="zh-CN" altLang="en-US" dirty="0"/>
                        <a:t>时都告诉哪些节点作恶或不干活，由抵押合约重新</a:t>
                      </a:r>
                      <a:r>
                        <a:rPr lang="en-US" altLang="zh-CN" dirty="0"/>
                        <a:t>select</a:t>
                      </a:r>
                      <a:r>
                        <a:rPr lang="zh-CN" altLang="en-US" dirty="0"/>
                        <a:t>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抵押合约维护备用节点和</a:t>
                      </a:r>
                      <a:r>
                        <a:rPr lang="en-US" altLang="zh-CN" dirty="0"/>
                        <a:t>select</a:t>
                      </a:r>
                      <a:r>
                        <a:rPr lang="zh-CN" altLang="en-US" dirty="0"/>
                        <a:t>规则，</a:t>
                      </a:r>
                      <a:r>
                        <a:rPr lang="en-US" altLang="zh-CN" dirty="0" err="1"/>
                        <a:t>CreateGPK</a:t>
                      </a:r>
                      <a:r>
                        <a:rPr lang="zh-CN" altLang="en-US" dirty="0"/>
                        <a:t>只负责协商，分工明确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合约间交互会多一些，每次重启协议都会调用一次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13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CreateGPK</a:t>
                      </a:r>
                      <a:r>
                        <a:rPr lang="zh-CN" altLang="en-US" dirty="0"/>
                        <a:t>一次性从抵押合约拿到</a:t>
                      </a:r>
                      <a:r>
                        <a:rPr lang="en-US" altLang="zh-CN" dirty="0"/>
                        <a:t>selected</a:t>
                      </a:r>
                      <a:r>
                        <a:rPr lang="zh-CN" altLang="en-US" dirty="0"/>
                        <a:t>节点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备用节点，每次</a:t>
                      </a:r>
                      <a:r>
                        <a:rPr lang="en-US" altLang="zh-CN" dirty="0"/>
                        <a:t>Close</a:t>
                      </a:r>
                      <a:r>
                        <a:rPr lang="zh-CN" altLang="en-US" dirty="0"/>
                        <a:t>时自己重新</a:t>
                      </a:r>
                      <a:r>
                        <a:rPr lang="en-US" altLang="zh-CN" dirty="0"/>
                        <a:t>select</a:t>
                      </a:r>
                      <a:r>
                        <a:rPr lang="zh-CN" altLang="en-US" dirty="0"/>
                        <a:t>，直到最后成功或没有可用节点再通知抵押合约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抵押合约以整个</a:t>
                      </a:r>
                      <a:r>
                        <a:rPr lang="en-US" altLang="zh-CN" dirty="0"/>
                        <a:t>group</a:t>
                      </a:r>
                      <a:r>
                        <a:rPr lang="zh-CN" altLang="en-US" dirty="0"/>
                        <a:t>协商周期为处理粒度，逻辑上简单一些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CreateGPK</a:t>
                      </a:r>
                      <a:r>
                        <a:rPr lang="zh-CN" altLang="en-US" dirty="0"/>
                        <a:t>合约复杂化，不利于扩展</a:t>
                      </a:r>
                      <a:r>
                        <a:rPr lang="en-US" altLang="zh-CN" dirty="0"/>
                        <a:t>select</a:t>
                      </a:r>
                      <a:r>
                        <a:rPr lang="zh-CN" altLang="en-US" dirty="0"/>
                        <a:t>规则；两个合约各自维护</a:t>
                      </a:r>
                      <a:r>
                        <a:rPr lang="en-US" altLang="zh-CN" dirty="0"/>
                        <a:t>selected</a:t>
                      </a:r>
                      <a:r>
                        <a:rPr lang="zh-CN" altLang="en-US" dirty="0"/>
                        <a:t>列表，一致性不好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01626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F13B6A28-CAB9-4F90-9460-9A546B642E46}"/>
              </a:ext>
            </a:extLst>
          </p:cNvPr>
          <p:cNvSpPr txBox="1"/>
          <p:nvPr/>
        </p:nvSpPr>
        <p:spPr>
          <a:xfrm>
            <a:off x="990600" y="4948136"/>
            <a:ext cx="846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结论：选择方案</a:t>
            </a:r>
            <a:r>
              <a:rPr lang="en-US" altLang="zh-CN" dirty="0"/>
              <a:t>1</a:t>
            </a:r>
            <a:r>
              <a:rPr lang="zh-CN" altLang="en-US" dirty="0"/>
              <a:t>，万一有效节点数量不够的话，基金会可以动态增加备用节点。</a:t>
            </a:r>
          </a:p>
        </p:txBody>
      </p:sp>
    </p:spTree>
    <p:extLst>
      <p:ext uri="{BB962C8B-B14F-4D97-AF65-F5344CB8AC3E}">
        <p14:creationId xmlns:p14="http://schemas.microsoft.com/office/powerpoint/2010/main" val="152790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3AF79-2E38-40FE-921D-EBE77392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en-US" altLang="zh-CN" dirty="0"/>
              <a:t>slash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6D0F6F-C6BC-4DC8-92E0-860BA55D8A6B}"/>
              </a:ext>
            </a:extLst>
          </p:cNvPr>
          <p:cNvSpPr txBox="1"/>
          <p:nvPr/>
        </p:nvSpPr>
        <p:spPr>
          <a:xfrm>
            <a:off x="998220" y="1821180"/>
            <a:ext cx="9540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、是一旦发现节点作恶就通知抵押合约</a:t>
            </a:r>
            <a:r>
              <a:rPr lang="en-US" altLang="zh-CN" dirty="0"/>
              <a:t>slash</a:t>
            </a:r>
            <a:r>
              <a:rPr lang="zh-CN" altLang="en-US" dirty="0"/>
              <a:t>，还是先记录，等整个</a:t>
            </a:r>
            <a:r>
              <a:rPr lang="en-US" altLang="zh-CN" dirty="0"/>
              <a:t>group</a:t>
            </a:r>
            <a:r>
              <a:rPr lang="zh-CN" altLang="en-US" dirty="0"/>
              <a:t>协商周期结束后再统一</a:t>
            </a:r>
            <a:r>
              <a:rPr lang="en-US" altLang="zh-CN" dirty="0"/>
              <a:t>slash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slash</a:t>
            </a:r>
            <a:r>
              <a:rPr lang="zh-CN" altLang="en-US" dirty="0"/>
              <a:t>金额是</a:t>
            </a:r>
            <a:r>
              <a:rPr lang="en-US" altLang="zh-CN" dirty="0" err="1"/>
              <a:t>CreateGPK</a:t>
            </a:r>
            <a:r>
              <a:rPr lang="zh-CN" altLang="en-US" dirty="0"/>
              <a:t>直接计算，还是</a:t>
            </a:r>
            <a:r>
              <a:rPr lang="en-US" altLang="zh-CN" dirty="0" err="1"/>
              <a:t>CreateGPK</a:t>
            </a:r>
            <a:r>
              <a:rPr lang="zh-CN" altLang="en-US" dirty="0"/>
              <a:t>只提供作恶节点名单和作恶类型，交给抵押合约来计算。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ADF228-91C0-4E72-965C-0360F2B2481E}"/>
              </a:ext>
            </a:extLst>
          </p:cNvPr>
          <p:cNvSpPr txBox="1"/>
          <p:nvPr/>
        </p:nvSpPr>
        <p:spPr>
          <a:xfrm>
            <a:off x="990600" y="4948136"/>
            <a:ext cx="985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结论：和</a:t>
            </a:r>
            <a:r>
              <a:rPr lang="en-US" altLang="zh-CN" dirty="0"/>
              <a:t>slash</a:t>
            </a:r>
            <a:r>
              <a:rPr lang="zh-CN" altLang="en-US" dirty="0"/>
              <a:t>一起处理，</a:t>
            </a:r>
            <a:r>
              <a:rPr lang="en-US" altLang="zh-CN" dirty="0" err="1"/>
              <a:t>CreateGPK</a:t>
            </a:r>
            <a:r>
              <a:rPr lang="zh-CN" altLang="en-US" dirty="0"/>
              <a:t>只报告无效节点和作恶类型，由抵押合约执行具体惩罚措施。</a:t>
            </a:r>
          </a:p>
        </p:txBody>
      </p:sp>
    </p:spTree>
    <p:extLst>
      <p:ext uri="{BB962C8B-B14F-4D97-AF65-F5344CB8AC3E}">
        <p14:creationId xmlns:p14="http://schemas.microsoft.com/office/powerpoint/2010/main" val="398186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608</Words>
  <Application>Microsoft Office PowerPoint</Application>
  <PresentationFormat>宽屏</PresentationFormat>
  <Paragraphs>94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CreateGPK Smart Contract Design</vt:lpstr>
      <vt:lpstr>状态机</vt:lpstr>
      <vt:lpstr>gpk如何产生</vt:lpstr>
      <vt:lpstr>Negotiate过程</vt:lpstr>
      <vt:lpstr>作恶场景和检测方法</vt:lpstr>
      <vt:lpstr>API</vt:lpstr>
      <vt:lpstr>如何重新select</vt:lpstr>
      <vt:lpstr>如何slash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CreateGPK Smart Contract Design</dc:title>
  <dc:creator>zhang wei</dc:creator>
  <cp:lastModifiedBy>zhang wei</cp:lastModifiedBy>
  <cp:revision>65</cp:revision>
  <dcterms:created xsi:type="dcterms:W3CDTF">2020-04-20T03:27:50Z</dcterms:created>
  <dcterms:modified xsi:type="dcterms:W3CDTF">2020-05-13T07:34:18Z</dcterms:modified>
</cp:coreProperties>
</file>