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wei" initials="zw" lastIdx="1" clrIdx="0">
    <p:extLst>
      <p:ext uri="{19B8F6BF-5375-455C-9EA6-DF929625EA0E}">
        <p15:presenceInfo xmlns:p15="http://schemas.microsoft.com/office/powerpoint/2012/main" userId="331a4316a51953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331a4316a5195381" providerId="LiveId" clId="{2667CC43-A20E-4A07-A147-801C9225ADFB}"/>
    <pc:docChg chg="undo custSel modSld sldOrd">
      <pc:chgData name="zhang wei" userId="331a4316a5195381" providerId="LiveId" clId="{2667CC43-A20E-4A07-A147-801C9225ADFB}" dt="2020-04-21T03:06:58.735" v="49" actId="1036"/>
      <pc:docMkLst>
        <pc:docMk/>
      </pc:docMkLst>
      <pc:sldChg chg="ord">
        <pc:chgData name="zhang wei" userId="331a4316a5195381" providerId="LiveId" clId="{2667CC43-A20E-4A07-A147-801C9225ADFB}" dt="2020-04-21T02:54:56.946" v="1"/>
        <pc:sldMkLst>
          <pc:docMk/>
          <pc:sldMk cId="28407088" sldId="258"/>
        </pc:sldMkLst>
      </pc:sldChg>
      <pc:sldChg chg="addSp delSp modSp mod">
        <pc:chgData name="zhang wei" userId="331a4316a5195381" providerId="LiveId" clId="{2667CC43-A20E-4A07-A147-801C9225ADFB}" dt="2020-04-21T03:06:58.735" v="49" actId="1036"/>
        <pc:sldMkLst>
          <pc:docMk/>
          <pc:sldMk cId="3397613620" sldId="259"/>
        </pc:sldMkLst>
        <pc:graphicFrameChg chg="del">
          <ac:chgData name="zhang wei" userId="331a4316a5195381" providerId="LiveId" clId="{2667CC43-A20E-4A07-A147-801C9225ADFB}" dt="2020-04-21T03:05:50.953" v="2" actId="478"/>
          <ac:graphicFrameMkLst>
            <pc:docMk/>
            <pc:sldMk cId="3397613620" sldId="259"/>
            <ac:graphicFrameMk id="3" creationId="{CDB8319C-E361-4A82-BB0F-96A635D80481}"/>
          </ac:graphicFrameMkLst>
        </pc:graphicFrameChg>
        <pc:picChg chg="add mod ord">
          <ac:chgData name="zhang wei" userId="331a4316a5195381" providerId="LiveId" clId="{2667CC43-A20E-4A07-A147-801C9225ADFB}" dt="2020-04-21T03:06:58.735" v="49" actId="1036"/>
          <ac:picMkLst>
            <pc:docMk/>
            <pc:sldMk cId="3397613620" sldId="259"/>
            <ac:picMk id="5" creationId="{5CAE8793-DD96-48F4-98C0-58B06CAA3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13E7-9E1C-409F-ABA0-9B5C7B19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89629-67D3-4084-9C71-55F70C57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58432-68A8-49D1-8863-0AFA6C2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DAA3-FF69-48C7-ADEC-9D2D6351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135C-0640-47A1-AA36-4404C41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D6B9-5F09-4553-8AA9-B856DCE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47590-93A4-40B5-B590-5EEDA0F1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7912-CEE7-4F3F-BB2F-3067BF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F9AB0-056D-459D-B6EC-C26AE04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7E126-E86C-489E-B9A4-D875E295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460A7-0A5F-4917-9880-48B05890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2E2DE-334F-41AE-8B7B-B2EDB946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FF01-C39E-40C0-A0CE-5043541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133A-C217-45C8-9228-583824F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4B08-7B84-4563-98E1-CF94427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2EB1-7CD4-4F46-83C2-C109F33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0885-5FB4-47D8-97F0-BAD41B0A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4730-C5D9-491C-8434-41BC06E0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6CBC4-6A9E-4661-90F8-A0A2B9B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7710-588B-4B45-94EF-A36BD25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70DA9-3581-4EBE-A70B-A2D83EC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27350-2D3D-413F-8ACA-C685EFFF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4ABDE-32B2-4351-B178-6026203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5F85-853D-40BA-B8CE-801FCD3B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A6968-AAB0-4DCB-964B-7908A9A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4646-EEAF-4C66-ACB2-06816A0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44B6B-2B27-4B9A-88A6-B3585CD4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FCDB-D953-4650-9CF8-A97BB857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F064-5FCE-4DE9-8BB3-EAD00F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2A61D-5119-4432-8F2C-D20FA69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AE9F-E9D7-4DAC-90B9-CA7521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B519-72EA-41B9-ACBA-80948D0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EE8-19E6-4FFC-B410-5FCADAC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70FF-BD1A-483D-8560-DE3953F9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AFD07-2F15-41A6-90A7-257162D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6FEDF-82F7-4436-B96C-2F1AD758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CB30A-B3A7-4765-AF45-F11ABFBE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0EE017-7BCD-468A-A407-22163A3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40FA6-8F8E-40C5-A797-AD2CEFEA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B509-AC49-44EA-A825-0E63DEA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1C389-C6F0-4F04-A921-E86DE84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6BA61-680B-420D-9059-D5DD25D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98046-6C88-44BA-A93E-AD56FE1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BC62C-507D-4438-B1E8-693BE6E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C4183-D580-4F89-87F7-9C396F6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D2BF6-968B-4FB5-9D03-309EF0A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7F1B-621A-440F-A093-AEDCC2E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F257-1416-47D3-BF12-513D2A8F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6F59-D106-4336-8EA4-1B400130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D81B0-EEB7-4D02-A6D8-3C7E23F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04724-DCAB-41FB-A4FF-C4673F6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391C6-5ECD-4DE0-9098-B87CE4C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2C44-8428-4FC6-917A-CDEC0615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68DB6-5AF2-4A2B-AA62-A240B11CE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B014-3C08-479B-B083-7795388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14F8-9306-43DA-82CD-7A46904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AC021-23E4-4550-84F4-8BF6E3A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44316-B47F-4A7E-8584-9E6149F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81CE7-02B3-4983-811F-B9D631A7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170F-1DE6-4A70-866B-DB4AFFAB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CC13-B590-4CA6-832A-972A2F2F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7E97-6BF8-4C66-803D-2664C3B15861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115DB-A908-4E8B-A989-44A436BBC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7F64-B960-4D1C-B9E3-FE0C5C6B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F364-60FC-4D6F-844B-88F68EA5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CreateGPK</a:t>
            </a:r>
            <a:r>
              <a:rPr lang="en-US" altLang="zh-CN" dirty="0"/>
              <a:t> Smart Contract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13538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3286125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436870" y="27432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04760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8DDCEB-0AF3-401A-92CC-29CB800DC8D8}"/>
              </a:ext>
            </a:extLst>
          </p:cNvPr>
          <p:cNvSpPr/>
          <p:nvPr/>
        </p:nvSpPr>
        <p:spPr>
          <a:xfrm>
            <a:off x="977265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3286125" y="4613256"/>
            <a:ext cx="1242060" cy="4419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Close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2377440" y="275844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3FD88-0473-4485-8BBF-E289CD63C33C}"/>
              </a:ext>
            </a:extLst>
          </p:cNvPr>
          <p:cNvSpPr txBox="1"/>
          <p:nvPr/>
        </p:nvSpPr>
        <p:spPr>
          <a:xfrm>
            <a:off x="2446020" y="1973580"/>
            <a:ext cx="124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第一个节点提交多项式承诺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9CA5194-607D-422F-8944-18F7919BFD10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4528185" y="274320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B4B16-57B8-40F7-9CDC-9E2576627386}"/>
              </a:ext>
            </a:extLst>
          </p:cNvPr>
          <p:cNvSpPr txBox="1"/>
          <p:nvPr/>
        </p:nvSpPr>
        <p:spPr>
          <a:xfrm>
            <a:off x="461010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所有节点都提交了多项式承诺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C71EADD-4F3D-4429-8D15-B6A9E69C72FA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2779722" y="370680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546F181-88B2-4E28-9886-60659048042E}"/>
              </a:ext>
            </a:extLst>
          </p:cNvPr>
          <p:cNvSpPr txBox="1"/>
          <p:nvPr/>
        </p:nvSpPr>
        <p:spPr>
          <a:xfrm>
            <a:off x="2766060" y="3407983"/>
            <a:ext cx="223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有节点超时未提交多项式承诺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F042629-9B6F-4980-AF7D-52151944F40E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5400000" flipH="1">
            <a:off x="1900565" y="304862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DEEBFB3-BE9D-418A-9809-3DC42B6B7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6678930" y="275844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C84BD5-4970-4519-9671-5556B07E74E4}"/>
              </a:ext>
            </a:extLst>
          </p:cNvPr>
          <p:cNvSpPr txBox="1"/>
          <p:nvPr/>
        </p:nvSpPr>
        <p:spPr>
          <a:xfrm>
            <a:off x="671703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所有节点都提交了相同的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543FF0B-6DEA-4C7A-BD0A-38E194A22825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3907155" y="296418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BB493D1-DE2F-439F-9F3D-8996A690EEEA}"/>
              </a:ext>
            </a:extLst>
          </p:cNvPr>
          <p:cNvSpPr txBox="1"/>
          <p:nvPr/>
        </p:nvSpPr>
        <p:spPr>
          <a:xfrm>
            <a:off x="4989196" y="3628964"/>
            <a:ext cx="205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、有节点超时未提交</a:t>
            </a:r>
            <a:r>
              <a:rPr lang="en-US" altLang="zh-CN" sz="1200" dirty="0" err="1"/>
              <a:t>gpk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、有节点提交了不同的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BDC5E79-6413-4320-B514-6BED7FEAC6D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8846820" y="275082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14067-A4EE-4555-95F6-9549B6988A9E}"/>
              </a:ext>
            </a:extLst>
          </p:cNvPr>
          <p:cNvSpPr txBox="1"/>
          <p:nvPr/>
        </p:nvSpPr>
        <p:spPr>
          <a:xfrm>
            <a:off x="8903970" y="1970423"/>
            <a:ext cx="148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且评价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0DC8D90-E219-4F07-B68A-605627819E5C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5560070" y="216851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FA455C-33A4-471E-9994-97F4F445400A}"/>
              </a:ext>
            </a:extLst>
          </p:cNvPr>
          <p:cNvSpPr txBox="1"/>
          <p:nvPr/>
        </p:nvSpPr>
        <p:spPr>
          <a:xfrm>
            <a:off x="6467475" y="4201775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、超时：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重发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超时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、挑战：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或评价错误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96BCD-1849-44BD-A06F-C2CC8BC77198}"/>
              </a:ext>
            </a:extLst>
          </p:cNvPr>
          <p:cNvSpPr txBox="1"/>
          <p:nvPr/>
        </p:nvSpPr>
        <p:spPr>
          <a:xfrm>
            <a:off x="1552575" y="4281100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重启协议</a:t>
            </a:r>
          </a:p>
        </p:txBody>
      </p:sp>
    </p:spTree>
    <p:extLst>
      <p:ext uri="{BB962C8B-B14F-4D97-AF65-F5344CB8AC3E}">
        <p14:creationId xmlns:p14="http://schemas.microsoft.com/office/powerpoint/2010/main" val="41702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gpk</a:t>
            </a:r>
            <a:r>
              <a:rPr lang="zh-CN" altLang="en-US" dirty="0"/>
              <a:t>如何产生</a:t>
            </a:r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28F2C305-F787-40E5-AF8B-6F85129C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607"/>
              </p:ext>
            </p:extLst>
          </p:nvPr>
        </p:nvGraphicFramePr>
        <p:xfrm>
          <a:off x="990600" y="1877906"/>
          <a:ext cx="102489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774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2978826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不需要合约计算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无法检测和处理节点提交错误的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合约计算量太大，复杂度高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zh-CN" altLang="en-US" dirty="0"/>
                        <a:t>，合约校验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（不校验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pkShare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安全性满足现实需求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需要单独增加一个提交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dirty="0"/>
                        <a:t>的过程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274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/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US" altLang="zh-CN" dirty="0"/>
                  <a:t>, pkShare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𝑠𝑘𝑆h𝑎𝑟𝑒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</a:t>
                </a:r>
                <a:r>
                  <a:rPr lang="en-US" altLang="zh-CN" dirty="0"/>
                  <a:t>G, </a:t>
                </a:r>
                <a:r>
                  <a:rPr lang="en-US" altLang="zh-CN" dirty="0" err="1"/>
                  <a:t>gpk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pkShare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pc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(s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G, a</a:t>
                </a:r>
                <a:r>
                  <a:rPr lang="en-US" altLang="zh-CN" baseline="-25000" dirty="0"/>
                  <a:t>i,1</a:t>
                </a:r>
                <a:r>
                  <a:rPr lang="en-US" altLang="zh-CN" dirty="0"/>
                  <a:t>G, …, a</a:t>
                </a:r>
                <a:r>
                  <a:rPr lang="en-US" altLang="zh-CN" baseline="-25000" dirty="0"/>
                  <a:t>i,t-1</a:t>
                </a:r>
                <a:r>
                  <a:rPr lang="en-US" altLang="zh-CN" dirty="0"/>
                  <a:t>G),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= hash(</a:t>
                </a:r>
                <a:r>
                  <a:rPr lang="en-US" altLang="zh-CN" dirty="0" err="1"/>
                  <a:t>pk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𝑆h𝑎𝑟𝑒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−1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gpk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/>
                  <a:t>：有白名单时，以白名单节点提交的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为准；将来如果完全放开，以超过门限的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为准。</a:t>
                </a:r>
                <a:endParaRPr lang="en-US" altLang="zh-CN" dirty="0"/>
              </a:p>
              <a:p>
                <a:r>
                  <a:rPr lang="zh-CN" altLang="en-US" dirty="0"/>
                  <a:t>惩罚其它节点。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blipFill>
                <a:blip r:embed="rId2"/>
                <a:stretch>
                  <a:fillRect l="-439" t="-9060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Negotiate</a:t>
            </a:r>
            <a:r>
              <a:rPr lang="zh-CN" altLang="en-US" dirty="0"/>
              <a:t>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96596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5221605" y="152093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215890" y="344117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9620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5215890" y="5217588"/>
            <a:ext cx="1242060" cy="44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08020" y="1741916"/>
            <a:ext cx="2013585" cy="960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D8A8C6D-647B-4B7F-A835-313A92BB5321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1965960" y="2481056"/>
            <a:ext cx="621030" cy="220980"/>
          </a:xfrm>
          <a:prstGeom prst="curvedConnector4">
            <a:avLst>
              <a:gd name="adj1" fmla="val -36810"/>
              <a:gd name="adj2" fmla="val 203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1F517-84C9-40C2-BAAC-384806A14289}"/>
              </a:ext>
            </a:extLst>
          </p:cNvPr>
          <p:cNvSpPr txBox="1"/>
          <p:nvPr/>
        </p:nvSpPr>
        <p:spPr>
          <a:xfrm>
            <a:off x="1432560" y="1918307"/>
            <a:ext cx="151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初次提交</a:t>
            </a:r>
            <a:r>
              <a:rPr lang="en-US" altLang="zh-CN" sz="1200" dirty="0" err="1"/>
              <a:t>encSij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A2A097-8FD4-4D59-BFB0-56762E87C089}"/>
              </a:ext>
            </a:extLst>
          </p:cNvPr>
          <p:cNvSpPr txBox="1"/>
          <p:nvPr/>
        </p:nvSpPr>
        <p:spPr>
          <a:xfrm>
            <a:off x="3874770" y="170560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1B84EB-BA37-4B75-88F4-D891A70DC103}"/>
              </a:ext>
            </a:extLst>
          </p:cNvPr>
          <p:cNvSpPr txBox="1"/>
          <p:nvPr/>
        </p:nvSpPr>
        <p:spPr>
          <a:xfrm>
            <a:off x="4211955" y="3065872"/>
            <a:ext cx="88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评价不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98EBA5F3-CFB5-458D-9E41-DBCCED0FB4D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08020" y="2702036"/>
            <a:ext cx="2007870" cy="96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336AE49-EAA6-475F-B9E6-8798334F6FE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8020" y="2702036"/>
            <a:ext cx="44881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58E0359-DCCB-4404-8807-5C6D1303016A}"/>
              </a:ext>
            </a:extLst>
          </p:cNvPr>
          <p:cNvSpPr txBox="1"/>
          <p:nvPr/>
        </p:nvSpPr>
        <p:spPr>
          <a:xfrm>
            <a:off x="5220623" y="2403894"/>
            <a:ext cx="124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直接挑战</a:t>
            </a:r>
            <a:endParaRPr lang="en-US" altLang="zh-CN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4ED38230-B7CF-46D6-9945-BBDE865AC4C9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6597015" y="2162921"/>
            <a:ext cx="960120" cy="248031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6042AB5-1DA4-466B-805B-85B10B7584E3}"/>
              </a:ext>
            </a:extLst>
          </p:cNvPr>
          <p:cNvSpPr txBox="1"/>
          <p:nvPr/>
        </p:nvSpPr>
        <p:spPr>
          <a:xfrm>
            <a:off x="7484745" y="343883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达到最大次数</a:t>
            </a: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7A708E3-76BA-4DB9-9E8B-35A7AF96270D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5400000" flipH="1">
            <a:off x="3731895" y="1778111"/>
            <a:ext cx="960120" cy="324993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21B3573-A524-4E07-AD1F-FABE3D757AC4}"/>
              </a:ext>
            </a:extLst>
          </p:cNvPr>
          <p:cNvSpPr txBox="1"/>
          <p:nvPr/>
        </p:nvSpPr>
        <p:spPr>
          <a:xfrm>
            <a:off x="2254807" y="3434171"/>
            <a:ext cx="151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5D0F1719-5304-402A-9A57-06A3ED0B78B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169694" y="4550362"/>
            <a:ext cx="13344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CFAE2FC-B685-499B-9C05-2A56E9077763}"/>
              </a:ext>
            </a:extLst>
          </p:cNvPr>
          <p:cNvSpPr txBox="1"/>
          <p:nvPr/>
        </p:nvSpPr>
        <p:spPr>
          <a:xfrm>
            <a:off x="4905059" y="4288424"/>
            <a:ext cx="224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直接揭示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0DC35C3-80C9-45B9-9815-2FB8E4E2AB20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H="1">
            <a:off x="6457950" y="2702036"/>
            <a:ext cx="2480310" cy="2736532"/>
          </a:xfrm>
          <a:prstGeom prst="curvedConnector3">
            <a:avLst>
              <a:gd name="adj1" fmla="val -9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1DE1DF2-A77D-4679-A631-86083D425E35}"/>
              </a:ext>
            </a:extLst>
          </p:cNvPr>
          <p:cNvSpPr txBox="1"/>
          <p:nvPr/>
        </p:nvSpPr>
        <p:spPr>
          <a:xfrm>
            <a:off x="8202929" y="4252657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提交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执行裁决</a:t>
            </a: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5255C3C-FBA1-4F90-88D0-D91E0DAA049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208020" y="2702036"/>
            <a:ext cx="2007870" cy="273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52ED487-2F7F-4850-BDF8-0E7594E29C29}"/>
              </a:ext>
            </a:extLst>
          </p:cNvPr>
          <p:cNvSpPr txBox="1"/>
          <p:nvPr/>
        </p:nvSpPr>
        <p:spPr>
          <a:xfrm>
            <a:off x="3370423" y="4291651"/>
            <a:ext cx="140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超时未评价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A767ECF9-82FF-4FE7-8CDD-8A4965CA158C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1965960" y="2702036"/>
            <a:ext cx="3249930" cy="2736532"/>
          </a:xfrm>
          <a:prstGeom prst="curvedConnector3">
            <a:avLst>
              <a:gd name="adj1" fmla="val -7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A828560-6D59-4D17-BF55-165675F1B675}"/>
              </a:ext>
            </a:extLst>
          </p:cNvPr>
          <p:cNvSpPr txBox="1"/>
          <p:nvPr/>
        </p:nvSpPr>
        <p:spPr>
          <a:xfrm>
            <a:off x="1087281" y="4297354"/>
            <a:ext cx="16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FE3CF5-912D-4876-8513-417BC9BDF42B}"/>
              </a:ext>
            </a:extLst>
          </p:cNvPr>
          <p:cNvSpPr txBox="1"/>
          <p:nvPr/>
        </p:nvSpPr>
        <p:spPr>
          <a:xfrm>
            <a:off x="1219767" y="6105608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结论：建议评价为</a:t>
            </a:r>
            <a:r>
              <a:rPr lang="en-US" altLang="zh-CN" dirty="0"/>
              <a:t>Invalid</a:t>
            </a:r>
            <a:r>
              <a:rPr lang="zh-CN" altLang="en-US" dirty="0"/>
              <a:t>时直接发起挑战（相当于最大次数为</a:t>
            </a:r>
            <a:r>
              <a:rPr lang="en-US" altLang="zh-CN" dirty="0"/>
              <a:t>1</a:t>
            </a:r>
            <a:r>
              <a:rPr lang="zh-CN" altLang="en-US" dirty="0"/>
              <a:t>），没有必要重试。</a:t>
            </a:r>
          </a:p>
        </p:txBody>
      </p:sp>
    </p:spTree>
    <p:extLst>
      <p:ext uri="{BB962C8B-B14F-4D97-AF65-F5344CB8AC3E}">
        <p14:creationId xmlns:p14="http://schemas.microsoft.com/office/powerpoint/2010/main" val="17738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C7D5D4-0996-4515-9A99-66C92AD6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53"/>
            <a:ext cx="12192000" cy="6165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作恶场景和检测方法</a:t>
            </a:r>
          </a:p>
        </p:txBody>
      </p:sp>
    </p:spTree>
    <p:extLst>
      <p:ext uri="{BB962C8B-B14F-4D97-AF65-F5344CB8AC3E}">
        <p14:creationId xmlns:p14="http://schemas.microsoft.com/office/powerpoint/2010/main" val="339761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B2484A-E0CE-4D04-AFDE-3D2532572055}"/>
              </a:ext>
            </a:extLst>
          </p:cNvPr>
          <p:cNvSpPr/>
          <p:nvPr/>
        </p:nvSpPr>
        <p:spPr>
          <a:xfrm>
            <a:off x="88392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45423D-A18D-4059-8D7D-2CFDCA8678A4}"/>
              </a:ext>
            </a:extLst>
          </p:cNvPr>
          <p:cNvSpPr/>
          <p:nvPr/>
        </p:nvSpPr>
        <p:spPr>
          <a:xfrm>
            <a:off x="3034665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9EAFC1-9928-4B84-9FD5-FE0FD839ED9C}"/>
              </a:ext>
            </a:extLst>
          </p:cNvPr>
          <p:cNvSpPr/>
          <p:nvPr/>
        </p:nvSpPr>
        <p:spPr>
          <a:xfrm>
            <a:off x="5185410" y="345186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8138D7-147A-4763-B86E-DCC72CCCE505}"/>
              </a:ext>
            </a:extLst>
          </p:cNvPr>
          <p:cNvSpPr/>
          <p:nvPr/>
        </p:nvSpPr>
        <p:spPr>
          <a:xfrm>
            <a:off x="7353300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4371E9-87DD-4AC6-AEC8-B0913C7B57F3}"/>
              </a:ext>
            </a:extLst>
          </p:cNvPr>
          <p:cNvSpPr/>
          <p:nvPr/>
        </p:nvSpPr>
        <p:spPr>
          <a:xfrm>
            <a:off x="952119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C04339-FA40-46DA-AB59-2B00C8FA02DB}"/>
              </a:ext>
            </a:extLst>
          </p:cNvPr>
          <p:cNvSpPr/>
          <p:nvPr/>
        </p:nvSpPr>
        <p:spPr>
          <a:xfrm>
            <a:off x="3034665" y="532191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en-US" altLang="zh-CN" sz="14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3A10D93-514A-4207-AFF2-A267F53652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2125980" y="346710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32F21F8-C790-40C8-A49F-27562D76EFC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4276725" y="345186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7FC7EF-6CFC-440C-AC65-2E357401736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5400000">
            <a:off x="2528262" y="441546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821C9A-0E9F-4252-8014-2DCF4271D529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 flipH="1">
            <a:off x="1649105" y="375728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6C74D88-286A-4D6F-968D-3BE71E19A7D3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6427470" y="346710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EAAFC95-B823-4FD4-A8F5-3B191DCD8B7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3655695" y="367284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300E1FE-22CC-48C9-A499-38DDF997450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8595360" y="345948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2F8E819-9127-477D-A539-FAC0F23F1DDD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5308610" y="287717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79CCF98-E75D-404F-A671-4E9C42199C53}"/>
              </a:ext>
            </a:extLst>
          </p:cNvPr>
          <p:cNvSpPr/>
          <p:nvPr/>
        </p:nvSpPr>
        <p:spPr>
          <a:xfrm>
            <a:off x="1099777" y="235005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setPolyCommit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033B4B-0D37-402D-A70B-055351718CD6}"/>
              </a:ext>
            </a:extLst>
          </p:cNvPr>
          <p:cNvSpPr/>
          <p:nvPr/>
        </p:nvSpPr>
        <p:spPr>
          <a:xfrm>
            <a:off x="2890837" y="1869578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polyCommitTimeout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AD8540-79DA-4D11-B229-CE3B86301FD7}"/>
              </a:ext>
            </a:extLst>
          </p:cNvPr>
          <p:cNvSpPr/>
          <p:nvPr/>
        </p:nvSpPr>
        <p:spPr>
          <a:xfrm>
            <a:off x="5041582" y="235588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D5ED14-4FD3-4433-9DF7-308D499DD62A}"/>
              </a:ext>
            </a:extLst>
          </p:cNvPr>
          <p:cNvSpPr/>
          <p:nvPr/>
        </p:nvSpPr>
        <p:spPr>
          <a:xfrm>
            <a:off x="6207450" y="186957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gpkTimeout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2629FB-E68E-430E-AE44-AEE408BCAD7C}"/>
              </a:ext>
            </a:extLst>
          </p:cNvPr>
          <p:cNvSpPr/>
          <p:nvPr/>
        </p:nvSpPr>
        <p:spPr>
          <a:xfrm>
            <a:off x="8319091" y="78784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setEncSij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77349D-B38D-4708-82CE-3D5FD2D982DB}"/>
              </a:ext>
            </a:extLst>
          </p:cNvPr>
          <p:cNvSpPr/>
          <p:nvPr/>
        </p:nvSpPr>
        <p:spPr>
          <a:xfrm>
            <a:off x="8311411" y="108520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setCheckStatus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2EA9B4-A6BE-4BEA-BAEC-D41C9DD382EF}"/>
              </a:ext>
            </a:extLst>
          </p:cNvPr>
          <p:cNvSpPr/>
          <p:nvPr/>
        </p:nvSpPr>
        <p:spPr>
          <a:xfrm>
            <a:off x="8660696" y="1909059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encSijTimeout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B9B66-EAD4-4D4E-87EA-59A65E480C16}"/>
              </a:ext>
            </a:extLst>
          </p:cNvPr>
          <p:cNvSpPr/>
          <p:nvPr/>
        </p:nvSpPr>
        <p:spPr>
          <a:xfrm>
            <a:off x="8311411" y="147787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C000"/>
                </a:solidFill>
              </a:rPr>
              <a:t>challengeSij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E2B9B5-988F-410D-8CF4-23E7C6FECD81}"/>
              </a:ext>
            </a:extLst>
          </p:cNvPr>
          <p:cNvSpPr/>
          <p:nvPr/>
        </p:nvSpPr>
        <p:spPr>
          <a:xfrm>
            <a:off x="8660696" y="217021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revealSij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DBC7C-AD72-4471-B223-4C9E308E2ADB}"/>
              </a:ext>
            </a:extLst>
          </p:cNvPr>
          <p:cNvSpPr/>
          <p:nvPr/>
        </p:nvSpPr>
        <p:spPr>
          <a:xfrm>
            <a:off x="8660696" y="2438997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checkEncSijTimeout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207D2C-0E7C-45BC-AF72-83742051A39C}"/>
              </a:ext>
            </a:extLst>
          </p:cNvPr>
          <p:cNvSpPr/>
          <p:nvPr/>
        </p:nvSpPr>
        <p:spPr>
          <a:xfrm>
            <a:off x="8660696" y="273034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SijTimeout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B8417-91C6-48EF-A047-8865F9FDFC34}"/>
              </a:ext>
            </a:extLst>
          </p:cNvPr>
          <p:cNvSpPr/>
          <p:nvPr/>
        </p:nvSpPr>
        <p:spPr>
          <a:xfrm>
            <a:off x="8052920" y="422283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terminate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DDB6800-4205-4AAC-9094-B2EFB528074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1351984" y="2872354"/>
            <a:ext cx="740092" cy="434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28C9A7C1-7122-4766-819A-E278C8C034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2423546" y="2234951"/>
            <a:ext cx="747712" cy="17165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7F6CFF9-1020-414A-92F7-53C7F3145F62}"/>
              </a:ext>
            </a:extLst>
          </p:cNvPr>
          <p:cNvCxnSpPr>
            <a:stCxn id="4" idx="2"/>
          </p:cNvCxnSpPr>
          <p:nvPr/>
        </p:nvCxnSpPr>
        <p:spPr>
          <a:xfrm rot="5400000">
            <a:off x="2539776" y="3082415"/>
            <a:ext cx="2302402" cy="615393"/>
          </a:xfrm>
          <a:prstGeom prst="curvedConnector3">
            <a:avLst>
              <a:gd name="adj1" fmla="val 107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CE953EB6-B3CB-408A-9784-74B6F202A619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rot="16200000" flipH="1">
            <a:off x="5277978" y="2923398"/>
            <a:ext cx="726640" cy="330283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14E46840-C49A-4E15-AAA5-19087CDB1D09}"/>
              </a:ext>
            </a:extLst>
          </p:cNvPr>
          <p:cNvCxnSpPr>
            <a:stCxn id="30" idx="2"/>
          </p:cNvCxnSpPr>
          <p:nvPr/>
        </p:nvCxnSpPr>
        <p:spPr>
          <a:xfrm rot="5400000">
            <a:off x="5291509" y="2936721"/>
            <a:ext cx="2302402" cy="9067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E125106-3033-4DF2-966B-0384D18755B5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6955762" y="2103771"/>
            <a:ext cx="2381898" cy="34476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00D021D-9638-4F88-9071-5FE89C651D98}"/>
              </a:ext>
            </a:extLst>
          </p:cNvPr>
          <p:cNvCxnSpPr>
            <a:cxnSpLocks/>
          </p:cNvCxnSpPr>
          <p:nvPr/>
        </p:nvCxnSpPr>
        <p:spPr>
          <a:xfrm rot="5400000">
            <a:off x="7046193" y="2866057"/>
            <a:ext cx="2241650" cy="987356"/>
          </a:xfrm>
          <a:prstGeom prst="curvedConnector3">
            <a:avLst>
              <a:gd name="adj1" fmla="val 6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665E5A89-3F07-4A21-9305-1058BFACB4F0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178784" y="3777834"/>
            <a:ext cx="627426" cy="22560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05E3414-29AE-4A01-B5F3-B230B6F5B9E5}"/>
              </a:ext>
            </a:extLst>
          </p:cNvPr>
          <p:cNvSpPr/>
          <p:nvPr/>
        </p:nvSpPr>
        <p:spPr>
          <a:xfrm>
            <a:off x="8252382" y="5221827"/>
            <a:ext cx="3322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  <a:r>
              <a:rPr lang="en-US" altLang="zh-CN" u="sng" dirty="0">
                <a:solidFill>
                  <a:srgbClr val="00B050"/>
                </a:solidFill>
              </a:rPr>
              <a:t>(</a:t>
            </a:r>
            <a:r>
              <a:rPr lang="en-US" altLang="zh-CN" u="sng" dirty="0" err="1">
                <a:solidFill>
                  <a:srgbClr val="00B050"/>
                </a:solidFill>
              </a:rPr>
              <a:t>uint</a:t>
            </a:r>
            <a:r>
              <a:rPr lang="en-US" altLang="zh-CN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 err="1">
                <a:solidFill>
                  <a:srgbClr val="00B050"/>
                </a:solidFill>
              </a:rPr>
              <a:t>groupId</a:t>
            </a:r>
            <a:r>
              <a:rPr lang="en-US" altLang="zh-CN" u="sng" dirty="0">
                <a:solidFill>
                  <a:srgbClr val="00B050"/>
                </a:solidFill>
              </a:rPr>
              <a:t>, bytes </a:t>
            </a:r>
            <a:r>
              <a:rPr lang="en-US" altLang="zh-CN" u="sng" dirty="0" err="1">
                <a:solidFill>
                  <a:srgbClr val="00B050"/>
                </a:solidFill>
              </a:rPr>
              <a:t>gpk</a:t>
            </a:r>
            <a:r>
              <a:rPr lang="en-US" altLang="zh-CN" u="sng" dirty="0">
                <a:solidFill>
                  <a:srgbClr val="00B050"/>
                </a:solidFill>
              </a:rPr>
              <a:t>)</a:t>
            </a:r>
            <a:endParaRPr lang="zh-CN" altLang="en-US" u="sng" dirty="0">
              <a:solidFill>
                <a:srgbClr val="00B050"/>
              </a:solidFill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2CD2020-2FA3-47AC-A41F-01D5BBDF8A3C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rot="5400000">
            <a:off x="9367708" y="4447314"/>
            <a:ext cx="1320387" cy="22863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C932A5B-F751-4B0B-9E63-268DCF358E10}"/>
              </a:ext>
            </a:extLst>
          </p:cNvPr>
          <p:cNvSpPr/>
          <p:nvPr/>
        </p:nvSpPr>
        <p:spPr>
          <a:xfrm>
            <a:off x="5092942" y="5944142"/>
            <a:ext cx="544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setInvalidSm</a:t>
            </a:r>
            <a:r>
              <a:rPr lang="en-US" altLang="zh-CN" u="sng" dirty="0">
                <a:solidFill>
                  <a:srgbClr val="FF0000"/>
                </a:solidFill>
              </a:rPr>
              <a:t>(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</a:rPr>
              <a:t>, 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[] </a:t>
            </a:r>
            <a:r>
              <a:rPr lang="en-US" altLang="zh-CN" u="sng" dirty="0" err="1">
                <a:solidFill>
                  <a:srgbClr val="FF0000"/>
                </a:solidFill>
              </a:rPr>
              <a:t>slashType</a:t>
            </a:r>
            <a:r>
              <a:rPr lang="en-US" altLang="zh-CN" u="sng" dirty="0">
                <a:solidFill>
                  <a:srgbClr val="FF0000"/>
                </a:solidFill>
              </a:rPr>
              <a:t>, bytes[] pk)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945B24D7-2CBA-46EF-B740-B7DD6C3412BB}"/>
              </a:ext>
            </a:extLst>
          </p:cNvPr>
          <p:cNvCxnSpPr>
            <a:cxnSpLocks/>
            <a:stCxn id="10" idx="2"/>
            <a:endCxn id="88" idx="1"/>
          </p:cNvCxnSpPr>
          <p:nvPr/>
        </p:nvCxnSpPr>
        <p:spPr>
          <a:xfrm rot="16200000" flipH="1">
            <a:off x="4191852" y="5227718"/>
            <a:ext cx="364932" cy="143724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如何重新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graphicFrame>
        <p:nvGraphicFramePr>
          <p:cNvPr id="5" name="表格 17">
            <a:extLst>
              <a:ext uri="{FF2B5EF4-FFF2-40B4-BE49-F238E27FC236}">
                <a16:creationId xmlns:a16="http://schemas.microsoft.com/office/drawing/2014/main" id="{1E8F2B1F-4E07-47CE-8972-F8862395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888"/>
              </p:ext>
            </p:extLst>
          </p:nvPr>
        </p:nvGraphicFramePr>
        <p:xfrm>
          <a:off x="990600" y="1877906"/>
          <a:ext cx="102489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时都告诉哪些节点作恶或不干活，由抵押合约重新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抵押合约维护备用节点和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规则，</a:t>
                      </a:r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只负责协商，分工明确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合约间交互会多一些，每次重启协议都会调用一次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一次性从抵押合约拿到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节点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备用节点，每次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时自己重新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，直到最后成功或没有可用节点再通知抵押合约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抵押合约以整个</a:t>
                      </a: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协商周期为处理粒度，逻辑上简单一些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合约复杂化，不利于扩展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规则；两个合约各自维护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列表，一致性不好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3B6A28-CAB9-4F90-9460-9A546B642E46}"/>
              </a:ext>
            </a:extLst>
          </p:cNvPr>
          <p:cNvSpPr txBox="1"/>
          <p:nvPr/>
        </p:nvSpPr>
        <p:spPr>
          <a:xfrm>
            <a:off x="990600" y="4948136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结论：选择方案</a:t>
            </a:r>
            <a:r>
              <a:rPr lang="en-US" altLang="zh-CN" dirty="0"/>
              <a:t>1</a:t>
            </a:r>
            <a:r>
              <a:rPr lang="zh-CN" altLang="en-US" dirty="0"/>
              <a:t>，万一有效节点数量不够的话，基金会可以动态增加备用节点。</a:t>
            </a:r>
          </a:p>
        </p:txBody>
      </p:sp>
    </p:spTree>
    <p:extLst>
      <p:ext uri="{BB962C8B-B14F-4D97-AF65-F5344CB8AC3E}">
        <p14:creationId xmlns:p14="http://schemas.microsoft.com/office/powerpoint/2010/main" val="1527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slash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D0F6F-C6BC-4DC8-92E0-860BA55D8A6B}"/>
              </a:ext>
            </a:extLst>
          </p:cNvPr>
          <p:cNvSpPr txBox="1"/>
          <p:nvPr/>
        </p:nvSpPr>
        <p:spPr>
          <a:xfrm>
            <a:off x="998220" y="1821180"/>
            <a:ext cx="954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、是一旦发现节点作恶就通知抵押合约</a:t>
            </a:r>
            <a:r>
              <a:rPr lang="en-US" altLang="zh-CN" dirty="0"/>
              <a:t>slash</a:t>
            </a:r>
            <a:r>
              <a:rPr lang="zh-CN" altLang="en-US" dirty="0"/>
              <a:t>，还是先记录，等整个</a:t>
            </a:r>
            <a:r>
              <a:rPr lang="en-US" altLang="zh-CN" dirty="0"/>
              <a:t>group</a:t>
            </a:r>
            <a:r>
              <a:rPr lang="zh-CN" altLang="en-US" dirty="0"/>
              <a:t>协商周期结束后再统一</a:t>
            </a:r>
            <a:r>
              <a:rPr lang="en-US" altLang="zh-CN" dirty="0"/>
              <a:t>slash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slash</a:t>
            </a:r>
            <a:r>
              <a:rPr lang="zh-CN" altLang="en-US" dirty="0"/>
              <a:t>金额是</a:t>
            </a:r>
            <a:r>
              <a:rPr lang="en-US" altLang="zh-CN" dirty="0" err="1"/>
              <a:t>CreateGPK</a:t>
            </a:r>
            <a:r>
              <a:rPr lang="zh-CN" altLang="en-US" dirty="0"/>
              <a:t>直接计算，还是</a:t>
            </a:r>
            <a:r>
              <a:rPr lang="en-US" altLang="zh-CN" dirty="0" err="1"/>
              <a:t>CreateGPK</a:t>
            </a:r>
            <a:r>
              <a:rPr lang="zh-CN" altLang="en-US" dirty="0"/>
              <a:t>只提供作恶节点名单和作恶类型，交给抵押合约来计算。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DF228-91C0-4E72-965C-0360F2B2481E}"/>
              </a:ext>
            </a:extLst>
          </p:cNvPr>
          <p:cNvSpPr txBox="1"/>
          <p:nvPr/>
        </p:nvSpPr>
        <p:spPr>
          <a:xfrm>
            <a:off x="990600" y="4948136"/>
            <a:ext cx="9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结论：和</a:t>
            </a:r>
            <a:r>
              <a:rPr lang="en-US" altLang="zh-CN" dirty="0"/>
              <a:t>slash</a:t>
            </a:r>
            <a:r>
              <a:rPr lang="zh-CN" altLang="en-US" dirty="0"/>
              <a:t>一起处理，</a:t>
            </a:r>
            <a:r>
              <a:rPr lang="en-US" altLang="zh-CN" dirty="0" err="1"/>
              <a:t>CreateGPK</a:t>
            </a:r>
            <a:r>
              <a:rPr lang="zh-CN" altLang="en-US" dirty="0"/>
              <a:t>只报告无效节点和作恶类型，由抵押合约执行具体惩罚措施。</a:t>
            </a:r>
          </a:p>
        </p:txBody>
      </p:sp>
    </p:spTree>
    <p:extLst>
      <p:ext uri="{BB962C8B-B14F-4D97-AF65-F5344CB8AC3E}">
        <p14:creationId xmlns:p14="http://schemas.microsoft.com/office/powerpoint/2010/main" val="39818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608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CreateGPK Smart Contract Design</vt:lpstr>
      <vt:lpstr>状态机</vt:lpstr>
      <vt:lpstr>gpk如何产生</vt:lpstr>
      <vt:lpstr>Negotiate过程</vt:lpstr>
      <vt:lpstr>作恶场景和检测方法</vt:lpstr>
      <vt:lpstr>API</vt:lpstr>
      <vt:lpstr>如何重新select</vt:lpstr>
      <vt:lpstr>如何slash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CreateGPK Smart Contract Design</dc:title>
  <dc:creator>zhang wei</dc:creator>
  <cp:lastModifiedBy>zhang wei</cp:lastModifiedBy>
  <cp:revision>63</cp:revision>
  <dcterms:created xsi:type="dcterms:W3CDTF">2020-04-20T03:27:50Z</dcterms:created>
  <dcterms:modified xsi:type="dcterms:W3CDTF">2020-04-22T12:36:47Z</dcterms:modified>
</cp:coreProperties>
</file>