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2" r:id="rId6"/>
    <p:sldId id="261" r:id="rId7"/>
    <p:sldId id="263" r:id="rId8"/>
    <p:sldId id="264" r:id="rId9"/>
    <p:sldId id="265" r:id="rId10"/>
    <p:sldId id="260"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59" autoAdjust="0"/>
  </p:normalViewPr>
  <p:slideViewPr>
    <p:cSldViewPr>
      <p:cViewPr varScale="1">
        <p:scale>
          <a:sx n="108" d="100"/>
          <a:sy n="108" d="100"/>
        </p:scale>
        <p:origin x="13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14E928-D896-440C-B993-68EC9B12D21A}" type="datetimeFigureOut">
              <a:rPr lang="en-US" smtClean="0"/>
              <a:pPr/>
              <a:t>5/12/2022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FADF2B-202E-4D59-AE52-366FFF5D09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903381-9C36-464B-83C3-FC24967ED733}"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03381-9C36-464B-83C3-FC24967ED733}"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03381-9C36-464B-83C3-FC24967ED733}"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03381-9C36-464B-83C3-FC24967ED733}"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03381-9C36-464B-83C3-FC24967ED733}"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903381-9C36-464B-83C3-FC24967ED733}"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03381-9C36-464B-83C3-FC24967ED733}"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903381-9C36-464B-83C3-FC24967ED733}" type="datetimeFigureOut">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03381-9C36-464B-83C3-FC24967ED733}" type="datetimeFigureOut">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03381-9C36-464B-83C3-FC24967ED733}"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03381-9C36-464B-83C3-FC24967ED733}"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31C38-7434-4369-98E4-72D172968F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03381-9C36-464B-83C3-FC24967ED733}" type="datetimeFigureOut">
              <a:rPr lang="en-US" smtClean="0"/>
              <a:pPr/>
              <a:t>5/12/2022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31C38-7434-4369-98E4-72D172968F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1142984"/>
            <a:ext cx="8572560" cy="1470025"/>
          </a:xfrm>
        </p:spPr>
        <p:txBody>
          <a:bodyPr/>
          <a:lstStyle/>
          <a:p>
            <a:r>
              <a:rPr lang="en-IN" dirty="0" smtClean="0">
                <a:solidFill>
                  <a:schemeClr val="bg1"/>
                </a:solidFill>
              </a:rPr>
              <a:t>Development of </a:t>
            </a:r>
            <a:r>
              <a:rPr lang="en-IN" dirty="0" err="1" smtClean="0">
                <a:solidFill>
                  <a:schemeClr val="bg1"/>
                </a:solidFill>
              </a:rPr>
              <a:t>arduino</a:t>
            </a:r>
            <a:r>
              <a:rPr lang="en-IN" dirty="0" smtClean="0">
                <a:solidFill>
                  <a:schemeClr val="bg1"/>
                </a:solidFill>
              </a:rPr>
              <a:t>  device for Pollution Monitoring </a:t>
            </a:r>
            <a:endParaRPr lang="en-US" dirty="0">
              <a:solidFill>
                <a:schemeClr val="bg1"/>
              </a:solidFill>
            </a:endParaRPr>
          </a:p>
        </p:txBody>
      </p:sp>
      <p:pic>
        <p:nvPicPr>
          <p:cNvPr id="5" name="Picture 4" descr="new-arduino-gifdada.gif"/>
          <p:cNvPicPr>
            <a:picLocks noChangeAspect="1"/>
          </p:cNvPicPr>
          <p:nvPr/>
        </p:nvPicPr>
        <p:blipFill>
          <a:blip r:embed="rId2"/>
          <a:stretch>
            <a:fillRect/>
          </a:stretch>
        </p:blipFill>
        <p:spPr>
          <a:xfrm>
            <a:off x="0" y="4384418"/>
            <a:ext cx="3500430" cy="2473582"/>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Arduino</a:t>
            </a:r>
            <a:r>
              <a:rPr lang="en-US" dirty="0" smtClean="0">
                <a:solidFill>
                  <a:schemeClr val="bg1"/>
                </a:solidFill>
              </a:rPr>
              <a:t> Device</a:t>
            </a:r>
            <a:endParaRPr lang="en-US" dirty="0">
              <a:solidFill>
                <a:schemeClr val="bg1"/>
              </a:solidFill>
            </a:endParaRPr>
          </a:p>
        </p:txBody>
      </p:sp>
      <p:pic>
        <p:nvPicPr>
          <p:cNvPr id="4" name="Content Placeholder 3" descr="1280px-ArduinoUno.svg.png"/>
          <p:cNvPicPr>
            <a:picLocks noGrp="1" noChangeAspect="1"/>
          </p:cNvPicPr>
          <p:nvPr>
            <p:ph idx="1"/>
          </p:nvPr>
        </p:nvPicPr>
        <p:blipFill>
          <a:blip r:embed="rId2"/>
          <a:stretch>
            <a:fillRect/>
          </a:stretch>
        </p:blipFill>
        <p:spPr>
          <a:xfrm>
            <a:off x="1214414" y="1500174"/>
            <a:ext cx="6169577" cy="4525963"/>
          </a:xfrm>
        </p:spPr>
      </p:pic>
      <p:sp>
        <p:nvSpPr>
          <p:cNvPr id="5" name="Rectangle 4"/>
          <p:cNvSpPr/>
          <p:nvPr/>
        </p:nvSpPr>
        <p:spPr>
          <a:xfrm>
            <a:off x="3214678" y="1785926"/>
            <a:ext cx="3714776" cy="28575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7078586">
            <a:off x="6153592" y="1178882"/>
            <a:ext cx="857256" cy="214314"/>
          </a:xfrm>
          <a:prstGeom prst="rightArrow">
            <a:avLst>
              <a:gd name="adj1" fmla="val 34049"/>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29454" y="785794"/>
            <a:ext cx="1215782" cy="369332"/>
          </a:xfrm>
          <a:prstGeom prst="rect">
            <a:avLst/>
          </a:prstGeom>
          <a:noFill/>
        </p:spPr>
        <p:txBody>
          <a:bodyPr wrap="none" rtlCol="0">
            <a:spAutoFit/>
          </a:bodyPr>
          <a:lstStyle/>
          <a:p>
            <a:r>
              <a:rPr lang="en-US" dirty="0" smtClean="0">
                <a:solidFill>
                  <a:schemeClr val="bg1"/>
                </a:solidFill>
              </a:rPr>
              <a:t>Digital Pins</a:t>
            </a:r>
            <a:endParaRPr lang="en-US" dirty="0">
              <a:solidFill>
                <a:schemeClr val="bg1"/>
              </a:solidFill>
            </a:endParaRPr>
          </a:p>
        </p:txBody>
      </p:sp>
      <p:sp>
        <p:nvSpPr>
          <p:cNvPr id="8" name="Rectangle 7"/>
          <p:cNvSpPr/>
          <p:nvPr/>
        </p:nvSpPr>
        <p:spPr>
          <a:xfrm>
            <a:off x="5643570" y="5500702"/>
            <a:ext cx="1285884" cy="28575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3373546">
            <a:off x="6673472" y="6120977"/>
            <a:ext cx="857256" cy="214314"/>
          </a:xfrm>
          <a:prstGeom prst="rightArrow">
            <a:avLst>
              <a:gd name="adj1" fmla="val 34049"/>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72330" y="5929330"/>
            <a:ext cx="1269899" cy="369332"/>
          </a:xfrm>
          <a:prstGeom prst="rect">
            <a:avLst/>
          </a:prstGeom>
          <a:noFill/>
        </p:spPr>
        <p:txBody>
          <a:bodyPr wrap="none" rtlCol="0">
            <a:spAutoFit/>
          </a:bodyPr>
          <a:lstStyle/>
          <a:p>
            <a:r>
              <a:rPr lang="en-US" dirty="0" smtClean="0">
                <a:solidFill>
                  <a:schemeClr val="bg1"/>
                </a:solidFill>
              </a:rPr>
              <a:t>Analog Pins</a:t>
            </a:r>
            <a:endParaRPr lang="en-US" dirty="0">
              <a:solidFill>
                <a:schemeClr val="bg1"/>
              </a:solidFill>
            </a:endParaRPr>
          </a:p>
        </p:txBody>
      </p:sp>
      <p:sp>
        <p:nvSpPr>
          <p:cNvPr id="11" name="Rectangle 10"/>
          <p:cNvSpPr/>
          <p:nvPr/>
        </p:nvSpPr>
        <p:spPr>
          <a:xfrm>
            <a:off x="4000496" y="5500702"/>
            <a:ext cx="1285884" cy="28575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29058" y="5857892"/>
            <a:ext cx="1217449" cy="369332"/>
          </a:xfrm>
          <a:prstGeom prst="rect">
            <a:avLst/>
          </a:prstGeom>
          <a:noFill/>
        </p:spPr>
        <p:txBody>
          <a:bodyPr wrap="none" rtlCol="0">
            <a:spAutoFit/>
          </a:bodyPr>
          <a:lstStyle/>
          <a:p>
            <a:r>
              <a:rPr lang="en-US" dirty="0" smtClean="0">
                <a:solidFill>
                  <a:schemeClr val="bg1"/>
                </a:solidFill>
              </a:rPr>
              <a:t>Power pins</a:t>
            </a:r>
            <a:endParaRPr lang="en-US" dirty="0">
              <a:solidFill>
                <a:schemeClr val="bg1"/>
              </a:solidFill>
            </a:endParaRPr>
          </a:p>
        </p:txBody>
      </p:sp>
      <p:sp>
        <p:nvSpPr>
          <p:cNvPr id="16" name="Rectangle 15"/>
          <p:cNvSpPr/>
          <p:nvPr/>
        </p:nvSpPr>
        <p:spPr>
          <a:xfrm>
            <a:off x="4000496" y="4286256"/>
            <a:ext cx="3000396" cy="5000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000496" y="4357694"/>
            <a:ext cx="2983509" cy="369332"/>
          </a:xfrm>
          <a:prstGeom prst="rect">
            <a:avLst/>
          </a:prstGeom>
          <a:noFill/>
        </p:spPr>
        <p:txBody>
          <a:bodyPr wrap="none" rtlCol="0">
            <a:spAutoFit/>
          </a:bodyPr>
          <a:lstStyle/>
          <a:p>
            <a:r>
              <a:rPr lang="en-US" dirty="0" smtClean="0">
                <a:solidFill>
                  <a:schemeClr val="bg1"/>
                </a:solidFill>
              </a:rPr>
              <a:t>Microcontroller(ATmega328P)</a:t>
            </a:r>
            <a:endParaRPr lang="en-US" dirty="0">
              <a:solidFill>
                <a:schemeClr val="bg1"/>
              </a:solidFill>
            </a:endParaRPr>
          </a:p>
        </p:txBody>
      </p:sp>
      <p:sp>
        <p:nvSpPr>
          <p:cNvPr id="19" name="Rectangle 18"/>
          <p:cNvSpPr/>
          <p:nvPr/>
        </p:nvSpPr>
        <p:spPr>
          <a:xfrm>
            <a:off x="3214678" y="2857496"/>
            <a:ext cx="428628" cy="571504"/>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71802" y="3429000"/>
            <a:ext cx="513282" cy="369332"/>
          </a:xfrm>
          <a:prstGeom prst="rect">
            <a:avLst/>
          </a:prstGeom>
          <a:noFill/>
        </p:spPr>
        <p:txBody>
          <a:bodyPr wrap="none" rtlCol="0">
            <a:spAutoFit/>
          </a:bodyPr>
          <a:lstStyle/>
          <a:p>
            <a:r>
              <a:rPr lang="en-US" dirty="0" smtClean="0">
                <a:solidFill>
                  <a:schemeClr val="bg1"/>
                </a:solidFill>
              </a:rPr>
              <a:t>UIC</a:t>
            </a:r>
            <a:endParaRPr lang="en-US" dirty="0">
              <a:solidFill>
                <a:schemeClr val="bg1"/>
              </a:solidFill>
            </a:endParaRPr>
          </a:p>
        </p:txBody>
      </p:sp>
      <p:sp>
        <p:nvSpPr>
          <p:cNvPr id="21" name="Rectangle 20"/>
          <p:cNvSpPr/>
          <p:nvPr/>
        </p:nvSpPr>
        <p:spPr>
          <a:xfrm>
            <a:off x="1357290" y="2428868"/>
            <a:ext cx="1357322" cy="100013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43042" y="2643182"/>
            <a:ext cx="1002390" cy="369332"/>
          </a:xfrm>
          <a:prstGeom prst="rect">
            <a:avLst/>
          </a:prstGeom>
          <a:noFill/>
        </p:spPr>
        <p:txBody>
          <a:bodyPr wrap="none" rtlCol="0">
            <a:spAutoFit/>
          </a:bodyPr>
          <a:lstStyle/>
          <a:p>
            <a:r>
              <a:rPr lang="en-US" dirty="0" smtClean="0">
                <a:solidFill>
                  <a:schemeClr val="bg1"/>
                </a:solidFill>
              </a:rPr>
              <a:t>USP Port</a:t>
            </a:r>
            <a:endParaRPr lang="en-US" dirty="0">
              <a:solidFill>
                <a:schemeClr val="bg1"/>
              </a:solidFill>
            </a:endParaRPr>
          </a:p>
        </p:txBody>
      </p:sp>
      <p:sp>
        <p:nvSpPr>
          <p:cNvPr id="23" name="Rectangle 22"/>
          <p:cNvSpPr/>
          <p:nvPr/>
        </p:nvSpPr>
        <p:spPr>
          <a:xfrm>
            <a:off x="3714744" y="2857496"/>
            <a:ext cx="500066" cy="571504"/>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643306" y="3429000"/>
            <a:ext cx="1261371" cy="369332"/>
          </a:xfrm>
          <a:prstGeom prst="rect">
            <a:avLst/>
          </a:prstGeom>
          <a:noFill/>
        </p:spPr>
        <p:txBody>
          <a:bodyPr wrap="none" rtlCol="0">
            <a:spAutoFit/>
          </a:bodyPr>
          <a:lstStyle/>
          <a:p>
            <a:r>
              <a:rPr lang="en-US" dirty="0" err="1" smtClean="0">
                <a:solidFill>
                  <a:schemeClr val="bg1"/>
                </a:solidFill>
              </a:rPr>
              <a:t>Tx</a:t>
            </a:r>
            <a:r>
              <a:rPr lang="en-US" dirty="0" smtClean="0">
                <a:solidFill>
                  <a:schemeClr val="bg1"/>
                </a:solidFill>
              </a:rPr>
              <a:t> &amp; Rx Led</a:t>
            </a:r>
            <a:endParaRPr lang="en-US" dirty="0">
              <a:solidFill>
                <a:schemeClr val="bg1"/>
              </a:solidFill>
            </a:endParaRPr>
          </a:p>
        </p:txBody>
      </p:sp>
      <p:sp>
        <p:nvSpPr>
          <p:cNvPr id="26" name="Rectangle 25"/>
          <p:cNvSpPr/>
          <p:nvPr/>
        </p:nvSpPr>
        <p:spPr>
          <a:xfrm>
            <a:off x="1643042" y="4857760"/>
            <a:ext cx="1143008" cy="714380"/>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714480" y="5000636"/>
            <a:ext cx="1150123" cy="369332"/>
          </a:xfrm>
          <a:prstGeom prst="rect">
            <a:avLst/>
          </a:prstGeom>
          <a:noFill/>
        </p:spPr>
        <p:txBody>
          <a:bodyPr wrap="none" rtlCol="0">
            <a:spAutoFit/>
          </a:bodyPr>
          <a:lstStyle/>
          <a:p>
            <a:r>
              <a:rPr lang="en-US" dirty="0" smtClean="0">
                <a:solidFill>
                  <a:schemeClr val="bg1"/>
                </a:solidFill>
              </a:rPr>
              <a:t>DC Power </a:t>
            </a:r>
            <a:endParaRPr lang="en-US" dirty="0">
              <a:solidFill>
                <a:schemeClr val="bg1"/>
              </a:solidFill>
            </a:endParaRPr>
          </a:p>
        </p:txBody>
      </p:sp>
      <p:sp>
        <p:nvSpPr>
          <p:cNvPr id="29" name="Rectangle 28"/>
          <p:cNvSpPr/>
          <p:nvPr/>
        </p:nvSpPr>
        <p:spPr>
          <a:xfrm>
            <a:off x="2143108" y="4143380"/>
            <a:ext cx="857256" cy="64294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7158" y="4286256"/>
            <a:ext cx="1846596" cy="369332"/>
          </a:xfrm>
          <a:prstGeom prst="rect">
            <a:avLst/>
          </a:prstGeom>
          <a:noFill/>
        </p:spPr>
        <p:txBody>
          <a:bodyPr wrap="none" rtlCol="0">
            <a:spAutoFit/>
          </a:bodyPr>
          <a:lstStyle/>
          <a:p>
            <a:r>
              <a:rPr lang="en-US" dirty="0" smtClean="0">
                <a:solidFill>
                  <a:schemeClr val="bg1"/>
                </a:solidFill>
              </a:rPr>
              <a:t>Voltage Regulator</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2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2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20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20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20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20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20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20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20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20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p:bldP spid="11" grpId="0" animBg="1"/>
      <p:bldP spid="15" grpId="0"/>
      <p:bldP spid="16" grpId="0" animBg="1"/>
      <p:bldP spid="18" grpId="0"/>
      <p:bldP spid="19" grpId="0" animBg="1"/>
      <p:bldP spid="20" grpId="0"/>
      <p:bldP spid="21" grpId="0" animBg="1"/>
      <p:bldP spid="22" grpId="0"/>
      <p:bldP spid="23" grpId="0" animBg="1"/>
      <p:bldP spid="25" grpId="0"/>
      <p:bldP spid="26" grpId="0" animBg="1"/>
      <p:bldP spid="28" grpId="0"/>
      <p:bldP spid="29" grpId="0" animBg="1"/>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Sensor</a:t>
            </a:r>
            <a:endParaRPr lang="en-US" dirty="0">
              <a:solidFill>
                <a:schemeClr val="bg1"/>
              </a:solidFill>
            </a:endParaRPr>
          </a:p>
        </p:txBody>
      </p:sp>
      <p:pic>
        <p:nvPicPr>
          <p:cNvPr id="4" name="Content Placeholder 3" descr="mq-135.png"/>
          <p:cNvPicPr>
            <a:picLocks noGrp="1" noChangeAspect="1"/>
          </p:cNvPicPr>
          <p:nvPr>
            <p:ph idx="1"/>
          </p:nvPr>
        </p:nvPicPr>
        <p:blipFill>
          <a:blip r:embed="rId2"/>
          <a:stretch>
            <a:fillRect/>
          </a:stretch>
        </p:blipFill>
        <p:spPr>
          <a:xfrm>
            <a:off x="2357422" y="1571612"/>
            <a:ext cx="4357718" cy="3572009"/>
          </a:xfrm>
        </p:spPr>
      </p:pic>
      <p:sp>
        <p:nvSpPr>
          <p:cNvPr id="5" name="TextBox 4"/>
          <p:cNvSpPr txBox="1"/>
          <p:nvPr/>
        </p:nvSpPr>
        <p:spPr>
          <a:xfrm>
            <a:off x="1571604" y="5500702"/>
            <a:ext cx="6715172" cy="800219"/>
          </a:xfrm>
          <a:prstGeom prst="rect">
            <a:avLst/>
          </a:prstGeom>
          <a:noFill/>
        </p:spPr>
        <p:txBody>
          <a:bodyPr wrap="square" rtlCol="0">
            <a:spAutoFit/>
          </a:bodyPr>
          <a:lstStyle/>
          <a:p>
            <a:r>
              <a:rPr lang="en-US" sz="2800" dirty="0" smtClean="0">
                <a:solidFill>
                  <a:schemeClr val="bg1"/>
                </a:solidFill>
              </a:rPr>
              <a:t>MQ135 - Air Quality Gas Sensor Module</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MQ Sensors</a:t>
            </a:r>
            <a:endParaRPr lang="en-US" dirty="0">
              <a:solidFill>
                <a:schemeClr val="bg1"/>
              </a:solidFill>
            </a:endParaRPr>
          </a:p>
        </p:txBody>
      </p:sp>
      <p:sp>
        <p:nvSpPr>
          <p:cNvPr id="3" name="Content Placeholder 2"/>
          <p:cNvSpPr>
            <a:spLocks noGrp="1"/>
          </p:cNvSpPr>
          <p:nvPr>
            <p:ph idx="1"/>
          </p:nvPr>
        </p:nvSpPr>
        <p:spPr/>
        <p:txBody>
          <a:bodyPr>
            <a:normAutofit fontScale="55000" lnSpcReduction="20000"/>
          </a:bodyPr>
          <a:lstStyle/>
          <a:p>
            <a:r>
              <a:rPr lang="en-US" dirty="0" smtClean="0">
                <a:solidFill>
                  <a:schemeClr val="bg1"/>
                </a:solidFill>
              </a:rPr>
              <a:t>MQ-2 - Methane, Butane, LPG, smoke</a:t>
            </a:r>
          </a:p>
          <a:p>
            <a:r>
              <a:rPr lang="en-US" dirty="0" smtClean="0">
                <a:solidFill>
                  <a:schemeClr val="bg1"/>
                </a:solidFill>
              </a:rPr>
              <a:t>MQ-3 - Alcohol, Ethanol, smoke</a:t>
            </a:r>
          </a:p>
          <a:p>
            <a:r>
              <a:rPr lang="en-US" dirty="0" smtClean="0">
                <a:solidFill>
                  <a:schemeClr val="bg1"/>
                </a:solidFill>
              </a:rPr>
              <a:t>MQ-4 - Methane, CNG Gas</a:t>
            </a:r>
          </a:p>
          <a:p>
            <a:r>
              <a:rPr lang="en-US" dirty="0" smtClean="0">
                <a:solidFill>
                  <a:schemeClr val="bg1"/>
                </a:solidFill>
              </a:rPr>
              <a:t>MQ-5 - Natural gas, LPG</a:t>
            </a:r>
          </a:p>
          <a:p>
            <a:r>
              <a:rPr lang="en-US" dirty="0" smtClean="0">
                <a:solidFill>
                  <a:schemeClr val="bg1"/>
                </a:solidFill>
              </a:rPr>
              <a:t>MQ-6 - LPG, butane gas</a:t>
            </a:r>
          </a:p>
          <a:p>
            <a:r>
              <a:rPr lang="en-US" dirty="0" smtClean="0">
                <a:solidFill>
                  <a:schemeClr val="bg1"/>
                </a:solidFill>
              </a:rPr>
              <a:t>MQ-7 - Carbon Monoxide</a:t>
            </a:r>
          </a:p>
          <a:p>
            <a:r>
              <a:rPr lang="en-US" dirty="0" smtClean="0">
                <a:solidFill>
                  <a:schemeClr val="bg1"/>
                </a:solidFill>
              </a:rPr>
              <a:t>MQ-8 - Hydrogen Gas</a:t>
            </a:r>
          </a:p>
          <a:p>
            <a:r>
              <a:rPr lang="en-US" dirty="0" smtClean="0">
                <a:solidFill>
                  <a:schemeClr val="bg1"/>
                </a:solidFill>
              </a:rPr>
              <a:t>MQ-9 - Carbon Monoxide, flammable gasses</a:t>
            </a:r>
          </a:p>
          <a:p>
            <a:r>
              <a:rPr lang="en-US" dirty="0" smtClean="0">
                <a:solidFill>
                  <a:schemeClr val="bg1"/>
                </a:solidFill>
              </a:rPr>
              <a:t>MQ131 - Ozone</a:t>
            </a:r>
          </a:p>
          <a:p>
            <a:r>
              <a:rPr lang="en-US" dirty="0" smtClean="0">
                <a:solidFill>
                  <a:schemeClr val="bg1"/>
                </a:solidFill>
              </a:rPr>
              <a:t>MQ135 - Air Quality (</a:t>
            </a:r>
            <a:r>
              <a:rPr lang="en-US" dirty="0" smtClean="0">
                <a:solidFill>
                  <a:schemeClr val="accent6">
                    <a:lumMod val="50000"/>
                  </a:schemeClr>
                </a:solidFill>
              </a:rPr>
              <a:t>CO</a:t>
            </a:r>
            <a:r>
              <a:rPr lang="en-US" dirty="0" smtClean="0">
                <a:solidFill>
                  <a:schemeClr val="bg1"/>
                </a:solidFill>
              </a:rPr>
              <a:t>, </a:t>
            </a:r>
            <a:r>
              <a:rPr lang="en-US" dirty="0" smtClean="0">
                <a:solidFill>
                  <a:schemeClr val="accent6">
                    <a:lumMod val="60000"/>
                    <a:lumOff val="40000"/>
                  </a:schemeClr>
                </a:solidFill>
              </a:rPr>
              <a:t>Ammonia</a:t>
            </a:r>
            <a:r>
              <a:rPr lang="en-US" dirty="0" smtClean="0">
                <a:solidFill>
                  <a:schemeClr val="bg1"/>
                </a:solidFill>
              </a:rPr>
              <a:t>, </a:t>
            </a:r>
            <a:r>
              <a:rPr lang="en-US" dirty="0" smtClean="0">
                <a:solidFill>
                  <a:schemeClr val="tx2">
                    <a:lumMod val="60000"/>
                    <a:lumOff val="40000"/>
                  </a:schemeClr>
                </a:solidFill>
              </a:rPr>
              <a:t>Benzene</a:t>
            </a:r>
            <a:r>
              <a:rPr lang="en-US" dirty="0" smtClean="0">
                <a:solidFill>
                  <a:schemeClr val="bg1"/>
                </a:solidFill>
              </a:rPr>
              <a:t>, </a:t>
            </a:r>
            <a:r>
              <a:rPr lang="en-US" dirty="0" smtClean="0">
                <a:solidFill>
                  <a:srgbClr val="FFFF00"/>
                </a:solidFill>
              </a:rPr>
              <a:t>Alcohol</a:t>
            </a:r>
            <a:r>
              <a:rPr lang="en-US" dirty="0" smtClean="0">
                <a:solidFill>
                  <a:schemeClr val="bg1"/>
                </a:solidFill>
              </a:rPr>
              <a:t>, </a:t>
            </a:r>
            <a:r>
              <a:rPr lang="en-US" dirty="0" smtClean="0">
                <a:solidFill>
                  <a:srgbClr val="FF0000"/>
                </a:solidFill>
              </a:rPr>
              <a:t>smoke</a:t>
            </a:r>
            <a:r>
              <a:rPr lang="en-US" dirty="0" smtClean="0">
                <a:solidFill>
                  <a:schemeClr val="bg1"/>
                </a:solidFill>
              </a:rPr>
              <a:t>)</a:t>
            </a:r>
          </a:p>
          <a:p>
            <a:r>
              <a:rPr lang="en-US" dirty="0" smtClean="0">
                <a:solidFill>
                  <a:schemeClr val="bg1"/>
                </a:solidFill>
              </a:rPr>
              <a:t>MQ136 - Hydrogen Sulfide gas</a:t>
            </a:r>
          </a:p>
          <a:p>
            <a:r>
              <a:rPr lang="en-US" dirty="0" smtClean="0">
                <a:solidFill>
                  <a:schemeClr val="bg1"/>
                </a:solidFill>
              </a:rPr>
              <a:t>MQ137 - Ammonia</a:t>
            </a:r>
          </a:p>
          <a:p>
            <a:r>
              <a:rPr lang="en-US" dirty="0" smtClean="0">
                <a:solidFill>
                  <a:schemeClr val="bg1"/>
                </a:solidFill>
              </a:rPr>
              <a:t>MQ138 - Benzene, Toluene, Alcohol, Acetone, Propane, Formaldehyde gas, Hydrogen</a:t>
            </a:r>
          </a:p>
          <a:p>
            <a:r>
              <a:rPr lang="en-US" dirty="0" smtClean="0">
                <a:solidFill>
                  <a:schemeClr val="bg1"/>
                </a:solidFill>
              </a:rPr>
              <a:t>MQ214 - Methane, Natural gas</a:t>
            </a:r>
          </a:p>
          <a:p>
            <a:r>
              <a:rPr lang="en-US" dirty="0" smtClean="0">
                <a:solidFill>
                  <a:schemeClr val="bg1"/>
                </a:solidFill>
              </a:rPr>
              <a:t>MQ216 - Natural gas, Coal gas</a:t>
            </a:r>
          </a:p>
          <a:p>
            <a:endParaRPr lang="en-US" dirty="0">
              <a:solidFill>
                <a:schemeClr val="bg1"/>
              </a:solidFill>
            </a:endParaRPr>
          </a:p>
        </p:txBody>
      </p:sp>
      <p:sp>
        <p:nvSpPr>
          <p:cNvPr id="4" name="Rectangle 3"/>
          <p:cNvSpPr/>
          <p:nvPr/>
        </p:nvSpPr>
        <p:spPr>
          <a:xfrm>
            <a:off x="785786" y="4071942"/>
            <a:ext cx="6500858" cy="285752"/>
          </a:xfrm>
          <a:prstGeom prst="rect">
            <a:avLst/>
          </a:prstGeom>
          <a:noFill/>
          <a:ln w="57150">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5" name="Picture 4" descr="chemistry-gif-6.gif"/>
          <p:cNvPicPr>
            <a:picLocks noChangeAspect="1"/>
          </p:cNvPicPr>
          <p:nvPr/>
        </p:nvPicPr>
        <p:blipFill>
          <a:blip r:embed="rId2"/>
          <a:stretch>
            <a:fillRect/>
          </a:stretch>
        </p:blipFill>
        <p:spPr>
          <a:xfrm>
            <a:off x="6858016" y="5572140"/>
            <a:ext cx="2455681" cy="17859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3" descr="mq-135.png"/>
          <p:cNvPicPr>
            <a:picLocks noChangeAspect="1"/>
          </p:cNvPicPr>
          <p:nvPr/>
        </p:nvPicPr>
        <p:blipFill>
          <a:blip r:embed="rId2"/>
          <a:stretch>
            <a:fillRect/>
          </a:stretch>
        </p:blipFill>
        <p:spPr>
          <a:xfrm>
            <a:off x="2143108" y="1714488"/>
            <a:ext cx="4357718" cy="3572009"/>
          </a:xfrm>
          <a:prstGeom prst="rect">
            <a:avLst/>
          </a:prstGeom>
        </p:spPr>
      </p:pic>
      <p:sp>
        <p:nvSpPr>
          <p:cNvPr id="5" name="Right Arrow 4"/>
          <p:cNvSpPr/>
          <p:nvPr/>
        </p:nvSpPr>
        <p:spPr>
          <a:xfrm rot="8733326">
            <a:off x="4714876" y="1643050"/>
            <a:ext cx="1500198" cy="357190"/>
          </a:xfrm>
          <a:prstGeom prst="rightArrow">
            <a:avLst>
              <a:gd name="adj1" fmla="val 2586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15008" y="928670"/>
            <a:ext cx="3091616" cy="461665"/>
          </a:xfrm>
          <a:prstGeom prst="rect">
            <a:avLst/>
          </a:prstGeom>
          <a:noFill/>
        </p:spPr>
        <p:txBody>
          <a:bodyPr wrap="none" rtlCol="0">
            <a:spAutoFit/>
          </a:bodyPr>
          <a:lstStyle/>
          <a:p>
            <a:r>
              <a:rPr lang="en-US" sz="2400" dirty="0" smtClean="0">
                <a:solidFill>
                  <a:schemeClr val="bg1"/>
                </a:solidFill>
              </a:rPr>
              <a:t>Anti-explosion network</a:t>
            </a:r>
            <a:endParaRPr lang="en-US" sz="2400" dirty="0">
              <a:solidFill>
                <a:schemeClr val="bg1"/>
              </a:solidFill>
            </a:endParaRPr>
          </a:p>
        </p:txBody>
      </p:sp>
      <p:sp>
        <p:nvSpPr>
          <p:cNvPr id="7" name="Right Arrow 6"/>
          <p:cNvSpPr/>
          <p:nvPr/>
        </p:nvSpPr>
        <p:spPr>
          <a:xfrm rot="798111">
            <a:off x="1235382" y="2596660"/>
            <a:ext cx="1500198" cy="357190"/>
          </a:xfrm>
          <a:prstGeom prst="rightArrow">
            <a:avLst>
              <a:gd name="adj1" fmla="val 2586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5720" y="2071678"/>
            <a:ext cx="1526380" cy="461665"/>
          </a:xfrm>
          <a:prstGeom prst="rect">
            <a:avLst/>
          </a:prstGeom>
          <a:noFill/>
        </p:spPr>
        <p:txBody>
          <a:bodyPr wrap="none" rtlCol="0">
            <a:spAutoFit/>
          </a:bodyPr>
          <a:lstStyle/>
          <a:p>
            <a:r>
              <a:rPr lang="en-US" sz="2400" dirty="0" smtClean="0">
                <a:solidFill>
                  <a:schemeClr val="bg1"/>
                </a:solidFill>
              </a:rPr>
              <a:t>Clamp ring</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nside-Gas-Sensor-Internal-Structure-with-Sensing-Element-Connecting-Legs.png"/>
          <p:cNvPicPr>
            <a:picLocks noGrp="1" noChangeAspect="1"/>
          </p:cNvPicPr>
          <p:nvPr>
            <p:ph idx="1"/>
          </p:nvPr>
        </p:nvPicPr>
        <p:blipFill>
          <a:blip r:embed="rId2"/>
          <a:stretch>
            <a:fillRect/>
          </a:stretch>
        </p:blipFill>
        <p:spPr>
          <a:xfrm>
            <a:off x="1500166" y="2285992"/>
            <a:ext cx="6357982" cy="3064546"/>
          </a:xfrm>
        </p:spPr>
      </p:pic>
      <p:sp>
        <p:nvSpPr>
          <p:cNvPr id="5" name="TextBox 4"/>
          <p:cNvSpPr txBox="1"/>
          <p:nvPr/>
        </p:nvSpPr>
        <p:spPr>
          <a:xfrm>
            <a:off x="6000760" y="3357562"/>
            <a:ext cx="2363468" cy="461665"/>
          </a:xfrm>
          <a:prstGeom prst="rect">
            <a:avLst/>
          </a:prstGeom>
          <a:noFill/>
        </p:spPr>
        <p:txBody>
          <a:bodyPr wrap="none" rtlCol="0">
            <a:spAutoFit/>
          </a:bodyPr>
          <a:lstStyle/>
          <a:p>
            <a:r>
              <a:rPr lang="en-US" sz="2400" dirty="0" smtClean="0">
                <a:solidFill>
                  <a:schemeClr val="bg1"/>
                </a:solidFill>
              </a:rPr>
              <a:t>Sensing Elements</a:t>
            </a:r>
            <a:endParaRPr lang="en-US" sz="2400" dirty="0">
              <a:solidFill>
                <a:schemeClr val="bg1"/>
              </a:solidFill>
            </a:endParaRPr>
          </a:p>
        </p:txBody>
      </p:sp>
      <p:sp>
        <p:nvSpPr>
          <p:cNvPr id="6" name="TextBox 5"/>
          <p:cNvSpPr txBox="1"/>
          <p:nvPr/>
        </p:nvSpPr>
        <p:spPr>
          <a:xfrm>
            <a:off x="928662" y="2786058"/>
            <a:ext cx="2154757" cy="461665"/>
          </a:xfrm>
          <a:prstGeom prst="rect">
            <a:avLst/>
          </a:prstGeom>
          <a:noFill/>
        </p:spPr>
        <p:txBody>
          <a:bodyPr wrap="none" rtlCol="0">
            <a:spAutoFit/>
          </a:bodyPr>
          <a:lstStyle/>
          <a:p>
            <a:r>
              <a:rPr lang="en-US" sz="2400" dirty="0" smtClean="0">
                <a:solidFill>
                  <a:schemeClr val="bg1"/>
                </a:solidFill>
              </a:rPr>
              <a:t>Connecting legs</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nsing-Element-Aluminium-Oxide-Ceramic-with-Tin-Dioxide-Coating.png"/>
          <p:cNvPicPr>
            <a:picLocks noGrp="1" noChangeAspect="1"/>
          </p:cNvPicPr>
          <p:nvPr>
            <p:ph idx="1"/>
          </p:nvPr>
        </p:nvPicPr>
        <p:blipFill>
          <a:blip r:embed="rId2"/>
          <a:stretch>
            <a:fillRect/>
          </a:stretch>
        </p:blipFill>
        <p:spPr>
          <a:xfrm>
            <a:off x="2071670" y="2428868"/>
            <a:ext cx="4284516" cy="2000264"/>
          </a:xfrm>
        </p:spPr>
      </p:pic>
      <p:sp>
        <p:nvSpPr>
          <p:cNvPr id="5" name="TextBox 4"/>
          <p:cNvSpPr txBox="1"/>
          <p:nvPr/>
        </p:nvSpPr>
        <p:spPr>
          <a:xfrm>
            <a:off x="3643306" y="5214950"/>
            <a:ext cx="2243243" cy="461665"/>
          </a:xfrm>
          <a:prstGeom prst="rect">
            <a:avLst/>
          </a:prstGeom>
          <a:noFill/>
        </p:spPr>
        <p:txBody>
          <a:bodyPr wrap="none" rtlCol="0">
            <a:spAutoFit/>
          </a:bodyPr>
          <a:lstStyle/>
          <a:p>
            <a:r>
              <a:rPr lang="en-US" sz="2400" dirty="0" smtClean="0">
                <a:solidFill>
                  <a:schemeClr val="bg1"/>
                </a:solidFill>
              </a:rPr>
              <a:t>Sensing Element</a:t>
            </a:r>
            <a:endParaRPr lang="en-US" sz="2400" dirty="0">
              <a:solidFill>
                <a:schemeClr val="bg1"/>
              </a:solidFill>
            </a:endParaRPr>
          </a:p>
        </p:txBody>
      </p:sp>
      <p:sp>
        <p:nvSpPr>
          <p:cNvPr id="6" name="TextBox 5"/>
          <p:cNvSpPr txBox="1"/>
          <p:nvPr/>
        </p:nvSpPr>
        <p:spPr>
          <a:xfrm>
            <a:off x="5143504" y="3857628"/>
            <a:ext cx="2839945" cy="461665"/>
          </a:xfrm>
          <a:prstGeom prst="rect">
            <a:avLst/>
          </a:prstGeom>
          <a:noFill/>
        </p:spPr>
        <p:txBody>
          <a:bodyPr wrap="none" rtlCol="0">
            <a:spAutoFit/>
          </a:bodyPr>
          <a:lstStyle/>
          <a:p>
            <a:r>
              <a:rPr lang="en-US" sz="2400" dirty="0" smtClean="0">
                <a:solidFill>
                  <a:schemeClr val="bg1"/>
                </a:solidFill>
              </a:rPr>
              <a:t>Coating of tin dioxide</a:t>
            </a:r>
            <a:endParaRPr lang="en-US" sz="2400" dirty="0">
              <a:solidFill>
                <a:schemeClr val="bg1"/>
              </a:solidFill>
            </a:endParaRPr>
          </a:p>
        </p:txBody>
      </p:sp>
      <p:sp>
        <p:nvSpPr>
          <p:cNvPr id="7" name="TextBox 6"/>
          <p:cNvSpPr txBox="1"/>
          <p:nvPr/>
        </p:nvSpPr>
        <p:spPr>
          <a:xfrm>
            <a:off x="1500166" y="2500306"/>
            <a:ext cx="4089517" cy="461665"/>
          </a:xfrm>
          <a:prstGeom prst="rect">
            <a:avLst/>
          </a:prstGeom>
          <a:noFill/>
        </p:spPr>
        <p:txBody>
          <a:bodyPr wrap="none" rtlCol="0">
            <a:spAutoFit/>
          </a:bodyPr>
          <a:lstStyle/>
          <a:p>
            <a:r>
              <a:rPr lang="en-US" sz="2400" dirty="0" smtClean="0">
                <a:solidFill>
                  <a:schemeClr val="bg1"/>
                </a:solidFill>
              </a:rPr>
              <a:t>Aluminum Oxide bases ceramic</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descr="C:\Users\pop\Desktop\MQ2-Gas-Sensor-Internal-Structure-Sensing-Element.png"/>
          <p:cNvPicPr>
            <a:picLocks noChangeAspect="1" noChangeArrowheads="1"/>
          </p:cNvPicPr>
          <p:nvPr/>
        </p:nvPicPr>
        <p:blipFill>
          <a:blip r:embed="rId2"/>
          <a:srcRect/>
          <a:stretch>
            <a:fillRect/>
          </a:stretch>
        </p:blipFill>
        <p:spPr bwMode="auto">
          <a:xfrm>
            <a:off x="1928794" y="2071678"/>
            <a:ext cx="5257801" cy="2790825"/>
          </a:xfrm>
          <a:prstGeom prst="rect">
            <a:avLst/>
          </a:prstGeom>
          <a:noFill/>
        </p:spPr>
      </p:pic>
      <p:sp>
        <p:nvSpPr>
          <p:cNvPr id="5" name="Title 4"/>
          <p:cNvSpPr txBox="1">
            <a:spLocks noGrp="1"/>
          </p:cNvSpPr>
          <p:nvPr>
            <p:ph type="title"/>
          </p:nvPr>
        </p:nvSpPr>
        <p:spPr>
          <a:xfrm>
            <a:off x="2143108" y="571480"/>
            <a:ext cx="4823180" cy="461665"/>
          </a:xfrm>
          <a:prstGeom prst="rect">
            <a:avLst/>
          </a:prstGeom>
          <a:noFill/>
        </p:spPr>
        <p:txBody>
          <a:bodyPr wrap="none" rtlCol="0">
            <a:spAutoFit/>
          </a:bodyPr>
          <a:lstStyle/>
          <a:p>
            <a:r>
              <a:rPr lang="en-US" sz="2400" dirty="0" smtClean="0">
                <a:solidFill>
                  <a:schemeClr val="bg1"/>
                </a:solidFill>
              </a:rPr>
              <a:t>Internal structure of sensing element</a:t>
            </a:r>
            <a:endParaRPr lang="en-US" sz="2400" dirty="0">
              <a:solidFill>
                <a:schemeClr val="bg1"/>
              </a:solidFill>
            </a:endParaRPr>
          </a:p>
        </p:txBody>
      </p:sp>
      <p:sp>
        <p:nvSpPr>
          <p:cNvPr id="7" name="TextBox 6"/>
          <p:cNvSpPr txBox="1"/>
          <p:nvPr/>
        </p:nvSpPr>
        <p:spPr>
          <a:xfrm>
            <a:off x="5857884" y="2071678"/>
            <a:ext cx="2839945" cy="461665"/>
          </a:xfrm>
          <a:prstGeom prst="rect">
            <a:avLst/>
          </a:prstGeom>
          <a:noFill/>
        </p:spPr>
        <p:txBody>
          <a:bodyPr wrap="none" rtlCol="0">
            <a:spAutoFit/>
          </a:bodyPr>
          <a:lstStyle/>
          <a:p>
            <a:r>
              <a:rPr lang="en-US" sz="2400" dirty="0" smtClean="0">
                <a:solidFill>
                  <a:schemeClr val="bg1"/>
                </a:solidFill>
              </a:rPr>
              <a:t>Coating of tin dioxide</a:t>
            </a:r>
            <a:endParaRPr lang="en-US" sz="2400" dirty="0">
              <a:solidFill>
                <a:schemeClr val="bg1"/>
              </a:solidFill>
            </a:endParaRPr>
          </a:p>
        </p:txBody>
      </p:sp>
      <p:sp>
        <p:nvSpPr>
          <p:cNvPr id="8" name="TextBox 7"/>
          <p:cNvSpPr txBox="1"/>
          <p:nvPr/>
        </p:nvSpPr>
        <p:spPr>
          <a:xfrm>
            <a:off x="214282" y="2000240"/>
            <a:ext cx="4089517" cy="461665"/>
          </a:xfrm>
          <a:prstGeom prst="rect">
            <a:avLst/>
          </a:prstGeom>
          <a:noFill/>
        </p:spPr>
        <p:txBody>
          <a:bodyPr wrap="none" rtlCol="0">
            <a:spAutoFit/>
          </a:bodyPr>
          <a:lstStyle/>
          <a:p>
            <a:r>
              <a:rPr lang="en-US" sz="2400" dirty="0" smtClean="0">
                <a:solidFill>
                  <a:schemeClr val="bg1"/>
                </a:solidFill>
              </a:rPr>
              <a:t>Aluminum Oxide bases ceramic</a:t>
            </a:r>
            <a:endParaRPr lang="en-US" sz="2400" dirty="0">
              <a:solidFill>
                <a:schemeClr val="bg1"/>
              </a:solidFill>
            </a:endParaRPr>
          </a:p>
        </p:txBody>
      </p:sp>
      <p:sp>
        <p:nvSpPr>
          <p:cNvPr id="9" name="TextBox 8"/>
          <p:cNvSpPr txBox="1"/>
          <p:nvPr/>
        </p:nvSpPr>
        <p:spPr>
          <a:xfrm>
            <a:off x="5214942" y="4500570"/>
            <a:ext cx="2091726" cy="461665"/>
          </a:xfrm>
          <a:prstGeom prst="rect">
            <a:avLst/>
          </a:prstGeom>
          <a:noFill/>
        </p:spPr>
        <p:txBody>
          <a:bodyPr wrap="none" rtlCol="0">
            <a:spAutoFit/>
          </a:bodyPr>
          <a:lstStyle/>
          <a:p>
            <a:r>
              <a:rPr lang="en-US" sz="2400" dirty="0" smtClean="0">
                <a:solidFill>
                  <a:schemeClr val="bg1"/>
                </a:solidFill>
              </a:rPr>
              <a:t>Platinum Wires</a:t>
            </a:r>
            <a:endParaRPr lang="en-US" sz="2400" dirty="0">
              <a:solidFill>
                <a:schemeClr val="bg1"/>
              </a:solidFill>
            </a:endParaRPr>
          </a:p>
        </p:txBody>
      </p:sp>
      <p:sp>
        <p:nvSpPr>
          <p:cNvPr id="10" name="TextBox 9"/>
          <p:cNvSpPr txBox="1"/>
          <p:nvPr/>
        </p:nvSpPr>
        <p:spPr>
          <a:xfrm>
            <a:off x="1071538" y="4429132"/>
            <a:ext cx="2844240" cy="461665"/>
          </a:xfrm>
          <a:prstGeom prst="rect">
            <a:avLst/>
          </a:prstGeom>
          <a:noFill/>
        </p:spPr>
        <p:txBody>
          <a:bodyPr wrap="none" rtlCol="0">
            <a:spAutoFit/>
          </a:bodyPr>
          <a:lstStyle/>
          <a:p>
            <a:r>
              <a:rPr lang="en-US" sz="2400" dirty="0" smtClean="0">
                <a:solidFill>
                  <a:schemeClr val="bg1"/>
                </a:solidFill>
              </a:rPr>
              <a:t>Nickel-Chromium coil</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C:\Users\pop\Desktop\j.gif"/>
          <p:cNvPicPr>
            <a:picLocks noChangeAspect="1" noChangeArrowheads="1" noCrop="1"/>
          </p:cNvPicPr>
          <p:nvPr/>
        </p:nvPicPr>
        <p:blipFill>
          <a:blip r:embed="rId2"/>
          <a:srcRect/>
          <a:stretch>
            <a:fillRect/>
          </a:stretch>
        </p:blipFill>
        <p:spPr bwMode="auto">
          <a:xfrm>
            <a:off x="2428860" y="428604"/>
            <a:ext cx="4221335" cy="2786082"/>
          </a:xfrm>
          <a:prstGeom prst="rect">
            <a:avLst/>
          </a:prstGeom>
          <a:noFill/>
        </p:spPr>
      </p:pic>
      <p:sp>
        <p:nvSpPr>
          <p:cNvPr id="5" name="TextBox 4"/>
          <p:cNvSpPr txBox="1"/>
          <p:nvPr/>
        </p:nvSpPr>
        <p:spPr>
          <a:xfrm>
            <a:off x="214282" y="3214686"/>
            <a:ext cx="8715404" cy="2954655"/>
          </a:xfrm>
          <a:prstGeom prst="rect">
            <a:avLst/>
          </a:prstGeom>
          <a:noFill/>
        </p:spPr>
        <p:txBody>
          <a:bodyPr wrap="square" rtlCol="0">
            <a:spAutoFit/>
          </a:bodyPr>
          <a:lstStyle/>
          <a:p>
            <a:r>
              <a:rPr lang="en-US" sz="2400" dirty="0" smtClean="0">
                <a:solidFill>
                  <a:schemeClr val="bg1"/>
                </a:solidFill>
              </a:rPr>
              <a:t>How does a gas sensor work?</a:t>
            </a:r>
          </a:p>
          <a:p>
            <a:r>
              <a:rPr lang="en-US" dirty="0" smtClean="0">
                <a:solidFill>
                  <a:schemeClr val="bg1"/>
                </a:solidFill>
              </a:rPr>
              <a:t>When tin dioxide (semiconductor particles) is heated in air at high temperature, oxygen is adsorbed on the surface. In clean air, donor electrons in tin dioxide are attracted toward oxygen which is adsorbed on the surface of the sensing material. This prevents electric current flow.</a:t>
            </a:r>
          </a:p>
          <a:p>
            <a:r>
              <a:rPr lang="en-US" dirty="0" smtClean="0">
                <a:solidFill>
                  <a:schemeClr val="bg1"/>
                </a:solidFill>
              </a:rPr>
              <a:t>In the presence of reducing gases, the surface density of adsorbed oxygen decreases as it reacts with the reducing gases. Electrons are then released into the tin dioxide, allowing current to flow freely through the sensor.</a:t>
            </a:r>
          </a:p>
          <a:p>
            <a:r>
              <a:rPr lang="en-US" dirty="0" smtClean="0">
                <a:solidFill>
                  <a:schemeClr val="bg1"/>
                </a:solidFill>
              </a:rPr>
              <a:t/>
            </a:r>
            <a:br>
              <a:rPr lang="en-US" dirty="0" smtClean="0">
                <a:solidFill>
                  <a:schemeClr val="bg1"/>
                </a:solidFill>
              </a:rPr>
            </a:br>
            <a:endParaRPr lang="en-US"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Calibration</a:t>
            </a:r>
            <a:endParaRPr lang="en-US" dirty="0">
              <a:solidFill>
                <a:schemeClr val="bg1"/>
              </a:solidFill>
            </a:endParaRPr>
          </a:p>
        </p:txBody>
      </p:sp>
      <p:pic>
        <p:nvPicPr>
          <p:cNvPr id="3074" name="Picture 2" descr="C:\Users\pop\Desktop\MQ2-Gas-Sensor-Module-Sensitivity-Adjustment-Potentiometer.png"/>
          <p:cNvPicPr>
            <a:picLocks noChangeAspect="1" noChangeArrowheads="1"/>
          </p:cNvPicPr>
          <p:nvPr/>
        </p:nvPicPr>
        <p:blipFill>
          <a:blip r:embed="rId2"/>
          <a:srcRect/>
          <a:stretch>
            <a:fillRect/>
          </a:stretch>
        </p:blipFill>
        <p:spPr bwMode="auto">
          <a:xfrm>
            <a:off x="1643042" y="1785926"/>
            <a:ext cx="4756937" cy="1987561"/>
          </a:xfrm>
          <a:prstGeom prst="rect">
            <a:avLst/>
          </a:prstGeom>
          <a:noFill/>
        </p:spPr>
      </p:pic>
      <p:sp>
        <p:nvSpPr>
          <p:cNvPr id="5" name="TextBox 4"/>
          <p:cNvSpPr txBox="1"/>
          <p:nvPr/>
        </p:nvSpPr>
        <p:spPr>
          <a:xfrm>
            <a:off x="5286380" y="2857496"/>
            <a:ext cx="2951514" cy="461665"/>
          </a:xfrm>
          <a:prstGeom prst="rect">
            <a:avLst/>
          </a:prstGeom>
          <a:noFill/>
        </p:spPr>
        <p:txBody>
          <a:bodyPr wrap="none" rtlCol="0">
            <a:spAutoFit/>
          </a:bodyPr>
          <a:lstStyle/>
          <a:p>
            <a:r>
              <a:rPr lang="en-US" sz="2400" dirty="0" smtClean="0">
                <a:solidFill>
                  <a:schemeClr val="bg1"/>
                </a:solidFill>
              </a:rPr>
              <a:t>Sensitivity adjustment</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we’ll collect Data?</a:t>
            </a:r>
            <a:endParaRPr lang="en-US" dirty="0">
              <a:solidFill>
                <a:schemeClr val="bg1"/>
              </a:solidFill>
            </a:endParaRPr>
          </a:p>
        </p:txBody>
      </p:sp>
      <p:pic>
        <p:nvPicPr>
          <p:cNvPr id="4" name="Content Placeholder 3" descr="mq-135.png"/>
          <p:cNvPicPr>
            <a:picLocks noChangeAspect="1"/>
          </p:cNvPicPr>
          <p:nvPr/>
        </p:nvPicPr>
        <p:blipFill>
          <a:blip r:embed="rId2"/>
          <a:stretch>
            <a:fillRect/>
          </a:stretch>
        </p:blipFill>
        <p:spPr>
          <a:xfrm>
            <a:off x="2143108" y="1714488"/>
            <a:ext cx="4357718" cy="3572009"/>
          </a:xfrm>
          <a:prstGeom prst="rect">
            <a:avLst/>
          </a:prstGeom>
        </p:spPr>
      </p:pic>
      <p:sp>
        <p:nvSpPr>
          <p:cNvPr id="5" name="TextBox 4"/>
          <p:cNvSpPr txBox="1"/>
          <p:nvPr/>
        </p:nvSpPr>
        <p:spPr>
          <a:xfrm>
            <a:off x="6357950" y="4500570"/>
            <a:ext cx="434734" cy="369332"/>
          </a:xfrm>
          <a:prstGeom prst="rect">
            <a:avLst/>
          </a:prstGeom>
          <a:noFill/>
        </p:spPr>
        <p:txBody>
          <a:bodyPr wrap="none" rtlCol="0">
            <a:spAutoFit/>
          </a:bodyPr>
          <a:lstStyle/>
          <a:p>
            <a:r>
              <a:rPr lang="en-US" dirty="0" smtClean="0">
                <a:solidFill>
                  <a:schemeClr val="bg1"/>
                </a:solidFill>
              </a:rPr>
              <a:t>A0</a:t>
            </a:r>
            <a:endParaRPr lang="en-US" dirty="0">
              <a:solidFill>
                <a:schemeClr val="bg1"/>
              </a:solidFill>
            </a:endParaRPr>
          </a:p>
        </p:txBody>
      </p:sp>
      <p:sp>
        <p:nvSpPr>
          <p:cNvPr id="6" name="TextBox 5"/>
          <p:cNvSpPr txBox="1"/>
          <p:nvPr/>
        </p:nvSpPr>
        <p:spPr>
          <a:xfrm>
            <a:off x="6215074" y="4786322"/>
            <a:ext cx="444352" cy="369332"/>
          </a:xfrm>
          <a:prstGeom prst="rect">
            <a:avLst/>
          </a:prstGeom>
          <a:noFill/>
        </p:spPr>
        <p:txBody>
          <a:bodyPr wrap="none" rtlCol="0">
            <a:spAutoFit/>
          </a:bodyPr>
          <a:lstStyle/>
          <a:p>
            <a:r>
              <a:rPr lang="en-US" dirty="0" smtClean="0">
                <a:solidFill>
                  <a:schemeClr val="bg1"/>
                </a:solidFill>
              </a:rPr>
              <a:t>D0</a:t>
            </a:r>
            <a:endParaRPr lang="en-US" dirty="0">
              <a:solidFill>
                <a:schemeClr val="bg1"/>
              </a:solidFill>
            </a:endParaRPr>
          </a:p>
        </p:txBody>
      </p:sp>
      <p:sp>
        <p:nvSpPr>
          <p:cNvPr id="7" name="TextBox 6"/>
          <p:cNvSpPr txBox="1"/>
          <p:nvPr/>
        </p:nvSpPr>
        <p:spPr>
          <a:xfrm>
            <a:off x="6000760" y="5000636"/>
            <a:ext cx="560923" cy="369332"/>
          </a:xfrm>
          <a:prstGeom prst="rect">
            <a:avLst/>
          </a:prstGeom>
          <a:noFill/>
        </p:spPr>
        <p:txBody>
          <a:bodyPr wrap="none" rtlCol="0">
            <a:spAutoFit/>
          </a:bodyPr>
          <a:lstStyle/>
          <a:p>
            <a:r>
              <a:rPr lang="en-US" dirty="0" smtClean="0">
                <a:solidFill>
                  <a:schemeClr val="bg1"/>
                </a:solidFill>
              </a:rPr>
              <a:t>VCC</a:t>
            </a:r>
            <a:endParaRPr lang="en-US" dirty="0">
              <a:solidFill>
                <a:schemeClr val="bg1"/>
              </a:solidFill>
            </a:endParaRPr>
          </a:p>
        </p:txBody>
      </p:sp>
      <p:sp>
        <p:nvSpPr>
          <p:cNvPr id="8" name="TextBox 7"/>
          <p:cNvSpPr txBox="1"/>
          <p:nvPr/>
        </p:nvSpPr>
        <p:spPr>
          <a:xfrm>
            <a:off x="5786446" y="5286388"/>
            <a:ext cx="622286" cy="369332"/>
          </a:xfrm>
          <a:prstGeom prst="rect">
            <a:avLst/>
          </a:prstGeom>
          <a:noFill/>
        </p:spPr>
        <p:txBody>
          <a:bodyPr wrap="none" rtlCol="0">
            <a:spAutoFit/>
          </a:bodyPr>
          <a:lstStyle/>
          <a:p>
            <a:r>
              <a:rPr lang="en-US" dirty="0" smtClean="0">
                <a:solidFill>
                  <a:schemeClr val="bg1"/>
                </a:solidFill>
              </a:rPr>
              <a:t>GND</a:t>
            </a:r>
            <a:endParaRPr lang="en-US" dirty="0">
              <a:solidFill>
                <a:schemeClr val="bg1"/>
              </a:solidFill>
            </a:endParaRPr>
          </a:p>
        </p:txBody>
      </p:sp>
      <p:sp>
        <p:nvSpPr>
          <p:cNvPr id="9" name="TextBox 8"/>
          <p:cNvSpPr txBox="1"/>
          <p:nvPr/>
        </p:nvSpPr>
        <p:spPr>
          <a:xfrm>
            <a:off x="6357950" y="4500570"/>
            <a:ext cx="434734" cy="369332"/>
          </a:xfrm>
          <a:prstGeom prst="rect">
            <a:avLst/>
          </a:prstGeom>
          <a:noFill/>
        </p:spPr>
        <p:txBody>
          <a:bodyPr wrap="none" rtlCol="0">
            <a:spAutoFit/>
          </a:bodyPr>
          <a:lstStyle/>
          <a:p>
            <a:r>
              <a:rPr lang="en-US" dirty="0" smtClean="0">
                <a:solidFill>
                  <a:srgbClr val="C00000"/>
                </a:solidFill>
              </a:rPr>
              <a:t>A0</a:t>
            </a:r>
            <a:endParaRPr lang="en-US" dirty="0">
              <a:solidFill>
                <a:srgbClr val="C00000"/>
              </a:solidFill>
            </a:endParaRPr>
          </a:p>
        </p:txBody>
      </p:sp>
      <p:sp>
        <p:nvSpPr>
          <p:cNvPr id="10" name="Right Arrow 9"/>
          <p:cNvSpPr/>
          <p:nvPr/>
        </p:nvSpPr>
        <p:spPr>
          <a:xfrm rot="7078586">
            <a:off x="6582220" y="4107840"/>
            <a:ext cx="857256" cy="214314"/>
          </a:xfrm>
          <a:prstGeom prst="rightArrow">
            <a:avLst>
              <a:gd name="adj1" fmla="val 34049"/>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rot="16200000" flipH="1">
            <a:off x="2607455" y="1607331"/>
            <a:ext cx="571504" cy="35719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2285984" y="2143116"/>
            <a:ext cx="571504" cy="28575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rot="5400000">
            <a:off x="4786314" y="1571612"/>
            <a:ext cx="571504" cy="28575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rot="10800000" flipV="1">
            <a:off x="5000628" y="1928802"/>
            <a:ext cx="500066" cy="36671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rot="10800000" flipV="1">
            <a:off x="5072066" y="2500306"/>
            <a:ext cx="785818" cy="142876"/>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flipV="1">
            <a:off x="2000232" y="2714620"/>
            <a:ext cx="642942" cy="71438"/>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smtClean="0">
                <a:solidFill>
                  <a:schemeClr val="bg1"/>
                </a:solidFill>
              </a:rPr>
              <a:t>introduction</a:t>
            </a:r>
            <a:endParaRPr lang="en-US" dirty="0">
              <a:solidFill>
                <a:schemeClr val="bg1"/>
              </a:solidFill>
            </a:endParaRPr>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3" descr="mq-135.png"/>
          <p:cNvPicPr>
            <a:picLocks noChangeAspect="1"/>
          </p:cNvPicPr>
          <p:nvPr/>
        </p:nvPicPr>
        <p:blipFill>
          <a:blip r:embed="rId2"/>
          <a:stretch>
            <a:fillRect/>
          </a:stretch>
        </p:blipFill>
        <p:spPr>
          <a:xfrm>
            <a:off x="1785918" y="4429132"/>
            <a:ext cx="1643074" cy="1346823"/>
          </a:xfrm>
          <a:prstGeom prst="rect">
            <a:avLst/>
          </a:prstGeom>
        </p:spPr>
      </p:pic>
      <p:pic>
        <p:nvPicPr>
          <p:cNvPr id="5" name="Content Placeholder 3" descr="1280px-ArduinoUno.svg.png"/>
          <p:cNvPicPr>
            <a:picLocks noChangeAspect="1"/>
          </p:cNvPicPr>
          <p:nvPr/>
        </p:nvPicPr>
        <p:blipFill>
          <a:blip r:embed="rId3"/>
          <a:stretch>
            <a:fillRect/>
          </a:stretch>
        </p:blipFill>
        <p:spPr>
          <a:xfrm>
            <a:off x="1785918" y="714356"/>
            <a:ext cx="4479520" cy="3286148"/>
          </a:xfrm>
          <a:prstGeom prst="rect">
            <a:avLst/>
          </a:prstGeom>
        </p:spPr>
      </p:pic>
      <p:cxnSp>
        <p:nvCxnSpPr>
          <p:cNvPr id="6" name="Straight Connector 5"/>
          <p:cNvCxnSpPr/>
          <p:nvPr/>
        </p:nvCxnSpPr>
        <p:spPr>
          <a:xfrm rot="5400000" flipH="1" flipV="1">
            <a:off x="3286116" y="3786190"/>
            <a:ext cx="1857388" cy="1714512"/>
          </a:xfrm>
          <a:prstGeom prst="line">
            <a:avLst/>
          </a:prstGeom>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Circuit</a:t>
            </a:r>
            <a:endParaRPr lang="en-US" dirty="0">
              <a:solidFill>
                <a:schemeClr val="bg1"/>
              </a:solidFill>
            </a:endParaRPr>
          </a:p>
        </p:txBody>
      </p:sp>
      <p:pic>
        <p:nvPicPr>
          <p:cNvPr id="4098" name="Picture 2" descr="C:\Users\pop\Desktop\Iot-air-quality-monitoring-system-using-arduino-circuit.png"/>
          <p:cNvPicPr>
            <a:picLocks noChangeAspect="1" noChangeArrowheads="1"/>
          </p:cNvPicPr>
          <p:nvPr/>
        </p:nvPicPr>
        <p:blipFill>
          <a:blip r:embed="rId2"/>
          <a:srcRect/>
          <a:stretch>
            <a:fillRect/>
          </a:stretch>
        </p:blipFill>
        <p:spPr bwMode="auto">
          <a:xfrm>
            <a:off x="785786" y="1428736"/>
            <a:ext cx="6643734" cy="4611151"/>
          </a:xfrm>
          <a:prstGeom prst="rect">
            <a:avLst/>
          </a:prstGeom>
          <a:noFill/>
        </p:spPr>
      </p:pic>
      <p:sp>
        <p:nvSpPr>
          <p:cNvPr id="9" name="TextBox 8"/>
          <p:cNvSpPr txBox="1"/>
          <p:nvPr/>
        </p:nvSpPr>
        <p:spPr>
          <a:xfrm>
            <a:off x="1857356" y="1142984"/>
            <a:ext cx="1011302" cy="461665"/>
          </a:xfrm>
          <a:prstGeom prst="rect">
            <a:avLst/>
          </a:prstGeom>
          <a:noFill/>
        </p:spPr>
        <p:txBody>
          <a:bodyPr wrap="none" rtlCol="0">
            <a:spAutoFit/>
          </a:bodyPr>
          <a:lstStyle/>
          <a:p>
            <a:r>
              <a:rPr lang="en-US" sz="2400" dirty="0" smtClean="0">
                <a:solidFill>
                  <a:schemeClr val="bg1"/>
                </a:solidFill>
              </a:rPr>
              <a:t>Buzzer</a:t>
            </a:r>
            <a:endParaRPr lang="en-US" sz="2400" dirty="0">
              <a:solidFill>
                <a:schemeClr val="bg1"/>
              </a:solidFill>
            </a:endParaRPr>
          </a:p>
        </p:txBody>
      </p:sp>
      <p:sp>
        <p:nvSpPr>
          <p:cNvPr id="10" name="TextBox 9"/>
          <p:cNvSpPr txBox="1"/>
          <p:nvPr/>
        </p:nvSpPr>
        <p:spPr>
          <a:xfrm>
            <a:off x="4357686" y="1071546"/>
            <a:ext cx="663836" cy="461665"/>
          </a:xfrm>
          <a:prstGeom prst="rect">
            <a:avLst/>
          </a:prstGeom>
          <a:noFill/>
        </p:spPr>
        <p:txBody>
          <a:bodyPr wrap="none" rtlCol="0">
            <a:spAutoFit/>
          </a:bodyPr>
          <a:lstStyle/>
          <a:p>
            <a:r>
              <a:rPr lang="en-US" sz="2400" dirty="0" smtClean="0">
                <a:solidFill>
                  <a:schemeClr val="bg1"/>
                </a:solidFill>
              </a:rPr>
              <a:t>LCD</a:t>
            </a:r>
            <a:endParaRPr lang="en-US" sz="2400" dirty="0">
              <a:solidFill>
                <a:schemeClr val="bg1"/>
              </a:solidFill>
            </a:endParaRPr>
          </a:p>
        </p:txBody>
      </p:sp>
      <p:sp>
        <p:nvSpPr>
          <p:cNvPr id="11" name="Content Placeholder 10"/>
          <p:cNvSpPr txBox="1">
            <a:spLocks noGrp="1"/>
          </p:cNvSpPr>
          <p:nvPr>
            <p:ph idx="1"/>
          </p:nvPr>
        </p:nvSpPr>
        <p:spPr>
          <a:xfrm>
            <a:off x="457200" y="1600200"/>
            <a:ext cx="530915" cy="461665"/>
          </a:xfrm>
          <a:prstGeom prst="rect">
            <a:avLst/>
          </a:prstGeom>
          <a:noFill/>
        </p:spPr>
        <p:txBody>
          <a:bodyPr wrap="none" rtlCol="0">
            <a:spAutoFit/>
          </a:bodyPr>
          <a:lstStyle/>
          <a:p>
            <a:endParaRPr lang="en-US" sz="2400" dirty="0">
              <a:solidFill>
                <a:schemeClr val="bg1"/>
              </a:solidFill>
            </a:endParaRPr>
          </a:p>
        </p:txBody>
      </p:sp>
      <p:sp>
        <p:nvSpPr>
          <p:cNvPr id="12" name="TextBox 11"/>
          <p:cNvSpPr txBox="1"/>
          <p:nvPr/>
        </p:nvSpPr>
        <p:spPr>
          <a:xfrm>
            <a:off x="6572264" y="2786058"/>
            <a:ext cx="1120820" cy="461665"/>
          </a:xfrm>
          <a:prstGeom prst="rect">
            <a:avLst/>
          </a:prstGeom>
          <a:noFill/>
        </p:spPr>
        <p:txBody>
          <a:bodyPr wrap="none" rtlCol="0">
            <a:spAutoFit/>
          </a:bodyPr>
          <a:lstStyle/>
          <a:p>
            <a:r>
              <a:rPr lang="en-US" sz="2400" dirty="0" smtClean="0">
                <a:solidFill>
                  <a:schemeClr val="bg1"/>
                </a:solidFill>
              </a:rPr>
              <a:t>MQ135</a:t>
            </a:r>
            <a:endParaRPr lang="en-US" sz="2400" dirty="0">
              <a:solidFill>
                <a:schemeClr val="bg1"/>
              </a:solidFill>
            </a:endParaRPr>
          </a:p>
        </p:txBody>
      </p:sp>
      <p:sp>
        <p:nvSpPr>
          <p:cNvPr id="13" name="TextBox 12"/>
          <p:cNvSpPr txBox="1"/>
          <p:nvPr/>
        </p:nvSpPr>
        <p:spPr>
          <a:xfrm>
            <a:off x="3714744" y="5643578"/>
            <a:ext cx="1183914" cy="461665"/>
          </a:xfrm>
          <a:prstGeom prst="rect">
            <a:avLst/>
          </a:prstGeom>
          <a:noFill/>
        </p:spPr>
        <p:txBody>
          <a:bodyPr wrap="none" rtlCol="0">
            <a:spAutoFit/>
          </a:bodyPr>
          <a:lstStyle/>
          <a:p>
            <a:r>
              <a:rPr lang="en-US" sz="2400" dirty="0" err="1" smtClean="0">
                <a:solidFill>
                  <a:schemeClr val="bg1"/>
                </a:solidFill>
              </a:rPr>
              <a:t>Arduino</a:t>
            </a:r>
            <a:endParaRPr lang="en-US" sz="2400" dirty="0">
              <a:solidFill>
                <a:schemeClr val="bg1"/>
              </a:solidFill>
            </a:endParaRPr>
          </a:p>
        </p:txBody>
      </p:sp>
      <p:sp>
        <p:nvSpPr>
          <p:cNvPr id="14" name="TextBox 13"/>
          <p:cNvSpPr txBox="1"/>
          <p:nvPr/>
        </p:nvSpPr>
        <p:spPr>
          <a:xfrm>
            <a:off x="714348" y="4500570"/>
            <a:ext cx="1659172" cy="461665"/>
          </a:xfrm>
          <a:prstGeom prst="rect">
            <a:avLst/>
          </a:prstGeom>
          <a:noFill/>
        </p:spPr>
        <p:txBody>
          <a:bodyPr wrap="none" rtlCol="0">
            <a:spAutoFit/>
          </a:bodyPr>
          <a:lstStyle/>
          <a:p>
            <a:r>
              <a:rPr lang="en-US" sz="2400" dirty="0" err="1" smtClean="0">
                <a:solidFill>
                  <a:schemeClr val="bg1"/>
                </a:solidFill>
              </a:rPr>
              <a:t>BreadBoard</a:t>
            </a:r>
            <a:endParaRPr lang="en-US" sz="2400" dirty="0">
              <a:solidFill>
                <a:schemeClr val="bg1"/>
              </a:solidFill>
            </a:endParaRPr>
          </a:p>
        </p:txBody>
      </p:sp>
      <p:sp>
        <p:nvSpPr>
          <p:cNvPr id="15" name="Right Arrow 14"/>
          <p:cNvSpPr/>
          <p:nvPr/>
        </p:nvSpPr>
        <p:spPr>
          <a:xfrm rot="21259692">
            <a:off x="2364321" y="4581674"/>
            <a:ext cx="1508286" cy="214314"/>
          </a:xfrm>
          <a:prstGeom prst="rightArrow">
            <a:avLst>
              <a:gd name="adj1" fmla="val 25326"/>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Programming</a:t>
            </a:r>
            <a:endParaRPr lang="en-US" dirty="0">
              <a:solidFill>
                <a:schemeClr val="bg1"/>
              </a:solidFill>
            </a:endParaRPr>
          </a:p>
        </p:txBody>
      </p:sp>
      <p:pic>
        <p:nvPicPr>
          <p:cNvPr id="4" name="Content Placeholder 3" descr="mq-135.png"/>
          <p:cNvPicPr>
            <a:picLocks noChangeAspect="1"/>
          </p:cNvPicPr>
          <p:nvPr/>
        </p:nvPicPr>
        <p:blipFill>
          <a:blip r:embed="rId2"/>
          <a:stretch>
            <a:fillRect/>
          </a:stretch>
        </p:blipFill>
        <p:spPr>
          <a:xfrm>
            <a:off x="285720" y="2357430"/>
            <a:ext cx="2440248" cy="2000264"/>
          </a:xfrm>
          <a:prstGeom prst="rect">
            <a:avLst/>
          </a:prstGeom>
        </p:spPr>
      </p:pic>
      <p:sp>
        <p:nvSpPr>
          <p:cNvPr id="5" name="TextBox 4"/>
          <p:cNvSpPr txBox="1"/>
          <p:nvPr/>
        </p:nvSpPr>
        <p:spPr>
          <a:xfrm>
            <a:off x="2857488" y="1714488"/>
            <a:ext cx="1713995" cy="369332"/>
          </a:xfrm>
          <a:prstGeom prst="rect">
            <a:avLst/>
          </a:prstGeom>
          <a:noFill/>
        </p:spPr>
        <p:txBody>
          <a:bodyPr wrap="none" rtlCol="0">
            <a:spAutoFit/>
          </a:bodyPr>
          <a:lstStyle/>
          <a:p>
            <a:r>
              <a:rPr lang="en-US" dirty="0" smtClean="0">
                <a:solidFill>
                  <a:schemeClr val="bg1"/>
                </a:solidFill>
              </a:rPr>
              <a:t>For the sensor:- </a:t>
            </a:r>
            <a:endParaRPr lang="en-US" dirty="0">
              <a:solidFill>
                <a:schemeClr val="bg1"/>
              </a:solidFill>
            </a:endParaRPr>
          </a:p>
        </p:txBody>
      </p:sp>
      <p:sp>
        <p:nvSpPr>
          <p:cNvPr id="6" name="TextBox 5"/>
          <p:cNvSpPr txBox="1"/>
          <p:nvPr/>
        </p:nvSpPr>
        <p:spPr>
          <a:xfrm>
            <a:off x="2857488" y="2143116"/>
            <a:ext cx="5203797" cy="3416320"/>
          </a:xfrm>
          <a:prstGeom prst="rect">
            <a:avLst/>
          </a:prstGeom>
          <a:noFill/>
        </p:spPr>
        <p:txBody>
          <a:bodyPr wrap="none" rtlCol="0">
            <a:spAutoFit/>
          </a:bodyPr>
          <a:lstStyle/>
          <a:p>
            <a:r>
              <a:rPr lang="en-US" dirty="0" smtClean="0">
                <a:solidFill>
                  <a:srgbClr val="92D050"/>
                </a:solidFill>
              </a:rPr>
              <a:t>#include “MQ135.h”</a:t>
            </a:r>
          </a:p>
          <a:p>
            <a:r>
              <a:rPr lang="en-US" dirty="0" smtClean="0">
                <a:solidFill>
                  <a:schemeClr val="accent2"/>
                </a:solidFill>
              </a:rPr>
              <a:t>float</a:t>
            </a:r>
            <a:r>
              <a:rPr lang="en-US" dirty="0" smtClean="0">
                <a:solidFill>
                  <a:schemeClr val="bg1"/>
                </a:solidFill>
              </a:rPr>
              <a:t> MQ135::</a:t>
            </a:r>
            <a:r>
              <a:rPr lang="en-US" dirty="0" err="1" smtClean="0">
                <a:solidFill>
                  <a:schemeClr val="bg1"/>
                </a:solidFill>
              </a:rPr>
              <a:t>getPPM</a:t>
            </a:r>
            <a:r>
              <a:rPr lang="en-US" dirty="0" smtClean="0">
                <a:solidFill>
                  <a:schemeClr val="bg1"/>
                </a:solidFill>
              </a:rPr>
              <a:t>() {</a:t>
            </a:r>
          </a:p>
          <a:p>
            <a:r>
              <a:rPr lang="en-US" dirty="0" smtClean="0">
                <a:solidFill>
                  <a:schemeClr val="bg1"/>
                </a:solidFill>
              </a:rPr>
              <a:t>  </a:t>
            </a:r>
            <a:r>
              <a:rPr lang="en-US" dirty="0" smtClean="0">
                <a:solidFill>
                  <a:srgbClr val="FFFF00"/>
                </a:solidFill>
              </a:rPr>
              <a:t>return</a:t>
            </a:r>
            <a:r>
              <a:rPr lang="en-US" dirty="0" smtClean="0">
                <a:solidFill>
                  <a:schemeClr val="bg1"/>
                </a:solidFill>
              </a:rPr>
              <a:t> PARA * </a:t>
            </a:r>
            <a:r>
              <a:rPr lang="en-US" dirty="0" err="1" smtClean="0">
                <a:solidFill>
                  <a:schemeClr val="bg1"/>
                </a:solidFill>
              </a:rPr>
              <a:t>pow</a:t>
            </a:r>
            <a:r>
              <a:rPr lang="en-US" dirty="0" smtClean="0">
                <a:solidFill>
                  <a:schemeClr val="bg1"/>
                </a:solidFill>
              </a:rPr>
              <a:t>((</a:t>
            </a:r>
            <a:r>
              <a:rPr lang="en-US" dirty="0" err="1" smtClean="0">
                <a:solidFill>
                  <a:schemeClr val="bg1"/>
                </a:solidFill>
              </a:rPr>
              <a:t>getResistance</a:t>
            </a:r>
            <a:r>
              <a:rPr lang="en-US" dirty="0" smtClean="0">
                <a:solidFill>
                  <a:schemeClr val="bg1"/>
                </a:solidFill>
              </a:rPr>
              <a:t>()/RZERO), -PARB);</a:t>
            </a:r>
          </a:p>
          <a:p>
            <a:r>
              <a:rPr lang="en-US" dirty="0" smtClean="0">
                <a:solidFill>
                  <a:schemeClr val="bg1"/>
                </a:solidFill>
              </a:rPr>
              <a:t>}</a:t>
            </a:r>
          </a:p>
          <a:p>
            <a:endParaRPr lang="en-US" dirty="0" smtClean="0">
              <a:solidFill>
                <a:schemeClr val="bg1"/>
              </a:solidFill>
            </a:endParaRPr>
          </a:p>
          <a:p>
            <a:r>
              <a:rPr lang="en-US" i="1" dirty="0" smtClean="0">
                <a:solidFill>
                  <a:schemeClr val="tx1">
                    <a:lumMod val="50000"/>
                    <a:lumOff val="50000"/>
                  </a:schemeClr>
                </a:solidFill>
              </a:rPr>
              <a:t>//Function used</a:t>
            </a:r>
          </a:p>
          <a:p>
            <a:r>
              <a:rPr lang="en-US" dirty="0" smtClean="0">
                <a:solidFill>
                  <a:schemeClr val="accent2">
                    <a:lumMod val="75000"/>
                  </a:schemeClr>
                </a:solidFill>
              </a:rPr>
              <a:t>float</a:t>
            </a:r>
            <a:r>
              <a:rPr lang="en-US" dirty="0" smtClean="0">
                <a:solidFill>
                  <a:schemeClr val="bg1"/>
                </a:solidFill>
              </a:rPr>
              <a:t> MQ135::</a:t>
            </a:r>
            <a:r>
              <a:rPr lang="en-US" dirty="0" err="1" smtClean="0">
                <a:solidFill>
                  <a:schemeClr val="bg1"/>
                </a:solidFill>
              </a:rPr>
              <a:t>getResistance</a:t>
            </a:r>
            <a:r>
              <a:rPr lang="en-US" dirty="0" smtClean="0">
                <a:solidFill>
                  <a:schemeClr val="bg1"/>
                </a:solidFill>
              </a:rPr>
              <a:t>() {</a:t>
            </a:r>
          </a:p>
          <a:p>
            <a:r>
              <a:rPr lang="en-US" dirty="0" smtClean="0">
                <a:solidFill>
                  <a:schemeClr val="bg1"/>
                </a:solidFill>
              </a:rPr>
              <a:t>  </a:t>
            </a:r>
            <a:r>
              <a:rPr lang="en-US" dirty="0" err="1" smtClean="0">
                <a:solidFill>
                  <a:schemeClr val="accent2">
                    <a:lumMod val="75000"/>
                  </a:schemeClr>
                </a:solidFill>
              </a:rPr>
              <a:t>int</a:t>
            </a:r>
            <a:r>
              <a:rPr lang="en-US" dirty="0" smtClean="0">
                <a:solidFill>
                  <a:schemeClr val="bg1"/>
                </a:solidFill>
              </a:rPr>
              <a:t> </a:t>
            </a:r>
            <a:r>
              <a:rPr lang="en-US" dirty="0" err="1" smtClean="0">
                <a:solidFill>
                  <a:schemeClr val="bg1"/>
                </a:solidFill>
              </a:rPr>
              <a:t>val</a:t>
            </a:r>
            <a:r>
              <a:rPr lang="en-US" dirty="0" smtClean="0">
                <a:solidFill>
                  <a:schemeClr val="bg1"/>
                </a:solidFill>
              </a:rPr>
              <a:t> = </a:t>
            </a:r>
            <a:r>
              <a:rPr lang="en-US" dirty="0" err="1" smtClean="0">
                <a:solidFill>
                  <a:schemeClr val="bg1"/>
                </a:solidFill>
              </a:rPr>
              <a:t>analogRead</a:t>
            </a:r>
            <a:r>
              <a:rPr lang="en-US" dirty="0" smtClean="0">
                <a:solidFill>
                  <a:schemeClr val="bg1"/>
                </a:solidFill>
              </a:rPr>
              <a:t>(_pin);</a:t>
            </a:r>
          </a:p>
          <a:p>
            <a:r>
              <a:rPr lang="en-US" dirty="0" smtClean="0">
                <a:solidFill>
                  <a:schemeClr val="bg1"/>
                </a:solidFill>
              </a:rPr>
              <a:t>  </a:t>
            </a:r>
            <a:r>
              <a:rPr lang="en-US" dirty="0" smtClean="0">
                <a:solidFill>
                  <a:srgbClr val="FFFF00"/>
                </a:solidFill>
              </a:rPr>
              <a:t>return</a:t>
            </a:r>
            <a:r>
              <a:rPr lang="en-US" dirty="0" smtClean="0">
                <a:solidFill>
                  <a:schemeClr val="bg1"/>
                </a:solidFill>
              </a:rPr>
              <a:t> ((1023./(float)</a:t>
            </a:r>
            <a:r>
              <a:rPr lang="en-US" dirty="0" err="1" smtClean="0">
                <a:solidFill>
                  <a:schemeClr val="bg1"/>
                </a:solidFill>
              </a:rPr>
              <a:t>val</a:t>
            </a:r>
            <a:r>
              <a:rPr lang="en-US" dirty="0" smtClean="0">
                <a:solidFill>
                  <a:schemeClr val="bg1"/>
                </a:solidFill>
              </a:rPr>
              <a:t>) * 5. - 1.)*RLOAD;</a:t>
            </a:r>
          </a:p>
          <a:p>
            <a:r>
              <a:rPr lang="en-US" dirty="0" smtClean="0">
                <a:solidFill>
                  <a:schemeClr val="bg1"/>
                </a:solidFill>
              </a:rPr>
              <a:t>}</a:t>
            </a:r>
          </a:p>
          <a:p>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dirty="0" smtClean="0">
                <a:solidFill>
                  <a:schemeClr val="bg1"/>
                </a:solidFill>
              </a:rPr>
              <a:t>Understanding “MQ135.h” File</a:t>
            </a:r>
            <a:endParaRPr lang="en-US" dirty="0">
              <a:solidFill>
                <a:schemeClr val="bg1"/>
              </a:solidFill>
            </a:endParaRP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714480" y="1071546"/>
            <a:ext cx="7286676" cy="5940088"/>
          </a:xfrm>
          <a:prstGeom prst="rect">
            <a:avLst/>
          </a:prstGeom>
          <a:noFill/>
        </p:spPr>
        <p:txBody>
          <a:bodyPr wrap="square" rtlCol="0">
            <a:spAutoFit/>
          </a:bodyPr>
          <a:lstStyle/>
          <a:p>
            <a:r>
              <a:rPr lang="en-US" sz="1600" dirty="0" smtClean="0">
                <a:solidFill>
                  <a:srgbClr val="92D050"/>
                </a:solidFill>
              </a:rPr>
              <a:t>#</a:t>
            </a:r>
            <a:r>
              <a:rPr lang="en-US" sz="1600" dirty="0" err="1" smtClean="0">
                <a:solidFill>
                  <a:srgbClr val="92D050"/>
                </a:solidFill>
              </a:rPr>
              <a:t>ifndef</a:t>
            </a:r>
            <a:r>
              <a:rPr lang="en-US" sz="1600" dirty="0" smtClean="0">
                <a:solidFill>
                  <a:srgbClr val="92D050"/>
                </a:solidFill>
              </a:rPr>
              <a:t> </a:t>
            </a:r>
            <a:r>
              <a:rPr lang="en-US" sz="1600" dirty="0" smtClean="0">
                <a:solidFill>
                  <a:schemeClr val="bg1"/>
                </a:solidFill>
              </a:rPr>
              <a:t>MQ135_H</a:t>
            </a:r>
          </a:p>
          <a:p>
            <a:r>
              <a:rPr lang="en-US" sz="1600" dirty="0" smtClean="0">
                <a:solidFill>
                  <a:srgbClr val="92D050"/>
                </a:solidFill>
              </a:rPr>
              <a:t>#define </a:t>
            </a:r>
            <a:r>
              <a:rPr lang="en-US" sz="1600" dirty="0" smtClean="0">
                <a:solidFill>
                  <a:schemeClr val="bg1"/>
                </a:solidFill>
              </a:rPr>
              <a:t>MQ135_H</a:t>
            </a:r>
          </a:p>
          <a:p>
            <a:r>
              <a:rPr lang="en-US" sz="1600" dirty="0" smtClean="0">
                <a:solidFill>
                  <a:srgbClr val="92D050"/>
                </a:solidFill>
              </a:rPr>
              <a:t>#if </a:t>
            </a:r>
            <a:r>
              <a:rPr lang="en-US" sz="1600" dirty="0" smtClean="0">
                <a:solidFill>
                  <a:schemeClr val="bg1"/>
                </a:solidFill>
              </a:rPr>
              <a:t>ARDUINO &gt;= 100</a:t>
            </a:r>
          </a:p>
          <a:p>
            <a:r>
              <a:rPr lang="en-US" sz="1600" dirty="0" smtClean="0">
                <a:solidFill>
                  <a:srgbClr val="92D050"/>
                </a:solidFill>
              </a:rPr>
              <a:t> #include </a:t>
            </a:r>
            <a:r>
              <a:rPr lang="en-US" sz="1600" dirty="0" smtClean="0">
                <a:solidFill>
                  <a:schemeClr val="bg1"/>
                </a:solidFill>
              </a:rPr>
              <a:t>"</a:t>
            </a:r>
            <a:r>
              <a:rPr lang="en-US" sz="1600" dirty="0" err="1" smtClean="0">
                <a:solidFill>
                  <a:schemeClr val="bg1"/>
                </a:solidFill>
              </a:rPr>
              <a:t>Arduino.h</a:t>
            </a:r>
            <a:r>
              <a:rPr lang="en-US" sz="1600" dirty="0" smtClean="0">
                <a:solidFill>
                  <a:schemeClr val="bg1"/>
                </a:solidFill>
              </a:rPr>
              <a:t>"</a:t>
            </a:r>
          </a:p>
          <a:p>
            <a:r>
              <a:rPr lang="en-US" sz="1600" dirty="0" smtClean="0">
                <a:solidFill>
                  <a:srgbClr val="92D050"/>
                </a:solidFill>
              </a:rPr>
              <a:t>#else</a:t>
            </a:r>
          </a:p>
          <a:p>
            <a:r>
              <a:rPr lang="en-US" sz="1600" dirty="0" smtClean="0">
                <a:solidFill>
                  <a:srgbClr val="92D050"/>
                </a:solidFill>
              </a:rPr>
              <a:t> #include </a:t>
            </a:r>
            <a:r>
              <a:rPr lang="en-US" sz="1600" dirty="0" smtClean="0">
                <a:solidFill>
                  <a:schemeClr val="bg1"/>
                </a:solidFill>
              </a:rPr>
              <a:t>"</a:t>
            </a:r>
            <a:r>
              <a:rPr lang="en-US" sz="1600" dirty="0" err="1" smtClean="0">
                <a:solidFill>
                  <a:schemeClr val="bg1"/>
                </a:solidFill>
              </a:rPr>
              <a:t>WProgram.h</a:t>
            </a:r>
            <a:r>
              <a:rPr lang="en-US" sz="1600" dirty="0" smtClean="0">
                <a:solidFill>
                  <a:schemeClr val="bg1"/>
                </a:solidFill>
              </a:rPr>
              <a:t>"</a:t>
            </a:r>
          </a:p>
          <a:p>
            <a:r>
              <a:rPr lang="en-US" sz="1600" dirty="0" smtClean="0">
                <a:solidFill>
                  <a:srgbClr val="92D050"/>
                </a:solidFill>
              </a:rPr>
              <a:t>#</a:t>
            </a:r>
            <a:r>
              <a:rPr lang="en-US" sz="1600" dirty="0" err="1" smtClean="0">
                <a:solidFill>
                  <a:srgbClr val="92D050"/>
                </a:solidFill>
              </a:rPr>
              <a:t>endif</a:t>
            </a:r>
            <a:endParaRPr lang="en-US" sz="1600" dirty="0" smtClean="0">
              <a:solidFill>
                <a:srgbClr val="92D050"/>
              </a:solidFill>
            </a:endParaRPr>
          </a:p>
          <a:p>
            <a:endParaRPr lang="en-US" sz="1600" dirty="0" smtClean="0">
              <a:solidFill>
                <a:schemeClr val="bg1"/>
              </a:solidFill>
            </a:endParaRPr>
          </a:p>
          <a:p>
            <a:r>
              <a:rPr lang="en-US" sz="1600" i="1" dirty="0" smtClean="0">
                <a:solidFill>
                  <a:schemeClr val="tx1">
                    <a:lumMod val="50000"/>
                    <a:lumOff val="50000"/>
                  </a:schemeClr>
                </a:solidFill>
              </a:rPr>
              <a:t>/// The load resistance on the board</a:t>
            </a:r>
          </a:p>
          <a:p>
            <a:r>
              <a:rPr lang="en-US" sz="1600" dirty="0" smtClean="0">
                <a:solidFill>
                  <a:srgbClr val="92D050"/>
                </a:solidFill>
              </a:rPr>
              <a:t>#define </a:t>
            </a:r>
            <a:r>
              <a:rPr lang="en-US" sz="1600" dirty="0" smtClean="0">
                <a:solidFill>
                  <a:schemeClr val="bg1"/>
                </a:solidFill>
              </a:rPr>
              <a:t>RLOAD 10.0</a:t>
            </a:r>
          </a:p>
          <a:p>
            <a:r>
              <a:rPr lang="en-US" sz="1600" i="1" dirty="0" smtClean="0">
                <a:solidFill>
                  <a:schemeClr val="tx1">
                    <a:lumMod val="50000"/>
                    <a:lumOff val="50000"/>
                  </a:schemeClr>
                </a:solidFill>
              </a:rPr>
              <a:t>/// Calibration resistance at atmospheric CO2 level</a:t>
            </a:r>
          </a:p>
          <a:p>
            <a:r>
              <a:rPr lang="en-US" sz="1600" dirty="0" smtClean="0">
                <a:solidFill>
                  <a:srgbClr val="92D050"/>
                </a:solidFill>
              </a:rPr>
              <a:t>#define </a:t>
            </a:r>
            <a:r>
              <a:rPr lang="en-US" sz="1600" dirty="0" smtClean="0">
                <a:solidFill>
                  <a:schemeClr val="bg1"/>
                </a:solidFill>
              </a:rPr>
              <a:t>RZERO 76.63</a:t>
            </a:r>
          </a:p>
          <a:p>
            <a:r>
              <a:rPr lang="en-US" sz="1600" i="1" dirty="0" smtClean="0">
                <a:solidFill>
                  <a:schemeClr val="tx1">
                    <a:lumMod val="50000"/>
                    <a:lumOff val="50000"/>
                  </a:schemeClr>
                </a:solidFill>
              </a:rPr>
              <a:t>/// Parameters for calculating </a:t>
            </a:r>
            <a:r>
              <a:rPr lang="en-US" sz="1600" i="1" dirty="0" err="1" smtClean="0">
                <a:solidFill>
                  <a:schemeClr val="tx1">
                    <a:lumMod val="50000"/>
                    <a:lumOff val="50000"/>
                  </a:schemeClr>
                </a:solidFill>
              </a:rPr>
              <a:t>ppm</a:t>
            </a:r>
            <a:r>
              <a:rPr lang="en-US" sz="1600" i="1" dirty="0" smtClean="0">
                <a:solidFill>
                  <a:schemeClr val="tx1">
                    <a:lumMod val="50000"/>
                    <a:lumOff val="50000"/>
                  </a:schemeClr>
                </a:solidFill>
              </a:rPr>
              <a:t> of CO2 from sensor resistance</a:t>
            </a:r>
          </a:p>
          <a:p>
            <a:r>
              <a:rPr lang="en-US" sz="1600" dirty="0" smtClean="0">
                <a:solidFill>
                  <a:srgbClr val="92D050"/>
                </a:solidFill>
              </a:rPr>
              <a:t>#define </a:t>
            </a:r>
            <a:r>
              <a:rPr lang="en-US" sz="1600" dirty="0" smtClean="0">
                <a:solidFill>
                  <a:schemeClr val="bg1"/>
                </a:solidFill>
              </a:rPr>
              <a:t>PARA 116.6020682</a:t>
            </a:r>
          </a:p>
          <a:p>
            <a:r>
              <a:rPr lang="en-US" sz="1600" dirty="0" smtClean="0">
                <a:solidFill>
                  <a:srgbClr val="92D050"/>
                </a:solidFill>
              </a:rPr>
              <a:t>#define </a:t>
            </a:r>
            <a:r>
              <a:rPr lang="en-US" sz="1600" dirty="0" smtClean="0">
                <a:solidFill>
                  <a:schemeClr val="bg1"/>
                </a:solidFill>
              </a:rPr>
              <a:t>PARB 2.769034857</a:t>
            </a:r>
          </a:p>
          <a:p>
            <a:endParaRPr lang="en-US" sz="1600" dirty="0" smtClean="0">
              <a:solidFill>
                <a:schemeClr val="bg1"/>
              </a:solidFill>
            </a:endParaRPr>
          </a:p>
          <a:p>
            <a:r>
              <a:rPr lang="en-US" sz="1600" i="1" dirty="0" smtClean="0">
                <a:solidFill>
                  <a:schemeClr val="tx1">
                    <a:lumMod val="50000"/>
                    <a:lumOff val="50000"/>
                  </a:schemeClr>
                </a:solidFill>
              </a:rPr>
              <a:t>/// Parameters to model temperature and humidity dependence</a:t>
            </a:r>
          </a:p>
          <a:p>
            <a:r>
              <a:rPr lang="en-US" sz="1600" dirty="0" smtClean="0">
                <a:solidFill>
                  <a:srgbClr val="92D050"/>
                </a:solidFill>
              </a:rPr>
              <a:t>#define </a:t>
            </a:r>
            <a:r>
              <a:rPr lang="en-US" sz="1600" dirty="0" smtClean="0">
                <a:solidFill>
                  <a:schemeClr val="bg1"/>
                </a:solidFill>
              </a:rPr>
              <a:t>CORA 0.00035</a:t>
            </a:r>
          </a:p>
          <a:p>
            <a:r>
              <a:rPr lang="en-US" sz="1600" dirty="0" smtClean="0">
                <a:solidFill>
                  <a:srgbClr val="92D050"/>
                </a:solidFill>
              </a:rPr>
              <a:t>#define </a:t>
            </a:r>
            <a:r>
              <a:rPr lang="en-US" sz="1600" dirty="0" smtClean="0">
                <a:solidFill>
                  <a:schemeClr val="bg1"/>
                </a:solidFill>
              </a:rPr>
              <a:t>CORB 0.02718</a:t>
            </a:r>
          </a:p>
          <a:p>
            <a:r>
              <a:rPr lang="en-US" sz="1600" dirty="0" smtClean="0">
                <a:solidFill>
                  <a:srgbClr val="92D050"/>
                </a:solidFill>
              </a:rPr>
              <a:t>#define </a:t>
            </a:r>
            <a:r>
              <a:rPr lang="en-US" sz="1600" dirty="0" smtClean="0">
                <a:solidFill>
                  <a:schemeClr val="bg1"/>
                </a:solidFill>
              </a:rPr>
              <a:t>CORC 1.39538</a:t>
            </a:r>
          </a:p>
          <a:p>
            <a:r>
              <a:rPr lang="en-US" sz="1600" dirty="0" smtClean="0">
                <a:solidFill>
                  <a:srgbClr val="92D050"/>
                </a:solidFill>
              </a:rPr>
              <a:t>#define </a:t>
            </a:r>
            <a:r>
              <a:rPr lang="en-US" sz="1600" dirty="0" smtClean="0">
                <a:solidFill>
                  <a:schemeClr val="bg1"/>
                </a:solidFill>
              </a:rPr>
              <a:t>CORD 0.0018</a:t>
            </a:r>
          </a:p>
          <a:p>
            <a:endParaRPr lang="en-US" sz="1600" dirty="0" smtClean="0">
              <a:solidFill>
                <a:schemeClr val="bg1"/>
              </a:solidFill>
            </a:endParaRPr>
          </a:p>
          <a:p>
            <a:endParaRPr lang="en-US" sz="1600" dirty="0">
              <a:solidFill>
                <a:schemeClr val="bg1"/>
              </a:solidFill>
            </a:endParaRPr>
          </a:p>
        </p:txBody>
      </p:sp>
      <p:sp>
        <p:nvSpPr>
          <p:cNvPr id="5" name="Right Arrow 4"/>
          <p:cNvSpPr/>
          <p:nvPr/>
        </p:nvSpPr>
        <p:spPr>
          <a:xfrm rot="10800000">
            <a:off x="4143372" y="4357694"/>
            <a:ext cx="857256" cy="214314"/>
          </a:xfrm>
          <a:prstGeom prst="rightArrow">
            <a:avLst>
              <a:gd name="adj1" fmla="val 34049"/>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3500430" y="3357562"/>
            <a:ext cx="857256" cy="214314"/>
          </a:xfrm>
          <a:prstGeom prst="rightArrow">
            <a:avLst>
              <a:gd name="adj1" fmla="val 34049"/>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3714744" y="1928802"/>
            <a:ext cx="857256" cy="214314"/>
          </a:xfrm>
          <a:prstGeom prst="rightArrow">
            <a:avLst>
              <a:gd name="adj1" fmla="val 34049"/>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0800000">
            <a:off x="3929058" y="2357430"/>
            <a:ext cx="857256" cy="214314"/>
          </a:xfrm>
          <a:prstGeom prst="rightArrow">
            <a:avLst>
              <a:gd name="adj1" fmla="val 34049"/>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1785918" y="1285860"/>
            <a:ext cx="4465903" cy="4247317"/>
          </a:xfrm>
          <a:prstGeom prst="rect">
            <a:avLst/>
          </a:prstGeom>
          <a:noFill/>
        </p:spPr>
        <p:txBody>
          <a:bodyPr wrap="none" rtlCol="0">
            <a:spAutoFit/>
          </a:bodyPr>
          <a:lstStyle/>
          <a:p>
            <a:r>
              <a:rPr lang="en-US" dirty="0" smtClean="0">
                <a:solidFill>
                  <a:schemeClr val="tx2">
                    <a:lumMod val="60000"/>
                    <a:lumOff val="40000"/>
                  </a:schemeClr>
                </a:solidFill>
              </a:rPr>
              <a:t>class</a:t>
            </a:r>
            <a:r>
              <a:rPr lang="en-US" dirty="0" smtClean="0">
                <a:solidFill>
                  <a:schemeClr val="bg1"/>
                </a:solidFill>
              </a:rPr>
              <a:t> MQ135 {</a:t>
            </a:r>
          </a:p>
          <a:p>
            <a:r>
              <a:rPr lang="en-US" dirty="0" smtClean="0">
                <a:solidFill>
                  <a:schemeClr val="bg1"/>
                </a:solidFill>
              </a:rPr>
              <a:t> </a:t>
            </a:r>
            <a:r>
              <a:rPr lang="en-US" dirty="0" smtClean="0">
                <a:solidFill>
                  <a:schemeClr val="accent2">
                    <a:lumMod val="40000"/>
                    <a:lumOff val="60000"/>
                  </a:schemeClr>
                </a:solidFill>
              </a:rPr>
              <a:t>private</a:t>
            </a:r>
            <a:r>
              <a:rPr lang="en-US" dirty="0" smtClean="0">
                <a:solidFill>
                  <a:schemeClr val="bg1"/>
                </a:solidFill>
              </a:rPr>
              <a:t>:</a:t>
            </a:r>
          </a:p>
          <a:p>
            <a:r>
              <a:rPr lang="en-US" dirty="0" smtClean="0">
                <a:solidFill>
                  <a:schemeClr val="bg1"/>
                </a:solidFill>
              </a:rPr>
              <a:t>  </a:t>
            </a:r>
            <a:r>
              <a:rPr lang="en-US" dirty="0" smtClean="0">
                <a:solidFill>
                  <a:schemeClr val="accent2">
                    <a:lumMod val="40000"/>
                    <a:lumOff val="60000"/>
                  </a:schemeClr>
                </a:solidFill>
              </a:rPr>
              <a:t>uint8_t _pin</a:t>
            </a:r>
            <a:r>
              <a:rPr lang="en-US" dirty="0" smtClean="0">
                <a:solidFill>
                  <a:schemeClr val="bg1"/>
                </a:solidFill>
              </a:rPr>
              <a:t>;</a:t>
            </a:r>
          </a:p>
          <a:p>
            <a:endParaRPr lang="en-US" dirty="0" smtClean="0">
              <a:solidFill>
                <a:schemeClr val="bg1"/>
              </a:solidFill>
            </a:endParaRPr>
          </a:p>
          <a:p>
            <a:r>
              <a:rPr lang="en-US" dirty="0" smtClean="0">
                <a:solidFill>
                  <a:srgbClr val="00B050"/>
                </a:solidFill>
              </a:rPr>
              <a:t> public</a:t>
            </a:r>
            <a:r>
              <a:rPr lang="en-US" dirty="0" smtClean="0">
                <a:solidFill>
                  <a:schemeClr val="bg1"/>
                </a:solidFill>
              </a:rPr>
              <a:t>:</a:t>
            </a:r>
          </a:p>
          <a:p>
            <a:r>
              <a:rPr lang="en-US" dirty="0" smtClean="0">
                <a:solidFill>
                  <a:schemeClr val="bg1"/>
                </a:solidFill>
              </a:rPr>
              <a:t>  MQ135(uint8_t pin);</a:t>
            </a:r>
          </a:p>
          <a:p>
            <a:r>
              <a:rPr lang="en-US" dirty="0" smtClean="0">
                <a:solidFill>
                  <a:schemeClr val="bg1"/>
                </a:solidFill>
              </a:rPr>
              <a:t>  </a:t>
            </a:r>
            <a:r>
              <a:rPr lang="en-US" dirty="0" smtClean="0">
                <a:solidFill>
                  <a:schemeClr val="accent2">
                    <a:lumMod val="75000"/>
                  </a:schemeClr>
                </a:solidFill>
              </a:rPr>
              <a:t>float</a:t>
            </a:r>
            <a:r>
              <a:rPr lang="en-US" dirty="0" smtClean="0">
                <a:solidFill>
                  <a:schemeClr val="bg1"/>
                </a:solidFill>
              </a:rPr>
              <a:t> </a:t>
            </a:r>
            <a:r>
              <a:rPr lang="en-US" dirty="0" err="1" smtClean="0">
                <a:solidFill>
                  <a:schemeClr val="bg1"/>
                </a:solidFill>
              </a:rPr>
              <a:t>getCorrectionFactor</a:t>
            </a:r>
            <a:r>
              <a:rPr lang="en-US" dirty="0" smtClean="0">
                <a:solidFill>
                  <a:schemeClr val="bg1"/>
                </a:solidFill>
              </a:rPr>
              <a:t>(float t, float h);</a:t>
            </a:r>
          </a:p>
          <a:p>
            <a:r>
              <a:rPr lang="en-US" dirty="0" smtClean="0">
                <a:solidFill>
                  <a:schemeClr val="bg1"/>
                </a:solidFill>
              </a:rPr>
              <a:t>  </a:t>
            </a:r>
            <a:r>
              <a:rPr lang="en-US" dirty="0" smtClean="0">
                <a:solidFill>
                  <a:schemeClr val="accent2">
                    <a:lumMod val="75000"/>
                  </a:schemeClr>
                </a:solidFill>
              </a:rPr>
              <a:t>float</a:t>
            </a:r>
            <a:r>
              <a:rPr lang="en-US" dirty="0" smtClean="0">
                <a:solidFill>
                  <a:schemeClr val="bg1"/>
                </a:solidFill>
              </a:rPr>
              <a:t> </a:t>
            </a:r>
            <a:r>
              <a:rPr lang="en-US" dirty="0" err="1" smtClean="0">
                <a:solidFill>
                  <a:schemeClr val="bg1"/>
                </a:solidFill>
              </a:rPr>
              <a:t>getResistance</a:t>
            </a:r>
            <a:r>
              <a:rPr lang="en-US" dirty="0" smtClean="0">
                <a:solidFill>
                  <a:schemeClr val="bg1"/>
                </a:solidFill>
              </a:rPr>
              <a:t>();</a:t>
            </a:r>
          </a:p>
          <a:p>
            <a:r>
              <a:rPr lang="en-US" dirty="0" smtClean="0">
                <a:solidFill>
                  <a:schemeClr val="bg1"/>
                </a:solidFill>
              </a:rPr>
              <a:t>  </a:t>
            </a:r>
            <a:r>
              <a:rPr lang="en-US" dirty="0" smtClean="0">
                <a:solidFill>
                  <a:schemeClr val="accent2">
                    <a:lumMod val="75000"/>
                  </a:schemeClr>
                </a:solidFill>
              </a:rPr>
              <a:t>float</a:t>
            </a:r>
            <a:r>
              <a:rPr lang="en-US" dirty="0" smtClean="0">
                <a:solidFill>
                  <a:schemeClr val="bg1"/>
                </a:solidFill>
              </a:rPr>
              <a:t> </a:t>
            </a:r>
            <a:r>
              <a:rPr lang="en-US" dirty="0" err="1" smtClean="0">
                <a:solidFill>
                  <a:schemeClr val="bg1"/>
                </a:solidFill>
              </a:rPr>
              <a:t>getCorrectedResistance</a:t>
            </a:r>
            <a:r>
              <a:rPr lang="en-US" dirty="0" smtClean="0">
                <a:solidFill>
                  <a:schemeClr val="bg1"/>
                </a:solidFill>
              </a:rPr>
              <a:t>(float t, float h);</a:t>
            </a:r>
          </a:p>
          <a:p>
            <a:r>
              <a:rPr lang="en-US" dirty="0" smtClean="0">
                <a:solidFill>
                  <a:schemeClr val="bg1"/>
                </a:solidFill>
              </a:rPr>
              <a:t>  </a:t>
            </a:r>
            <a:r>
              <a:rPr lang="en-US" dirty="0" smtClean="0">
                <a:solidFill>
                  <a:schemeClr val="accent2">
                    <a:lumMod val="75000"/>
                  </a:schemeClr>
                </a:solidFill>
              </a:rPr>
              <a:t>float</a:t>
            </a:r>
            <a:r>
              <a:rPr lang="en-US" dirty="0" smtClean="0">
                <a:solidFill>
                  <a:schemeClr val="bg1"/>
                </a:solidFill>
              </a:rPr>
              <a:t> </a:t>
            </a:r>
            <a:r>
              <a:rPr lang="en-US" dirty="0" err="1" smtClean="0">
                <a:solidFill>
                  <a:schemeClr val="bg1"/>
                </a:solidFill>
              </a:rPr>
              <a:t>getPPM</a:t>
            </a:r>
            <a:r>
              <a:rPr lang="en-US" dirty="0" smtClean="0">
                <a:solidFill>
                  <a:schemeClr val="bg1"/>
                </a:solidFill>
              </a:rPr>
              <a:t>();</a:t>
            </a:r>
          </a:p>
          <a:p>
            <a:r>
              <a:rPr lang="en-US" dirty="0" smtClean="0">
                <a:solidFill>
                  <a:schemeClr val="bg1"/>
                </a:solidFill>
              </a:rPr>
              <a:t>  </a:t>
            </a:r>
            <a:r>
              <a:rPr lang="en-US" dirty="0" smtClean="0">
                <a:solidFill>
                  <a:schemeClr val="accent2">
                    <a:lumMod val="75000"/>
                  </a:schemeClr>
                </a:solidFill>
              </a:rPr>
              <a:t>float</a:t>
            </a:r>
            <a:r>
              <a:rPr lang="en-US" dirty="0" smtClean="0">
                <a:solidFill>
                  <a:schemeClr val="bg1"/>
                </a:solidFill>
              </a:rPr>
              <a:t> </a:t>
            </a:r>
            <a:r>
              <a:rPr lang="en-US" dirty="0" err="1" smtClean="0">
                <a:solidFill>
                  <a:schemeClr val="bg1"/>
                </a:solidFill>
              </a:rPr>
              <a:t>getCorrectedPPM</a:t>
            </a:r>
            <a:r>
              <a:rPr lang="en-US" dirty="0" smtClean="0">
                <a:solidFill>
                  <a:schemeClr val="bg1"/>
                </a:solidFill>
              </a:rPr>
              <a:t>(float t, float h);</a:t>
            </a:r>
          </a:p>
          <a:p>
            <a:r>
              <a:rPr lang="en-US" dirty="0" smtClean="0">
                <a:solidFill>
                  <a:schemeClr val="bg1"/>
                </a:solidFill>
              </a:rPr>
              <a:t>  </a:t>
            </a:r>
            <a:r>
              <a:rPr lang="en-US" dirty="0" smtClean="0">
                <a:solidFill>
                  <a:schemeClr val="accent2">
                    <a:lumMod val="75000"/>
                  </a:schemeClr>
                </a:solidFill>
              </a:rPr>
              <a:t>float</a:t>
            </a:r>
            <a:r>
              <a:rPr lang="en-US" dirty="0" smtClean="0">
                <a:solidFill>
                  <a:schemeClr val="bg1"/>
                </a:solidFill>
              </a:rPr>
              <a:t> </a:t>
            </a:r>
            <a:r>
              <a:rPr lang="en-US" dirty="0" err="1" smtClean="0">
                <a:solidFill>
                  <a:schemeClr val="bg1"/>
                </a:solidFill>
              </a:rPr>
              <a:t>getRZero</a:t>
            </a:r>
            <a:r>
              <a:rPr lang="en-US" dirty="0" smtClean="0">
                <a:solidFill>
                  <a:schemeClr val="bg1"/>
                </a:solidFill>
              </a:rPr>
              <a:t>();</a:t>
            </a:r>
          </a:p>
          <a:p>
            <a:r>
              <a:rPr lang="en-US" dirty="0" smtClean="0">
                <a:solidFill>
                  <a:schemeClr val="bg1"/>
                </a:solidFill>
              </a:rPr>
              <a:t>  </a:t>
            </a:r>
            <a:r>
              <a:rPr lang="en-US" dirty="0" smtClean="0">
                <a:solidFill>
                  <a:schemeClr val="accent2">
                    <a:lumMod val="75000"/>
                  </a:schemeClr>
                </a:solidFill>
              </a:rPr>
              <a:t>float</a:t>
            </a:r>
            <a:r>
              <a:rPr lang="en-US" dirty="0" smtClean="0">
                <a:solidFill>
                  <a:schemeClr val="bg1"/>
                </a:solidFill>
              </a:rPr>
              <a:t> </a:t>
            </a:r>
            <a:r>
              <a:rPr lang="en-US" dirty="0" err="1" smtClean="0">
                <a:solidFill>
                  <a:schemeClr val="bg1"/>
                </a:solidFill>
              </a:rPr>
              <a:t>getCorrectedRZero</a:t>
            </a:r>
            <a:r>
              <a:rPr lang="en-US" dirty="0" smtClean="0">
                <a:solidFill>
                  <a:schemeClr val="bg1"/>
                </a:solidFill>
              </a:rPr>
              <a:t>(float t, float h);</a:t>
            </a:r>
          </a:p>
          <a:p>
            <a:r>
              <a:rPr lang="en-US" dirty="0" smtClean="0">
                <a:solidFill>
                  <a:schemeClr val="bg1"/>
                </a:solidFill>
              </a:rPr>
              <a:t>};</a:t>
            </a:r>
          </a:p>
          <a:p>
            <a:r>
              <a:rPr lang="en-US" dirty="0" smtClean="0">
                <a:solidFill>
                  <a:srgbClr val="92D050"/>
                </a:solidFill>
              </a:rPr>
              <a:t>#</a:t>
            </a:r>
            <a:r>
              <a:rPr lang="en-US" dirty="0" err="1" smtClean="0">
                <a:solidFill>
                  <a:srgbClr val="92D050"/>
                </a:solidFill>
              </a:rPr>
              <a:t>endif</a:t>
            </a:r>
            <a:endParaRPr lang="en-US" dirty="0">
              <a:solidFill>
                <a:srgbClr val="92D050"/>
              </a:solidFill>
            </a:endParaRPr>
          </a:p>
        </p:txBody>
      </p:sp>
      <p:sp>
        <p:nvSpPr>
          <p:cNvPr id="6" name="Title 1"/>
          <p:cNvSpPr txBox="1">
            <a:spLocks/>
          </p:cNvSpPr>
          <p:nvPr/>
        </p:nvSpPr>
        <p:spPr>
          <a:xfrm>
            <a:off x="428596" y="142852"/>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bg1"/>
                </a:solidFill>
                <a:effectLst/>
                <a:uLnTx/>
                <a:uFillTx/>
                <a:latin typeface="+mj-lt"/>
                <a:ea typeface="+mj-ea"/>
                <a:cs typeface="+mj-cs"/>
              </a:rPr>
              <a:t>Understanding “MQ135.h” File</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Main Programming</a:t>
            </a:r>
            <a:endParaRPr lang="en-US" dirty="0">
              <a:solidFill>
                <a:schemeClr val="bg1"/>
              </a:solidFill>
            </a:endParaRPr>
          </a:p>
        </p:txBody>
      </p:sp>
      <p:sp>
        <p:nvSpPr>
          <p:cNvPr id="3" name="Content Placeholder 2"/>
          <p:cNvSpPr>
            <a:spLocks noGrp="1"/>
          </p:cNvSpPr>
          <p:nvPr>
            <p:ph idx="1"/>
          </p:nvPr>
        </p:nvSpPr>
        <p:spPr>
          <a:xfrm>
            <a:off x="428596" y="1357298"/>
            <a:ext cx="8229600" cy="4525963"/>
          </a:xfrm>
        </p:spPr>
        <p:txBody>
          <a:bodyPr/>
          <a:lstStyle/>
          <a:p>
            <a:endParaRPr lang="en-US" dirty="0"/>
          </a:p>
        </p:txBody>
      </p:sp>
      <p:sp>
        <p:nvSpPr>
          <p:cNvPr id="4" name="TextBox 3"/>
          <p:cNvSpPr txBox="1"/>
          <p:nvPr/>
        </p:nvSpPr>
        <p:spPr>
          <a:xfrm>
            <a:off x="500034" y="1357298"/>
            <a:ext cx="7286676" cy="5016758"/>
          </a:xfrm>
          <a:prstGeom prst="rect">
            <a:avLst/>
          </a:prstGeom>
          <a:noFill/>
        </p:spPr>
        <p:txBody>
          <a:bodyPr wrap="square" rtlCol="0">
            <a:spAutoFit/>
          </a:bodyPr>
          <a:lstStyle/>
          <a:p>
            <a:r>
              <a:rPr lang="en-US" sz="1600" dirty="0" smtClean="0">
                <a:solidFill>
                  <a:srgbClr val="92D050"/>
                </a:solidFill>
              </a:rPr>
              <a:t>#include "MQ135.h"</a:t>
            </a:r>
          </a:p>
          <a:p>
            <a:r>
              <a:rPr lang="en-US" sz="1600" dirty="0" smtClean="0">
                <a:solidFill>
                  <a:srgbClr val="92D050"/>
                </a:solidFill>
              </a:rPr>
              <a:t>#include &lt;</a:t>
            </a:r>
            <a:r>
              <a:rPr lang="en-US" sz="1600" dirty="0" err="1" smtClean="0">
                <a:solidFill>
                  <a:srgbClr val="92D050"/>
                </a:solidFill>
              </a:rPr>
              <a:t>SoftwareSerial.h</a:t>
            </a:r>
            <a:r>
              <a:rPr lang="en-US" sz="1600" dirty="0" smtClean="0">
                <a:solidFill>
                  <a:srgbClr val="92D050"/>
                </a:solidFill>
              </a:rPr>
              <a:t>&gt;</a:t>
            </a:r>
          </a:p>
          <a:p>
            <a:r>
              <a:rPr lang="en-US" sz="1600" dirty="0" smtClean="0">
                <a:solidFill>
                  <a:srgbClr val="92D050"/>
                </a:solidFill>
              </a:rPr>
              <a:t>#define DEBUG true</a:t>
            </a:r>
          </a:p>
          <a:p>
            <a:r>
              <a:rPr lang="en-US" sz="1600" dirty="0" smtClean="0">
                <a:solidFill>
                  <a:schemeClr val="bg2"/>
                </a:solidFill>
              </a:rPr>
              <a:t>const</a:t>
            </a:r>
            <a:r>
              <a:rPr lang="en-US" sz="1600" dirty="0" smtClean="0">
                <a:solidFill>
                  <a:srgbClr val="92D050"/>
                </a:solidFill>
              </a:rPr>
              <a:t> </a:t>
            </a:r>
            <a:r>
              <a:rPr lang="en-US" sz="1600" dirty="0" err="1" smtClean="0">
                <a:solidFill>
                  <a:schemeClr val="accent2">
                    <a:lumMod val="75000"/>
                  </a:schemeClr>
                </a:solidFill>
              </a:rPr>
              <a:t>int</a:t>
            </a:r>
            <a:r>
              <a:rPr lang="en-US" sz="1600" dirty="0" smtClean="0">
                <a:solidFill>
                  <a:srgbClr val="92D050"/>
                </a:solidFill>
              </a:rPr>
              <a:t> </a:t>
            </a:r>
            <a:r>
              <a:rPr lang="en-US" sz="1600" dirty="0" err="1" smtClean="0">
                <a:solidFill>
                  <a:srgbClr val="92D050"/>
                </a:solidFill>
              </a:rPr>
              <a:t>sensorPin</a:t>
            </a:r>
            <a:r>
              <a:rPr lang="en-US" sz="1600" dirty="0" smtClean="0">
                <a:solidFill>
                  <a:srgbClr val="92D050"/>
                </a:solidFill>
              </a:rPr>
              <a:t>= 0;</a:t>
            </a:r>
          </a:p>
          <a:p>
            <a:r>
              <a:rPr lang="en-US" sz="1600" dirty="0" err="1" smtClean="0">
                <a:solidFill>
                  <a:schemeClr val="accent2">
                    <a:lumMod val="75000"/>
                  </a:schemeClr>
                </a:solidFill>
              </a:rPr>
              <a:t>int</a:t>
            </a:r>
            <a:r>
              <a:rPr lang="en-US" sz="1600" dirty="0" smtClean="0">
                <a:solidFill>
                  <a:srgbClr val="92D050"/>
                </a:solidFill>
              </a:rPr>
              <a:t> Contrast=80;</a:t>
            </a:r>
          </a:p>
          <a:p>
            <a:r>
              <a:rPr lang="en-US" sz="1600" dirty="0" err="1" smtClean="0">
                <a:solidFill>
                  <a:schemeClr val="accent2">
                    <a:lumMod val="75000"/>
                  </a:schemeClr>
                </a:solidFill>
              </a:rPr>
              <a:t>int</a:t>
            </a:r>
            <a:r>
              <a:rPr lang="en-US" sz="1600" dirty="0" smtClean="0">
                <a:solidFill>
                  <a:srgbClr val="92D050"/>
                </a:solidFill>
              </a:rPr>
              <a:t> </a:t>
            </a:r>
            <a:r>
              <a:rPr lang="en-US" sz="1600" dirty="0" err="1" smtClean="0">
                <a:solidFill>
                  <a:srgbClr val="92D050"/>
                </a:solidFill>
              </a:rPr>
              <a:t>air_quality</a:t>
            </a:r>
            <a:r>
              <a:rPr lang="en-US" sz="1600" dirty="0" smtClean="0">
                <a:solidFill>
                  <a:srgbClr val="92D050"/>
                </a:solidFill>
              </a:rPr>
              <a:t>;</a:t>
            </a:r>
          </a:p>
          <a:p>
            <a:r>
              <a:rPr lang="en-US" sz="1600" dirty="0" smtClean="0">
                <a:solidFill>
                  <a:srgbClr val="92D050"/>
                </a:solidFill>
              </a:rPr>
              <a:t>#include &lt;</a:t>
            </a:r>
            <a:r>
              <a:rPr lang="en-US" sz="1600" dirty="0" err="1" smtClean="0">
                <a:solidFill>
                  <a:srgbClr val="92D050"/>
                </a:solidFill>
              </a:rPr>
              <a:t>LiquidCrystal.h</a:t>
            </a:r>
            <a:r>
              <a:rPr lang="en-US" sz="1600" dirty="0" smtClean="0">
                <a:solidFill>
                  <a:srgbClr val="92D050"/>
                </a:solidFill>
              </a:rPr>
              <a:t>&gt; </a:t>
            </a:r>
          </a:p>
          <a:p>
            <a:r>
              <a:rPr lang="en-US" sz="1600" dirty="0" err="1" smtClean="0">
                <a:solidFill>
                  <a:schemeClr val="tx2">
                    <a:lumMod val="60000"/>
                    <a:lumOff val="40000"/>
                  </a:schemeClr>
                </a:solidFill>
              </a:rPr>
              <a:t>LiquidCrystal</a:t>
            </a:r>
            <a:r>
              <a:rPr lang="en-US" sz="1600" dirty="0" smtClean="0">
                <a:solidFill>
                  <a:srgbClr val="92D050"/>
                </a:solidFill>
              </a:rPr>
              <a:t> </a:t>
            </a:r>
            <a:r>
              <a:rPr lang="en-US" sz="1600" dirty="0" err="1" smtClean="0">
                <a:solidFill>
                  <a:srgbClr val="92D050"/>
                </a:solidFill>
              </a:rPr>
              <a:t>lcd</a:t>
            </a:r>
            <a:r>
              <a:rPr lang="en-US" sz="1600" dirty="0" smtClean="0">
                <a:solidFill>
                  <a:srgbClr val="92D050"/>
                </a:solidFill>
              </a:rPr>
              <a:t>(12,11, 5, 4, 3, 2);</a:t>
            </a:r>
          </a:p>
          <a:p>
            <a:r>
              <a:rPr lang="en-US" sz="1600" dirty="0" smtClean="0">
                <a:solidFill>
                  <a:schemeClr val="bg1"/>
                </a:solidFill>
              </a:rPr>
              <a:t>void setup() {</a:t>
            </a:r>
          </a:p>
          <a:p>
            <a:r>
              <a:rPr lang="en-US" sz="1600" dirty="0" smtClean="0">
                <a:solidFill>
                  <a:schemeClr val="bg1"/>
                </a:solidFill>
              </a:rPr>
              <a:t>  </a:t>
            </a:r>
          </a:p>
          <a:p>
            <a:r>
              <a:rPr lang="en-US" sz="1600" dirty="0" err="1" smtClean="0">
                <a:solidFill>
                  <a:schemeClr val="accent1">
                    <a:lumMod val="60000"/>
                    <a:lumOff val="40000"/>
                  </a:schemeClr>
                </a:solidFill>
              </a:rPr>
              <a:t>pinMode</a:t>
            </a:r>
            <a:r>
              <a:rPr lang="en-US" sz="1600" dirty="0" smtClean="0">
                <a:solidFill>
                  <a:schemeClr val="bg1"/>
                </a:solidFill>
              </a:rPr>
              <a:t>(8, OUTPUT);</a:t>
            </a:r>
          </a:p>
          <a:p>
            <a:r>
              <a:rPr lang="en-US" sz="1600" dirty="0" err="1" smtClean="0">
                <a:solidFill>
                  <a:schemeClr val="accent1">
                    <a:lumMod val="60000"/>
                    <a:lumOff val="40000"/>
                  </a:schemeClr>
                </a:solidFill>
              </a:rPr>
              <a:t>analogWrite</a:t>
            </a:r>
            <a:r>
              <a:rPr lang="en-US" sz="1600" dirty="0" smtClean="0">
                <a:solidFill>
                  <a:schemeClr val="bg1"/>
                </a:solidFill>
              </a:rPr>
              <a:t>(6,Contrast);</a:t>
            </a:r>
          </a:p>
          <a:p>
            <a:r>
              <a:rPr lang="en-US" sz="1600" dirty="0" err="1" smtClean="0">
                <a:solidFill>
                  <a:srgbClr val="92D050"/>
                </a:solidFill>
              </a:rPr>
              <a:t>lcd</a:t>
            </a:r>
            <a:r>
              <a:rPr lang="en-US" sz="1600" dirty="0" err="1" smtClean="0">
                <a:solidFill>
                  <a:schemeClr val="bg1"/>
                </a:solidFill>
              </a:rPr>
              <a:t>.begin</a:t>
            </a:r>
            <a:r>
              <a:rPr lang="en-US" sz="1600" dirty="0" smtClean="0">
                <a:solidFill>
                  <a:schemeClr val="bg1"/>
                </a:solidFill>
              </a:rPr>
              <a:t>(16,2);</a:t>
            </a:r>
          </a:p>
          <a:p>
            <a:r>
              <a:rPr lang="en-US" sz="1600" dirty="0" err="1" smtClean="0">
                <a:solidFill>
                  <a:srgbClr val="92D050"/>
                </a:solidFill>
              </a:rPr>
              <a:t>lcd</a:t>
            </a:r>
            <a:r>
              <a:rPr lang="en-US" sz="1600" dirty="0" err="1" smtClean="0">
                <a:solidFill>
                  <a:schemeClr val="bg1"/>
                </a:solidFill>
              </a:rPr>
              <a:t>.setCursor</a:t>
            </a:r>
            <a:r>
              <a:rPr lang="en-US" sz="1600" dirty="0" smtClean="0">
                <a:solidFill>
                  <a:schemeClr val="bg1"/>
                </a:solidFill>
              </a:rPr>
              <a:t> (0,0);</a:t>
            </a:r>
          </a:p>
          <a:p>
            <a:r>
              <a:rPr lang="en-US" sz="1600" dirty="0" err="1" smtClean="0">
                <a:solidFill>
                  <a:srgbClr val="92D050"/>
                </a:solidFill>
              </a:rPr>
              <a:t>lcd</a:t>
            </a:r>
            <a:r>
              <a:rPr lang="en-US" sz="1600" dirty="0" err="1" smtClean="0">
                <a:solidFill>
                  <a:schemeClr val="bg1"/>
                </a:solidFill>
              </a:rPr>
              <a:t>.print</a:t>
            </a:r>
            <a:r>
              <a:rPr lang="en-US" sz="1600" dirty="0" smtClean="0">
                <a:solidFill>
                  <a:schemeClr val="bg1"/>
                </a:solidFill>
              </a:rPr>
              <a:t> ("Pollution Detector ");</a:t>
            </a:r>
          </a:p>
          <a:p>
            <a:r>
              <a:rPr lang="en-US" sz="1600" dirty="0" err="1" smtClean="0">
                <a:solidFill>
                  <a:srgbClr val="92D050"/>
                </a:solidFill>
              </a:rPr>
              <a:t>lcd</a:t>
            </a:r>
            <a:r>
              <a:rPr lang="en-US" sz="1600" dirty="0" err="1" smtClean="0">
                <a:solidFill>
                  <a:schemeClr val="bg1"/>
                </a:solidFill>
              </a:rPr>
              <a:t>.setCursor</a:t>
            </a:r>
            <a:r>
              <a:rPr lang="en-US" sz="1600" dirty="0" smtClean="0">
                <a:solidFill>
                  <a:schemeClr val="bg1"/>
                </a:solidFill>
              </a:rPr>
              <a:t> (0,1);</a:t>
            </a:r>
          </a:p>
          <a:p>
            <a:r>
              <a:rPr lang="en-US" sz="1600" dirty="0" err="1" smtClean="0">
                <a:solidFill>
                  <a:srgbClr val="92D050"/>
                </a:solidFill>
              </a:rPr>
              <a:t>lcd</a:t>
            </a:r>
            <a:r>
              <a:rPr lang="en-US" sz="1600" dirty="0" err="1" smtClean="0">
                <a:solidFill>
                  <a:schemeClr val="bg1"/>
                </a:solidFill>
              </a:rPr>
              <a:t>.print</a:t>
            </a:r>
            <a:r>
              <a:rPr lang="en-US" sz="1600" dirty="0" smtClean="0">
                <a:solidFill>
                  <a:schemeClr val="bg1"/>
                </a:solidFill>
              </a:rPr>
              <a:t> ("Sensor Warming ");</a:t>
            </a:r>
          </a:p>
          <a:p>
            <a:r>
              <a:rPr lang="en-US" sz="1600" dirty="0" smtClean="0">
                <a:solidFill>
                  <a:schemeClr val="accent2">
                    <a:lumMod val="60000"/>
                    <a:lumOff val="40000"/>
                  </a:schemeClr>
                </a:solidFill>
              </a:rPr>
              <a:t>delay(</a:t>
            </a:r>
            <a:r>
              <a:rPr lang="en-US" sz="1600" dirty="0" smtClean="0">
                <a:solidFill>
                  <a:schemeClr val="bg1"/>
                </a:solidFill>
              </a:rPr>
              <a:t>1000</a:t>
            </a:r>
            <a:r>
              <a:rPr lang="en-US" sz="1600" dirty="0" smtClean="0">
                <a:solidFill>
                  <a:schemeClr val="accent2">
                    <a:lumMod val="60000"/>
                    <a:lumOff val="40000"/>
                  </a:schemeClr>
                </a:solidFill>
              </a:rPr>
              <a:t>);</a:t>
            </a:r>
          </a:p>
          <a:p>
            <a:r>
              <a:rPr lang="en-US" sz="1600" dirty="0" err="1" smtClean="0">
                <a:solidFill>
                  <a:srgbClr val="92D050"/>
                </a:solidFill>
              </a:rPr>
              <a:t>lcd</a:t>
            </a:r>
            <a:r>
              <a:rPr lang="en-US" sz="1600" dirty="0" err="1" smtClean="0">
                <a:solidFill>
                  <a:srgbClr val="FFC000"/>
                </a:solidFill>
              </a:rPr>
              <a:t>.clear</a:t>
            </a:r>
            <a:r>
              <a:rPr lang="en-US" sz="1600" dirty="0" smtClean="0">
                <a:solidFill>
                  <a:srgbClr val="FFC000"/>
                </a:solidFill>
              </a:rPr>
              <a:t>();</a:t>
            </a:r>
          </a:p>
          <a:p>
            <a:r>
              <a:rPr lang="en-US" sz="1600" dirty="0" smtClean="0">
                <a:solidFill>
                  <a:schemeClr val="bg1"/>
                </a:solidFill>
              </a:rPr>
              <a:t>}</a:t>
            </a:r>
            <a:endParaRPr lang="en-US" sz="1600" dirty="0">
              <a:solidFill>
                <a:schemeClr val="bg1"/>
              </a:solidFill>
            </a:endParaRPr>
          </a:p>
        </p:txBody>
      </p:sp>
      <p:pic>
        <p:nvPicPr>
          <p:cNvPr id="5122" name="Picture 2" descr="C:\Users\pop\Desktop\393-3931988_arduino-lcd-16-x-2-lcd-png.png"/>
          <p:cNvPicPr>
            <a:picLocks noChangeAspect="1" noChangeArrowheads="1"/>
          </p:cNvPicPr>
          <p:nvPr/>
        </p:nvPicPr>
        <p:blipFill>
          <a:blip r:embed="rId2"/>
          <a:srcRect/>
          <a:stretch>
            <a:fillRect/>
          </a:stretch>
        </p:blipFill>
        <p:spPr bwMode="auto">
          <a:xfrm>
            <a:off x="4357686" y="3643314"/>
            <a:ext cx="3147087" cy="1811126"/>
          </a:xfrm>
          <a:prstGeom prst="rect">
            <a:avLst/>
          </a:prstGeom>
          <a:noFill/>
        </p:spPr>
      </p:pic>
      <p:sp>
        <p:nvSpPr>
          <p:cNvPr id="7" name="TextBox 6"/>
          <p:cNvSpPr txBox="1"/>
          <p:nvPr/>
        </p:nvSpPr>
        <p:spPr>
          <a:xfrm>
            <a:off x="4714876" y="4357694"/>
            <a:ext cx="1895712" cy="646331"/>
          </a:xfrm>
          <a:prstGeom prst="rect">
            <a:avLst/>
          </a:prstGeom>
          <a:noFill/>
        </p:spPr>
        <p:txBody>
          <a:bodyPr wrap="none" rtlCol="0">
            <a:spAutoFit/>
          </a:bodyPr>
          <a:lstStyle/>
          <a:p>
            <a:r>
              <a:rPr lang="en-US" dirty="0" smtClean="0"/>
              <a:t>Pollution Detector</a:t>
            </a:r>
          </a:p>
          <a:p>
            <a:r>
              <a:rPr lang="en-US" dirty="0" smtClean="0"/>
              <a:t>Sensor Warming</a:t>
            </a:r>
            <a:endParaRPr lang="en-US" dirty="0"/>
          </a:p>
        </p:txBody>
      </p:sp>
      <p:sp>
        <p:nvSpPr>
          <p:cNvPr id="8" name="Right Arrow 7"/>
          <p:cNvSpPr/>
          <p:nvPr/>
        </p:nvSpPr>
        <p:spPr>
          <a:xfrm rot="20266239">
            <a:off x="3276857" y="4634880"/>
            <a:ext cx="1340032" cy="214314"/>
          </a:xfrm>
          <a:prstGeom prst="rightArrow">
            <a:avLst>
              <a:gd name="adj1" fmla="val 34049"/>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20266239">
            <a:off x="3049695" y="5037883"/>
            <a:ext cx="1685719" cy="214314"/>
          </a:xfrm>
          <a:prstGeom prst="rightArrow">
            <a:avLst>
              <a:gd name="adj1" fmla="val 34049"/>
              <a:gd name="adj2" fmla="val 81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428596" y="142852"/>
            <a:ext cx="7286676" cy="6494085"/>
          </a:xfrm>
          <a:prstGeom prst="rect">
            <a:avLst/>
          </a:prstGeom>
          <a:noFill/>
        </p:spPr>
        <p:txBody>
          <a:bodyPr wrap="square" rtlCol="0">
            <a:spAutoFit/>
          </a:bodyPr>
          <a:lstStyle/>
          <a:p>
            <a:r>
              <a:rPr lang="en-US" sz="1600" dirty="0" smtClean="0">
                <a:solidFill>
                  <a:schemeClr val="bg1"/>
                </a:solidFill>
              </a:rPr>
              <a:t>void loop() {</a:t>
            </a:r>
          </a:p>
          <a:p>
            <a:r>
              <a:rPr lang="en-US" sz="1600" dirty="0" smtClean="0">
                <a:solidFill>
                  <a:srgbClr val="92D050"/>
                </a:solidFill>
              </a:rPr>
              <a:t>MQ135 </a:t>
            </a:r>
            <a:r>
              <a:rPr lang="en-US" sz="1600" dirty="0" err="1" smtClean="0">
                <a:solidFill>
                  <a:schemeClr val="bg1"/>
                </a:solidFill>
              </a:rPr>
              <a:t>gasSensor</a:t>
            </a:r>
            <a:r>
              <a:rPr lang="en-US" sz="1600" dirty="0" smtClean="0">
                <a:solidFill>
                  <a:schemeClr val="bg1"/>
                </a:solidFill>
              </a:rPr>
              <a:t> = MQ135(A1);</a:t>
            </a:r>
          </a:p>
          <a:p>
            <a:r>
              <a:rPr lang="en-US" sz="1600" dirty="0" smtClean="0">
                <a:solidFill>
                  <a:schemeClr val="accent2">
                    <a:lumMod val="75000"/>
                  </a:schemeClr>
                </a:solidFill>
              </a:rPr>
              <a:t>float</a:t>
            </a:r>
            <a:r>
              <a:rPr lang="en-US" sz="1600" dirty="0" smtClean="0">
                <a:solidFill>
                  <a:srgbClr val="92D050"/>
                </a:solidFill>
              </a:rPr>
              <a:t> </a:t>
            </a:r>
            <a:r>
              <a:rPr lang="en-US" sz="1600" dirty="0" err="1" smtClean="0">
                <a:solidFill>
                  <a:schemeClr val="bg1"/>
                </a:solidFill>
              </a:rPr>
              <a:t>air_quality</a:t>
            </a:r>
            <a:r>
              <a:rPr lang="en-US" sz="1600" dirty="0" smtClean="0">
                <a:solidFill>
                  <a:schemeClr val="bg1"/>
                </a:solidFill>
              </a:rPr>
              <a:t> = </a:t>
            </a:r>
            <a:r>
              <a:rPr lang="en-US" sz="1600" dirty="0" err="1" smtClean="0">
                <a:solidFill>
                  <a:schemeClr val="bg1"/>
                </a:solidFill>
              </a:rPr>
              <a:t>gasSensor.getPPM</a:t>
            </a:r>
            <a:r>
              <a:rPr lang="en-US" sz="1600" dirty="0" smtClean="0">
                <a:solidFill>
                  <a:schemeClr val="bg1"/>
                </a:solidFill>
              </a:rPr>
              <a:t>()*1000;</a:t>
            </a:r>
          </a:p>
          <a:p>
            <a:r>
              <a:rPr lang="en-US" sz="1600" dirty="0" err="1" smtClean="0">
                <a:solidFill>
                  <a:srgbClr val="92D050"/>
                </a:solidFill>
              </a:rPr>
              <a:t>lcd.</a:t>
            </a:r>
            <a:r>
              <a:rPr lang="en-US" sz="1600" dirty="0" err="1" smtClean="0">
                <a:solidFill>
                  <a:schemeClr val="bg1"/>
                </a:solidFill>
              </a:rPr>
              <a:t>setCursor</a:t>
            </a:r>
            <a:r>
              <a:rPr lang="en-US" sz="1600" dirty="0" smtClean="0">
                <a:solidFill>
                  <a:srgbClr val="92D050"/>
                </a:solidFill>
              </a:rPr>
              <a:t> </a:t>
            </a:r>
            <a:r>
              <a:rPr lang="en-US" sz="1600" dirty="0" smtClean="0">
                <a:solidFill>
                  <a:schemeClr val="bg1"/>
                </a:solidFill>
              </a:rPr>
              <a:t>(0, 0);</a:t>
            </a:r>
          </a:p>
          <a:p>
            <a:r>
              <a:rPr lang="en-US" sz="1600" dirty="0" err="1" smtClean="0">
                <a:solidFill>
                  <a:srgbClr val="92D050"/>
                </a:solidFill>
              </a:rPr>
              <a:t>lcd.</a:t>
            </a:r>
            <a:r>
              <a:rPr lang="en-US" sz="1600" dirty="0" err="1" smtClean="0">
                <a:solidFill>
                  <a:schemeClr val="bg1"/>
                </a:solidFill>
              </a:rPr>
              <a:t>print</a:t>
            </a:r>
            <a:r>
              <a:rPr lang="en-US" sz="1600" dirty="0" smtClean="0">
                <a:solidFill>
                  <a:schemeClr val="bg1"/>
                </a:solidFill>
              </a:rPr>
              <a:t> (“Level = );</a:t>
            </a:r>
          </a:p>
          <a:p>
            <a:r>
              <a:rPr lang="en-US" sz="1600" dirty="0" err="1" smtClean="0">
                <a:solidFill>
                  <a:srgbClr val="92D050"/>
                </a:solidFill>
              </a:rPr>
              <a:t>lcd.</a:t>
            </a:r>
            <a:r>
              <a:rPr lang="en-US" sz="1600" dirty="0" err="1" smtClean="0">
                <a:solidFill>
                  <a:schemeClr val="bg1"/>
                </a:solidFill>
              </a:rPr>
              <a:t>print</a:t>
            </a:r>
            <a:r>
              <a:rPr lang="en-US" sz="1600" dirty="0" smtClean="0">
                <a:solidFill>
                  <a:schemeClr val="bg1"/>
                </a:solidFill>
              </a:rPr>
              <a:t> (</a:t>
            </a:r>
            <a:r>
              <a:rPr lang="en-US" sz="1600" dirty="0" err="1" smtClean="0">
                <a:solidFill>
                  <a:schemeClr val="bg1"/>
                </a:solidFill>
              </a:rPr>
              <a:t>air_quality</a:t>
            </a:r>
            <a:r>
              <a:rPr lang="en-US" sz="1600" dirty="0" smtClean="0">
                <a:solidFill>
                  <a:schemeClr val="bg1"/>
                </a:solidFill>
              </a:rPr>
              <a:t>);</a:t>
            </a:r>
          </a:p>
          <a:p>
            <a:r>
              <a:rPr lang="en-US" sz="1600" dirty="0" err="1" smtClean="0">
                <a:solidFill>
                  <a:srgbClr val="92D050"/>
                </a:solidFill>
              </a:rPr>
              <a:t>lcd.</a:t>
            </a:r>
            <a:r>
              <a:rPr lang="en-US" sz="1600" dirty="0" err="1" smtClean="0">
                <a:solidFill>
                  <a:schemeClr val="bg1"/>
                </a:solidFill>
              </a:rPr>
              <a:t>print</a:t>
            </a:r>
            <a:r>
              <a:rPr lang="en-US" sz="1600" dirty="0" smtClean="0">
                <a:solidFill>
                  <a:srgbClr val="92D050"/>
                </a:solidFill>
              </a:rPr>
              <a:t> </a:t>
            </a:r>
            <a:r>
              <a:rPr lang="en-US" sz="1600" dirty="0" smtClean="0">
                <a:solidFill>
                  <a:schemeClr val="bg1"/>
                </a:solidFill>
              </a:rPr>
              <a:t>(" PPM ");</a:t>
            </a:r>
          </a:p>
          <a:p>
            <a:r>
              <a:rPr lang="en-US" sz="1600" dirty="0" err="1" smtClean="0">
                <a:solidFill>
                  <a:srgbClr val="92D050"/>
                </a:solidFill>
              </a:rPr>
              <a:t>lcd.</a:t>
            </a:r>
            <a:r>
              <a:rPr lang="en-US" sz="1600" dirty="0" err="1" smtClean="0">
                <a:solidFill>
                  <a:schemeClr val="bg1"/>
                </a:solidFill>
              </a:rPr>
              <a:t>setCursor</a:t>
            </a:r>
            <a:r>
              <a:rPr lang="en-US" sz="1600" dirty="0" smtClean="0">
                <a:solidFill>
                  <a:srgbClr val="92D050"/>
                </a:solidFill>
              </a:rPr>
              <a:t> </a:t>
            </a:r>
            <a:r>
              <a:rPr lang="en-US" sz="1600" dirty="0" smtClean="0">
                <a:solidFill>
                  <a:schemeClr val="bg1"/>
                </a:solidFill>
              </a:rPr>
              <a:t>(0,1);</a:t>
            </a:r>
          </a:p>
          <a:p>
            <a:r>
              <a:rPr lang="en-US" sz="1600" dirty="0" smtClean="0">
                <a:solidFill>
                  <a:srgbClr val="92D050"/>
                </a:solidFill>
              </a:rPr>
              <a:t>if </a:t>
            </a:r>
            <a:r>
              <a:rPr lang="en-US" sz="1600" dirty="0" smtClean="0">
                <a:solidFill>
                  <a:schemeClr val="bg1"/>
                </a:solidFill>
              </a:rPr>
              <a:t>(</a:t>
            </a:r>
            <a:r>
              <a:rPr lang="en-US" sz="1600" dirty="0" err="1" smtClean="0">
                <a:solidFill>
                  <a:schemeClr val="bg1"/>
                </a:solidFill>
              </a:rPr>
              <a:t>air_quality</a:t>
            </a:r>
            <a:r>
              <a:rPr lang="en-US" sz="1600" dirty="0" smtClean="0">
                <a:solidFill>
                  <a:schemeClr val="bg1"/>
                </a:solidFill>
              </a:rPr>
              <a:t>&lt;=1000)</a:t>
            </a:r>
          </a:p>
          <a:p>
            <a:r>
              <a:rPr lang="en-US" sz="1600" dirty="0" smtClean="0">
                <a:solidFill>
                  <a:schemeClr val="bg1"/>
                </a:solidFill>
              </a:rPr>
              <a:t>{</a:t>
            </a:r>
          </a:p>
          <a:p>
            <a:r>
              <a:rPr lang="en-US" sz="1600" dirty="0" err="1" smtClean="0">
                <a:solidFill>
                  <a:srgbClr val="92D050"/>
                </a:solidFill>
              </a:rPr>
              <a:t>lcd.print</a:t>
            </a:r>
            <a:r>
              <a:rPr lang="en-US" sz="1600" dirty="0" smtClean="0">
                <a:solidFill>
                  <a:srgbClr val="92D050"/>
                </a:solidFill>
              </a:rPr>
              <a:t>("Fresh Air");</a:t>
            </a:r>
          </a:p>
          <a:p>
            <a:r>
              <a:rPr lang="en-US" sz="1600" dirty="0" err="1" smtClean="0">
                <a:solidFill>
                  <a:schemeClr val="bg1"/>
                </a:solidFill>
              </a:rPr>
              <a:t>digitalWrite</a:t>
            </a:r>
            <a:r>
              <a:rPr lang="en-US" sz="1600" dirty="0" smtClean="0">
                <a:solidFill>
                  <a:schemeClr val="bg1"/>
                </a:solidFill>
              </a:rPr>
              <a:t>(8, LOW);</a:t>
            </a:r>
          </a:p>
          <a:p>
            <a:r>
              <a:rPr lang="en-US" sz="1600" dirty="0" smtClean="0">
                <a:solidFill>
                  <a:schemeClr val="bg1"/>
                </a:solidFill>
              </a:rPr>
              <a:t>}</a:t>
            </a:r>
          </a:p>
          <a:p>
            <a:r>
              <a:rPr lang="en-US" sz="1600" dirty="0" smtClean="0">
                <a:solidFill>
                  <a:srgbClr val="92D050"/>
                </a:solidFill>
              </a:rPr>
              <a:t>else </a:t>
            </a:r>
            <a:r>
              <a:rPr lang="en-US" sz="1600" dirty="0" smtClean="0">
                <a:solidFill>
                  <a:schemeClr val="bg1"/>
                </a:solidFill>
              </a:rPr>
              <a:t>if( </a:t>
            </a:r>
            <a:r>
              <a:rPr lang="en-US" sz="1600" dirty="0" err="1" smtClean="0">
                <a:solidFill>
                  <a:schemeClr val="bg1"/>
                </a:solidFill>
              </a:rPr>
              <a:t>air_quality</a:t>
            </a:r>
            <a:r>
              <a:rPr lang="en-US" sz="1600" dirty="0" smtClean="0">
                <a:solidFill>
                  <a:schemeClr val="bg1"/>
                </a:solidFill>
              </a:rPr>
              <a:t>&gt;=1000 &amp;&amp; </a:t>
            </a:r>
            <a:r>
              <a:rPr lang="en-US" sz="1600" dirty="0" err="1" smtClean="0">
                <a:solidFill>
                  <a:schemeClr val="bg1"/>
                </a:solidFill>
              </a:rPr>
              <a:t>air_quality</a:t>
            </a:r>
            <a:r>
              <a:rPr lang="en-US" sz="1600" dirty="0" smtClean="0">
                <a:solidFill>
                  <a:schemeClr val="bg1"/>
                </a:solidFill>
              </a:rPr>
              <a:t>&lt;=2000 )</a:t>
            </a:r>
          </a:p>
          <a:p>
            <a:r>
              <a:rPr lang="en-US" sz="1600" dirty="0" smtClean="0">
                <a:solidFill>
                  <a:schemeClr val="bg1"/>
                </a:solidFill>
              </a:rPr>
              <a:t>{</a:t>
            </a:r>
          </a:p>
          <a:p>
            <a:r>
              <a:rPr lang="en-US" sz="1600" dirty="0" err="1" smtClean="0">
                <a:solidFill>
                  <a:srgbClr val="92D050"/>
                </a:solidFill>
              </a:rPr>
              <a:t>lcd.print</a:t>
            </a:r>
            <a:r>
              <a:rPr lang="en-US" sz="1600" dirty="0" smtClean="0">
                <a:solidFill>
                  <a:srgbClr val="92D050"/>
                </a:solidFill>
              </a:rPr>
              <a:t>("Poor Air ");</a:t>
            </a:r>
          </a:p>
          <a:p>
            <a:r>
              <a:rPr lang="en-US" sz="1600" dirty="0" err="1" smtClean="0">
                <a:solidFill>
                  <a:schemeClr val="bg1"/>
                </a:solidFill>
              </a:rPr>
              <a:t>digitalWrite</a:t>
            </a:r>
            <a:r>
              <a:rPr lang="en-US" sz="1600" dirty="0" smtClean="0">
                <a:solidFill>
                  <a:schemeClr val="bg1"/>
                </a:solidFill>
              </a:rPr>
              <a:t>(8, HIGH );</a:t>
            </a:r>
          </a:p>
          <a:p>
            <a:r>
              <a:rPr lang="en-US" sz="1600" dirty="0" smtClean="0">
                <a:solidFill>
                  <a:schemeClr val="bg1"/>
                </a:solidFill>
              </a:rPr>
              <a:t>}</a:t>
            </a:r>
          </a:p>
          <a:p>
            <a:r>
              <a:rPr lang="en-US" sz="1600" dirty="0" smtClean="0">
                <a:solidFill>
                  <a:srgbClr val="92D050"/>
                </a:solidFill>
              </a:rPr>
              <a:t>else </a:t>
            </a:r>
            <a:r>
              <a:rPr lang="en-US" sz="1600" dirty="0" smtClean="0">
                <a:solidFill>
                  <a:schemeClr val="bg1"/>
                </a:solidFill>
              </a:rPr>
              <a:t>if (</a:t>
            </a:r>
            <a:r>
              <a:rPr lang="en-US" sz="1600" dirty="0" err="1" smtClean="0">
                <a:solidFill>
                  <a:schemeClr val="bg1"/>
                </a:solidFill>
              </a:rPr>
              <a:t>air_quality</a:t>
            </a:r>
            <a:r>
              <a:rPr lang="en-US" sz="1600" dirty="0" smtClean="0">
                <a:solidFill>
                  <a:schemeClr val="bg1"/>
                </a:solidFill>
              </a:rPr>
              <a:t>&gt;=2000 )</a:t>
            </a:r>
          </a:p>
          <a:p>
            <a:r>
              <a:rPr lang="en-US" sz="1600" dirty="0" smtClean="0">
                <a:solidFill>
                  <a:schemeClr val="bg1"/>
                </a:solidFill>
              </a:rPr>
              <a:t>{</a:t>
            </a:r>
          </a:p>
          <a:p>
            <a:r>
              <a:rPr lang="en-US" sz="1600" dirty="0" err="1" smtClean="0">
                <a:solidFill>
                  <a:srgbClr val="92D050"/>
                </a:solidFill>
              </a:rPr>
              <a:t>lcd.</a:t>
            </a:r>
            <a:r>
              <a:rPr lang="en-US" sz="1600" dirty="0" err="1" smtClean="0">
                <a:solidFill>
                  <a:schemeClr val="bg1"/>
                </a:solidFill>
              </a:rPr>
              <a:t>print</a:t>
            </a:r>
            <a:r>
              <a:rPr lang="en-US" sz="1600" dirty="0" smtClean="0">
                <a:solidFill>
                  <a:schemeClr val="bg1"/>
                </a:solidFill>
              </a:rPr>
              <a:t>("Danger!!");</a:t>
            </a:r>
          </a:p>
          <a:p>
            <a:r>
              <a:rPr lang="en-US" sz="1600" dirty="0" err="1" smtClean="0">
                <a:solidFill>
                  <a:schemeClr val="bg1"/>
                </a:solidFill>
              </a:rPr>
              <a:t>digitalWrite</a:t>
            </a:r>
            <a:r>
              <a:rPr lang="en-US" sz="1600" dirty="0" smtClean="0">
                <a:solidFill>
                  <a:schemeClr val="bg1"/>
                </a:solidFill>
              </a:rPr>
              <a:t>(8, HIGH);   </a:t>
            </a:r>
            <a:r>
              <a:rPr lang="en-US" sz="1600" i="1" dirty="0" smtClean="0">
                <a:solidFill>
                  <a:schemeClr val="tx1">
                    <a:lumMod val="50000"/>
                    <a:lumOff val="50000"/>
                  </a:schemeClr>
                </a:solidFill>
              </a:rPr>
              <a:t>// turn the LED and Buzzer on</a:t>
            </a:r>
          </a:p>
          <a:p>
            <a:r>
              <a:rPr lang="en-US" sz="1600" dirty="0" smtClean="0">
                <a:solidFill>
                  <a:schemeClr val="bg1"/>
                </a:solidFill>
              </a:rPr>
              <a:t>}</a:t>
            </a:r>
          </a:p>
          <a:p>
            <a:r>
              <a:rPr lang="en-US" sz="1600" dirty="0" smtClean="0">
                <a:solidFill>
                  <a:schemeClr val="bg1"/>
                </a:solidFill>
              </a:rPr>
              <a:t>delay(1000);</a:t>
            </a:r>
          </a:p>
          <a:p>
            <a:r>
              <a:rPr lang="en-US" sz="1600" dirty="0" smtClean="0">
                <a:solidFill>
                  <a:schemeClr val="bg1"/>
                </a:solidFill>
              </a:rPr>
              <a:t>}</a:t>
            </a:r>
          </a:p>
          <a:p>
            <a:r>
              <a:rPr lang="en-US" sz="1600" dirty="0" smtClean="0">
                <a:solidFill>
                  <a:schemeClr val="bg1"/>
                </a:solidFill>
              </a:rPr>
              <a:t>}</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 name="Picture 2" descr="C:\Users\pop\Desktop\393-3931988_arduino-lcd-16-x-2-lcd-png.png"/>
          <p:cNvPicPr>
            <a:picLocks noChangeAspect="1" noChangeArrowheads="1"/>
          </p:cNvPicPr>
          <p:nvPr/>
        </p:nvPicPr>
        <p:blipFill>
          <a:blip r:embed="rId2"/>
          <a:srcRect/>
          <a:stretch>
            <a:fillRect/>
          </a:stretch>
        </p:blipFill>
        <p:spPr bwMode="auto">
          <a:xfrm>
            <a:off x="2571736" y="285728"/>
            <a:ext cx="3147087" cy="1811126"/>
          </a:xfrm>
          <a:prstGeom prst="rect">
            <a:avLst/>
          </a:prstGeom>
          <a:noFill/>
        </p:spPr>
      </p:pic>
      <p:sp>
        <p:nvSpPr>
          <p:cNvPr id="9" name="TextBox 8"/>
          <p:cNvSpPr txBox="1"/>
          <p:nvPr/>
        </p:nvSpPr>
        <p:spPr>
          <a:xfrm>
            <a:off x="2928926" y="1000108"/>
            <a:ext cx="1239250" cy="646331"/>
          </a:xfrm>
          <a:prstGeom prst="rect">
            <a:avLst/>
          </a:prstGeom>
          <a:noFill/>
        </p:spPr>
        <p:txBody>
          <a:bodyPr wrap="none" rtlCol="0">
            <a:spAutoFit/>
          </a:bodyPr>
          <a:lstStyle/>
          <a:p>
            <a:r>
              <a:rPr lang="en-US" dirty="0" smtClean="0"/>
              <a:t>Level = 135</a:t>
            </a:r>
          </a:p>
          <a:p>
            <a:r>
              <a:rPr lang="en-US" dirty="0" smtClean="0"/>
              <a:t>Fresh Air</a:t>
            </a:r>
            <a:endParaRPr lang="en-US" dirty="0"/>
          </a:p>
        </p:txBody>
      </p:sp>
      <p:pic>
        <p:nvPicPr>
          <p:cNvPr id="13" name="Picture 2" descr="C:\Users\pop\Desktop\393-3931988_arduino-lcd-16-x-2-lcd-png.png"/>
          <p:cNvPicPr>
            <a:picLocks noChangeAspect="1" noChangeArrowheads="1"/>
          </p:cNvPicPr>
          <p:nvPr/>
        </p:nvPicPr>
        <p:blipFill>
          <a:blip r:embed="rId2"/>
          <a:srcRect/>
          <a:stretch>
            <a:fillRect/>
          </a:stretch>
        </p:blipFill>
        <p:spPr bwMode="auto">
          <a:xfrm>
            <a:off x="2571736" y="2214554"/>
            <a:ext cx="3147087" cy="1811126"/>
          </a:xfrm>
          <a:prstGeom prst="rect">
            <a:avLst/>
          </a:prstGeom>
          <a:noFill/>
        </p:spPr>
      </p:pic>
      <p:sp>
        <p:nvSpPr>
          <p:cNvPr id="14" name="TextBox 13"/>
          <p:cNvSpPr txBox="1"/>
          <p:nvPr/>
        </p:nvSpPr>
        <p:spPr>
          <a:xfrm>
            <a:off x="2928926" y="2928934"/>
            <a:ext cx="1356269" cy="646331"/>
          </a:xfrm>
          <a:prstGeom prst="rect">
            <a:avLst/>
          </a:prstGeom>
          <a:noFill/>
        </p:spPr>
        <p:txBody>
          <a:bodyPr wrap="none" rtlCol="0">
            <a:spAutoFit/>
          </a:bodyPr>
          <a:lstStyle/>
          <a:p>
            <a:r>
              <a:rPr lang="en-US" dirty="0" smtClean="0"/>
              <a:t>Level = 1100</a:t>
            </a:r>
          </a:p>
          <a:p>
            <a:r>
              <a:rPr lang="en-US" dirty="0" smtClean="0"/>
              <a:t>Poor Air</a:t>
            </a:r>
            <a:endParaRPr lang="en-US" dirty="0"/>
          </a:p>
        </p:txBody>
      </p:sp>
      <p:pic>
        <p:nvPicPr>
          <p:cNvPr id="15" name="Picture 2" descr="C:\Users\pop\Desktop\393-3931988_arduino-lcd-16-x-2-lcd-png.png"/>
          <p:cNvPicPr>
            <a:picLocks noChangeAspect="1" noChangeArrowheads="1"/>
          </p:cNvPicPr>
          <p:nvPr/>
        </p:nvPicPr>
        <p:blipFill>
          <a:blip r:embed="rId2"/>
          <a:srcRect/>
          <a:stretch>
            <a:fillRect/>
          </a:stretch>
        </p:blipFill>
        <p:spPr bwMode="auto">
          <a:xfrm>
            <a:off x="2571736" y="4286256"/>
            <a:ext cx="3147087" cy="1811126"/>
          </a:xfrm>
          <a:prstGeom prst="rect">
            <a:avLst/>
          </a:prstGeom>
          <a:noFill/>
        </p:spPr>
      </p:pic>
      <p:sp>
        <p:nvSpPr>
          <p:cNvPr id="16" name="TextBox 15"/>
          <p:cNvSpPr txBox="1"/>
          <p:nvPr/>
        </p:nvSpPr>
        <p:spPr>
          <a:xfrm>
            <a:off x="2928926" y="5000636"/>
            <a:ext cx="1409168" cy="646331"/>
          </a:xfrm>
          <a:prstGeom prst="rect">
            <a:avLst/>
          </a:prstGeom>
          <a:noFill/>
        </p:spPr>
        <p:txBody>
          <a:bodyPr wrap="none" rtlCol="0">
            <a:spAutoFit/>
          </a:bodyPr>
          <a:lstStyle/>
          <a:p>
            <a:r>
              <a:rPr lang="en-US" dirty="0" smtClean="0"/>
              <a:t>Level = 2350 </a:t>
            </a:r>
          </a:p>
          <a:p>
            <a:r>
              <a:rPr lang="en-US" dirty="0" smtClean="0"/>
              <a:t>Danger !!</a:t>
            </a:r>
            <a:endParaRPr lang="en-US" dirty="0"/>
          </a:p>
        </p:txBody>
      </p:sp>
      <p:sp>
        <p:nvSpPr>
          <p:cNvPr id="18" name="TextBox 17"/>
          <p:cNvSpPr txBox="1"/>
          <p:nvPr/>
        </p:nvSpPr>
        <p:spPr>
          <a:xfrm>
            <a:off x="5929322" y="2786058"/>
            <a:ext cx="1626856" cy="830997"/>
          </a:xfrm>
          <a:prstGeom prst="rect">
            <a:avLst/>
          </a:prstGeom>
          <a:noFill/>
        </p:spPr>
        <p:txBody>
          <a:bodyPr wrap="none" rtlCol="0">
            <a:spAutoFit/>
          </a:bodyPr>
          <a:lstStyle/>
          <a:p>
            <a:r>
              <a:rPr lang="en-US" sz="2400" dirty="0" smtClean="0">
                <a:solidFill>
                  <a:schemeClr val="bg1"/>
                </a:solidFill>
              </a:rPr>
              <a:t>LED = on</a:t>
            </a:r>
          </a:p>
          <a:p>
            <a:r>
              <a:rPr lang="en-US" sz="2400" dirty="0" smtClean="0">
                <a:solidFill>
                  <a:schemeClr val="bg1"/>
                </a:solidFill>
              </a:rPr>
              <a:t>Buzzer = on</a:t>
            </a:r>
            <a:endParaRPr lang="en-US" sz="2400" dirty="0">
              <a:solidFill>
                <a:schemeClr val="bg1"/>
              </a:solidFill>
            </a:endParaRPr>
          </a:p>
        </p:txBody>
      </p:sp>
      <p:sp>
        <p:nvSpPr>
          <p:cNvPr id="19" name="TextBox 18"/>
          <p:cNvSpPr txBox="1"/>
          <p:nvPr/>
        </p:nvSpPr>
        <p:spPr>
          <a:xfrm>
            <a:off x="5929322" y="4857760"/>
            <a:ext cx="1626856" cy="830997"/>
          </a:xfrm>
          <a:prstGeom prst="rect">
            <a:avLst/>
          </a:prstGeom>
          <a:noFill/>
        </p:spPr>
        <p:txBody>
          <a:bodyPr wrap="none" rtlCol="0">
            <a:spAutoFit/>
          </a:bodyPr>
          <a:lstStyle/>
          <a:p>
            <a:r>
              <a:rPr lang="en-US" sz="2400" dirty="0" smtClean="0">
                <a:solidFill>
                  <a:schemeClr val="bg1"/>
                </a:solidFill>
              </a:rPr>
              <a:t>LED = on</a:t>
            </a:r>
          </a:p>
          <a:p>
            <a:r>
              <a:rPr lang="en-US" sz="2400" dirty="0" smtClean="0">
                <a:solidFill>
                  <a:schemeClr val="bg1"/>
                </a:solidFill>
              </a:rPr>
              <a:t>Buzzer = on</a:t>
            </a:r>
            <a:endParaRPr lang="en-US" sz="2400" dirty="0">
              <a:solidFill>
                <a:schemeClr val="bg1"/>
              </a:solidFill>
            </a:endParaRPr>
          </a:p>
        </p:txBody>
      </p:sp>
      <p:sp>
        <p:nvSpPr>
          <p:cNvPr id="20" name="TextBox 19"/>
          <p:cNvSpPr txBox="1"/>
          <p:nvPr/>
        </p:nvSpPr>
        <p:spPr>
          <a:xfrm>
            <a:off x="5929322" y="857232"/>
            <a:ext cx="1651093" cy="830997"/>
          </a:xfrm>
          <a:prstGeom prst="rect">
            <a:avLst/>
          </a:prstGeom>
          <a:noFill/>
        </p:spPr>
        <p:txBody>
          <a:bodyPr wrap="none" rtlCol="0">
            <a:spAutoFit/>
          </a:bodyPr>
          <a:lstStyle/>
          <a:p>
            <a:r>
              <a:rPr lang="en-US" sz="2400" dirty="0" smtClean="0">
                <a:solidFill>
                  <a:schemeClr val="bg1"/>
                </a:solidFill>
              </a:rPr>
              <a:t>LED = off</a:t>
            </a:r>
          </a:p>
          <a:p>
            <a:r>
              <a:rPr lang="en-US" sz="2400" dirty="0" smtClean="0">
                <a:solidFill>
                  <a:schemeClr val="bg1"/>
                </a:solidFill>
              </a:rPr>
              <a:t>Buzzer = off</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Let’s see demonstration</a:t>
            </a:r>
            <a:endParaRPr lang="en-US" dirty="0">
              <a:solidFill>
                <a:schemeClr val="bg1"/>
              </a:solidFill>
            </a:endParaRPr>
          </a:p>
        </p:txBody>
      </p:sp>
      <p:sp>
        <p:nvSpPr>
          <p:cNvPr id="3" name="Content Placeholder 2"/>
          <p:cNvSpPr>
            <a:spLocks noGrp="1"/>
          </p:cNvSpPr>
          <p:nvPr>
            <p:ph idx="1"/>
          </p:nvPr>
        </p:nvSpPr>
        <p:spPr>
          <a:xfrm>
            <a:off x="391619" y="1556792"/>
            <a:ext cx="8229600" cy="4525963"/>
          </a:xfrm>
        </p:spPr>
        <p:txBody>
          <a:bodyPr/>
          <a:lstStyle/>
          <a:p>
            <a:endParaRPr lang="en-IN" dirty="0"/>
          </a:p>
        </p:txBody>
      </p:sp>
      <p:sp>
        <p:nvSpPr>
          <p:cNvPr id="4" name="TextBox 3"/>
          <p:cNvSpPr txBox="1"/>
          <p:nvPr/>
        </p:nvSpPr>
        <p:spPr>
          <a:xfrm>
            <a:off x="3707904" y="3068960"/>
            <a:ext cx="4824536" cy="369332"/>
          </a:xfrm>
          <a:prstGeom prst="rect">
            <a:avLst/>
          </a:prstGeom>
          <a:noFill/>
        </p:spPr>
        <p:txBody>
          <a:bodyPr wrap="square" rtlCol="0">
            <a:spAutoFit/>
          </a:bodyPr>
          <a:lstStyle/>
          <a:p>
            <a:r>
              <a:rPr lang="en-IN" dirty="0" smtClean="0">
                <a:solidFill>
                  <a:schemeClr val="bg1"/>
                </a:solidFill>
              </a:rPr>
              <a:t>Video Here</a:t>
            </a:r>
            <a:endParaRPr lang="en-IN"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14620"/>
            <a:ext cx="8229600" cy="1143000"/>
          </a:xfrm>
        </p:spPr>
        <p:txBody>
          <a:bodyPr/>
          <a:lstStyle/>
          <a:p>
            <a:r>
              <a:rPr lang="en-US" dirty="0" smtClean="0">
                <a:solidFill>
                  <a:srgbClr val="FFFF00"/>
                </a:solidFill>
              </a:rPr>
              <a:t>Thanks to you for listening</a:t>
            </a:r>
            <a:endParaRPr lang="en-US"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lstStyle/>
          <a:p>
            <a:r>
              <a:rPr lang="en-IN" dirty="0" smtClean="0">
                <a:solidFill>
                  <a:srgbClr val="FF0000"/>
                </a:solidFill>
              </a:rPr>
              <a:t>Pollution</a:t>
            </a:r>
            <a:r>
              <a:rPr lang="en-IN" dirty="0" smtClean="0">
                <a:solidFill>
                  <a:schemeClr val="bg1"/>
                </a:solidFill>
              </a:rPr>
              <a:t> is a serious concern !!</a:t>
            </a:r>
            <a:endParaRPr lang="en-US" dirty="0">
              <a:solidFill>
                <a:schemeClr val="bg1"/>
              </a:solidFill>
            </a:endParaRPr>
          </a:p>
        </p:txBody>
      </p:sp>
      <p:pic>
        <p:nvPicPr>
          <p:cNvPr id="4" name="Content Placeholder 3" descr="1313237-new-game-of-thrones-wallpaper-widescreen-1920x1080-for-samsung.jpg"/>
          <p:cNvPicPr>
            <a:picLocks noGrp="1" noChangeAspect="1"/>
          </p:cNvPicPr>
          <p:nvPr>
            <p:ph idx="1"/>
          </p:nvPr>
        </p:nvPicPr>
        <p:blipFill>
          <a:blip r:embed="rId2"/>
          <a:stretch>
            <a:fillRect/>
          </a:stretch>
        </p:blipFill>
        <p:spPr>
          <a:xfrm>
            <a:off x="0" y="1142984"/>
            <a:ext cx="9144000" cy="5572164"/>
          </a:xfrm>
        </p:spPr>
      </p:pic>
      <p:pic>
        <p:nvPicPr>
          <p:cNvPr id="5" name="Picture 4" descr="images (14).jpg"/>
          <p:cNvPicPr>
            <a:picLocks noChangeAspect="1"/>
          </p:cNvPicPr>
          <p:nvPr/>
        </p:nvPicPr>
        <p:blipFill>
          <a:blip r:embed="rId3"/>
          <a:stretch>
            <a:fillRect/>
          </a:stretch>
        </p:blipFill>
        <p:spPr>
          <a:xfrm>
            <a:off x="0" y="1071546"/>
            <a:ext cx="9179355" cy="5643602"/>
          </a:xfrm>
          <a:prstGeom prst="rect">
            <a:avLst/>
          </a:prstGeom>
        </p:spPr>
      </p:pic>
      <p:pic>
        <p:nvPicPr>
          <p:cNvPr id="6" name="Picture 5" descr="images (8).jpg"/>
          <p:cNvPicPr>
            <a:picLocks noChangeAspect="1"/>
          </p:cNvPicPr>
          <p:nvPr/>
        </p:nvPicPr>
        <p:blipFill>
          <a:blip r:embed="rId4"/>
          <a:stretch>
            <a:fillRect/>
          </a:stretch>
        </p:blipFill>
        <p:spPr>
          <a:xfrm>
            <a:off x="0" y="928670"/>
            <a:ext cx="9144000" cy="5929330"/>
          </a:xfrm>
          <a:prstGeom prst="rect">
            <a:avLst/>
          </a:prstGeom>
        </p:spPr>
      </p:pic>
      <p:sp>
        <p:nvSpPr>
          <p:cNvPr id="8" name="Oval Callout 7"/>
          <p:cNvSpPr/>
          <p:nvPr/>
        </p:nvSpPr>
        <p:spPr>
          <a:xfrm>
            <a:off x="2571736" y="2643182"/>
            <a:ext cx="1857388" cy="1285884"/>
          </a:xfrm>
          <a:prstGeom prst="wedgeEllipseCallout">
            <a:avLst>
              <a:gd name="adj1" fmla="val 49101"/>
              <a:gd name="adj2" fmla="val 559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Oh Really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0" presetClass="entr" presetSubtype="0" fill="hold" grpId="0" nodeType="click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1"/>
                                          </p:val>
                                        </p:tav>
                                        <p:tav tm="100000">
                                          <p:val>
                                            <p:strVal val="#ppt_x"/>
                                          </p:val>
                                        </p:tav>
                                      </p:tavLst>
                                    </p:anim>
                                    <p:anim calcmode="lin" valueType="num">
                                      <p:cBhvr>
                                        <p:cTn id="29"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643182"/>
            <a:ext cx="8229600" cy="1143000"/>
          </a:xfrm>
        </p:spPr>
        <p:txBody>
          <a:bodyPr/>
          <a:lstStyle/>
          <a:p>
            <a:r>
              <a:rPr lang="en-US" dirty="0" smtClean="0">
                <a:solidFill>
                  <a:srgbClr val="FFFF00"/>
                </a:solidFill>
              </a:rPr>
              <a:t>Any Questions ?</a:t>
            </a:r>
            <a:endParaRPr lang="en-US" dirty="0">
              <a:solidFill>
                <a:srgbClr val="FFFF00"/>
              </a:solidFill>
            </a:endParaRP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So, What is </a:t>
            </a:r>
            <a:r>
              <a:rPr lang="en-IN" dirty="0" smtClean="0">
                <a:solidFill>
                  <a:srgbClr val="C00000"/>
                </a:solidFill>
              </a:rPr>
              <a:t>Pollution</a:t>
            </a:r>
            <a:r>
              <a:rPr lang="en-IN" dirty="0" smtClean="0">
                <a:solidFill>
                  <a:schemeClr val="bg1"/>
                </a:solidFill>
              </a:rPr>
              <a:t>?</a:t>
            </a:r>
            <a:endParaRPr lang="en-US" dirty="0">
              <a:solidFill>
                <a:schemeClr val="bg1"/>
              </a:solidFill>
            </a:endParaRPr>
          </a:p>
        </p:txBody>
      </p:sp>
      <p:sp>
        <p:nvSpPr>
          <p:cNvPr id="4" name="TextBox 3"/>
          <p:cNvSpPr txBox="1"/>
          <p:nvPr/>
        </p:nvSpPr>
        <p:spPr>
          <a:xfrm>
            <a:off x="714348" y="1785926"/>
            <a:ext cx="7215238" cy="646331"/>
          </a:xfrm>
          <a:prstGeom prst="rect">
            <a:avLst/>
          </a:prstGeom>
          <a:noFill/>
        </p:spPr>
        <p:txBody>
          <a:bodyPr wrap="square" rtlCol="0">
            <a:spAutoFit/>
          </a:bodyPr>
          <a:lstStyle/>
          <a:p>
            <a:r>
              <a:rPr lang="en-US" b="1" dirty="0">
                <a:solidFill>
                  <a:schemeClr val="bg1"/>
                </a:solidFill>
              </a:rPr>
              <a:t>Pollution</a:t>
            </a:r>
            <a:r>
              <a:rPr lang="en-US" dirty="0">
                <a:solidFill>
                  <a:schemeClr val="bg1"/>
                </a:solidFill>
              </a:rPr>
              <a:t> is the introduction of contaminants into the natural environment that cause adverse change.</a:t>
            </a:r>
            <a:endParaRPr lang="en-US" b="1" dirty="0">
              <a:solidFill>
                <a:schemeClr val="bg1"/>
              </a:solidFill>
            </a:endParaRPr>
          </a:p>
        </p:txBody>
      </p:sp>
      <p:sp>
        <p:nvSpPr>
          <p:cNvPr id="5" name="Rectangle 4"/>
          <p:cNvSpPr/>
          <p:nvPr/>
        </p:nvSpPr>
        <p:spPr>
          <a:xfrm>
            <a:off x="714348" y="2428868"/>
            <a:ext cx="4572000" cy="923330"/>
          </a:xfrm>
          <a:prstGeom prst="rect">
            <a:avLst/>
          </a:prstGeom>
        </p:spPr>
        <p:txBody>
          <a:bodyPr>
            <a:spAutoFit/>
          </a:bodyPr>
          <a:lstStyle/>
          <a:p>
            <a:r>
              <a:rPr lang="en-US" dirty="0">
                <a:solidFill>
                  <a:schemeClr val="bg1"/>
                </a:solidFill>
              </a:rPr>
              <a:t>A pollutant is a substance or energy introduced into the environment that has undesired effects</a:t>
            </a:r>
          </a:p>
        </p:txBody>
      </p:sp>
      <p:pic>
        <p:nvPicPr>
          <p:cNvPr id="6" name="Picture 5" descr="images (12).jpg"/>
          <p:cNvPicPr>
            <a:picLocks noChangeAspect="1"/>
          </p:cNvPicPr>
          <p:nvPr/>
        </p:nvPicPr>
        <p:blipFill>
          <a:blip r:embed="rId2"/>
          <a:stretch>
            <a:fillRect/>
          </a:stretch>
        </p:blipFill>
        <p:spPr>
          <a:xfrm>
            <a:off x="1928794" y="3571876"/>
            <a:ext cx="5295900" cy="2886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ox(i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smtClean="0">
                <a:solidFill>
                  <a:schemeClr val="bg1"/>
                </a:solidFill>
              </a:rPr>
              <a:t>Let’s Talk about Our Device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1142976" y="2643182"/>
            <a:ext cx="1285884" cy="10001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Pollution</a:t>
            </a:r>
            <a:endParaRPr lang="en-US" dirty="0"/>
          </a:p>
        </p:txBody>
      </p:sp>
      <p:sp>
        <p:nvSpPr>
          <p:cNvPr id="7" name="Rectangle 6"/>
          <p:cNvSpPr/>
          <p:nvPr/>
        </p:nvSpPr>
        <p:spPr>
          <a:xfrm>
            <a:off x="4714876" y="1785926"/>
            <a:ext cx="3714776" cy="328614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000" dirty="0" smtClean="0"/>
              <a:t>Pollution</a:t>
            </a:r>
          </a:p>
          <a:p>
            <a:pPr algn="ctr"/>
            <a:r>
              <a:rPr lang="en-US" sz="4000" dirty="0" smtClean="0"/>
              <a:t>Detector</a:t>
            </a:r>
          </a:p>
          <a:p>
            <a:pPr algn="ctr"/>
            <a:r>
              <a:rPr lang="en-US" sz="4000" dirty="0" smtClean="0"/>
              <a:t>Device</a:t>
            </a:r>
            <a:endParaRPr lang="en-US" sz="4000" dirty="0"/>
          </a:p>
        </p:txBody>
      </p:sp>
      <p:sp>
        <p:nvSpPr>
          <p:cNvPr id="9" name="Right Arrow 8"/>
          <p:cNvSpPr/>
          <p:nvPr/>
        </p:nvSpPr>
        <p:spPr>
          <a:xfrm>
            <a:off x="2857488" y="3071810"/>
            <a:ext cx="150019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ont even think about it.gif"/>
          <p:cNvPicPr>
            <a:picLocks noChangeAspect="1"/>
          </p:cNvPicPr>
          <p:nvPr/>
        </p:nvPicPr>
        <p:blipFill>
          <a:blip r:embed="rId2"/>
          <a:stretch>
            <a:fillRect/>
          </a:stretch>
        </p:blipFill>
        <p:spPr>
          <a:xfrm>
            <a:off x="4572000" y="1928802"/>
            <a:ext cx="4000528" cy="30003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1142976" y="2643182"/>
            <a:ext cx="1285884" cy="10001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t>Polluion</a:t>
            </a:r>
            <a:endParaRPr lang="en-US" dirty="0"/>
          </a:p>
        </p:txBody>
      </p:sp>
      <p:sp>
        <p:nvSpPr>
          <p:cNvPr id="7" name="Rectangle 6"/>
          <p:cNvSpPr/>
          <p:nvPr/>
        </p:nvSpPr>
        <p:spPr>
          <a:xfrm>
            <a:off x="4714876" y="1785926"/>
            <a:ext cx="3714776" cy="328614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000" dirty="0" smtClean="0"/>
              <a:t>Pollution</a:t>
            </a:r>
          </a:p>
          <a:p>
            <a:pPr algn="ctr"/>
            <a:r>
              <a:rPr lang="en-US" sz="4000" dirty="0" smtClean="0"/>
              <a:t>Detector</a:t>
            </a:r>
          </a:p>
          <a:p>
            <a:pPr algn="ctr"/>
            <a:r>
              <a:rPr lang="en-US" sz="4000" dirty="0" smtClean="0"/>
              <a:t>Device</a:t>
            </a:r>
            <a:endParaRPr lang="en-US" sz="4000" dirty="0"/>
          </a:p>
        </p:txBody>
      </p:sp>
      <p:sp>
        <p:nvSpPr>
          <p:cNvPr id="9" name="Right Arrow 8"/>
          <p:cNvSpPr/>
          <p:nvPr/>
        </p:nvSpPr>
        <p:spPr>
          <a:xfrm>
            <a:off x="2857488" y="3071810"/>
            <a:ext cx="150019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1142976" y="2643182"/>
            <a:ext cx="1285884" cy="10001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Pollution</a:t>
            </a:r>
            <a:endParaRPr lang="en-US" dirty="0"/>
          </a:p>
        </p:txBody>
      </p:sp>
      <p:sp>
        <p:nvSpPr>
          <p:cNvPr id="7" name="Rectangle 6"/>
          <p:cNvSpPr/>
          <p:nvPr/>
        </p:nvSpPr>
        <p:spPr>
          <a:xfrm>
            <a:off x="4643438" y="1785926"/>
            <a:ext cx="3786214" cy="3429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000" dirty="0"/>
          </a:p>
        </p:txBody>
      </p:sp>
      <p:sp>
        <p:nvSpPr>
          <p:cNvPr id="9" name="Right Arrow 8"/>
          <p:cNvSpPr/>
          <p:nvPr/>
        </p:nvSpPr>
        <p:spPr>
          <a:xfrm rot="20179261">
            <a:off x="2992564" y="2650317"/>
            <a:ext cx="1889192" cy="357190"/>
          </a:xfrm>
          <a:prstGeom prst="rightArrow">
            <a:avLst>
              <a:gd name="adj1" fmla="val 25609"/>
              <a:gd name="adj2" fmla="val 45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72066" y="2143116"/>
            <a:ext cx="100013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a:t>
            </a:r>
            <a:endParaRPr lang="en-US" dirty="0"/>
          </a:p>
        </p:txBody>
      </p:sp>
      <p:sp>
        <p:nvSpPr>
          <p:cNvPr id="8" name="Right Arrow 7"/>
          <p:cNvSpPr/>
          <p:nvPr/>
        </p:nvSpPr>
        <p:spPr>
          <a:xfrm>
            <a:off x="6215074" y="2357430"/>
            <a:ext cx="733863" cy="357190"/>
          </a:xfrm>
          <a:prstGeom prst="rightArrow">
            <a:avLst>
              <a:gd name="adj1" fmla="val 2560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72330" y="2214554"/>
            <a:ext cx="100013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Modulate A-signals</a:t>
            </a:r>
            <a:endParaRPr lang="en-US" sz="1400" dirty="0"/>
          </a:p>
        </p:txBody>
      </p:sp>
      <p:sp>
        <p:nvSpPr>
          <p:cNvPr id="11" name="Right Arrow 10"/>
          <p:cNvSpPr/>
          <p:nvPr/>
        </p:nvSpPr>
        <p:spPr>
          <a:xfrm rot="5400000">
            <a:off x="7247255" y="3111199"/>
            <a:ext cx="721720" cy="357190"/>
          </a:xfrm>
          <a:prstGeom prst="rightArrow">
            <a:avLst>
              <a:gd name="adj1" fmla="val 25609"/>
              <a:gd name="adj2" fmla="val 45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143768" y="3714752"/>
            <a:ext cx="1000132" cy="642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Board Device</a:t>
            </a:r>
            <a:endParaRPr lang="en-US" sz="1600" dirty="0"/>
          </a:p>
        </p:txBody>
      </p:sp>
      <p:sp>
        <p:nvSpPr>
          <p:cNvPr id="13" name="Right Arrow 12"/>
          <p:cNvSpPr/>
          <p:nvPr/>
        </p:nvSpPr>
        <p:spPr>
          <a:xfrm rot="10800000">
            <a:off x="6286512" y="3929066"/>
            <a:ext cx="721720" cy="357190"/>
          </a:xfrm>
          <a:prstGeom prst="rightArrow">
            <a:avLst>
              <a:gd name="adj1" fmla="val 25609"/>
              <a:gd name="adj2" fmla="val 45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14942" y="3786190"/>
            <a:ext cx="100013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Display</a:t>
            </a:r>
          </a:p>
          <a:p>
            <a:pPr algn="ctr"/>
            <a:r>
              <a:rPr lang="en-US" sz="1600" dirty="0" smtClean="0"/>
              <a:t>Data</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2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8"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14620"/>
            <a:ext cx="8229600" cy="1143000"/>
          </a:xfrm>
        </p:spPr>
        <p:txBody>
          <a:bodyPr/>
          <a:lstStyle/>
          <a:p>
            <a:r>
              <a:rPr lang="en-US" dirty="0" smtClean="0">
                <a:solidFill>
                  <a:schemeClr val="bg1"/>
                </a:solidFill>
              </a:rPr>
              <a:t>Board Device</a:t>
            </a:r>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1571</TotalTime>
  <Words>815</Words>
  <Application>Microsoft Office PowerPoint</Application>
  <PresentationFormat>On-screen Show (4:3)</PresentationFormat>
  <Paragraphs>196</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Development of arduino  device for Pollution Monitoring </vt:lpstr>
      <vt:lpstr>introduction</vt:lpstr>
      <vt:lpstr>Pollution is a serious concern !!</vt:lpstr>
      <vt:lpstr>So, What is Pollution?</vt:lpstr>
      <vt:lpstr>Let’s Talk about Our Device</vt:lpstr>
      <vt:lpstr>PowerPoint Presentation</vt:lpstr>
      <vt:lpstr>PowerPoint Presentation</vt:lpstr>
      <vt:lpstr>PowerPoint Presentation</vt:lpstr>
      <vt:lpstr>Board Device</vt:lpstr>
      <vt:lpstr>Arduino Device</vt:lpstr>
      <vt:lpstr>Sensor</vt:lpstr>
      <vt:lpstr>MQ Sensors</vt:lpstr>
      <vt:lpstr>PowerPoint Presentation</vt:lpstr>
      <vt:lpstr>PowerPoint Presentation</vt:lpstr>
      <vt:lpstr>PowerPoint Presentation</vt:lpstr>
      <vt:lpstr>Internal structure of sensing element</vt:lpstr>
      <vt:lpstr>PowerPoint Presentation</vt:lpstr>
      <vt:lpstr>Calibration</vt:lpstr>
      <vt:lpstr>How we’ll collect Data?</vt:lpstr>
      <vt:lpstr>PowerPoint Presentation</vt:lpstr>
      <vt:lpstr>Circuit</vt:lpstr>
      <vt:lpstr>Programming</vt:lpstr>
      <vt:lpstr>Understanding “MQ135.h” File</vt:lpstr>
      <vt:lpstr>PowerPoint Presentation</vt:lpstr>
      <vt:lpstr>Main Programming</vt:lpstr>
      <vt:lpstr>PowerPoint Presentation</vt:lpstr>
      <vt:lpstr>PowerPoint Presentation</vt:lpstr>
      <vt:lpstr>Let’s see demonstration</vt:lpstr>
      <vt:lpstr>Thanks to you for listening</vt:lpstr>
      <vt:lpstr>Any Questions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pop</dc:creator>
  <cp:lastModifiedBy>Anuj Sharma</cp:lastModifiedBy>
  <cp:revision>155</cp:revision>
  <dcterms:created xsi:type="dcterms:W3CDTF">2019-10-06T08:07:28Z</dcterms:created>
  <dcterms:modified xsi:type="dcterms:W3CDTF">2022-05-12T12:51:00Z</dcterms:modified>
</cp:coreProperties>
</file>