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8288000" cy="10287000"/>
  <p:notesSz cx="6858000" cy="9144000"/>
  <p:embeddedFontLst>
    <p:embeddedFont>
      <p:font typeface="Fira Sans Bold" panose="020B0604020202020204" charset="0"/>
      <p:regular r:id="rId14"/>
    </p:embeddedFont>
    <p:embeddedFont>
      <p:font typeface="Fira Sans Medium" panose="020B0603050000020004" pitchFamily="34" charset="0"/>
      <p:regular r:id="rId15"/>
      <p: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3F76C7-DDE6-4A7A-8030-280234B29C11}">
          <p14:sldIdLst>
            <p14:sldId id="256"/>
            <p14:sldId id="260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61" autoAdjust="0"/>
  </p:normalViewPr>
  <p:slideViewPr>
    <p:cSldViewPr>
      <p:cViewPr varScale="1">
        <p:scale>
          <a:sx n="47" d="100"/>
          <a:sy n="47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3701107"/>
            <a:ext cx="11574342" cy="1450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001" dirty="0">
                <a:solidFill>
                  <a:srgbClr val="000000"/>
                </a:solidFill>
                <a:latin typeface="Fira Sans Bold"/>
              </a:rPr>
              <a:t>Process Management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466179" y="2990632"/>
            <a:ext cx="3799619" cy="4305735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249163" y="6896100"/>
            <a:ext cx="3959098" cy="2869884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064752" y="5522999"/>
            <a:ext cx="2537268" cy="2154436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12446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Context Switching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09E1-FEA1-4521-1039-25E88628A3CF}"/>
              </a:ext>
            </a:extLst>
          </p:cNvPr>
          <p:cNvSpPr txBox="1"/>
          <p:nvPr/>
        </p:nvSpPr>
        <p:spPr>
          <a:xfrm>
            <a:off x="381000" y="1638300"/>
            <a:ext cx="13487400" cy="436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4000" dirty="0"/>
              <a:t>When CPU switches to another process, the system must save the state of the old process and load the saved state for the new process via a context switch.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4000" dirty="0"/>
              <a:t>Context of a process represented in the PCB.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60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99160" y="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Context 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153C7-D87F-BA53-FA65-6FCB9C2A5188}"/>
              </a:ext>
            </a:extLst>
          </p:cNvPr>
          <p:cNvSpPr txBox="1"/>
          <p:nvPr/>
        </p:nvSpPr>
        <p:spPr>
          <a:xfrm>
            <a:off x="327660" y="1204325"/>
            <a:ext cx="13487400" cy="16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600" dirty="0"/>
              <a:t>Context-switch time is overhead; the system does no useful work while switching.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800F110-5249-9A86-9325-7532FC69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43" y="2314574"/>
            <a:ext cx="8949117" cy="73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49960" y="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Context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09E1-FEA1-4521-1039-25E88628A3CF}"/>
              </a:ext>
            </a:extLst>
          </p:cNvPr>
          <p:cNvSpPr txBox="1"/>
          <p:nvPr/>
        </p:nvSpPr>
        <p:spPr>
          <a:xfrm>
            <a:off x="478694" y="1721590"/>
            <a:ext cx="13607791" cy="821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4000" dirty="0"/>
              <a:t>Context-switch time is pure overhead; the system does no useful work while switching.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4000" dirty="0"/>
              <a:t>The more complex the OS and the PCB </a:t>
            </a:r>
            <a:r>
              <a:rPr lang="en-US" altLang="en-US" sz="4000" dirty="0">
                <a:sym typeface="Wingdings" panose="05000000000000000000" pitchFamily="2" charset="2"/>
              </a:rPr>
              <a:t> the </a:t>
            </a:r>
            <a:r>
              <a:rPr lang="en-US" altLang="en-US" sz="4000" dirty="0"/>
              <a:t>longer the context switch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4000" dirty="0"/>
              <a:t>Time dependent on hardware support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4000" dirty="0"/>
              <a:t>Some hardware provides multiple sets of registers per CPU </a:t>
            </a:r>
            <a:r>
              <a:rPr lang="en-US" altLang="en-US" sz="4000" dirty="0">
                <a:sym typeface="Wingdings" panose="05000000000000000000" pitchFamily="2" charset="2"/>
              </a:rPr>
              <a:t></a:t>
            </a:r>
            <a:r>
              <a:rPr lang="en-US" altLang="en-US" sz="4000" dirty="0"/>
              <a:t> multiple contexts loaded at once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684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38860" y="2918672"/>
            <a:ext cx="5966980" cy="1225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7200" spc="-84" dirty="0">
                <a:solidFill>
                  <a:srgbClr val="F4F4F4"/>
                </a:solidFill>
                <a:latin typeface="Fira Sans Medium"/>
              </a:rPr>
              <a:t>Course Topics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10371" y="1181100"/>
            <a:ext cx="10138115" cy="6971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State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Transition Diagram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 Memory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Control Block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 Switching</a:t>
            </a:r>
          </a:p>
          <a:p>
            <a:pPr marL="873759" lvl="1" indent="-5715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4400" b="1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509847" y="549804"/>
            <a:ext cx="9818808" cy="1269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7200" spc="-84" dirty="0">
                <a:solidFill>
                  <a:srgbClr val="000000"/>
                </a:solidFill>
                <a:latin typeface="Fira Sans Medium"/>
              </a:rPr>
              <a:t>Process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7E51FB-7DC6-266D-214B-6AEC4A2E6C0A}"/>
              </a:ext>
            </a:extLst>
          </p:cNvPr>
          <p:cNvSpPr txBox="1"/>
          <p:nvPr/>
        </p:nvSpPr>
        <p:spPr>
          <a:xfrm>
            <a:off x="451753" y="1730784"/>
            <a:ext cx="15298934" cy="9128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 program in execution.</a:t>
            </a:r>
          </a:p>
          <a:p>
            <a:pPr marL="68580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 process will need certain resources-such as CPU time, memory, files, and I/O devices-to accomplish its task.</a:t>
            </a:r>
          </a:p>
          <a:p>
            <a:pPr marL="68580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These resources are allocated to the process either when it is created or while it is executing. </a:t>
            </a:r>
          </a:p>
          <a:p>
            <a:pPr marL="68580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 process is the unit of work in most systems. Such a system consists of a collection of processes:</a:t>
            </a:r>
          </a:p>
          <a:p>
            <a:pPr marL="68580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685800" lvl="0" indent="-6858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763" y="366284"/>
            <a:ext cx="5512745" cy="1184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Fira Sans Medium"/>
              </a:rPr>
              <a:t>Process States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1" name="Picture 1">
            <a:extLst>
              <a:ext uri="{FF2B5EF4-FFF2-40B4-BE49-F238E27FC236}">
                <a16:creationId xmlns:a16="http://schemas.microsoft.com/office/drawing/2014/main" id="{AD18661B-D24E-97A2-7053-CE9B47D3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1440"/>
            <a:ext cx="11679319" cy="558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C8425-E216-4098-33A3-3F82A5B49255}"/>
              </a:ext>
            </a:extLst>
          </p:cNvPr>
          <p:cNvSpPr txBox="1"/>
          <p:nvPr/>
        </p:nvSpPr>
        <p:spPr>
          <a:xfrm>
            <a:off x="7162800" y="8778651"/>
            <a:ext cx="108242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1" dirty="0">
                <a:solidFill>
                  <a:srgbClr val="C00000"/>
                </a:solidFill>
              </a:rPr>
              <a:t>Only one process can be running on any processor at any instant, although many processes may be ready and waiting. 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406075" y="30901"/>
            <a:ext cx="13944599" cy="1252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Process State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7E51FB-7DC6-266D-214B-6AEC4A2E6C0A}"/>
              </a:ext>
            </a:extLst>
          </p:cNvPr>
          <p:cNvSpPr txBox="1"/>
          <p:nvPr/>
        </p:nvSpPr>
        <p:spPr>
          <a:xfrm>
            <a:off x="167463" y="1356348"/>
            <a:ext cx="13944599" cy="738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1" dirty="0"/>
              <a:t>State of a process is defined in part by the current activity of that </a:t>
            </a:r>
            <a:r>
              <a:rPr lang="en-IN" sz="4000" b="1" i="1" dirty="0"/>
              <a:t>process. Each process may be in one of following states</a:t>
            </a:r>
            <a:endParaRPr lang="en-IN" sz="4000" b="1" i="1" dirty="0">
              <a:solidFill>
                <a:srgbClr val="243541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b="1" dirty="0"/>
              <a:t>New</a:t>
            </a:r>
            <a:r>
              <a:rPr lang="en-US" sz="4000" dirty="0"/>
              <a:t>: The process is being created. </a:t>
            </a:r>
            <a:endParaRPr lang="en-US" sz="4000" dirty="0">
              <a:solidFill>
                <a:srgbClr val="243541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  <a:buClr>
                <a:srgbClr val="E5ECF0"/>
              </a:buClr>
            </a:pPr>
            <a:r>
              <a:rPr lang="en-US" sz="4000" b="1" dirty="0">
                <a:ea typeface="+mn-lt"/>
                <a:cs typeface="+mn-lt"/>
              </a:rPr>
              <a:t>Ready</a:t>
            </a:r>
            <a:r>
              <a:rPr lang="en-US" sz="4000" dirty="0">
                <a:ea typeface="+mn-lt"/>
                <a:cs typeface="+mn-lt"/>
              </a:rPr>
              <a:t>: The process is waiting to be assigned to a processor.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b="1" dirty="0"/>
              <a:t>Running</a:t>
            </a:r>
            <a:r>
              <a:rPr lang="en-US" sz="4000" dirty="0"/>
              <a:t>: Instructions are being executed. </a:t>
            </a:r>
            <a:endParaRPr lang="en-US" sz="4000" dirty="0">
              <a:solidFill>
                <a:srgbClr val="243541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b="1" dirty="0"/>
              <a:t>Waiting:</a:t>
            </a:r>
            <a:r>
              <a:rPr lang="en-US" sz="4000" dirty="0"/>
              <a:t> The process is waiting for some event to occur (such as an I/O completion or reception of a signal). </a:t>
            </a:r>
            <a:endParaRPr lang="en-US" sz="4000" dirty="0">
              <a:solidFill>
                <a:srgbClr val="243541">
                  <a:alpha val="70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b="1" dirty="0"/>
              <a:t>Terminated:</a:t>
            </a:r>
            <a:r>
              <a:rPr lang="en-US" sz="4000" dirty="0"/>
              <a:t> The process has finished execution.</a:t>
            </a:r>
            <a:endParaRPr lang="en-US" sz="2800" dirty="0">
              <a:solidFill>
                <a:srgbClr val="243541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79374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Process in Memory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C60A8D0-A14B-5578-23BC-2ED80852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8" y="1409826"/>
            <a:ext cx="5410200" cy="865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5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09320" y="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Memory Layout of a C Program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327E478B-3C0A-F9FD-EDAE-D23E41B3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87"/>
            <a:ext cx="15695141" cy="745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95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19050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Process Control Block</a:t>
            </a:r>
          </a:p>
        </p:txBody>
      </p:sp>
      <p:pic>
        <p:nvPicPr>
          <p:cNvPr id="1028" name="Picture 4" descr="CODER BABA: What is Process Control Block in Operating System?">
            <a:extLst>
              <a:ext uri="{FF2B5EF4-FFF2-40B4-BE49-F238E27FC236}">
                <a16:creationId xmlns:a16="http://schemas.microsoft.com/office/drawing/2014/main" id="{CD3D7F80-5458-44B7-618A-69270044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7"/>
          <a:stretch/>
        </p:blipFill>
        <p:spPr bwMode="auto">
          <a:xfrm>
            <a:off x="746867" y="2339395"/>
            <a:ext cx="13344698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7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86485" y="49530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58800" y="-4574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4400" y="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5400" spc="-84" dirty="0">
                <a:solidFill>
                  <a:srgbClr val="000000"/>
                </a:solidFill>
                <a:latin typeface="Fira Sans Medium"/>
              </a:rPr>
              <a:t>Process Control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8D080-7294-2E2E-04D0-BA801EE0BBE8}"/>
              </a:ext>
            </a:extLst>
          </p:cNvPr>
          <p:cNvSpPr txBox="1"/>
          <p:nvPr/>
        </p:nvSpPr>
        <p:spPr>
          <a:xfrm>
            <a:off x="457199" y="1309726"/>
            <a:ext cx="123443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/>
              <a:t>Information associated with each process(also called </a:t>
            </a:r>
            <a:r>
              <a:rPr kumimoji="1" lang="en-US" altLang="en-US" sz="3200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3200" b="1" dirty="0">
                <a:solidFill>
                  <a:srgbClr val="3366FF"/>
                </a:solidFill>
              </a:rPr>
              <a:t> </a:t>
            </a:r>
            <a:r>
              <a:rPr kumimoji="1" lang="en-US" altLang="en-US" sz="3200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3200" b="1" dirty="0">
                <a:solidFill>
                  <a:srgbClr val="3366FF"/>
                </a:solidFill>
              </a:rPr>
              <a:t> </a:t>
            </a:r>
            <a:r>
              <a:rPr kumimoji="1" lang="en-US" altLang="en-US" sz="32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3200" b="1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3200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9460F-C017-C275-7E9E-BAF7D424F826}"/>
              </a:ext>
            </a:extLst>
          </p:cNvPr>
          <p:cNvSpPr txBox="1"/>
          <p:nvPr/>
        </p:nvSpPr>
        <p:spPr>
          <a:xfrm>
            <a:off x="457199" y="1943100"/>
            <a:ext cx="13944601" cy="9147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Pointer</a:t>
            </a:r>
            <a:r>
              <a:rPr lang="en-US" sz="3600" dirty="0"/>
              <a:t>: It is a stack pointer that is required to be saved when the process is switched from one state to another to retain the current position of the process.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Process state </a:t>
            </a:r>
            <a:r>
              <a:rPr lang="en-US" altLang="en-US" sz="3600" dirty="0"/>
              <a:t>– running, waiting, etc.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Program counter </a:t>
            </a:r>
            <a:r>
              <a:rPr lang="en-US" altLang="en-US" sz="3600" dirty="0"/>
              <a:t>– location of instruction to next execute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CPU registers </a:t>
            </a:r>
            <a:r>
              <a:rPr lang="en-US" altLang="en-US" sz="3600" dirty="0"/>
              <a:t>– contents of all process-centric registers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CPU scheduling information- </a:t>
            </a:r>
            <a:r>
              <a:rPr lang="en-US" altLang="en-US" sz="3600" dirty="0"/>
              <a:t>priorities, scheduling queue pointers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Memory-management information </a:t>
            </a:r>
            <a:r>
              <a:rPr lang="en-US" altLang="en-US" sz="3600" dirty="0"/>
              <a:t>– memory allocated to the process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/>
              <a:t>Accounting information </a:t>
            </a:r>
            <a:r>
              <a:rPr lang="en-US" altLang="en-US" sz="3600" dirty="0"/>
              <a:t>– CPU used, clock time elapsed since start, time limits.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I/O status information – I/O devices allocated to process, list of open files</a:t>
            </a:r>
          </a:p>
        </p:txBody>
      </p:sp>
    </p:spTree>
    <p:extLst>
      <p:ext uri="{BB962C8B-B14F-4D97-AF65-F5344CB8AC3E}">
        <p14:creationId xmlns:p14="http://schemas.microsoft.com/office/powerpoint/2010/main" val="307734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EC3CB2BC71542AC6F2E88E727CE54" ma:contentTypeVersion="3" ma:contentTypeDescription="Create a new document." ma:contentTypeScope="" ma:versionID="a5df45ae65b78f7a773a34021e8005e6">
  <xsd:schema xmlns:xsd="http://www.w3.org/2001/XMLSchema" xmlns:xs="http://www.w3.org/2001/XMLSchema" xmlns:p="http://schemas.microsoft.com/office/2006/metadata/properties" xmlns:ns2="db44fd4e-d610-4a8b-a61f-0685a31057e6" targetNamespace="http://schemas.microsoft.com/office/2006/metadata/properties" ma:root="true" ma:fieldsID="c26b0489b5e4e5d62b09ab636f3508e2" ns2:_="">
    <xsd:import namespace="db44fd4e-d610-4a8b-a61f-0685a3105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4fd4e-d610-4a8b-a61f-0685a3105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A5489F-57F7-48C4-89EE-55DF2C122744}"/>
</file>

<file path=customXml/itemProps2.xml><?xml version="1.0" encoding="utf-8"?>
<ds:datastoreItem xmlns:ds="http://schemas.openxmlformats.org/officeDocument/2006/customXml" ds:itemID="{3626D57B-2EDE-48A4-AF2C-9269E34BE26A}"/>
</file>

<file path=customXml/itemProps3.xml><?xml version="1.0" encoding="utf-8"?>
<ds:datastoreItem xmlns:ds="http://schemas.openxmlformats.org/officeDocument/2006/customXml" ds:itemID="{28BE84D0-E5A2-4C82-A282-91DF02545C9A}"/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442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Fira Sans Medium</vt:lpstr>
      <vt:lpstr>Fira Sans Bold</vt:lpstr>
      <vt:lpstr>Calibri</vt:lpstr>
      <vt:lpstr>Arial</vt:lpstr>
      <vt:lpstr>Monotype Sorts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&amp; Programming Languages</dc:title>
  <dc:creator>Lakshmi</dc:creator>
  <cp:lastModifiedBy>NIMA S. NAIR</cp:lastModifiedBy>
  <cp:revision>13</cp:revision>
  <dcterms:created xsi:type="dcterms:W3CDTF">2006-08-16T00:00:00Z</dcterms:created>
  <dcterms:modified xsi:type="dcterms:W3CDTF">2024-08-06T06:00:49Z</dcterms:modified>
  <dc:identifier>DAF57mlcKhU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0x010100563EC3CB2BC71542AC6F2E88E727CE54</vt:lpwstr>
  </property>
</Properties>
</file>