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1" r:id="rId7"/>
    <p:sldId id="276" r:id="rId8"/>
    <p:sldId id="260" r:id="rId9"/>
    <p:sldId id="277" r:id="rId10"/>
    <p:sldId id="282" r:id="rId11"/>
    <p:sldId id="283" r:id="rId12"/>
    <p:sldId id="262" r:id="rId13"/>
    <p:sldId id="284" r:id="rId14"/>
    <p:sldId id="279" r:id="rId15"/>
    <p:sldId id="278" r:id="rId16"/>
    <p:sldId id="285" r:id="rId17"/>
    <p:sldId id="286" r:id="rId18"/>
    <p:sldId id="280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8" r:id="rId29"/>
    <p:sldId id="299" r:id="rId30"/>
    <p:sldId id="296" r:id="rId31"/>
    <p:sldId id="297" r:id="rId32"/>
    <p:sldId id="300" r:id="rId33"/>
    <p:sldId id="301" r:id="rId34"/>
    <p:sldId id="303" r:id="rId35"/>
    <p:sldId id="302" r:id="rId36"/>
    <p:sldId id="305" r:id="rId37"/>
    <p:sldId id="304" r:id="rId38"/>
    <p:sldId id="30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un V" userId="51730d78b8db52b7" providerId="LiveId" clId="{A525A4C7-3A32-4506-90AE-CE43B9AB5C88}"/>
    <pc:docChg chg="modSld sldOrd">
      <pc:chgData name="Arjun V" userId="51730d78b8db52b7" providerId="LiveId" clId="{A525A4C7-3A32-4506-90AE-CE43B9AB5C88}" dt="2025-10-14T22:26:44.781" v="2" actId="1076"/>
      <pc:docMkLst>
        <pc:docMk/>
      </pc:docMkLst>
      <pc:sldChg chg="ord">
        <pc:chgData name="Arjun V" userId="51730d78b8db52b7" providerId="LiveId" clId="{A525A4C7-3A32-4506-90AE-CE43B9AB5C88}" dt="2025-10-11T06:57:11.385" v="1"/>
        <pc:sldMkLst>
          <pc:docMk/>
          <pc:sldMk cId="910681219" sldId="257"/>
        </pc:sldMkLst>
      </pc:sldChg>
      <pc:sldChg chg="modSp mod">
        <pc:chgData name="Arjun V" userId="51730d78b8db52b7" providerId="LiveId" clId="{A525A4C7-3A32-4506-90AE-CE43B9AB5C88}" dt="2025-10-14T22:26:44.781" v="2" actId="1076"/>
        <pc:sldMkLst>
          <pc:docMk/>
          <pc:sldMk cId="4125780566" sldId="306"/>
        </pc:sldMkLst>
        <pc:picChg chg="mod">
          <ac:chgData name="Arjun V" userId="51730d78b8db52b7" providerId="LiveId" clId="{A525A4C7-3A32-4506-90AE-CE43B9AB5C88}" dt="2025-10-14T22:26:44.781" v="2" actId="1076"/>
          <ac:picMkLst>
            <pc:docMk/>
            <pc:sldMk cId="4125780566" sldId="306"/>
            <ac:picMk id="5" creationId="{927D1724-6322-D3AA-7925-D042638B41A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247" y="3513465"/>
            <a:ext cx="10993549" cy="1475013"/>
          </a:xfrm>
        </p:spPr>
        <p:txBody>
          <a:bodyPr>
            <a:normAutofit/>
          </a:bodyPr>
          <a:lstStyle/>
          <a:p>
            <a:r>
              <a:rPr lang="en-IN" sz="4800" cap="none" dirty="0">
                <a:solidFill>
                  <a:schemeClr val="bg1"/>
                </a:solidFill>
              </a:rPr>
              <a:t>Process Scheduling</a:t>
            </a:r>
          </a:p>
        </p:txBody>
      </p:sp>
    </p:spTree>
    <p:extLst>
      <p:ext uri="{BB962C8B-B14F-4D97-AF65-F5344CB8AC3E}">
        <p14:creationId xmlns:p14="http://schemas.microsoft.com/office/powerpoint/2010/main" val="163868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CPU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3" y="2070340"/>
            <a:ext cx="11162580" cy="448573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3200" dirty="0"/>
              <a:t>Short Term Scheduler</a:t>
            </a:r>
          </a:p>
          <a:p>
            <a:pPr algn="just">
              <a:lnSpc>
                <a:spcPct val="150000"/>
              </a:lnSpc>
            </a:pPr>
            <a:r>
              <a:rPr lang="en-IN" sz="3200" dirty="0"/>
              <a:t>Ready to Running</a:t>
            </a:r>
          </a:p>
          <a:p>
            <a:pPr algn="just">
              <a:lnSpc>
                <a:spcPct val="150000"/>
              </a:lnSpc>
            </a:pPr>
            <a:r>
              <a:rPr lang="en-IN" sz="3200" dirty="0"/>
              <a:t>Calls when Process moves from</a:t>
            </a:r>
          </a:p>
          <a:p>
            <a:pPr lvl="1" algn="just">
              <a:lnSpc>
                <a:spcPct val="150000"/>
              </a:lnSpc>
            </a:pPr>
            <a:r>
              <a:rPr lang="en-IN" sz="3000" dirty="0"/>
              <a:t>Running -&gt; ready</a:t>
            </a:r>
          </a:p>
          <a:p>
            <a:pPr lvl="1" algn="just">
              <a:lnSpc>
                <a:spcPct val="150000"/>
              </a:lnSpc>
            </a:pPr>
            <a:r>
              <a:rPr lang="en-IN" sz="3000" dirty="0"/>
              <a:t>Running -&gt; Termination</a:t>
            </a:r>
          </a:p>
          <a:p>
            <a:pPr lvl="1" algn="just">
              <a:lnSpc>
                <a:spcPct val="150000"/>
              </a:lnSpc>
            </a:pPr>
            <a:r>
              <a:rPr lang="en-IN" sz="3000" dirty="0"/>
              <a:t>Running -&gt; Wait</a:t>
            </a:r>
          </a:p>
          <a:p>
            <a:pPr algn="just">
              <a:lnSpc>
                <a:spcPct val="15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63305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cap="none" dirty="0"/>
              <a:t>Pre-emptive &amp; Non Pre-emptive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9238"/>
            <a:ext cx="11930333" cy="4891177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800" dirty="0"/>
              <a:t>Under non preemptive scheduling, once the CPU has been allocated to a process, the process keeps the CPU until it releases the CPU either by terminating or by switching to wait state.  </a:t>
            </a:r>
          </a:p>
          <a:p>
            <a:pPr lvl="1" algn="just">
              <a:lnSpc>
                <a:spcPct val="150000"/>
              </a:lnSpc>
            </a:pPr>
            <a:r>
              <a:rPr lang="en-US" sz="2800" dirty="0"/>
              <a:t>A scheduling is said to be Preemptive, when a process  returns the CPU if its time slice is over.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83358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FCFS (First Come First Serve)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91" y="2527540"/>
            <a:ext cx="12097109" cy="50205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200" dirty="0"/>
              <a:t>Mode: Non Pre-emptive / Criteria:  Arrival time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The process requests the CPU first is allocated the CPU first .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The implementation can be easily managed by maintaining a FIFO list. 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 When a process enters the ready queue, its PCB is linked onto the tail of the queue. </a:t>
            </a:r>
          </a:p>
          <a:p>
            <a:pPr lvl="1">
              <a:lnSpc>
                <a:spcPct val="90000"/>
              </a:lnSpc>
            </a:pPr>
            <a:r>
              <a:rPr lang="en-US" sz="3000" dirty="0"/>
              <a:t> The running process is removed from the queue.  When the CPU is free, it is allocated to the process at the head of the queue.</a:t>
            </a:r>
          </a:p>
          <a:p>
            <a:pPr algn="just">
              <a:lnSpc>
                <a:spcPct val="150000"/>
              </a:lnSpc>
            </a:pPr>
            <a:endParaRPr lang="en-IN" sz="3200" dirty="0"/>
          </a:p>
          <a:p>
            <a:pPr algn="just">
              <a:lnSpc>
                <a:spcPct val="150000"/>
              </a:lnSpc>
            </a:pPr>
            <a:endParaRPr lang="en-IN" sz="3200" dirty="0"/>
          </a:p>
          <a:p>
            <a:pPr algn="just">
              <a:lnSpc>
                <a:spcPct val="15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9343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FCFS (First Come First Serve)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638898"/>
              </p:ext>
            </p:extLst>
          </p:nvPr>
        </p:nvGraphicFramePr>
        <p:xfrm>
          <a:off x="581026" y="2181223"/>
          <a:ext cx="5845656" cy="242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592">
                <a:tc>
                  <a:txBody>
                    <a:bodyPr/>
                    <a:lstStyle/>
                    <a:p>
                      <a:r>
                        <a:rPr lang="en-IN" dirty="0"/>
                        <a:t>PNO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8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92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5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46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293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70808" y="2122098"/>
            <a:ext cx="165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TAT = CT – AT</a:t>
            </a:r>
          </a:p>
          <a:p>
            <a:r>
              <a:rPr lang="en-IN" dirty="0"/>
              <a:t>WT= TAT - BT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877" y="4975450"/>
            <a:ext cx="229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Average TAT</a:t>
            </a:r>
          </a:p>
          <a:p>
            <a:r>
              <a:rPr lang="en-IN" dirty="0"/>
              <a:t>Average Waiting Time: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7284" y="5408451"/>
            <a:ext cx="7336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If more processes with same arrival time , then it will take the process with smaller PID</a:t>
            </a:r>
          </a:p>
        </p:txBody>
      </p:sp>
    </p:spTree>
    <p:extLst>
      <p:ext uri="{BB962C8B-B14F-4D97-AF65-F5344CB8AC3E}">
        <p14:creationId xmlns:p14="http://schemas.microsoft.com/office/powerpoint/2010/main" val="2392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FCFS (First Come First Serve)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446766"/>
              </p:ext>
            </p:extLst>
          </p:nvPr>
        </p:nvGraphicFramePr>
        <p:xfrm>
          <a:off x="581026" y="2181223"/>
          <a:ext cx="5845656" cy="1600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4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4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4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1592">
                <a:tc>
                  <a:txBody>
                    <a:bodyPr/>
                    <a:lstStyle/>
                    <a:p>
                      <a:r>
                        <a:rPr lang="en-IN" dirty="0"/>
                        <a:t>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8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892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55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6000" y="4623758"/>
            <a:ext cx="229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Average TAT</a:t>
            </a:r>
          </a:p>
          <a:p>
            <a:r>
              <a:rPr lang="en-IN" dirty="0"/>
              <a:t>Average Waiting Time: </a:t>
            </a:r>
          </a:p>
        </p:txBody>
      </p:sp>
    </p:spTree>
    <p:extLst>
      <p:ext uri="{BB962C8B-B14F-4D97-AF65-F5344CB8AC3E}">
        <p14:creationId xmlns:p14="http://schemas.microsoft.com/office/powerpoint/2010/main" val="379558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FCFS (First Come First Serve)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37" y="1826109"/>
            <a:ext cx="11257471" cy="4840119"/>
          </a:xfrm>
        </p:spPr>
        <p:txBody>
          <a:bodyPr>
            <a:normAutofit/>
          </a:bodyPr>
          <a:lstStyle/>
          <a:p>
            <a:pPr fontAlgn="base"/>
            <a:r>
              <a:rPr lang="en-IN" sz="3200" dirty="0"/>
              <a:t>FCFS suffers from </a:t>
            </a:r>
            <a:r>
              <a:rPr lang="en-IN" sz="3200" b="1" dirty="0"/>
              <a:t>Convoy effect</a:t>
            </a:r>
            <a:r>
              <a:rPr lang="en-IN" sz="3200" dirty="0"/>
              <a:t>.</a:t>
            </a:r>
          </a:p>
          <a:p>
            <a:pPr fontAlgn="base"/>
            <a:r>
              <a:rPr lang="en-US" sz="3200" dirty="0"/>
              <a:t>Shorter processes get stuck waiting behind longer processes</a:t>
            </a:r>
          </a:p>
          <a:p>
            <a:pPr fontAlgn="base"/>
            <a:r>
              <a:rPr lang="en-US" sz="3200" dirty="0"/>
              <a:t>Inefficient use of system resources.</a:t>
            </a:r>
          </a:p>
          <a:p>
            <a:pPr fontAlgn="base"/>
            <a:r>
              <a:rPr lang="en-US" sz="3200" dirty="0"/>
              <a:t>Increased waiting times for all processes.</a:t>
            </a:r>
            <a:endParaRPr lang="en-IN" sz="3200" dirty="0"/>
          </a:p>
          <a:p>
            <a:pPr fontAlgn="base"/>
            <a:r>
              <a:rPr lang="en-IN" sz="3200" dirty="0"/>
              <a:t>The average waiting time is much higher than the other algorithms.</a:t>
            </a:r>
          </a:p>
          <a:p>
            <a:pPr marL="0" indent="0" algn="ctr" fontAlgn="base">
              <a:buNone/>
            </a:pPr>
            <a:r>
              <a:rPr lang="en-IN" sz="3200" dirty="0">
                <a:solidFill>
                  <a:srgbClr val="C00000"/>
                </a:solidFill>
              </a:rPr>
              <a:t>FCFS is very simple and easy to implement but efficient</a:t>
            </a:r>
            <a:r>
              <a:rPr lang="en-IN" sz="32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134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F2D3-8642-7A50-21CB-4D31ABF0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(SJF) – Non preemptive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97A0-8CC3-9AD3-3171-A39FB58F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When the CPU is available, it is assigned to the process that has the smallest next CPU burst.</a:t>
            </a:r>
          </a:p>
          <a:p>
            <a:r>
              <a:rPr lang="en-IN" sz="2800" dirty="0"/>
              <a:t> If two processes have the same length next CPU burst, FCFS scheduling is used to break the tie. </a:t>
            </a:r>
          </a:p>
          <a:p>
            <a:r>
              <a:rPr lang="en-US" sz="2800" dirty="0"/>
              <a:t>Objective is to minimize the average waiting time by prioritizing shorter processes over longer ones.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645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09A9-A3BA-4CED-CC73-A6A6F6D7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Sjf</a:t>
            </a:r>
            <a:r>
              <a:rPr lang="en-US" dirty="0"/>
              <a:t> – non preemptive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8FC3-5DAD-4315-74C2-70EBAFE6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9F05639-CF0E-A8F1-AD78-B2B97ECE1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" r="6257"/>
          <a:stretch/>
        </p:blipFill>
        <p:spPr>
          <a:xfrm>
            <a:off x="368491" y="1715956"/>
            <a:ext cx="11423176" cy="512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2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DF48-7E5E-35DE-73F2-C0B0860C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Sjf</a:t>
            </a:r>
            <a:r>
              <a:rPr lang="en-US" dirty="0"/>
              <a:t> – non preemptive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6695-FF78-145F-9C8D-F98D1D057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1CB007-366C-0C52-59B0-8EDD86295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86" y="1997986"/>
            <a:ext cx="4436208" cy="4157858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20815726-DD05-EE24-4E2A-C3937A138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" y="1894813"/>
            <a:ext cx="6705778" cy="44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0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2AED-40FC-7439-3E43-F7D4B571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Sjf</a:t>
            </a:r>
            <a:r>
              <a:rPr lang="en-US" dirty="0"/>
              <a:t> - preemptive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7AE17EB-396F-D362-E7DA-3B52F26AA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25" y="764027"/>
            <a:ext cx="7924764" cy="57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130656"/>
            <a:ext cx="11340514" cy="1126644"/>
          </a:xfrm>
        </p:spPr>
        <p:txBody>
          <a:bodyPr>
            <a:normAutofit/>
          </a:bodyPr>
          <a:lstStyle/>
          <a:p>
            <a:r>
              <a:rPr lang="en-IN" sz="3600" cap="none" dirty="0"/>
              <a:t>Process State Transition Diagram</a:t>
            </a:r>
          </a:p>
        </p:txBody>
      </p:sp>
      <p:pic>
        <p:nvPicPr>
          <p:cNvPr id="1026" name="Picture 2" descr="OS Process States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1" y="1952626"/>
            <a:ext cx="76694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681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939E-7198-6EAD-B164-0D039E7F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68951A8-3119-6254-D1C5-BA8576F02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33" y="478784"/>
            <a:ext cx="4045398" cy="6367758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9CB3AC48-C2FD-4B9A-B717-E4270D6CB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8784"/>
            <a:ext cx="4655722" cy="65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89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232A-6647-D821-1F4A-664AFD9E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6C06487-9712-09E4-808B-7D93F0CB3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1" y="470144"/>
            <a:ext cx="4072220" cy="629147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3F5FDEE-0444-0CCB-7D86-9D824B61F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616" y="470144"/>
            <a:ext cx="4741687" cy="602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9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47D1-2378-AB36-EAD6-E14DB1BD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22923F4-BFA7-09BA-3E16-F99D9E0FD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9" y="439559"/>
            <a:ext cx="4554602" cy="630031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68DB80-ABB5-44BD-C690-B3363C734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55" y="439559"/>
            <a:ext cx="4868813" cy="629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37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E787-9B1D-1493-074B-D8D2F5AA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Sjf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08A0-F435-E8A2-C496-0A3D3D7DA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8" y="1992574"/>
            <a:ext cx="11341290" cy="438093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Optimal Average Waiting Time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Efficient </a:t>
            </a:r>
            <a:r>
              <a:rPr lang="en-US" sz="2800" b="1"/>
              <a:t>Resource Utilization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Starvation:</a:t>
            </a:r>
            <a:r>
              <a:rPr lang="en-US" sz="2800" dirty="0"/>
              <a:t> Longer processes may suffer from starvation, where they wait indefinitely if shorter processes keep arriving.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Difficult to Implement:</a:t>
            </a:r>
            <a:r>
              <a:rPr lang="en-US" sz="2800" dirty="0"/>
              <a:t> SJF requires precise knowledge of the duration of each process, which is not always possible or practical to obtain.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187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9BAD-912A-B955-331C-28BA7CA4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41B1-42AD-F03E-B04E-D725F2CF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3975348"/>
          </a:xfrm>
        </p:spPr>
        <p:txBody>
          <a:bodyPr>
            <a:normAutofit/>
          </a:bodyPr>
          <a:lstStyle/>
          <a:p>
            <a:r>
              <a:rPr lang="en-IN" sz="2800" dirty="0"/>
              <a:t>In Priority scheduling, there is a priority number assigned to each process. </a:t>
            </a:r>
          </a:p>
          <a:p>
            <a:r>
              <a:rPr lang="en-IN" sz="2800" dirty="0"/>
              <a:t>In some systems, the lower the number, the higher the priority. While, in the others, the higher the number, the higher will be the priority.</a:t>
            </a:r>
          </a:p>
          <a:p>
            <a:r>
              <a:rPr lang="en-IN" sz="2800" dirty="0"/>
              <a:t> The Process with the higher priority among the available processes is given the CPU.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6802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6442-3394-58AF-D37C-C023776B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Priority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A8BF-3CBA-F150-4B4E-268B0D6E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2180496"/>
            <a:ext cx="11133135" cy="41657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CPU is preempted if a new process arrives with a higher priority than the currently running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Example: If Process A is running and Process B arrives with a higher priority, Process A will be stopped, and Process B will start execution.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2737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394A-87E7-BD67-632E-C113680E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Non-Preemptive Priority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55A8-7EBC-001A-296C-3F38FB468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running process is not interrupted until it finishes its CPU burst.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Example: If Process A is running and Process B arrives with a higher priority, Process B will have to wait until Process A completes.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8681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DDC1-A822-6B31-D7E4-D014B840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– non preemptive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D57293-B185-A701-6964-D5DF5B726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713" y="1838787"/>
            <a:ext cx="7188446" cy="48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98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2533-9043-46B4-53DB-9762C19F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 – preemptive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F43DE2D-C2D7-9ADC-1C20-5ABE5B46C1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24"/>
          <a:stretch/>
        </p:blipFill>
        <p:spPr>
          <a:xfrm>
            <a:off x="0" y="2006221"/>
            <a:ext cx="11745009" cy="393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5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ED2C-0DFE-D2DD-B259-78EA0940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FE80D6-0609-ABD1-12D8-E47DCBAD8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922519"/>
            <a:ext cx="11306008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Starvation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Lower-priority processes may never get executed if high-priority processes keep coming.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Managing different priorities can be complex. </a:t>
            </a:r>
          </a:p>
        </p:txBody>
      </p:sp>
    </p:spTree>
    <p:extLst>
      <p:ext uri="{BB962C8B-B14F-4D97-AF65-F5344CB8AC3E}">
        <p14:creationId xmlns:p14="http://schemas.microsoft.com/office/powerpoint/2010/main" val="135657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CPU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2" y="1715956"/>
            <a:ext cx="11650513" cy="491344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 process migrates between the various scheduling queues throughout its lifetime.  </a:t>
            </a:r>
          </a:p>
          <a:p>
            <a:pPr algn="just"/>
            <a:r>
              <a:rPr lang="en-US" sz="3600" dirty="0"/>
              <a:t>The OS must select, for scheduling purposes, processes from these queues in some fashion.  </a:t>
            </a:r>
          </a:p>
          <a:p>
            <a:pPr algn="just"/>
            <a:r>
              <a:rPr lang="en-US" sz="3600" dirty="0"/>
              <a:t>The selection process is carried out by the appropriate </a:t>
            </a:r>
            <a:r>
              <a:rPr lang="en-US" sz="3600" b="1" u="sng" dirty="0"/>
              <a:t>schedulers</a:t>
            </a:r>
          </a:p>
        </p:txBody>
      </p:sp>
    </p:spTree>
    <p:extLst>
      <p:ext uri="{BB962C8B-B14F-4D97-AF65-F5344CB8AC3E}">
        <p14:creationId xmlns:p14="http://schemas.microsoft.com/office/powerpoint/2010/main" val="3968204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8DF1-248C-A5F2-3904-17F2385B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3362-87B4-D6C7-26D2-FFFB53F8F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Round Robin (RR) scheduling is a CPU scheduling algorithm that assigns a fixed time quantum (time slice) to each process in the queue. </a:t>
            </a:r>
          </a:p>
          <a:p>
            <a:r>
              <a:rPr lang="en-US" sz="2800" dirty="0"/>
              <a:t>The CPU scheduler cycles through the processes, giving each one a turn to execute for a set amount of time before moving on to the next process in the queue.</a:t>
            </a:r>
          </a:p>
        </p:txBody>
      </p:sp>
    </p:spTree>
    <p:extLst>
      <p:ext uri="{BB962C8B-B14F-4D97-AF65-F5344CB8AC3E}">
        <p14:creationId xmlns:p14="http://schemas.microsoft.com/office/powerpoint/2010/main" val="1775959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8949-D5E4-ADDA-FA61-26943909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</a:p>
        </p:txBody>
      </p:sp>
      <p:pic>
        <p:nvPicPr>
          <p:cNvPr id="3074" name="Picture 2" descr="round robin scheduling in os">
            <a:extLst>
              <a:ext uri="{FF2B5EF4-FFF2-40B4-BE49-F238E27FC236}">
                <a16:creationId xmlns:a16="http://schemas.microsoft.com/office/drawing/2014/main" id="{AB4EC5AA-F6CB-341F-3CC5-D3CDD045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09" y="1935919"/>
            <a:ext cx="8238627" cy="47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94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8DF1-248C-A5F2-3904-17F2385B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277ECE-B858-232A-5B21-2BCCBDFCE0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0038" y="2217066"/>
            <a:ext cx="11310770" cy="402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2800" dirty="0"/>
              <a:t>Time Quantum: A small, fixed unit of time is defined, usually between 10-100 milliseconds.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2800" dirty="0"/>
              <a:t>Process Execution: Each process in the queue gets to execute for a time equal to the time quantum.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2800" dirty="0"/>
              <a:t>Context Switching: When a process's time quantum expires, a context switch occurs, and the CPU is given to the next process in the queue.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sz="2800" dirty="0"/>
              <a:t>Rotation: The process is then placed at the back of the queue if it hasn’t finished execution. This cycle continues until all processes are complete. </a:t>
            </a:r>
          </a:p>
        </p:txBody>
      </p:sp>
    </p:spTree>
    <p:extLst>
      <p:ext uri="{BB962C8B-B14F-4D97-AF65-F5344CB8AC3E}">
        <p14:creationId xmlns:p14="http://schemas.microsoft.com/office/powerpoint/2010/main" val="3778238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A11E-0D5A-A56D-AA2B-685F0C65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6D7042-87FD-A874-B639-F18CFA280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42424"/>
              </p:ext>
            </p:extLst>
          </p:nvPr>
        </p:nvGraphicFramePr>
        <p:xfrm>
          <a:off x="1404203" y="252117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586553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6112634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4442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954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1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3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8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0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9644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3F5A5F-9071-CC99-0C79-EA76F6BA07DB}"/>
              </a:ext>
            </a:extLst>
          </p:cNvPr>
          <p:cNvSpPr txBox="1"/>
          <p:nvPr/>
        </p:nvSpPr>
        <p:spPr>
          <a:xfrm>
            <a:off x="2893325" y="5399044"/>
            <a:ext cx="275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 slice = 5 </a:t>
            </a:r>
            <a:r>
              <a:rPr lang="en-US" sz="2800" dirty="0" err="1"/>
              <a:t>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5813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12D5-3342-A20D-C910-FB0F4378E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scheduling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1BB8C-B3FB-D4C7-B232-0F43AF66A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64" y="2125106"/>
            <a:ext cx="10138349" cy="34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47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52F4-16D5-E15E-4E7C-6260C41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D1724-6322-D3AA-7925-D042638B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9" y="138073"/>
            <a:ext cx="11592611" cy="1485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43F47-D1FB-35FD-A19B-AC94F4B5D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957" y="1733090"/>
            <a:ext cx="7962306" cy="51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8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cap="none" dirty="0"/>
              <a:t>Types of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650" y="2362199"/>
            <a:ext cx="11696699" cy="4714875"/>
          </a:xfrm>
        </p:spPr>
        <p:txBody>
          <a:bodyPr>
            <a:normAutofit/>
          </a:bodyPr>
          <a:lstStyle/>
          <a:p>
            <a:r>
              <a:rPr lang="en-US" sz="3200" dirty="0"/>
              <a:t>Long Term Scheduler</a:t>
            </a:r>
          </a:p>
          <a:p>
            <a:pPr lvl="1"/>
            <a:r>
              <a:rPr lang="en-US" sz="2800" dirty="0"/>
              <a:t>Selects processes that are ready to execute and loads them into ready queue.</a:t>
            </a:r>
          </a:p>
          <a:p>
            <a:r>
              <a:rPr lang="en-US" sz="3200" dirty="0"/>
              <a:t>Short Term Scheduler</a:t>
            </a:r>
          </a:p>
          <a:p>
            <a:pPr lvl="1"/>
            <a:r>
              <a:rPr lang="en-US" sz="2800" dirty="0"/>
              <a:t>Selects process from the ready queue and allocates CPU to it</a:t>
            </a:r>
          </a:p>
          <a:p>
            <a:r>
              <a:rPr lang="en-US" sz="3200" dirty="0"/>
              <a:t>Medium Term Scheduler</a:t>
            </a:r>
          </a:p>
          <a:p>
            <a:pPr lvl="1"/>
            <a:r>
              <a:rPr lang="en-US" sz="2800" dirty="0"/>
              <a:t>Selects which swapped out process is to be loaded next into the ready queue</a:t>
            </a:r>
          </a:p>
          <a:p>
            <a:endParaRPr lang="en-US" sz="32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718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43" y="672508"/>
            <a:ext cx="11029616" cy="988332"/>
          </a:xfrm>
        </p:spPr>
        <p:txBody>
          <a:bodyPr>
            <a:normAutofit/>
          </a:bodyPr>
          <a:lstStyle/>
          <a:p>
            <a:r>
              <a:rPr lang="en-IN" sz="3600" cap="none" dirty="0"/>
              <a:t>Dispatcher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91705" y="2009955"/>
            <a:ext cx="11462169" cy="4658264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The dispatcher is the module that gives control of the CPU to the process selected by the short term scheduler.</a:t>
            </a:r>
          </a:p>
          <a:p>
            <a:r>
              <a:rPr lang="en-IN" sz="3200" dirty="0"/>
              <a:t>ST </a:t>
            </a:r>
            <a:r>
              <a:rPr lang="en-IN" sz="3200" dirty="0">
                <a:sym typeface="Wingdings" panose="05000000000000000000" pitchFamily="2" charset="2"/>
              </a:rPr>
              <a:t> </a:t>
            </a:r>
            <a:r>
              <a:rPr lang="en-IN" sz="3200" dirty="0" err="1">
                <a:sym typeface="Wingdings" panose="05000000000000000000" pitchFamily="2" charset="2"/>
              </a:rPr>
              <a:t>Dispatcherrunning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363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1"/>
          <p:cNvSpPr>
            <a:spLocks noGrp="1"/>
          </p:cNvSpPr>
          <p:nvPr>
            <p:ph sz="quarter" idx="4"/>
          </p:nvPr>
        </p:nvSpPr>
        <p:spPr>
          <a:xfrm>
            <a:off x="491705" y="2009955"/>
            <a:ext cx="11462169" cy="4658264"/>
          </a:xfrm>
        </p:spPr>
        <p:txBody>
          <a:bodyPr>
            <a:normAutofit/>
          </a:bodyPr>
          <a:lstStyle/>
          <a:p>
            <a:pPr lvl="1"/>
            <a:r>
              <a:rPr lang="en-IN" sz="3200" b="1" dirty="0"/>
              <a:t>Arrival Time</a:t>
            </a:r>
            <a:r>
              <a:rPr lang="en-IN" sz="3200" dirty="0"/>
              <a:t>: 	When a process enters in a ready state</a:t>
            </a:r>
          </a:p>
          <a:p>
            <a:pPr lvl="1"/>
            <a:r>
              <a:rPr lang="en-IN" sz="3200" b="1" dirty="0"/>
              <a:t>Burst Time/Execution Time:</a:t>
            </a:r>
            <a:r>
              <a:rPr lang="en-IN" sz="3200" dirty="0"/>
              <a:t> It is the time required by the process to complete execution. It is also called running time.</a:t>
            </a:r>
          </a:p>
          <a:p>
            <a:pPr lvl="1"/>
            <a:r>
              <a:rPr lang="en-IN" sz="3200" b="1" dirty="0"/>
              <a:t>Completion Time</a:t>
            </a:r>
            <a:r>
              <a:rPr lang="en-IN" sz="3200" dirty="0"/>
              <a:t>:  When process complete and exit from a system</a:t>
            </a:r>
          </a:p>
          <a:p>
            <a:pPr lvl="1"/>
            <a:r>
              <a:rPr lang="en-IN" sz="3200" b="1" dirty="0"/>
              <a:t>Turn Around Time </a:t>
            </a:r>
            <a:r>
              <a:rPr lang="en-IN" sz="3200" dirty="0"/>
              <a:t>: </a:t>
            </a:r>
            <a:r>
              <a:rPr lang="en-US" sz="3200" dirty="0"/>
              <a:t>The interval from time of submission of a process to time of completion. TAT=CT-AT</a:t>
            </a:r>
          </a:p>
          <a:p>
            <a:pPr lvl="1"/>
            <a:endParaRPr lang="en-IN" sz="3200" dirty="0"/>
          </a:p>
          <a:p>
            <a:pPr lvl="1"/>
            <a:endParaRPr lang="en-IN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2143" y="672508"/>
            <a:ext cx="11029616" cy="988332"/>
          </a:xfrm>
        </p:spPr>
        <p:txBody>
          <a:bodyPr>
            <a:normAutofit/>
          </a:bodyPr>
          <a:lstStyle/>
          <a:p>
            <a:r>
              <a:rPr lang="en-IN" sz="3600" cap="none" dirty="0"/>
              <a:t>Scheduling Criteria</a:t>
            </a:r>
          </a:p>
        </p:txBody>
      </p:sp>
    </p:spTree>
    <p:extLst>
      <p:ext uri="{BB962C8B-B14F-4D97-AF65-F5344CB8AC3E}">
        <p14:creationId xmlns:p14="http://schemas.microsoft.com/office/powerpoint/2010/main" val="15182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1"/>
          <p:cNvSpPr>
            <a:spLocks noGrp="1"/>
          </p:cNvSpPr>
          <p:nvPr>
            <p:ph sz="quarter" idx="4"/>
          </p:nvPr>
        </p:nvSpPr>
        <p:spPr>
          <a:xfrm>
            <a:off x="491705" y="2009955"/>
            <a:ext cx="11462169" cy="4658264"/>
          </a:xfrm>
        </p:spPr>
        <p:txBody>
          <a:bodyPr>
            <a:normAutofit/>
          </a:bodyPr>
          <a:lstStyle/>
          <a:p>
            <a:pPr lvl="1"/>
            <a:r>
              <a:rPr lang="en-IN" sz="3200" b="1" dirty="0"/>
              <a:t>Waiting Time</a:t>
            </a:r>
            <a:r>
              <a:rPr lang="en-IN" sz="3200" dirty="0"/>
              <a:t>:  Time spent by a process waiting in the ready queue. </a:t>
            </a:r>
          </a:p>
          <a:p>
            <a:pPr marL="324000" lvl="1" indent="0">
              <a:buNone/>
            </a:pPr>
            <a:r>
              <a:rPr lang="en-IN" sz="3200" dirty="0"/>
              <a:t>     WT = TAT – Burst Time.</a:t>
            </a:r>
          </a:p>
          <a:p>
            <a:pPr lvl="1"/>
            <a:r>
              <a:rPr lang="en-IN" sz="3200" b="1" dirty="0"/>
              <a:t>Response Time </a:t>
            </a:r>
            <a:r>
              <a:rPr lang="en-IN" sz="3200" dirty="0"/>
              <a:t>:  The time taken from submission of the process of request until the first response is produced.</a:t>
            </a:r>
          </a:p>
          <a:p>
            <a:endParaRPr lang="en-IN" sz="3400" dirty="0"/>
          </a:p>
          <a:p>
            <a:pPr lvl="1"/>
            <a:endParaRPr lang="en-IN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2143" y="672508"/>
            <a:ext cx="11029616" cy="988332"/>
          </a:xfrm>
        </p:spPr>
        <p:txBody>
          <a:bodyPr>
            <a:normAutofit/>
          </a:bodyPr>
          <a:lstStyle/>
          <a:p>
            <a:r>
              <a:rPr lang="en-IN" sz="3600" cap="none" dirty="0"/>
              <a:t>Scheduling Criteria</a:t>
            </a:r>
          </a:p>
        </p:txBody>
      </p:sp>
    </p:spTree>
    <p:extLst>
      <p:ext uri="{BB962C8B-B14F-4D97-AF65-F5344CB8AC3E}">
        <p14:creationId xmlns:p14="http://schemas.microsoft.com/office/powerpoint/2010/main" val="148165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1"/>
          <p:cNvSpPr>
            <a:spLocks noGrp="1"/>
          </p:cNvSpPr>
          <p:nvPr>
            <p:ph sz="quarter" idx="4"/>
          </p:nvPr>
        </p:nvSpPr>
        <p:spPr>
          <a:xfrm>
            <a:off x="491705" y="2009955"/>
            <a:ext cx="11462169" cy="46582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CPU Utilization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Keep the CPU as busy as possible.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Throughput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Number of processes that are completed per unit time</a:t>
            </a:r>
          </a:p>
          <a:p>
            <a:r>
              <a:rPr lang="en-IN" sz="3200" b="1" dirty="0"/>
              <a:t>Maximize</a:t>
            </a:r>
            <a:r>
              <a:rPr lang="en-IN" sz="3400" dirty="0"/>
              <a:t> – </a:t>
            </a:r>
            <a:r>
              <a:rPr lang="en-IN" sz="2800" dirty="0"/>
              <a:t>CPU Utilization &amp; Throughput</a:t>
            </a:r>
          </a:p>
          <a:p>
            <a:r>
              <a:rPr lang="en-IN" sz="2800" b="1" dirty="0"/>
              <a:t>Minimize</a:t>
            </a:r>
            <a:r>
              <a:rPr lang="en-IN" sz="2800" dirty="0"/>
              <a:t> – TAT, WT, RT</a:t>
            </a:r>
          </a:p>
          <a:p>
            <a:r>
              <a:rPr lang="en-IN" sz="2800" dirty="0"/>
              <a:t>Fair Allocation of CPU to processes.</a:t>
            </a:r>
          </a:p>
          <a:p>
            <a:endParaRPr lang="en-IN" sz="3400" dirty="0"/>
          </a:p>
          <a:p>
            <a:pPr lvl="1"/>
            <a:endParaRPr lang="en-IN" sz="3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62143" y="672508"/>
            <a:ext cx="11029616" cy="988332"/>
          </a:xfrm>
        </p:spPr>
        <p:txBody>
          <a:bodyPr>
            <a:normAutofit/>
          </a:bodyPr>
          <a:lstStyle/>
          <a:p>
            <a:r>
              <a:rPr lang="en-IN" sz="3600" cap="none" dirty="0"/>
              <a:t>Scheduling Criteria</a:t>
            </a:r>
          </a:p>
        </p:txBody>
      </p:sp>
    </p:spTree>
    <p:extLst>
      <p:ext uri="{BB962C8B-B14F-4D97-AF65-F5344CB8AC3E}">
        <p14:creationId xmlns:p14="http://schemas.microsoft.com/office/powerpoint/2010/main" val="2849605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/>
              <a:t>CPU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3" y="2070340"/>
            <a:ext cx="11162580" cy="44857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CPU scheduling deals with the problem of deciding which of the processes in the ready queue is to be allocated the CPU.  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There are many different CPU scheduling algorithms are there.</a:t>
            </a:r>
          </a:p>
          <a:p>
            <a:pPr algn="just">
              <a:lnSpc>
                <a:spcPct val="150000"/>
              </a:lnSpc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848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3EC3CB2BC71542AC6F2E88E727CE54" ma:contentTypeVersion="3" ma:contentTypeDescription="Create a new document." ma:contentTypeScope="" ma:versionID="a5df45ae65b78f7a773a34021e8005e6">
  <xsd:schema xmlns:xsd="http://www.w3.org/2001/XMLSchema" xmlns:xs="http://www.w3.org/2001/XMLSchema" xmlns:p="http://schemas.microsoft.com/office/2006/metadata/properties" xmlns:ns2="db44fd4e-d610-4a8b-a61f-0685a31057e6" targetNamespace="http://schemas.microsoft.com/office/2006/metadata/properties" ma:root="true" ma:fieldsID="c26b0489b5e4e5d62b09ab636f3508e2" ns2:_="">
    <xsd:import namespace="db44fd4e-d610-4a8b-a61f-0685a3105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44fd4e-d610-4a8b-a61f-0685a31057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9FB172-DFEB-471D-AED7-922F29C78E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44fd4e-d610-4a8b-a61f-0685a3105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00C4E8-9CA7-46A1-A3CB-6EA7C04081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1C2638-0500-43A0-B39F-5BCDD408379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1087</TotalTime>
  <Words>1154</Words>
  <Application>Microsoft Office PowerPoint</Application>
  <PresentationFormat>Widescreen</PresentationFormat>
  <Paragraphs>166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Gill Sans MT</vt:lpstr>
      <vt:lpstr>Wingdings</vt:lpstr>
      <vt:lpstr>Wingdings 2</vt:lpstr>
      <vt:lpstr>Dividend</vt:lpstr>
      <vt:lpstr>Process Scheduling</vt:lpstr>
      <vt:lpstr>Process State Transition Diagram</vt:lpstr>
      <vt:lpstr>CPU Scheduler</vt:lpstr>
      <vt:lpstr>Types of Schedulers</vt:lpstr>
      <vt:lpstr>Dispatcher</vt:lpstr>
      <vt:lpstr>Scheduling Criteria</vt:lpstr>
      <vt:lpstr>Scheduling Criteria</vt:lpstr>
      <vt:lpstr>Scheduling Criteria</vt:lpstr>
      <vt:lpstr>CPU Scheduling</vt:lpstr>
      <vt:lpstr>CPU Scheduling</vt:lpstr>
      <vt:lpstr>Pre-emptive &amp; Non Pre-emptive Scheduling</vt:lpstr>
      <vt:lpstr>FCFS (First Come First Serve)</vt:lpstr>
      <vt:lpstr>FCFS (First Come First Serve)</vt:lpstr>
      <vt:lpstr>FCFS (First Come First Serve)</vt:lpstr>
      <vt:lpstr>FCFS (First Come First Serve)</vt:lpstr>
      <vt:lpstr>Shortest job first (SJF) – Non preemptive</vt:lpstr>
      <vt:lpstr>Sjf – non preemptive</vt:lpstr>
      <vt:lpstr>Sjf – non preemptive</vt:lpstr>
      <vt:lpstr>Sjf - preemptive</vt:lpstr>
      <vt:lpstr>PowerPoint Presentation</vt:lpstr>
      <vt:lpstr>PowerPoint Presentation</vt:lpstr>
      <vt:lpstr>PowerPoint Presentation</vt:lpstr>
      <vt:lpstr>Sjf </vt:lpstr>
      <vt:lpstr>Priority scheduling</vt:lpstr>
      <vt:lpstr>Preemptive Priority Scheduling</vt:lpstr>
      <vt:lpstr>Non-Preemptive Priority Scheduling</vt:lpstr>
      <vt:lpstr>Priority scheduling – non preemptive</vt:lpstr>
      <vt:lpstr>Priority scheduling – preemptive</vt:lpstr>
      <vt:lpstr>Priority scheduling</vt:lpstr>
      <vt:lpstr>Round robin scheduling</vt:lpstr>
      <vt:lpstr>Round robin scheduling</vt:lpstr>
      <vt:lpstr>Round robin scheduling</vt:lpstr>
      <vt:lpstr>Round robin scheduling</vt:lpstr>
      <vt:lpstr>Round robin scheduling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 Algebra –           Algebra of Logic</dc:title>
  <dc:creator>Nima</dc:creator>
  <cp:lastModifiedBy>Arjun V</cp:lastModifiedBy>
  <cp:revision>53</cp:revision>
  <dcterms:created xsi:type="dcterms:W3CDTF">2021-12-01T08:52:41Z</dcterms:created>
  <dcterms:modified xsi:type="dcterms:W3CDTF">2025-10-14T22:26:55Z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0x010100563EC3CB2BC71542AC6F2E88E727CE54</vt:lpwstr>
  </property>
</Properties>
</file>