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notesMasterIdLst>
    <p:notesMasterId r:id="rId54"/>
  </p:notesMasterIdLst>
  <p:sldIdLst>
    <p:sldId id="256" r:id="rId2"/>
    <p:sldId id="372" r:id="rId3"/>
    <p:sldId id="344" r:id="rId4"/>
    <p:sldId id="374" r:id="rId5"/>
    <p:sldId id="375"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2" r:id="rId41"/>
    <p:sldId id="293" r:id="rId42"/>
    <p:sldId id="294" r:id="rId43"/>
    <p:sldId id="295" r:id="rId44"/>
    <p:sldId id="296" r:id="rId45"/>
    <p:sldId id="346" r:id="rId46"/>
    <p:sldId id="365" r:id="rId47"/>
    <p:sldId id="362" r:id="rId48"/>
    <p:sldId id="363" r:id="rId49"/>
    <p:sldId id="325" r:id="rId50"/>
    <p:sldId id="366" r:id="rId51"/>
    <p:sldId id="364" r:id="rId52"/>
    <p:sldId id="376"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66" d="100"/>
          <a:sy n="66" d="100"/>
        </p:scale>
        <p:origin x="81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117E8F-2293-49D1-B6BE-1A5BD0B640E2}" type="datetimeFigureOut">
              <a:rPr lang="en-IN" smtClean="0"/>
              <a:t>18-07-2025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0EC25F-3C4E-4EE2-AF49-D7B9CB09625F}" type="slidenum">
              <a:rPr lang="en-IN" smtClean="0"/>
              <a:t>‹#›</a:t>
            </a:fld>
            <a:endParaRPr lang="en-IN"/>
          </a:p>
        </p:txBody>
      </p:sp>
    </p:spTree>
    <p:extLst>
      <p:ext uri="{BB962C8B-B14F-4D97-AF65-F5344CB8AC3E}">
        <p14:creationId xmlns:p14="http://schemas.microsoft.com/office/powerpoint/2010/main" val="16902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en-US" altLang="en-US" b="1" dirty="0">
                <a:latin typeface="Arial" charset="0"/>
                <a:cs typeface="Arial" charset="0"/>
              </a:rPr>
              <a:t>SAY:</a:t>
            </a:r>
            <a:br>
              <a:rPr lang="en-US" altLang="en-US" b="1" dirty="0">
                <a:latin typeface="Arial" charset="0"/>
                <a:cs typeface="Arial" charset="0"/>
              </a:rPr>
            </a:br>
            <a:br>
              <a:rPr lang="en-US" altLang="en-US" b="1" dirty="0">
                <a:latin typeface="Arial" charset="0"/>
                <a:cs typeface="Arial" charset="0"/>
              </a:rPr>
            </a:br>
            <a:r>
              <a:rPr lang="en-US" altLang="en-US" dirty="0">
                <a:latin typeface="Arial" charset="0"/>
                <a:cs typeface="Arial" charset="0"/>
              </a:rPr>
              <a:t>Before we wrap up the course, let’s review what we have learned today.</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dirty="0">
                <a:latin typeface="Arial" charset="0"/>
                <a:cs typeface="Arial" charset="0"/>
              </a:rPr>
              <a:t>During this course, we have</a:t>
            </a:r>
          </a:p>
          <a:p>
            <a:pPr eaLnBrk="1" hangingPunct="1">
              <a:lnSpc>
                <a:spcPct val="150000"/>
              </a:lnSpc>
              <a:spcBef>
                <a:spcPct val="0"/>
              </a:spcBef>
            </a:pPr>
            <a:br>
              <a:rPr lang="en-US" altLang="en-US" dirty="0">
                <a:latin typeface="Arial" charset="0"/>
                <a:cs typeface="Arial" charset="0"/>
              </a:rPr>
            </a:br>
            <a:r>
              <a:rPr lang="en-US" altLang="en-US" dirty="0">
                <a:latin typeface="Arial" charset="0"/>
                <a:cs typeface="Arial" charset="0"/>
              </a:rPr>
              <a:t>&lt;</a:t>
            </a:r>
            <a:r>
              <a:rPr lang="en-US" altLang="en-US" b="1" dirty="0">
                <a:latin typeface="Arial" charset="0"/>
                <a:cs typeface="Arial" charset="0"/>
              </a:rPr>
              <a:t>READ</a:t>
            </a:r>
            <a:r>
              <a:rPr lang="en-US" altLang="en-US" dirty="0">
                <a:latin typeface="Arial" charset="0"/>
                <a:cs typeface="Arial" charset="0"/>
              </a:rPr>
              <a:t> the bullets from the slide.&gt;</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b="1" dirty="0">
                <a:solidFill>
                  <a:srgbClr val="000000"/>
                </a:solidFill>
                <a:latin typeface="Arial" charset="0"/>
                <a:cs typeface="Arial" charset="0"/>
              </a:rPr>
              <a:t>GO</a:t>
            </a:r>
            <a:r>
              <a:rPr lang="en-US" altLang="en-US" dirty="0">
                <a:solidFill>
                  <a:srgbClr val="000000"/>
                </a:solidFill>
                <a:latin typeface="Arial" charset="0"/>
                <a:cs typeface="Arial" charset="0"/>
              </a:rPr>
              <a:t> to next slide.</a:t>
            </a:r>
            <a:endParaRPr lang="en-US" altLang="en-US" dirty="0">
              <a:latin typeface="Arial" charset="0"/>
              <a:cs typeface="Arial"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1F923737-DF2C-4C05-AA71-4B5989D14E08}" type="slidenum">
              <a:rPr lang="en-US" altLang="en-US" smtClean="0"/>
              <a:pPr>
                <a:spcBef>
                  <a:spcPct val="0"/>
                </a:spcBef>
              </a:pPr>
              <a:t>3</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6A23028-C590-431B-AD6C-EE2EE647D4B7}" type="datetime1">
              <a:rPr lang="en-US" altLang="en-US" smtClean="0"/>
              <a:pPr fontAlgn="base">
                <a:spcBef>
                  <a:spcPct val="0"/>
                </a:spcBef>
                <a:spcAft>
                  <a:spcPct val="0"/>
                </a:spcAft>
                <a:defRPr/>
              </a:pPr>
              <a:t>7/18/2025</a:t>
            </a:fld>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en-US" altLang="en-US" b="1" dirty="0">
                <a:latin typeface="Arial" charset="0"/>
                <a:cs typeface="Arial" charset="0"/>
              </a:rPr>
              <a:t>SAY:</a:t>
            </a:r>
            <a:br>
              <a:rPr lang="en-US" altLang="en-US" b="1" dirty="0">
                <a:latin typeface="Arial" charset="0"/>
                <a:cs typeface="Arial" charset="0"/>
              </a:rPr>
            </a:br>
            <a:br>
              <a:rPr lang="en-US" altLang="en-US" b="1" dirty="0">
                <a:latin typeface="Arial" charset="0"/>
                <a:cs typeface="Arial" charset="0"/>
              </a:rPr>
            </a:br>
            <a:r>
              <a:rPr lang="en-US" altLang="en-US" dirty="0">
                <a:latin typeface="Arial" charset="0"/>
                <a:cs typeface="Arial" charset="0"/>
              </a:rPr>
              <a:t>Before we wrap up the course, let’s review what we have learned today.</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dirty="0">
                <a:latin typeface="Arial" charset="0"/>
                <a:cs typeface="Arial" charset="0"/>
              </a:rPr>
              <a:t>During this course, we have</a:t>
            </a:r>
          </a:p>
          <a:p>
            <a:pPr eaLnBrk="1" hangingPunct="1">
              <a:lnSpc>
                <a:spcPct val="150000"/>
              </a:lnSpc>
              <a:spcBef>
                <a:spcPct val="0"/>
              </a:spcBef>
            </a:pPr>
            <a:br>
              <a:rPr lang="en-US" altLang="en-US" dirty="0">
                <a:latin typeface="Arial" charset="0"/>
                <a:cs typeface="Arial" charset="0"/>
              </a:rPr>
            </a:br>
            <a:r>
              <a:rPr lang="en-US" altLang="en-US" dirty="0">
                <a:latin typeface="Arial" charset="0"/>
                <a:cs typeface="Arial" charset="0"/>
              </a:rPr>
              <a:t>&lt;</a:t>
            </a:r>
            <a:r>
              <a:rPr lang="en-US" altLang="en-US" b="1" dirty="0">
                <a:latin typeface="Arial" charset="0"/>
                <a:cs typeface="Arial" charset="0"/>
              </a:rPr>
              <a:t>READ</a:t>
            </a:r>
            <a:r>
              <a:rPr lang="en-US" altLang="en-US" dirty="0">
                <a:latin typeface="Arial" charset="0"/>
                <a:cs typeface="Arial" charset="0"/>
              </a:rPr>
              <a:t> the bullets from the slide.&gt;</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b="1" dirty="0">
                <a:solidFill>
                  <a:srgbClr val="000000"/>
                </a:solidFill>
                <a:latin typeface="Arial" charset="0"/>
                <a:cs typeface="Arial" charset="0"/>
              </a:rPr>
              <a:t>GO</a:t>
            </a:r>
            <a:r>
              <a:rPr lang="en-US" altLang="en-US" dirty="0">
                <a:solidFill>
                  <a:srgbClr val="000000"/>
                </a:solidFill>
                <a:latin typeface="Arial" charset="0"/>
                <a:cs typeface="Arial" charset="0"/>
              </a:rPr>
              <a:t> to next slide.</a:t>
            </a:r>
            <a:endParaRPr lang="en-US" altLang="en-US" dirty="0">
              <a:latin typeface="Arial" charset="0"/>
              <a:cs typeface="Arial"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1F923737-DF2C-4C05-AA71-4B5989D14E08}" type="slidenum">
              <a:rPr lang="en-US" altLang="en-US" smtClean="0"/>
              <a:pPr>
                <a:spcBef>
                  <a:spcPct val="0"/>
                </a:spcBef>
              </a:pPr>
              <a:t>45</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6A23028-C590-431B-AD6C-EE2EE647D4B7}" type="datetime1">
              <a:rPr lang="en-US" altLang="en-US" smtClean="0"/>
              <a:pPr fontAlgn="base">
                <a:spcBef>
                  <a:spcPct val="0"/>
                </a:spcBef>
                <a:spcAft>
                  <a:spcPct val="0"/>
                </a:spcAft>
                <a:defRPr/>
              </a:pPr>
              <a:t>7/18/2025</a:t>
            </a:fld>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en-US" altLang="en-US" b="1" dirty="0">
                <a:latin typeface="Arial" charset="0"/>
                <a:cs typeface="Arial" charset="0"/>
              </a:rPr>
              <a:t>SAY:</a:t>
            </a:r>
            <a:br>
              <a:rPr lang="en-US" altLang="en-US" b="1" dirty="0">
                <a:latin typeface="Arial" charset="0"/>
                <a:cs typeface="Arial" charset="0"/>
              </a:rPr>
            </a:br>
            <a:br>
              <a:rPr lang="en-US" altLang="en-US" b="1" dirty="0">
                <a:latin typeface="Arial" charset="0"/>
                <a:cs typeface="Arial" charset="0"/>
              </a:rPr>
            </a:br>
            <a:r>
              <a:rPr lang="en-US" altLang="en-US" dirty="0">
                <a:latin typeface="Arial" charset="0"/>
                <a:cs typeface="Arial" charset="0"/>
              </a:rPr>
              <a:t>Before we wrap up the course, let’s review what we have learned today.</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dirty="0">
                <a:latin typeface="Arial" charset="0"/>
                <a:cs typeface="Arial" charset="0"/>
              </a:rPr>
              <a:t>During this course, we have</a:t>
            </a:r>
          </a:p>
          <a:p>
            <a:pPr eaLnBrk="1" hangingPunct="1">
              <a:lnSpc>
                <a:spcPct val="150000"/>
              </a:lnSpc>
              <a:spcBef>
                <a:spcPct val="0"/>
              </a:spcBef>
            </a:pPr>
            <a:br>
              <a:rPr lang="en-US" altLang="en-US" dirty="0">
                <a:latin typeface="Arial" charset="0"/>
                <a:cs typeface="Arial" charset="0"/>
              </a:rPr>
            </a:br>
            <a:r>
              <a:rPr lang="en-US" altLang="en-US" dirty="0">
                <a:latin typeface="Arial" charset="0"/>
                <a:cs typeface="Arial" charset="0"/>
              </a:rPr>
              <a:t>&lt;</a:t>
            </a:r>
            <a:r>
              <a:rPr lang="en-US" altLang="en-US" b="1" dirty="0">
                <a:latin typeface="Arial" charset="0"/>
                <a:cs typeface="Arial" charset="0"/>
              </a:rPr>
              <a:t>READ</a:t>
            </a:r>
            <a:r>
              <a:rPr lang="en-US" altLang="en-US" dirty="0">
                <a:latin typeface="Arial" charset="0"/>
                <a:cs typeface="Arial" charset="0"/>
              </a:rPr>
              <a:t> the bullets from the slide.&gt;</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b="1" dirty="0">
                <a:solidFill>
                  <a:srgbClr val="000000"/>
                </a:solidFill>
                <a:latin typeface="Arial" charset="0"/>
                <a:cs typeface="Arial" charset="0"/>
              </a:rPr>
              <a:t>GO</a:t>
            </a:r>
            <a:r>
              <a:rPr lang="en-US" altLang="en-US" dirty="0">
                <a:solidFill>
                  <a:srgbClr val="000000"/>
                </a:solidFill>
                <a:latin typeface="Arial" charset="0"/>
                <a:cs typeface="Arial" charset="0"/>
              </a:rPr>
              <a:t> to next slide.</a:t>
            </a:r>
            <a:endParaRPr lang="en-US" altLang="en-US" dirty="0">
              <a:latin typeface="Arial" charset="0"/>
              <a:cs typeface="Arial"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1F923737-DF2C-4C05-AA71-4B5989D14E08}" type="slidenum">
              <a:rPr lang="en-US" altLang="en-US" smtClean="0"/>
              <a:pPr>
                <a:spcBef>
                  <a:spcPct val="0"/>
                </a:spcBef>
              </a:pPr>
              <a:t>46</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6A23028-C590-431B-AD6C-EE2EE647D4B7}" type="datetime1">
              <a:rPr lang="en-US" altLang="en-US" smtClean="0"/>
              <a:pPr fontAlgn="base">
                <a:spcBef>
                  <a:spcPct val="0"/>
                </a:spcBef>
                <a:spcAft>
                  <a:spcPct val="0"/>
                </a:spcAft>
                <a:defRPr/>
              </a:pPr>
              <a:t>7/18/2025</a:t>
            </a:fld>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en-US" altLang="en-US" b="1" dirty="0">
                <a:latin typeface="Arial" charset="0"/>
                <a:cs typeface="Arial" charset="0"/>
              </a:rPr>
              <a:t>SAY:</a:t>
            </a:r>
            <a:br>
              <a:rPr lang="en-US" altLang="en-US" b="1" dirty="0">
                <a:latin typeface="Arial" charset="0"/>
                <a:cs typeface="Arial" charset="0"/>
              </a:rPr>
            </a:br>
            <a:br>
              <a:rPr lang="en-US" altLang="en-US" b="1" dirty="0">
                <a:latin typeface="Arial" charset="0"/>
                <a:cs typeface="Arial" charset="0"/>
              </a:rPr>
            </a:br>
            <a:r>
              <a:rPr lang="en-US" altLang="en-US" dirty="0">
                <a:latin typeface="Arial" charset="0"/>
                <a:cs typeface="Arial" charset="0"/>
              </a:rPr>
              <a:t>Before we wrap up the course, let’s review what we have learned today.</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dirty="0">
                <a:latin typeface="Arial" charset="0"/>
                <a:cs typeface="Arial" charset="0"/>
              </a:rPr>
              <a:t>During this course, we have</a:t>
            </a:r>
          </a:p>
          <a:p>
            <a:pPr eaLnBrk="1" hangingPunct="1">
              <a:lnSpc>
                <a:spcPct val="150000"/>
              </a:lnSpc>
              <a:spcBef>
                <a:spcPct val="0"/>
              </a:spcBef>
            </a:pPr>
            <a:br>
              <a:rPr lang="en-US" altLang="en-US" dirty="0">
                <a:latin typeface="Arial" charset="0"/>
                <a:cs typeface="Arial" charset="0"/>
              </a:rPr>
            </a:br>
            <a:r>
              <a:rPr lang="en-US" altLang="en-US" dirty="0">
                <a:latin typeface="Arial" charset="0"/>
                <a:cs typeface="Arial" charset="0"/>
              </a:rPr>
              <a:t>&lt;</a:t>
            </a:r>
            <a:r>
              <a:rPr lang="en-US" altLang="en-US" b="1" dirty="0">
                <a:latin typeface="Arial" charset="0"/>
                <a:cs typeface="Arial" charset="0"/>
              </a:rPr>
              <a:t>READ</a:t>
            </a:r>
            <a:r>
              <a:rPr lang="en-US" altLang="en-US" dirty="0">
                <a:latin typeface="Arial" charset="0"/>
                <a:cs typeface="Arial" charset="0"/>
              </a:rPr>
              <a:t> the bullets from the slide.&gt;</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b="1" dirty="0">
                <a:solidFill>
                  <a:srgbClr val="000000"/>
                </a:solidFill>
                <a:latin typeface="Arial" charset="0"/>
                <a:cs typeface="Arial" charset="0"/>
              </a:rPr>
              <a:t>GO</a:t>
            </a:r>
            <a:r>
              <a:rPr lang="en-US" altLang="en-US" dirty="0">
                <a:solidFill>
                  <a:srgbClr val="000000"/>
                </a:solidFill>
                <a:latin typeface="Arial" charset="0"/>
                <a:cs typeface="Arial" charset="0"/>
              </a:rPr>
              <a:t> to next slide.</a:t>
            </a:r>
            <a:endParaRPr lang="en-US" altLang="en-US" dirty="0">
              <a:latin typeface="Arial" charset="0"/>
              <a:cs typeface="Arial"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1F923737-DF2C-4C05-AA71-4B5989D14E08}" type="slidenum">
              <a:rPr lang="en-US" altLang="en-US" smtClean="0"/>
              <a:pPr>
                <a:spcBef>
                  <a:spcPct val="0"/>
                </a:spcBef>
              </a:pPr>
              <a:t>47</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6A23028-C590-431B-AD6C-EE2EE647D4B7}" type="datetime1">
              <a:rPr lang="en-US" altLang="en-US" smtClean="0"/>
              <a:pPr fontAlgn="base">
                <a:spcBef>
                  <a:spcPct val="0"/>
                </a:spcBef>
                <a:spcAft>
                  <a:spcPct val="0"/>
                </a:spcAft>
                <a:defRPr/>
              </a:pPr>
              <a:t>7/18/2025</a:t>
            </a:fld>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en-US" altLang="en-US" b="1" dirty="0">
                <a:latin typeface="Arial" charset="0"/>
                <a:cs typeface="Arial" charset="0"/>
              </a:rPr>
              <a:t>SAY:</a:t>
            </a:r>
            <a:br>
              <a:rPr lang="en-US" altLang="en-US" b="1" dirty="0">
                <a:latin typeface="Arial" charset="0"/>
                <a:cs typeface="Arial" charset="0"/>
              </a:rPr>
            </a:br>
            <a:br>
              <a:rPr lang="en-US" altLang="en-US" b="1" dirty="0">
                <a:latin typeface="Arial" charset="0"/>
                <a:cs typeface="Arial" charset="0"/>
              </a:rPr>
            </a:br>
            <a:r>
              <a:rPr lang="en-US" altLang="en-US" dirty="0">
                <a:latin typeface="Arial" charset="0"/>
                <a:cs typeface="Arial" charset="0"/>
              </a:rPr>
              <a:t>Before we wrap up the course, let’s review what we have learned today.</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dirty="0">
                <a:latin typeface="Arial" charset="0"/>
                <a:cs typeface="Arial" charset="0"/>
              </a:rPr>
              <a:t>During this course, we have</a:t>
            </a:r>
          </a:p>
          <a:p>
            <a:pPr eaLnBrk="1" hangingPunct="1">
              <a:lnSpc>
                <a:spcPct val="150000"/>
              </a:lnSpc>
              <a:spcBef>
                <a:spcPct val="0"/>
              </a:spcBef>
            </a:pPr>
            <a:br>
              <a:rPr lang="en-US" altLang="en-US" dirty="0">
                <a:latin typeface="Arial" charset="0"/>
                <a:cs typeface="Arial" charset="0"/>
              </a:rPr>
            </a:br>
            <a:r>
              <a:rPr lang="en-US" altLang="en-US" dirty="0">
                <a:latin typeface="Arial" charset="0"/>
                <a:cs typeface="Arial" charset="0"/>
              </a:rPr>
              <a:t>&lt;</a:t>
            </a:r>
            <a:r>
              <a:rPr lang="en-US" altLang="en-US" b="1" dirty="0">
                <a:latin typeface="Arial" charset="0"/>
                <a:cs typeface="Arial" charset="0"/>
              </a:rPr>
              <a:t>READ</a:t>
            </a:r>
            <a:r>
              <a:rPr lang="en-US" altLang="en-US" dirty="0">
                <a:latin typeface="Arial" charset="0"/>
                <a:cs typeface="Arial" charset="0"/>
              </a:rPr>
              <a:t> the bullets from the slide.&gt;</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b="1" dirty="0">
                <a:solidFill>
                  <a:srgbClr val="000000"/>
                </a:solidFill>
                <a:latin typeface="Arial" charset="0"/>
                <a:cs typeface="Arial" charset="0"/>
              </a:rPr>
              <a:t>GO</a:t>
            </a:r>
            <a:r>
              <a:rPr lang="en-US" altLang="en-US" dirty="0">
                <a:solidFill>
                  <a:srgbClr val="000000"/>
                </a:solidFill>
                <a:latin typeface="Arial" charset="0"/>
                <a:cs typeface="Arial" charset="0"/>
              </a:rPr>
              <a:t> to next slide.</a:t>
            </a:r>
            <a:endParaRPr lang="en-US" altLang="en-US" dirty="0">
              <a:latin typeface="Arial" charset="0"/>
              <a:cs typeface="Arial"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1F923737-DF2C-4C05-AA71-4B5989D14E08}" type="slidenum">
              <a:rPr lang="en-US" altLang="en-US" smtClean="0"/>
              <a:pPr>
                <a:spcBef>
                  <a:spcPct val="0"/>
                </a:spcBef>
              </a:pPr>
              <a:t>48</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6A23028-C590-431B-AD6C-EE2EE647D4B7}" type="datetime1">
              <a:rPr lang="en-US" altLang="en-US" smtClean="0"/>
              <a:pPr fontAlgn="base">
                <a:spcBef>
                  <a:spcPct val="0"/>
                </a:spcBef>
                <a:spcAft>
                  <a:spcPct val="0"/>
                </a:spcAft>
                <a:defRPr/>
              </a:pPr>
              <a:t>7/18/2025</a:t>
            </a:fld>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of causes of illness, disability, and death;</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specific causes of ill health; and</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itchFamily="34" charset="0"/>
                <a:cs typeface="Arial" pitchFamily="34" charset="0"/>
              </a:rPr>
              <a:t> the effectiveness of health programs and services in improving population health.</a:t>
            </a:r>
          </a:p>
          <a:p>
            <a:pPr eaLnBrk="1" fontAlgn="auto" hangingPunct="1">
              <a:lnSpc>
                <a:spcPct val="150000"/>
              </a:lnSpc>
              <a:spcBef>
                <a:spcPts val="0"/>
              </a:spcBef>
              <a:spcAft>
                <a:spcPts val="0"/>
              </a:spcAft>
              <a:defRPr/>
            </a:pPr>
            <a:br>
              <a:rPr lang="en-US" dirty="0">
                <a:latin typeface="Arial" pitchFamily="34" charset="0"/>
                <a:cs typeface="Arial" pitchFamily="34" charset="0"/>
              </a:rPr>
            </a:br>
            <a:r>
              <a:rPr lang="en-US" b="1" dirty="0">
                <a:solidFill>
                  <a:prstClr val="black"/>
                </a:solidFill>
                <a:latin typeface="Arial" pitchFamily="34" charset="0"/>
                <a:cs typeface="Arial" pitchFamily="34" charset="0"/>
              </a:rPr>
              <a:t>GO</a:t>
            </a:r>
            <a:r>
              <a:rPr lang="en-US" dirty="0">
                <a:solidFill>
                  <a:prstClr val="black"/>
                </a:solidFill>
                <a:latin typeface="Arial" pitchFamily="34" charset="0"/>
                <a:cs typeface="Arial" pitchFamily="34" charset="0"/>
              </a:rPr>
              <a:t> to next slide.</a:t>
            </a:r>
            <a:endParaRPr lang="en-US" dirty="0">
              <a:latin typeface="Arial" pitchFamily="34" charset="0"/>
              <a:cs typeface="Arial"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CEE14A06-6DA4-4485-8C26-48B287ECF792}" type="slidenum">
              <a:rPr lang="en-US" altLang="en-US" smtClean="0"/>
              <a:pPr>
                <a:spcBef>
                  <a:spcPct val="0"/>
                </a:spcBef>
              </a:pPr>
              <a:t>49</a:t>
            </a:fld>
            <a:endParaRPr lang="en-US" altLang="en-US" dirty="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7/18/2025</a:t>
            </a:fld>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of causes of illness, disability, and death;</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specific causes of ill health; and</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itchFamily="34" charset="0"/>
                <a:cs typeface="Arial" pitchFamily="34" charset="0"/>
              </a:rPr>
              <a:t> the effectiveness of health programs and services in improving population health.</a:t>
            </a:r>
          </a:p>
          <a:p>
            <a:pPr eaLnBrk="1" fontAlgn="auto" hangingPunct="1">
              <a:lnSpc>
                <a:spcPct val="150000"/>
              </a:lnSpc>
              <a:spcBef>
                <a:spcPts val="0"/>
              </a:spcBef>
              <a:spcAft>
                <a:spcPts val="0"/>
              </a:spcAft>
              <a:defRPr/>
            </a:pPr>
            <a:br>
              <a:rPr lang="en-US" dirty="0">
                <a:latin typeface="Arial" pitchFamily="34" charset="0"/>
                <a:cs typeface="Arial" pitchFamily="34" charset="0"/>
              </a:rPr>
            </a:br>
            <a:r>
              <a:rPr lang="en-US" b="1" dirty="0">
                <a:solidFill>
                  <a:prstClr val="black"/>
                </a:solidFill>
                <a:latin typeface="Arial" pitchFamily="34" charset="0"/>
                <a:cs typeface="Arial" pitchFamily="34" charset="0"/>
              </a:rPr>
              <a:t>GO</a:t>
            </a:r>
            <a:r>
              <a:rPr lang="en-US" dirty="0">
                <a:solidFill>
                  <a:prstClr val="black"/>
                </a:solidFill>
                <a:latin typeface="Arial" pitchFamily="34" charset="0"/>
                <a:cs typeface="Arial" pitchFamily="34" charset="0"/>
              </a:rPr>
              <a:t> to next slide.</a:t>
            </a:r>
            <a:endParaRPr lang="en-US" dirty="0">
              <a:latin typeface="Arial" pitchFamily="34" charset="0"/>
              <a:cs typeface="Arial"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CEE14A06-6DA4-4485-8C26-48B287ECF792}" type="slidenum">
              <a:rPr lang="en-US" altLang="en-US" smtClean="0"/>
              <a:pPr>
                <a:spcBef>
                  <a:spcPct val="0"/>
                </a:spcBef>
              </a:pPr>
              <a:t>50</a:t>
            </a:fld>
            <a:endParaRPr lang="en-US" altLang="en-US" dirty="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7/18/2025</a:t>
            </a:fld>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of causes of illness, disability, and death;</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specific causes of ill health; and</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itchFamily="34" charset="0"/>
                <a:cs typeface="Arial" pitchFamily="34" charset="0"/>
              </a:rPr>
              <a:t> the effectiveness of health programs and services in improving population health.</a:t>
            </a:r>
          </a:p>
          <a:p>
            <a:pPr eaLnBrk="1" fontAlgn="auto" hangingPunct="1">
              <a:lnSpc>
                <a:spcPct val="150000"/>
              </a:lnSpc>
              <a:spcBef>
                <a:spcPts val="0"/>
              </a:spcBef>
              <a:spcAft>
                <a:spcPts val="0"/>
              </a:spcAft>
              <a:defRPr/>
            </a:pPr>
            <a:br>
              <a:rPr lang="en-US" dirty="0">
                <a:latin typeface="Arial" pitchFamily="34" charset="0"/>
                <a:cs typeface="Arial" pitchFamily="34" charset="0"/>
              </a:rPr>
            </a:br>
            <a:r>
              <a:rPr lang="en-US" b="1" dirty="0">
                <a:solidFill>
                  <a:prstClr val="black"/>
                </a:solidFill>
                <a:latin typeface="Arial" pitchFamily="34" charset="0"/>
                <a:cs typeface="Arial" pitchFamily="34" charset="0"/>
              </a:rPr>
              <a:t>GO</a:t>
            </a:r>
            <a:r>
              <a:rPr lang="en-US" dirty="0">
                <a:solidFill>
                  <a:prstClr val="black"/>
                </a:solidFill>
                <a:latin typeface="Arial" pitchFamily="34" charset="0"/>
                <a:cs typeface="Arial" pitchFamily="34" charset="0"/>
              </a:rPr>
              <a:t> to next slide.</a:t>
            </a:r>
            <a:endParaRPr lang="en-US" dirty="0">
              <a:latin typeface="Arial" pitchFamily="34" charset="0"/>
              <a:cs typeface="Arial"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CEE14A06-6DA4-4485-8C26-48B287ECF792}" type="slidenum">
              <a:rPr lang="en-US" altLang="en-US" smtClean="0"/>
              <a:pPr>
                <a:spcBef>
                  <a:spcPct val="0"/>
                </a:spcBef>
              </a:pPr>
              <a:t>51</a:t>
            </a:fld>
            <a:endParaRPr lang="en-US" altLang="en-US" dirty="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7/18/2025</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CE70A35-0853-42F8-95A7-DA87C4D9CB7D}" type="datetimeFigureOut">
              <a:rPr lang="en-IN" smtClean="0"/>
              <a:t>18-07-2025</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5331B14-A460-4C58-AD5B-E7AD32A7CAA2}" type="slidenum">
              <a:rPr lang="en-IN" smtClean="0"/>
              <a:t>‹#›</a:t>
            </a:fld>
            <a:endParaRPr lang="en-IN"/>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CE70A35-0853-42F8-95A7-DA87C4D9CB7D}" type="datetimeFigureOut">
              <a:rPr lang="en-IN" smtClean="0"/>
              <a:t>18-07-2025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31B14-A460-4C58-AD5B-E7AD32A7CAA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CE70A35-0853-42F8-95A7-DA87C4D9CB7D}" type="datetimeFigureOut">
              <a:rPr lang="en-IN" smtClean="0"/>
              <a:t>18-07-2025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31B14-A460-4C58-AD5B-E7AD32A7CAA2}"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asic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178410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CE70A35-0853-42F8-95A7-DA87C4D9CB7D}" type="datetimeFigureOut">
              <a:rPr lang="en-IN" smtClean="0"/>
              <a:t>18-07-2025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31B14-A460-4C58-AD5B-E7AD32A7CAA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CE70A35-0853-42F8-95A7-DA87C4D9CB7D}" type="datetimeFigureOut">
              <a:rPr lang="en-IN" smtClean="0"/>
              <a:t>18-07-2025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31B14-A460-4C58-AD5B-E7AD32A7CAA2}" type="slidenum">
              <a:rPr lang="en-IN" smtClean="0"/>
              <a:t>‹#›</a:t>
            </a:fld>
            <a:endParaRPr lang="en-IN"/>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CE70A35-0853-42F8-95A7-DA87C4D9CB7D}" type="datetimeFigureOut">
              <a:rPr lang="en-IN" smtClean="0"/>
              <a:t>18-07-2025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331B14-A460-4C58-AD5B-E7AD32A7CAA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CE70A35-0853-42F8-95A7-DA87C4D9CB7D}" type="datetimeFigureOut">
              <a:rPr lang="en-IN" smtClean="0"/>
              <a:t>18-07-2025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331B14-A460-4C58-AD5B-E7AD32A7CAA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2CE70A35-0853-42F8-95A7-DA87C4D9CB7D}" type="datetimeFigureOut">
              <a:rPr lang="en-IN" smtClean="0"/>
              <a:t>18-07-2025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331B14-A460-4C58-AD5B-E7AD32A7CAA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2CE70A35-0853-42F8-95A7-DA87C4D9CB7D}" type="datetimeFigureOut">
              <a:rPr lang="en-IN" smtClean="0"/>
              <a:t>18-07-2025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331B14-A460-4C58-AD5B-E7AD32A7CAA2}" type="slidenum">
              <a:rPr lang="en-IN" smtClean="0"/>
              <a:t>‹#›</a:t>
            </a:fld>
            <a:endParaRPr lang="en-IN"/>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CE70A35-0853-42F8-95A7-DA87C4D9CB7D}" type="datetimeFigureOut">
              <a:rPr lang="en-IN" smtClean="0"/>
              <a:t>18-07-2025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331B14-A460-4C58-AD5B-E7AD32A7CAA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2CE70A35-0853-42F8-95A7-DA87C4D9CB7D}" type="datetimeFigureOut">
              <a:rPr lang="en-IN" smtClean="0"/>
              <a:t>18-07-2025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331B14-A460-4C58-AD5B-E7AD32A7CAA2}" type="slidenum">
              <a:rPr lang="en-IN" smtClean="0"/>
              <a:t>‹#›</a:t>
            </a:fld>
            <a:endParaRPr lang="en-IN"/>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CE70A35-0853-42F8-95A7-DA87C4D9CB7D}" type="datetimeFigureOut">
              <a:rPr lang="en-IN" smtClean="0"/>
              <a:t>18-07-2025</a:t>
            </a:fld>
            <a:endParaRPr lang="en-IN"/>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5331B14-A460-4C58-AD5B-E7AD32A7CAA2}" type="slidenum">
              <a:rPr lang="en-IN" smtClean="0"/>
              <a:t>‹#›</a:t>
            </a:fld>
            <a:endParaRPr lang="en-IN"/>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name.com/" TargetMode="External"/><Relationship Id="rId2" Type="http://schemas.openxmlformats.org/officeDocument/2006/relationships/hyperlink" Target="https://uk.godaddy.com/" TargetMode="External"/><Relationship Id="rId1" Type="http://schemas.openxmlformats.org/officeDocument/2006/relationships/slideLayout" Target="../slideLayouts/slideLayout2.xml"/><Relationship Id="rId6" Type="http://schemas.openxmlformats.org/officeDocument/2006/relationships/hyperlink" Target="https://www.hostgator.com/" TargetMode="External"/><Relationship Id="rId5" Type="http://schemas.openxmlformats.org/officeDocument/2006/relationships/hyperlink" Target="https://www.bluehost.com/" TargetMode="External"/><Relationship Id="rId4" Type="http://schemas.openxmlformats.org/officeDocument/2006/relationships/hyperlink" Target="https://www.ipage.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codeconquest.com/tutorials/css/" TargetMode="External"/><Relationship Id="rId2" Type="http://schemas.openxmlformats.org/officeDocument/2006/relationships/hyperlink" Target="https://www.codeconquest.com/tutorials/html/" TargetMode="External"/><Relationship Id="rId1" Type="http://schemas.openxmlformats.org/officeDocument/2006/relationships/slideLayout" Target="../slideLayouts/slideLayout2.xml"/><Relationship Id="rId4" Type="http://schemas.openxmlformats.org/officeDocument/2006/relationships/hyperlink" Target="https://www.codeconquest.com/tutorials/javascript/"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www.codeconquest.com/training/ruby/" TargetMode="External"/><Relationship Id="rId2" Type="http://schemas.openxmlformats.org/officeDocument/2006/relationships/hyperlink" Target="https://www.codeconquest.com/tutorials/php/" TargetMode="External"/><Relationship Id="rId1" Type="http://schemas.openxmlformats.org/officeDocument/2006/relationships/slideLayout" Target="../slideLayouts/slideLayout2.xml"/><Relationship Id="rId5" Type="http://schemas.openxmlformats.org/officeDocument/2006/relationships/hyperlink" Target="https://www.codeconquest.com/training/python/" TargetMode="External"/><Relationship Id="rId4" Type="http://schemas.openxmlformats.org/officeDocument/2006/relationships/hyperlink" Target="https://www.codeconquest.com/training/java/"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C15D-0ECD-4A13-88A2-6871F19AC765}"/>
              </a:ext>
            </a:extLst>
          </p:cNvPr>
          <p:cNvSpPr>
            <a:spLocks noGrp="1"/>
          </p:cNvSpPr>
          <p:nvPr>
            <p:ph type="ctrTitle"/>
          </p:nvPr>
        </p:nvSpPr>
        <p:spPr>
          <a:xfrm>
            <a:off x="1541090" y="2794653"/>
            <a:ext cx="9875520" cy="1225803"/>
          </a:xfrm>
        </p:spPr>
        <p:txBody>
          <a:bodyPr>
            <a:normAutofit fontScale="90000"/>
          </a:bodyPr>
          <a:lstStyle/>
          <a:p>
            <a:pPr algn="ctr"/>
            <a:r>
              <a:rPr lang="en-IN" dirty="0">
                <a:latin typeface="Times New Roman" pitchFamily="18" charset="0"/>
                <a:cs typeface="Times New Roman" pitchFamily="18" charset="0"/>
              </a:rPr>
              <a:t>Module 1</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Introduction to Web Technology</a:t>
            </a:r>
          </a:p>
        </p:txBody>
      </p:sp>
    </p:spTree>
    <p:extLst>
      <p:ext uri="{BB962C8B-B14F-4D97-AF65-F5344CB8AC3E}">
        <p14:creationId xmlns:p14="http://schemas.microsoft.com/office/powerpoint/2010/main" val="1311562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4EB2A-4220-4F3A-B792-6462D7548D0B}"/>
              </a:ext>
            </a:extLst>
          </p:cNvPr>
          <p:cNvSpPr>
            <a:spLocks noGrp="1"/>
          </p:cNvSpPr>
          <p:nvPr>
            <p:ph type="title"/>
          </p:nvPr>
        </p:nvSpPr>
        <p:spPr>
          <a:xfrm>
            <a:off x="1437626" y="261759"/>
            <a:ext cx="9997440" cy="1143000"/>
          </a:xfrm>
        </p:spPr>
        <p:txBody>
          <a:bodyPr>
            <a:normAutofit fontScale="90000"/>
          </a:bodyPr>
          <a:lstStyle/>
          <a:p>
            <a:r>
              <a:rPr lang="en-US" b="0" i="0" dirty="0">
                <a:effectLst/>
                <a:latin typeface="Times New Roman" pitchFamily="18" charset="0"/>
                <a:cs typeface="Times New Roman" pitchFamily="18" charset="0"/>
              </a:rPr>
              <a:t>How to Setup a Website?</a:t>
            </a:r>
            <a:br>
              <a:rPr lang="en-US" b="0" i="0" dirty="0">
                <a:effectLst/>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88EE7FE2-D17B-4D9A-9474-C727E06EEFA8}"/>
              </a:ext>
            </a:extLst>
          </p:cNvPr>
          <p:cNvSpPr>
            <a:spLocks noGrp="1"/>
          </p:cNvSpPr>
          <p:nvPr>
            <p:ph idx="1"/>
          </p:nvPr>
        </p:nvSpPr>
        <p:spPr>
          <a:xfrm>
            <a:off x="1429555" y="1030310"/>
            <a:ext cx="9975760" cy="5527940"/>
          </a:xfrm>
        </p:spPr>
        <p:txBody>
          <a:bodyPr>
            <a:normAutofit fontScale="85000" lnSpcReduction="10000"/>
          </a:bodyPr>
          <a:lstStyle/>
          <a:p>
            <a:pPr marL="0" indent="0" algn="just">
              <a:lnSpc>
                <a:spcPct val="160000"/>
              </a:lnSpc>
              <a:buNone/>
            </a:pPr>
            <a:r>
              <a:rPr lang="en-US" b="0" i="0" dirty="0">
                <a:solidFill>
                  <a:srgbClr val="000000"/>
                </a:solidFill>
                <a:effectLst/>
                <a:latin typeface="Arial" panose="020B0604020202020204" pitchFamily="34" charset="0"/>
              </a:rPr>
              <a:t>A website is composed of several elements and while setting up a website, you would have to take care of each of them.</a:t>
            </a:r>
          </a:p>
          <a:p>
            <a:pPr algn="just">
              <a:lnSpc>
                <a:spcPct val="200000"/>
              </a:lnSpc>
              <a:buFont typeface="Arial" panose="020B0604020202020204" pitchFamily="34" charset="0"/>
              <a:buChar char="•"/>
            </a:pPr>
            <a:r>
              <a:rPr lang="en-US" sz="2400" b="0" i="0" dirty="0">
                <a:solidFill>
                  <a:srgbClr val="000000"/>
                </a:solidFill>
                <a:effectLst/>
                <a:latin typeface="Times New Roman" pitchFamily="18" charset="0"/>
                <a:cs typeface="Times New Roman" pitchFamily="18" charset="0"/>
              </a:rPr>
              <a:t>To set up a website and make it live, you should first purchase a hosting plan.</a:t>
            </a:r>
          </a:p>
          <a:p>
            <a:pPr algn="just">
              <a:lnSpc>
                <a:spcPct val="200000"/>
              </a:lnSpc>
              <a:buFont typeface="Arial" panose="020B0604020202020204" pitchFamily="34" charset="0"/>
              <a:buChar char="•"/>
            </a:pPr>
            <a:r>
              <a:rPr lang="en-US" sz="2400" b="0" i="0" dirty="0">
                <a:solidFill>
                  <a:srgbClr val="000000"/>
                </a:solidFill>
                <a:effectLst/>
                <a:latin typeface="Times New Roman" pitchFamily="18" charset="0"/>
                <a:cs typeface="Times New Roman" pitchFamily="18" charset="0"/>
              </a:rPr>
              <a:t>Select a domain name for this website.</a:t>
            </a:r>
          </a:p>
          <a:p>
            <a:pPr algn="just">
              <a:lnSpc>
                <a:spcPct val="200000"/>
              </a:lnSpc>
              <a:buFont typeface="Arial" panose="020B0604020202020204" pitchFamily="34" charset="0"/>
              <a:buChar char="•"/>
            </a:pPr>
            <a:r>
              <a:rPr lang="en-US" sz="2400" b="0" i="0" dirty="0">
                <a:solidFill>
                  <a:srgbClr val="000000"/>
                </a:solidFill>
                <a:effectLst/>
                <a:latin typeface="Times New Roman" pitchFamily="18" charset="0"/>
                <a:cs typeface="Times New Roman" pitchFamily="18" charset="0"/>
              </a:rPr>
              <a:t>Point the DNS records to the server or the hosting provider.</a:t>
            </a:r>
          </a:p>
          <a:p>
            <a:pPr algn="just">
              <a:lnSpc>
                <a:spcPct val="200000"/>
              </a:lnSpc>
              <a:buFont typeface="Arial" panose="020B0604020202020204" pitchFamily="34" charset="0"/>
              <a:buChar char="•"/>
            </a:pPr>
            <a:r>
              <a:rPr lang="en-US" sz="2400" b="0" i="0" dirty="0">
                <a:solidFill>
                  <a:srgbClr val="000000"/>
                </a:solidFill>
                <a:effectLst/>
                <a:latin typeface="Times New Roman" pitchFamily="18" charset="0"/>
                <a:cs typeface="Times New Roman" pitchFamily="18" charset="0"/>
              </a:rPr>
              <a:t>Develop the content that you want to publish on the website.</a:t>
            </a:r>
          </a:p>
          <a:p>
            <a:pPr algn="just">
              <a:lnSpc>
                <a:spcPct val="200000"/>
              </a:lnSpc>
              <a:buFont typeface="Arial" panose="020B0604020202020204" pitchFamily="34" charset="0"/>
              <a:buChar char="•"/>
            </a:pPr>
            <a:r>
              <a:rPr lang="en-US" sz="2400" b="0" i="0" dirty="0">
                <a:solidFill>
                  <a:srgbClr val="000000"/>
                </a:solidFill>
                <a:effectLst/>
                <a:latin typeface="Times New Roman" pitchFamily="18" charset="0"/>
                <a:cs typeface="Times New Roman" pitchFamily="18" charset="0"/>
              </a:rPr>
              <a:t>Check if you need to purchase a public certificate and install it.</a:t>
            </a:r>
          </a:p>
          <a:p>
            <a:pPr algn="just">
              <a:lnSpc>
                <a:spcPct val="200000"/>
              </a:lnSpc>
              <a:buFont typeface="Arial" panose="020B0604020202020204" pitchFamily="34" charset="0"/>
              <a:buChar char="•"/>
            </a:pPr>
            <a:r>
              <a:rPr lang="en-US" sz="2400" b="0" i="0" dirty="0">
                <a:solidFill>
                  <a:srgbClr val="000000"/>
                </a:solidFill>
                <a:effectLst/>
                <a:latin typeface="Times New Roman" pitchFamily="18" charset="0"/>
                <a:cs typeface="Times New Roman" pitchFamily="18" charset="0"/>
              </a:rPr>
              <a:t>Publish the webpage on the Internet.</a:t>
            </a:r>
          </a:p>
          <a:p>
            <a:endParaRPr lang="en-IN" dirty="0"/>
          </a:p>
        </p:txBody>
      </p:sp>
    </p:spTree>
    <p:extLst>
      <p:ext uri="{BB962C8B-B14F-4D97-AF65-F5344CB8AC3E}">
        <p14:creationId xmlns:p14="http://schemas.microsoft.com/office/powerpoint/2010/main" val="2299897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02D4EF-4E54-4CB1-B969-43F157AE8ACD}"/>
              </a:ext>
            </a:extLst>
          </p:cNvPr>
          <p:cNvSpPr>
            <a:spLocks noGrp="1"/>
          </p:cNvSpPr>
          <p:nvPr>
            <p:ph idx="1"/>
          </p:nvPr>
        </p:nvSpPr>
        <p:spPr>
          <a:xfrm>
            <a:off x="1313644" y="259976"/>
            <a:ext cx="10040155" cy="6347012"/>
          </a:xfrm>
        </p:spPr>
        <p:txBody>
          <a:bodyPr>
            <a:normAutofit lnSpcReduction="10000"/>
          </a:bodyPr>
          <a:lstStyle/>
          <a:p>
            <a:pPr marL="82296" indent="0" algn="just">
              <a:lnSpc>
                <a:spcPct val="150000"/>
              </a:lnSpc>
              <a:buNone/>
            </a:pPr>
            <a:r>
              <a:rPr lang="en-US" sz="2400" b="0" i="0" dirty="0">
                <a:solidFill>
                  <a:srgbClr val="000000"/>
                </a:solidFill>
                <a:effectLst/>
                <a:latin typeface="Times New Roman" pitchFamily="18" charset="0"/>
                <a:cs typeface="Times New Roman" pitchFamily="18" charset="0"/>
              </a:rPr>
              <a:t>If you are going to set up a professional website for a global audience, then you should have the following set of skills or you would have to hire a group of people to do this job for you.</a:t>
            </a:r>
          </a:p>
          <a:p>
            <a:pPr algn="l">
              <a:lnSpc>
                <a:spcPct val="150000"/>
              </a:lnSpc>
            </a:pPr>
            <a:r>
              <a:rPr lang="en-US" sz="2000" b="1" i="0" u="sng" dirty="0">
                <a:effectLst/>
                <a:latin typeface="Times New Roman" pitchFamily="18" charset="0"/>
                <a:cs typeface="Times New Roman" pitchFamily="18" charset="0"/>
              </a:rPr>
              <a:t>Content Experts</a:t>
            </a:r>
          </a:p>
          <a:p>
            <a:pPr marL="0" indent="0" algn="just">
              <a:lnSpc>
                <a:spcPct val="150000"/>
              </a:lnSpc>
              <a:buNone/>
            </a:pPr>
            <a:r>
              <a:rPr lang="en-US" sz="2000" b="0" i="0" dirty="0">
                <a:solidFill>
                  <a:srgbClr val="000000"/>
                </a:solidFill>
                <a:effectLst/>
                <a:latin typeface="Times New Roman" pitchFamily="18" charset="0"/>
                <a:cs typeface="Times New Roman" pitchFamily="18" charset="0"/>
              </a:rPr>
              <a:t>Content experts supply the content that is to be published on the website. They design the content as per the requirement of the target audience and then, edit and polish the content before it gets published.</a:t>
            </a:r>
          </a:p>
          <a:p>
            <a:pPr marL="0" indent="0" algn="just">
              <a:lnSpc>
                <a:spcPct val="150000"/>
              </a:lnSpc>
              <a:buNone/>
            </a:pPr>
            <a:r>
              <a:rPr lang="en-US" sz="2000" b="0" i="0" dirty="0">
                <a:solidFill>
                  <a:srgbClr val="000000"/>
                </a:solidFill>
                <a:effectLst/>
                <a:latin typeface="Times New Roman" pitchFamily="18" charset="0"/>
                <a:cs typeface="Times New Roman" pitchFamily="18" charset="0"/>
              </a:rPr>
              <a:t>Content experts normally rely on the expertise of the site designer and the webmaster. Note that the content can be text, data, images, audio or links.</a:t>
            </a:r>
          </a:p>
          <a:p>
            <a:pPr algn="l">
              <a:lnSpc>
                <a:spcPct val="150000"/>
              </a:lnSpc>
            </a:pPr>
            <a:r>
              <a:rPr lang="en-US" sz="2000" b="1" i="0" u="sng" dirty="0">
                <a:effectLst/>
                <a:latin typeface="Times New Roman" pitchFamily="18" charset="0"/>
                <a:cs typeface="Times New Roman" pitchFamily="18" charset="0"/>
              </a:rPr>
              <a:t>Website Designer</a:t>
            </a:r>
          </a:p>
          <a:p>
            <a:pPr marL="0" indent="0" algn="just">
              <a:lnSpc>
                <a:spcPct val="150000"/>
              </a:lnSpc>
              <a:buNone/>
            </a:pPr>
            <a:r>
              <a:rPr lang="en-US" sz="2000" b="0" i="0" dirty="0">
                <a:solidFill>
                  <a:srgbClr val="000000"/>
                </a:solidFill>
                <a:effectLst/>
                <a:latin typeface="Times New Roman" pitchFamily="18" charset="0"/>
                <a:cs typeface="Times New Roman" pitchFamily="18" charset="0"/>
              </a:rPr>
              <a:t>A web designer is a technical person who designs and maintains the Graphical User Interface (GUI) of the website. For example, where the buttons should be placed, how the images are to be displayed, etc.</a:t>
            </a:r>
          </a:p>
          <a:p>
            <a:pPr>
              <a:lnSpc>
                <a:spcPct val="150000"/>
              </a:lnSpc>
            </a:pPr>
            <a:endParaRPr lang="en-IN" sz="2400" dirty="0"/>
          </a:p>
        </p:txBody>
      </p:sp>
    </p:spTree>
    <p:extLst>
      <p:ext uri="{BB962C8B-B14F-4D97-AF65-F5344CB8AC3E}">
        <p14:creationId xmlns:p14="http://schemas.microsoft.com/office/powerpoint/2010/main" val="1759670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498CFC-24E7-4D38-A8C1-68C9A30FD473}"/>
              </a:ext>
            </a:extLst>
          </p:cNvPr>
          <p:cNvSpPr>
            <a:spLocks noGrp="1"/>
          </p:cNvSpPr>
          <p:nvPr>
            <p:ph idx="1"/>
          </p:nvPr>
        </p:nvSpPr>
        <p:spPr>
          <a:xfrm>
            <a:off x="1352282" y="365125"/>
            <a:ext cx="10001518" cy="5811838"/>
          </a:xfrm>
        </p:spPr>
        <p:txBody>
          <a:bodyPr>
            <a:normAutofit/>
          </a:bodyPr>
          <a:lstStyle/>
          <a:p>
            <a:pPr algn="l">
              <a:lnSpc>
                <a:spcPct val="220000"/>
              </a:lnSpc>
            </a:pPr>
            <a:r>
              <a:rPr lang="en-US" sz="2000" b="1" i="0" u="sng" dirty="0">
                <a:effectLst/>
                <a:latin typeface="Times New Roman" pitchFamily="18" charset="0"/>
                <a:cs typeface="Times New Roman" pitchFamily="18" charset="0"/>
              </a:rPr>
              <a:t>Graphic Designers</a:t>
            </a:r>
          </a:p>
          <a:p>
            <a:pPr marL="0" indent="0" algn="just">
              <a:lnSpc>
                <a:spcPct val="220000"/>
              </a:lnSpc>
              <a:buNone/>
            </a:pPr>
            <a:r>
              <a:rPr lang="en-US" sz="2000" b="0" i="0" dirty="0">
                <a:solidFill>
                  <a:srgbClr val="000000"/>
                </a:solidFill>
                <a:effectLst/>
                <a:latin typeface="Times New Roman" pitchFamily="18" charset="0"/>
                <a:cs typeface="Times New Roman" pitchFamily="18" charset="0"/>
              </a:rPr>
              <a:t>Graphic designers develop image files that are to be included in the website. These professionals have a keen understanding of developing suitable graphics for the web environment.</a:t>
            </a:r>
          </a:p>
          <a:p>
            <a:pPr algn="l">
              <a:lnSpc>
                <a:spcPct val="220000"/>
              </a:lnSpc>
            </a:pPr>
            <a:r>
              <a:rPr lang="en-US" sz="2000" b="1" i="0" u="sng" dirty="0">
                <a:effectLst/>
                <a:latin typeface="Times New Roman" pitchFamily="18" charset="0"/>
                <a:cs typeface="Times New Roman" pitchFamily="18" charset="0"/>
              </a:rPr>
              <a:t>Web Developers</a:t>
            </a:r>
          </a:p>
          <a:p>
            <a:pPr marL="0" indent="0" algn="just">
              <a:lnSpc>
                <a:spcPct val="220000"/>
              </a:lnSpc>
              <a:buNone/>
            </a:pPr>
            <a:r>
              <a:rPr lang="en-US" sz="2000" b="0" i="0" dirty="0">
                <a:solidFill>
                  <a:srgbClr val="000000"/>
                </a:solidFill>
                <a:effectLst/>
                <a:latin typeface="Times New Roman" pitchFamily="18" charset="0"/>
                <a:cs typeface="Times New Roman" pitchFamily="18" charset="0"/>
              </a:rPr>
              <a:t>Web developers create the program codes to manipulate the supplied content, based on the site design established by the website designer. A web programmer should use a set of programing languages to compile specific functions that the webpages should do in the background.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026477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B7792-E479-4B80-8EA4-C2925EFC2146}"/>
              </a:ext>
            </a:extLst>
          </p:cNvPr>
          <p:cNvSpPr>
            <a:spLocks noGrp="1"/>
          </p:cNvSpPr>
          <p:nvPr>
            <p:ph idx="1"/>
          </p:nvPr>
        </p:nvSpPr>
        <p:spPr>
          <a:xfrm>
            <a:off x="1326523" y="141668"/>
            <a:ext cx="10483403" cy="6593983"/>
          </a:xfrm>
        </p:spPr>
        <p:txBody>
          <a:bodyPr>
            <a:noAutofit/>
          </a:bodyPr>
          <a:lstStyle/>
          <a:p>
            <a:pPr marL="0" indent="0" algn="just">
              <a:buNone/>
            </a:pPr>
            <a:r>
              <a:rPr lang="en-US" b="0" i="0" dirty="0">
                <a:solidFill>
                  <a:srgbClr val="000000"/>
                </a:solidFill>
                <a:effectLst/>
                <a:latin typeface="Times New Roman" pitchFamily="18" charset="0"/>
                <a:cs typeface="Times New Roman" pitchFamily="18" charset="0"/>
              </a:rPr>
              <a:t>Important programing languages that a web programmer must be good at −</a:t>
            </a:r>
          </a:p>
          <a:p>
            <a:pPr algn="just">
              <a:buFont typeface="Arial" panose="020B0604020202020204" pitchFamily="34" charset="0"/>
              <a:buChar char="•"/>
            </a:pPr>
            <a:r>
              <a:rPr lang="en-US" sz="2000" b="1" i="0" dirty="0">
                <a:solidFill>
                  <a:srgbClr val="000000"/>
                </a:solidFill>
                <a:effectLst/>
                <a:latin typeface="Times New Roman" pitchFamily="18" charset="0"/>
                <a:cs typeface="Times New Roman" pitchFamily="18" charset="0"/>
              </a:rPr>
              <a:t>HTML / XHTML</a:t>
            </a:r>
            <a:r>
              <a:rPr lang="en-US" sz="2000" b="0" i="0" dirty="0">
                <a:solidFill>
                  <a:srgbClr val="000000"/>
                </a:solidFill>
                <a:effectLst/>
                <a:latin typeface="Times New Roman" pitchFamily="18" charset="0"/>
                <a:cs typeface="Times New Roman" pitchFamily="18" charset="0"/>
              </a:rPr>
              <a:t> − These are the markup languages which you will use to build your website. A web programmer must have a good understanding of HTML and XML.</a:t>
            </a:r>
          </a:p>
          <a:p>
            <a:pPr algn="just">
              <a:buFont typeface="Arial" panose="020B0604020202020204" pitchFamily="34" charset="0"/>
              <a:buChar char="•"/>
            </a:pPr>
            <a:r>
              <a:rPr lang="en-US" sz="2000" b="1" i="0" dirty="0">
                <a:solidFill>
                  <a:srgbClr val="000000"/>
                </a:solidFill>
                <a:effectLst/>
                <a:latin typeface="Times New Roman" pitchFamily="18" charset="0"/>
                <a:cs typeface="Times New Roman" pitchFamily="18" charset="0"/>
              </a:rPr>
              <a:t>PHP</a:t>
            </a:r>
            <a:r>
              <a:rPr lang="en-US" sz="2000" b="0" i="0" dirty="0">
                <a:solidFill>
                  <a:srgbClr val="000000"/>
                </a:solidFill>
                <a:effectLst/>
                <a:latin typeface="Times New Roman" pitchFamily="18" charset="0"/>
                <a:cs typeface="Times New Roman" pitchFamily="18" charset="0"/>
              </a:rPr>
              <a:t> − It is a popular programming language to develop webpages. </a:t>
            </a:r>
          </a:p>
          <a:p>
            <a:pPr algn="just">
              <a:buFont typeface="Arial" panose="020B0604020202020204" pitchFamily="34" charset="0"/>
              <a:buChar char="•"/>
            </a:pPr>
            <a:r>
              <a:rPr lang="en-US" sz="2000" b="1" i="0" dirty="0">
                <a:solidFill>
                  <a:srgbClr val="000000"/>
                </a:solidFill>
                <a:effectLst/>
                <a:latin typeface="Times New Roman" pitchFamily="18" charset="0"/>
                <a:cs typeface="Times New Roman" pitchFamily="18" charset="0"/>
              </a:rPr>
              <a:t>PERL Script</a:t>
            </a:r>
            <a:r>
              <a:rPr lang="en-US" sz="2000" b="0" i="0" dirty="0">
                <a:solidFill>
                  <a:srgbClr val="000000"/>
                </a:solidFill>
                <a:effectLst/>
                <a:latin typeface="Times New Roman" pitchFamily="18" charset="0"/>
                <a:cs typeface="Times New Roman" pitchFamily="18" charset="0"/>
              </a:rPr>
              <a:t> − PERL is another language which is being used to develop interactive Web Applications</a:t>
            </a:r>
          </a:p>
          <a:p>
            <a:pPr algn="just">
              <a:buFont typeface="Arial" panose="020B0604020202020204" pitchFamily="34" charset="0"/>
              <a:buChar char="•"/>
            </a:pPr>
            <a:r>
              <a:rPr lang="en-US" sz="2000" b="1" i="0" dirty="0">
                <a:solidFill>
                  <a:srgbClr val="000000"/>
                </a:solidFill>
                <a:effectLst/>
                <a:latin typeface="Times New Roman" pitchFamily="18" charset="0"/>
                <a:cs typeface="Times New Roman" pitchFamily="18" charset="0"/>
              </a:rPr>
              <a:t>Java or VB Scripts</a:t>
            </a:r>
            <a:r>
              <a:rPr lang="en-US" sz="2000" b="0" i="0" dirty="0">
                <a:solidFill>
                  <a:srgbClr val="000000"/>
                </a:solidFill>
                <a:effectLst/>
                <a:latin typeface="Times New Roman" pitchFamily="18" charset="0"/>
                <a:cs typeface="Times New Roman" pitchFamily="18" charset="0"/>
              </a:rPr>
              <a:t> − These scripts are required to perform user-level validations and to add more interactivity to your Website. So, a web developer is required to have adequate knowledge of any of these client-side scripts.</a:t>
            </a:r>
          </a:p>
          <a:p>
            <a:pPr algn="just">
              <a:buFont typeface="Arial" panose="020B0604020202020204" pitchFamily="34" charset="0"/>
              <a:buChar char="•"/>
            </a:pPr>
            <a:r>
              <a:rPr lang="en-US" sz="2000" b="1" i="0" dirty="0">
                <a:solidFill>
                  <a:srgbClr val="000000"/>
                </a:solidFill>
                <a:effectLst/>
                <a:latin typeface="Times New Roman" pitchFamily="18" charset="0"/>
                <a:cs typeface="Times New Roman" pitchFamily="18" charset="0"/>
              </a:rPr>
              <a:t>AJAX Technology</a:t>
            </a:r>
            <a:r>
              <a:rPr lang="en-US" sz="2000" b="0" i="0" dirty="0">
                <a:solidFill>
                  <a:srgbClr val="000000"/>
                </a:solidFill>
                <a:effectLst/>
                <a:latin typeface="Times New Roman" pitchFamily="18" charset="0"/>
                <a:cs typeface="Times New Roman" pitchFamily="18" charset="0"/>
              </a:rPr>
              <a:t> − AJAX is the latest technology on the Web. Google and Yahoo are using this technology to give a better browsing experience to their website visitors.</a:t>
            </a:r>
          </a:p>
          <a:p>
            <a:pPr algn="just">
              <a:buFont typeface="Arial" panose="020B0604020202020204" pitchFamily="34" charset="0"/>
              <a:buChar char="•"/>
            </a:pPr>
            <a:r>
              <a:rPr lang="en-US" sz="2000" b="1" i="0" dirty="0">
                <a:solidFill>
                  <a:srgbClr val="000000"/>
                </a:solidFill>
                <a:effectLst/>
                <a:latin typeface="Times New Roman" pitchFamily="18" charset="0"/>
                <a:cs typeface="Times New Roman" pitchFamily="18" charset="0"/>
              </a:rPr>
              <a:t>ASP or JSP</a:t>
            </a:r>
            <a:r>
              <a:rPr lang="en-US" sz="2000" b="0" i="0" dirty="0">
                <a:solidFill>
                  <a:srgbClr val="000000"/>
                </a:solidFill>
                <a:effectLst/>
                <a:latin typeface="Times New Roman" pitchFamily="18" charset="0"/>
                <a:cs typeface="Times New Roman" pitchFamily="18" charset="0"/>
              </a:rPr>
              <a:t> − Web developers are required to be well-versed with ASP or JSP to develop interactive websites. </a:t>
            </a:r>
          </a:p>
          <a:p>
            <a:pPr algn="just">
              <a:buFont typeface="Arial" panose="020B0604020202020204" pitchFamily="34" charset="0"/>
              <a:buChar char="•"/>
            </a:pPr>
            <a:r>
              <a:rPr lang="en-US" sz="2000" b="1" i="0" dirty="0">
                <a:solidFill>
                  <a:srgbClr val="000000"/>
                </a:solidFill>
                <a:effectLst/>
                <a:latin typeface="Times New Roman" pitchFamily="18" charset="0"/>
                <a:cs typeface="Times New Roman" pitchFamily="18" charset="0"/>
              </a:rPr>
              <a:t>Macromedia Flash</a:t>
            </a:r>
            <a:r>
              <a:rPr lang="en-US" sz="2000" b="0" i="0" dirty="0">
                <a:solidFill>
                  <a:srgbClr val="000000"/>
                </a:solidFill>
                <a:effectLst/>
                <a:latin typeface="Times New Roman" pitchFamily="18" charset="0"/>
                <a:cs typeface="Times New Roman" pitchFamily="18" charset="0"/>
              </a:rPr>
              <a:t> − You can use Macromedia Flash to build a Website. It can be a little time-consuming to learn this technology, but once you learn how to use it, then you can develop attractive websites using Flash.</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91289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148179-3151-4C15-A972-461383000876}"/>
              </a:ext>
            </a:extLst>
          </p:cNvPr>
          <p:cNvSpPr>
            <a:spLocks noGrp="1"/>
          </p:cNvSpPr>
          <p:nvPr>
            <p:ph idx="1"/>
          </p:nvPr>
        </p:nvSpPr>
        <p:spPr>
          <a:xfrm>
            <a:off x="1326524" y="365125"/>
            <a:ext cx="10027276" cy="5811838"/>
          </a:xfrm>
        </p:spPr>
        <p:txBody>
          <a:bodyPr>
            <a:normAutofit/>
          </a:bodyPr>
          <a:lstStyle/>
          <a:p>
            <a:pPr algn="l">
              <a:lnSpc>
                <a:spcPct val="200000"/>
              </a:lnSpc>
            </a:pPr>
            <a:r>
              <a:rPr lang="en-US" sz="2000" b="1" i="0" u="sng" dirty="0">
                <a:effectLst/>
                <a:latin typeface="Times New Roman" pitchFamily="18" charset="0"/>
                <a:cs typeface="Times New Roman" pitchFamily="18" charset="0"/>
              </a:rPr>
              <a:t>Web Researcher</a:t>
            </a:r>
          </a:p>
          <a:p>
            <a:pPr marL="0" indent="0" algn="just">
              <a:lnSpc>
                <a:spcPct val="200000"/>
              </a:lnSpc>
              <a:buNone/>
            </a:pPr>
            <a:r>
              <a:rPr lang="en-US" sz="2000" b="0" i="0" dirty="0">
                <a:solidFill>
                  <a:srgbClr val="000000"/>
                </a:solidFill>
                <a:effectLst/>
                <a:latin typeface="Times New Roman" pitchFamily="18" charset="0"/>
                <a:cs typeface="Times New Roman" pitchFamily="18" charset="0"/>
              </a:rPr>
              <a:t>You should research on new tools, trends and issues affecting the web technology. Web researchers report to the webmaster regarding new techniques that can be integrated in the website. They optimize appropriate site traffic and evaluate site development tools, which can be either hardware or software.</a:t>
            </a:r>
          </a:p>
          <a:p>
            <a:pPr algn="l">
              <a:lnSpc>
                <a:spcPct val="200000"/>
              </a:lnSpc>
            </a:pPr>
            <a:r>
              <a:rPr lang="en-US" sz="2000" b="1" i="0" u="sng" dirty="0">
                <a:effectLst/>
                <a:latin typeface="Times New Roman" pitchFamily="18" charset="0"/>
                <a:cs typeface="Times New Roman" pitchFamily="18" charset="0"/>
              </a:rPr>
              <a:t>Hardware and Software Support Resource</a:t>
            </a:r>
          </a:p>
          <a:p>
            <a:pPr marL="0" indent="0" algn="just">
              <a:lnSpc>
                <a:spcPct val="200000"/>
              </a:lnSpc>
              <a:buNone/>
            </a:pPr>
            <a:r>
              <a:rPr lang="en-US" sz="2000" b="0" i="0" dirty="0">
                <a:solidFill>
                  <a:srgbClr val="000000"/>
                </a:solidFill>
                <a:effectLst/>
                <a:latin typeface="Times New Roman" pitchFamily="18" charset="0"/>
                <a:cs typeface="Times New Roman" pitchFamily="18" charset="0"/>
              </a:rPr>
              <a:t>The Support Resource upgrades the hardware and software as and when needed. They play a crucial role in keeping the system up and running in a flawless manner.</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08814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72FA35-02B8-49D0-A801-6AB409E06AA6}"/>
              </a:ext>
            </a:extLst>
          </p:cNvPr>
          <p:cNvSpPr>
            <a:spLocks noGrp="1"/>
          </p:cNvSpPr>
          <p:nvPr>
            <p:ph idx="1"/>
          </p:nvPr>
        </p:nvSpPr>
        <p:spPr>
          <a:xfrm>
            <a:off x="1339402" y="365125"/>
            <a:ext cx="10014397" cy="5811838"/>
          </a:xfrm>
        </p:spPr>
        <p:txBody>
          <a:bodyPr>
            <a:normAutofit/>
          </a:bodyPr>
          <a:lstStyle/>
          <a:p>
            <a:pPr algn="l">
              <a:lnSpc>
                <a:spcPct val="150000"/>
              </a:lnSpc>
            </a:pPr>
            <a:r>
              <a:rPr lang="en-US" sz="2000" b="1" i="0" u="sng" dirty="0">
                <a:effectLst/>
                <a:latin typeface="Times New Roman" pitchFamily="18" charset="0"/>
                <a:cs typeface="Times New Roman" pitchFamily="18" charset="0"/>
              </a:rPr>
              <a:t>Marketing and Promotion</a:t>
            </a:r>
          </a:p>
          <a:p>
            <a:pPr marL="0" indent="0" algn="just">
              <a:lnSpc>
                <a:spcPct val="150000"/>
              </a:lnSpc>
              <a:buNone/>
            </a:pPr>
            <a:r>
              <a:rPr lang="en-US" sz="2000" b="0" i="0" dirty="0">
                <a:solidFill>
                  <a:srgbClr val="000000"/>
                </a:solidFill>
                <a:effectLst/>
                <a:latin typeface="Times New Roman" pitchFamily="18" charset="0"/>
                <a:cs typeface="Times New Roman" pitchFamily="18" charset="0"/>
              </a:rPr>
              <a:t>Marketing professionals mostly use popular Social Media Platforms such as Facebook and Twitter to promote the content and resources available on the site.</a:t>
            </a:r>
          </a:p>
          <a:p>
            <a:pPr marL="0" indent="0" algn="just">
              <a:lnSpc>
                <a:spcPct val="150000"/>
              </a:lnSpc>
              <a:buNone/>
            </a:pPr>
            <a:r>
              <a:rPr lang="en-US" sz="2000" b="0" i="0" dirty="0">
                <a:solidFill>
                  <a:srgbClr val="000000"/>
                </a:solidFill>
                <a:effectLst/>
                <a:latin typeface="Times New Roman" pitchFamily="18" charset="0"/>
                <a:cs typeface="Times New Roman" pitchFamily="18" charset="0"/>
              </a:rPr>
              <a:t>They reach out to the target audience and create awareness among them.</a:t>
            </a:r>
          </a:p>
          <a:p>
            <a:pPr algn="l">
              <a:lnSpc>
                <a:spcPct val="150000"/>
              </a:lnSpc>
            </a:pPr>
            <a:r>
              <a:rPr lang="en-US" sz="2000" b="1" i="0" u="sng" dirty="0">
                <a:effectLst/>
                <a:latin typeface="Times New Roman" pitchFamily="18" charset="0"/>
                <a:cs typeface="Times New Roman" pitchFamily="18" charset="0"/>
              </a:rPr>
              <a:t>System Administrator</a:t>
            </a:r>
          </a:p>
          <a:p>
            <a:pPr marL="0" indent="0" algn="just">
              <a:lnSpc>
                <a:spcPct val="150000"/>
              </a:lnSpc>
              <a:buNone/>
            </a:pPr>
            <a:r>
              <a:rPr lang="en-US" sz="2000" b="0" i="0" dirty="0">
                <a:solidFill>
                  <a:srgbClr val="000000"/>
                </a:solidFill>
                <a:effectLst/>
                <a:latin typeface="Times New Roman" pitchFamily="18" charset="0"/>
                <a:cs typeface="Times New Roman" pitchFamily="18" charset="0"/>
              </a:rPr>
              <a:t>A System Administrator knows how to set up and point the protocols as HTTP, FTP, SMTP and DNS records. </a:t>
            </a:r>
          </a:p>
          <a:p>
            <a:pPr marL="0" indent="0" algn="just">
              <a:lnSpc>
                <a:spcPct val="150000"/>
              </a:lnSpc>
              <a:buNone/>
            </a:pPr>
            <a:r>
              <a:rPr lang="en-US" sz="2000" b="0" i="0" dirty="0">
                <a:solidFill>
                  <a:srgbClr val="000000"/>
                </a:solidFill>
                <a:effectLst/>
                <a:latin typeface="Times New Roman" pitchFamily="18" charset="0"/>
                <a:cs typeface="Times New Roman" pitchFamily="18" charset="0"/>
              </a:rPr>
              <a:t>System administrators are those experts who look after every aspect of website development and its maintenance.</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826343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88A7-C7C4-4B49-A5D8-539155E18FBB}"/>
              </a:ext>
            </a:extLst>
          </p:cNvPr>
          <p:cNvSpPr>
            <a:spLocks noGrp="1"/>
          </p:cNvSpPr>
          <p:nvPr>
            <p:ph type="title"/>
          </p:nvPr>
        </p:nvSpPr>
        <p:spPr/>
        <p:txBody>
          <a:bodyPr>
            <a:normAutofit/>
          </a:bodyPr>
          <a:lstStyle/>
          <a:p>
            <a:r>
              <a:rPr lang="en-IN" sz="4000" dirty="0">
                <a:effectLst/>
                <a:latin typeface="Times New Roman" pitchFamily="18" charset="0"/>
                <a:cs typeface="Times New Roman" pitchFamily="18" charset="0"/>
              </a:rPr>
              <a:t>Domain</a:t>
            </a:r>
            <a:r>
              <a:rPr lang="en-IN" sz="4000" dirty="0">
                <a:latin typeface="Times New Roman" pitchFamily="18" charset="0"/>
                <a:cs typeface="Times New Roman" pitchFamily="18" charset="0"/>
              </a:rPr>
              <a:t> </a:t>
            </a:r>
            <a:r>
              <a:rPr lang="en-IN" sz="4000" dirty="0">
                <a:effectLst/>
                <a:latin typeface="Times New Roman" pitchFamily="18" charset="0"/>
                <a:cs typeface="Times New Roman" pitchFamily="18" charset="0"/>
              </a:rPr>
              <a:t>names</a:t>
            </a:r>
          </a:p>
        </p:txBody>
      </p:sp>
      <p:sp>
        <p:nvSpPr>
          <p:cNvPr id="3" name="Content Placeholder 2">
            <a:extLst>
              <a:ext uri="{FF2B5EF4-FFF2-40B4-BE49-F238E27FC236}">
                <a16:creationId xmlns:a16="http://schemas.microsoft.com/office/drawing/2014/main" id="{BEC1ACBA-4496-49FF-A4BB-833D31644927}"/>
              </a:ext>
            </a:extLst>
          </p:cNvPr>
          <p:cNvSpPr>
            <a:spLocks noGrp="1"/>
          </p:cNvSpPr>
          <p:nvPr>
            <p:ph idx="1"/>
          </p:nvPr>
        </p:nvSpPr>
        <p:spPr>
          <a:xfrm>
            <a:off x="1527778" y="1434921"/>
            <a:ext cx="9997440" cy="4800600"/>
          </a:xfrm>
        </p:spPr>
        <p:txBody>
          <a:bodyPr>
            <a:normAutofit/>
          </a:bodyPr>
          <a:lstStyle/>
          <a:p>
            <a:pPr>
              <a:lnSpc>
                <a:spcPct val="200000"/>
              </a:lnSpc>
            </a:pPr>
            <a:r>
              <a:rPr lang="en-US" sz="2800" b="0" i="0" dirty="0">
                <a:solidFill>
                  <a:srgbClr val="000000"/>
                </a:solidFill>
                <a:effectLst/>
                <a:latin typeface="Times New Roman" pitchFamily="18" charset="0"/>
                <a:cs typeface="Times New Roman" pitchFamily="18" charset="0"/>
              </a:rPr>
              <a:t>Domain name is the part of your </a:t>
            </a:r>
            <a:r>
              <a:rPr lang="en-US" sz="2800" b="1" i="0" dirty="0">
                <a:solidFill>
                  <a:srgbClr val="000000"/>
                </a:solidFill>
                <a:effectLst/>
                <a:latin typeface="Times New Roman" pitchFamily="18" charset="0"/>
                <a:cs typeface="Times New Roman" pitchFamily="18" charset="0"/>
              </a:rPr>
              <a:t>online address </a:t>
            </a:r>
            <a:r>
              <a:rPr lang="en-US" sz="2800" b="0" i="0" dirty="0">
                <a:solidFill>
                  <a:srgbClr val="000000"/>
                </a:solidFill>
                <a:effectLst/>
                <a:latin typeface="Times New Roman" pitchFamily="18" charset="0"/>
                <a:cs typeface="Times New Roman" pitchFamily="18" charset="0"/>
              </a:rPr>
              <a:t>and your visitors will use it to find you easily.</a:t>
            </a:r>
          </a:p>
          <a:p>
            <a:pPr>
              <a:lnSpc>
                <a:spcPct val="200000"/>
              </a:lnSpc>
            </a:pPr>
            <a:r>
              <a:rPr lang="en-US" sz="2800" b="0" i="0" dirty="0">
                <a:solidFill>
                  <a:srgbClr val="000000"/>
                </a:solidFill>
                <a:effectLst/>
                <a:latin typeface="Times New Roman" pitchFamily="18" charset="0"/>
                <a:cs typeface="Times New Roman" pitchFamily="18" charset="0"/>
              </a:rPr>
              <a:t>Your domain name is </a:t>
            </a:r>
            <a:r>
              <a:rPr lang="en-US" sz="2800" b="1" i="0" dirty="0">
                <a:solidFill>
                  <a:srgbClr val="000000"/>
                </a:solidFill>
                <a:effectLst/>
                <a:latin typeface="Times New Roman" pitchFamily="18" charset="0"/>
                <a:cs typeface="Times New Roman" pitchFamily="18" charset="0"/>
              </a:rPr>
              <a:t>unique</a:t>
            </a:r>
            <a:r>
              <a:rPr lang="en-US" sz="2800" b="0" i="0" dirty="0">
                <a:solidFill>
                  <a:srgbClr val="000000"/>
                </a:solidFill>
                <a:effectLst/>
                <a:latin typeface="Times New Roman" pitchFamily="18" charset="0"/>
                <a:cs typeface="Times New Roman" pitchFamily="18" charset="0"/>
              </a:rPr>
              <a:t> to you. Once you have registered it, nobody else can register the same one if you continue to renew it.</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746225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3B2A-21BA-4BE4-BE22-BEBD640CFF7F}"/>
              </a:ext>
            </a:extLst>
          </p:cNvPr>
          <p:cNvSpPr>
            <a:spLocks noGrp="1"/>
          </p:cNvSpPr>
          <p:nvPr>
            <p:ph type="title"/>
          </p:nvPr>
        </p:nvSpPr>
        <p:spPr>
          <a:xfrm>
            <a:off x="1424747" y="218941"/>
            <a:ext cx="9997440" cy="463639"/>
          </a:xfrm>
        </p:spPr>
        <p:txBody>
          <a:bodyPr>
            <a:noAutofit/>
          </a:bodyPr>
          <a:lstStyle/>
          <a:p>
            <a:r>
              <a:rPr lang="en-IN" sz="4000" b="0" i="0" dirty="0">
                <a:effectLst/>
                <a:latin typeface="Times New Roman" pitchFamily="18" charset="0"/>
                <a:cs typeface="Times New Roman" pitchFamily="18" charset="0"/>
              </a:rPr>
              <a:t>Domain Name Extensions     </a:t>
            </a:r>
            <a:r>
              <a:rPr lang="en-IN" sz="2000" b="0" i="0" dirty="0">
                <a:effectLst/>
                <a:latin typeface="Times New Roman" pitchFamily="18" charset="0"/>
                <a:cs typeface="Times New Roman" pitchFamily="18" charset="0"/>
              </a:rPr>
              <a:t>[TLD- Top Level Domain]</a:t>
            </a:r>
            <a:endParaRPr lang="en-IN" sz="20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AFAA1E53-7E6A-4CB1-A321-DF49ED089576}"/>
              </a:ext>
            </a:extLst>
          </p:cNvPr>
          <p:cNvSpPr>
            <a:spLocks noGrp="1"/>
          </p:cNvSpPr>
          <p:nvPr>
            <p:ph idx="1"/>
          </p:nvPr>
        </p:nvSpPr>
        <p:spPr>
          <a:xfrm>
            <a:off x="1249250" y="734094"/>
            <a:ext cx="10573555" cy="6123906"/>
          </a:xfrm>
        </p:spPr>
        <p:txBody>
          <a:bodyPr>
            <a:normAutofit fontScale="62500" lnSpcReduction="20000"/>
          </a:bodyPr>
          <a:lstStyle/>
          <a:p>
            <a:pPr algn="just">
              <a:lnSpc>
                <a:spcPct val="160000"/>
              </a:lnSpc>
              <a:buFont typeface="Arial" panose="020B0604020202020204" pitchFamily="34" charset="0"/>
              <a:buChar char="•"/>
            </a:pPr>
            <a:r>
              <a:rPr lang="en-US" sz="2900" b="1" i="0" dirty="0">
                <a:solidFill>
                  <a:srgbClr val="000000"/>
                </a:solidFill>
                <a:effectLst/>
                <a:latin typeface="Times New Roman" pitchFamily="18" charset="0"/>
                <a:cs typeface="Times New Roman" pitchFamily="18" charset="0"/>
              </a:rPr>
              <a:t>.</a:t>
            </a:r>
            <a:r>
              <a:rPr lang="en-US" b="1" i="0" dirty="0">
                <a:solidFill>
                  <a:srgbClr val="000000"/>
                </a:solidFill>
                <a:effectLst/>
                <a:latin typeface="Times New Roman" pitchFamily="18" charset="0"/>
                <a:cs typeface="Times New Roman" pitchFamily="18" charset="0"/>
              </a:rPr>
              <a:t>com – commercial</a:t>
            </a:r>
            <a:r>
              <a:rPr lang="en-US" b="0" i="0" dirty="0">
                <a:solidFill>
                  <a:srgbClr val="000000"/>
                </a:solidFill>
                <a:effectLst/>
                <a:latin typeface="Times New Roman" pitchFamily="18" charset="0"/>
                <a:cs typeface="Times New Roman" pitchFamily="18" charset="0"/>
              </a:rPr>
              <a:t> − This is an open TLD; any person or entity is permitted to register and it is always the main TLD.</a:t>
            </a:r>
          </a:p>
          <a:p>
            <a:pPr algn="just">
              <a:lnSpc>
                <a:spcPct val="160000"/>
              </a:lnSpc>
              <a:buFont typeface="Arial" panose="020B0604020202020204" pitchFamily="34" charset="0"/>
              <a:buChar char="•"/>
            </a:pPr>
            <a:r>
              <a:rPr lang="en-US" b="1" i="0" dirty="0">
                <a:solidFill>
                  <a:srgbClr val="000000"/>
                </a:solidFill>
                <a:effectLst/>
                <a:latin typeface="Times New Roman" pitchFamily="18" charset="0"/>
                <a:cs typeface="Times New Roman" pitchFamily="18" charset="0"/>
              </a:rPr>
              <a:t>.org – organization</a:t>
            </a:r>
            <a:r>
              <a:rPr lang="en-US" b="0" i="0" dirty="0">
                <a:solidFill>
                  <a:srgbClr val="000000"/>
                </a:solidFill>
                <a:effectLst/>
                <a:latin typeface="Times New Roman" pitchFamily="18" charset="0"/>
                <a:cs typeface="Times New Roman" pitchFamily="18" charset="0"/>
              </a:rPr>
              <a:t> − This is an open TLD; any person or entity is permitted to register. But, it is originally intended for use by any non-profit organizations. But as of now, there are no such restrictions and the .org domain name is being used by numerous organizations.</a:t>
            </a:r>
          </a:p>
          <a:p>
            <a:pPr algn="just">
              <a:lnSpc>
                <a:spcPct val="160000"/>
              </a:lnSpc>
              <a:buFont typeface="Arial" panose="020B0604020202020204" pitchFamily="34" charset="0"/>
              <a:buChar char="•"/>
            </a:pPr>
            <a:r>
              <a:rPr lang="en-US" b="1" i="0" dirty="0" err="1">
                <a:solidFill>
                  <a:srgbClr val="000000"/>
                </a:solidFill>
                <a:effectLst/>
                <a:latin typeface="Times New Roman" pitchFamily="18" charset="0"/>
                <a:cs typeface="Times New Roman" pitchFamily="18" charset="0"/>
              </a:rPr>
              <a:t>.net</a:t>
            </a:r>
            <a:r>
              <a:rPr lang="en-US" b="1" i="0" dirty="0">
                <a:solidFill>
                  <a:srgbClr val="000000"/>
                </a:solidFill>
                <a:effectLst/>
                <a:latin typeface="Times New Roman" pitchFamily="18" charset="0"/>
                <a:cs typeface="Times New Roman" pitchFamily="18" charset="0"/>
              </a:rPr>
              <a:t> – network</a:t>
            </a:r>
            <a:r>
              <a:rPr lang="en-US" b="0" i="0" dirty="0">
                <a:solidFill>
                  <a:srgbClr val="000000"/>
                </a:solidFill>
                <a:effectLst/>
                <a:latin typeface="Times New Roman" pitchFamily="18" charset="0"/>
                <a:cs typeface="Times New Roman" pitchFamily="18" charset="0"/>
              </a:rPr>
              <a:t> − This is an open TLD; any person or entity is permitted to register. It was originally intended for use by domains pointing to a distributed network of computers, or "Umbrella" sites that act as a portal to a set of smaller websites.</a:t>
            </a:r>
          </a:p>
          <a:p>
            <a:pPr algn="just">
              <a:lnSpc>
                <a:spcPct val="160000"/>
              </a:lnSpc>
              <a:buFont typeface="Arial" panose="020B0604020202020204" pitchFamily="34" charset="0"/>
              <a:buChar char="•"/>
            </a:pPr>
            <a:r>
              <a:rPr lang="en-US" b="1" i="0" dirty="0">
                <a:solidFill>
                  <a:srgbClr val="000000"/>
                </a:solidFill>
                <a:effectLst/>
                <a:latin typeface="Times New Roman" pitchFamily="18" charset="0"/>
                <a:cs typeface="Times New Roman" pitchFamily="18" charset="0"/>
              </a:rPr>
              <a:t>.</a:t>
            </a:r>
            <a:r>
              <a:rPr lang="en-US" b="1" i="0" dirty="0" err="1">
                <a:solidFill>
                  <a:srgbClr val="000000"/>
                </a:solidFill>
                <a:effectLst/>
                <a:latin typeface="Times New Roman" pitchFamily="18" charset="0"/>
                <a:cs typeface="Times New Roman" pitchFamily="18" charset="0"/>
              </a:rPr>
              <a:t>edu</a:t>
            </a:r>
            <a:r>
              <a:rPr lang="en-US" b="1" i="0" dirty="0">
                <a:solidFill>
                  <a:srgbClr val="000000"/>
                </a:solidFill>
                <a:effectLst/>
                <a:latin typeface="Times New Roman" pitchFamily="18" charset="0"/>
                <a:cs typeface="Times New Roman" pitchFamily="18" charset="0"/>
              </a:rPr>
              <a:t> – education</a:t>
            </a:r>
            <a:r>
              <a:rPr lang="en-US" b="0" i="0" dirty="0">
                <a:solidFill>
                  <a:srgbClr val="000000"/>
                </a:solidFill>
                <a:effectLst/>
                <a:latin typeface="Times New Roman" pitchFamily="18" charset="0"/>
                <a:cs typeface="Times New Roman" pitchFamily="18" charset="0"/>
              </a:rPr>
              <a:t> − This TLD is limited to specific higher educational institutions such as, but not limited to, trade schools and universities.</a:t>
            </a:r>
          </a:p>
          <a:p>
            <a:pPr algn="just">
              <a:lnSpc>
                <a:spcPct val="160000"/>
              </a:lnSpc>
              <a:buFont typeface="Arial" panose="020B0604020202020204" pitchFamily="34" charset="0"/>
              <a:buChar char="•"/>
            </a:pPr>
            <a:r>
              <a:rPr lang="en-US" b="1" i="0" dirty="0">
                <a:solidFill>
                  <a:srgbClr val="000000"/>
                </a:solidFill>
                <a:effectLst/>
                <a:latin typeface="Times New Roman" pitchFamily="18" charset="0"/>
                <a:cs typeface="Times New Roman" pitchFamily="18" charset="0"/>
              </a:rPr>
              <a:t>.mil – military</a:t>
            </a:r>
            <a:r>
              <a:rPr lang="en-US" b="0" i="0" dirty="0">
                <a:solidFill>
                  <a:srgbClr val="000000"/>
                </a:solidFill>
                <a:effectLst/>
                <a:latin typeface="Times New Roman" pitchFamily="18" charset="0"/>
                <a:cs typeface="Times New Roman" pitchFamily="18" charset="0"/>
              </a:rPr>
              <a:t> − The .mil TLD is limited to use by the United States military.</a:t>
            </a:r>
          </a:p>
          <a:p>
            <a:pPr algn="just">
              <a:lnSpc>
                <a:spcPct val="160000"/>
              </a:lnSpc>
              <a:buFont typeface="Arial" panose="020B0604020202020204" pitchFamily="34" charset="0"/>
              <a:buChar char="•"/>
            </a:pPr>
            <a:r>
              <a:rPr lang="en-US" b="1" i="0" dirty="0">
                <a:solidFill>
                  <a:srgbClr val="000000"/>
                </a:solidFill>
                <a:effectLst/>
                <a:latin typeface="Times New Roman" pitchFamily="18" charset="0"/>
                <a:cs typeface="Times New Roman" pitchFamily="18" charset="0"/>
              </a:rPr>
              <a:t>.</a:t>
            </a:r>
            <a:r>
              <a:rPr lang="en-US" b="1" i="0" dirty="0" err="1">
                <a:solidFill>
                  <a:srgbClr val="000000"/>
                </a:solidFill>
                <a:effectLst/>
                <a:latin typeface="Times New Roman" pitchFamily="18" charset="0"/>
                <a:cs typeface="Times New Roman" pitchFamily="18" charset="0"/>
              </a:rPr>
              <a:t>arpa</a:t>
            </a:r>
            <a:r>
              <a:rPr lang="en-US" b="1" i="0" dirty="0">
                <a:solidFill>
                  <a:srgbClr val="000000"/>
                </a:solidFill>
                <a:effectLst/>
                <a:latin typeface="Times New Roman" pitchFamily="18" charset="0"/>
                <a:cs typeface="Times New Roman" pitchFamily="18" charset="0"/>
              </a:rPr>
              <a:t> – Address and routing</a:t>
            </a:r>
            <a:r>
              <a:rPr lang="en-US" b="0" i="0" dirty="0">
                <a:solidFill>
                  <a:srgbClr val="000000"/>
                </a:solidFill>
                <a:effectLst/>
                <a:latin typeface="Times New Roman" pitchFamily="18" charset="0"/>
                <a:cs typeface="Times New Roman" pitchFamily="18" charset="0"/>
              </a:rPr>
              <a:t> − It is for </a:t>
            </a:r>
            <a:r>
              <a:rPr lang="en-US" b="1" i="0" dirty="0">
                <a:solidFill>
                  <a:srgbClr val="000000"/>
                </a:solidFill>
                <a:effectLst/>
                <a:latin typeface="Times New Roman" pitchFamily="18" charset="0"/>
                <a:cs typeface="Times New Roman" pitchFamily="18" charset="0"/>
              </a:rPr>
              <a:t>Advanced Research Projects Agency</a:t>
            </a:r>
            <a:r>
              <a:rPr lang="en-US" b="0" i="0" dirty="0">
                <a:solidFill>
                  <a:srgbClr val="000000"/>
                </a:solidFill>
                <a:effectLst/>
                <a:latin typeface="Times New Roman" pitchFamily="18" charset="0"/>
                <a:cs typeface="Times New Roman" pitchFamily="18" charset="0"/>
              </a:rPr>
              <a:t> in the early days on the Internet, .</a:t>
            </a:r>
            <a:r>
              <a:rPr lang="en-US" b="0" i="0" dirty="0" err="1">
                <a:solidFill>
                  <a:srgbClr val="000000"/>
                </a:solidFill>
                <a:effectLst/>
                <a:latin typeface="Times New Roman" pitchFamily="18" charset="0"/>
                <a:cs typeface="Times New Roman" pitchFamily="18" charset="0"/>
              </a:rPr>
              <a:t>arpa</a:t>
            </a:r>
            <a:r>
              <a:rPr lang="en-US" b="0" i="0" dirty="0">
                <a:solidFill>
                  <a:srgbClr val="000000"/>
                </a:solidFill>
                <a:effectLst/>
                <a:latin typeface="Times New Roman" pitchFamily="18" charset="0"/>
                <a:cs typeface="Times New Roman" pitchFamily="18" charset="0"/>
              </a:rPr>
              <a:t> is now exclusively used as an Internet infrastructure TLD.</a:t>
            </a:r>
          </a:p>
          <a:p>
            <a:endParaRPr lang="en-IN" dirty="0"/>
          </a:p>
        </p:txBody>
      </p:sp>
    </p:spTree>
    <p:extLst>
      <p:ext uri="{BB962C8B-B14F-4D97-AF65-F5344CB8AC3E}">
        <p14:creationId xmlns:p14="http://schemas.microsoft.com/office/powerpoint/2010/main" val="274847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E9658C-3A6A-401E-B5AB-3789CED1FF98}"/>
              </a:ext>
            </a:extLst>
          </p:cNvPr>
          <p:cNvSpPr>
            <a:spLocks noGrp="1"/>
          </p:cNvSpPr>
          <p:nvPr>
            <p:ph idx="1"/>
          </p:nvPr>
        </p:nvSpPr>
        <p:spPr>
          <a:xfrm>
            <a:off x="1366233" y="402907"/>
            <a:ext cx="10515600" cy="5683904"/>
          </a:xfrm>
        </p:spPr>
        <p:txBody>
          <a:bodyPr>
            <a:normAutofit/>
          </a:bodyPr>
          <a:lstStyle/>
          <a:p>
            <a:pPr>
              <a:lnSpc>
                <a:spcPct val="200000"/>
              </a:lnSpc>
            </a:pPr>
            <a:r>
              <a:rPr lang="en-US" sz="2000" b="0" i="0" dirty="0">
                <a:solidFill>
                  <a:srgbClr val="000000"/>
                </a:solidFill>
                <a:effectLst/>
                <a:latin typeface="Times New Roman" pitchFamily="18" charset="0"/>
                <a:cs typeface="Times New Roman" pitchFamily="18" charset="0"/>
              </a:rPr>
              <a:t>To register a domain name involves registering the name you want with an organization called </a:t>
            </a:r>
            <a:r>
              <a:rPr lang="en-US" sz="2000" b="1" i="0" dirty="0">
                <a:solidFill>
                  <a:srgbClr val="000000"/>
                </a:solidFill>
                <a:effectLst/>
                <a:latin typeface="Times New Roman" pitchFamily="18" charset="0"/>
                <a:cs typeface="Times New Roman" pitchFamily="18" charset="0"/>
              </a:rPr>
              <a:t>ICANN</a:t>
            </a:r>
            <a:r>
              <a:rPr lang="en-US" sz="2000" b="0" i="0" dirty="0">
                <a:solidFill>
                  <a:srgbClr val="000000"/>
                </a:solidFill>
                <a:effectLst/>
                <a:latin typeface="Times New Roman" pitchFamily="18" charset="0"/>
                <a:cs typeface="Times New Roman" pitchFamily="18" charset="0"/>
              </a:rPr>
              <a:t> through a </a:t>
            </a:r>
            <a:r>
              <a:rPr lang="en-US" sz="2000" b="1" i="0" dirty="0">
                <a:solidFill>
                  <a:srgbClr val="000000"/>
                </a:solidFill>
                <a:effectLst/>
                <a:latin typeface="Times New Roman" pitchFamily="18" charset="0"/>
                <a:cs typeface="Times New Roman" pitchFamily="18" charset="0"/>
              </a:rPr>
              <a:t>domain name registrar</a:t>
            </a:r>
            <a:r>
              <a:rPr lang="en-US" sz="2000" b="0" i="0" dirty="0">
                <a:solidFill>
                  <a:srgbClr val="000000"/>
                </a:solidFill>
                <a:effectLst/>
                <a:latin typeface="Times New Roman" pitchFamily="18" charset="0"/>
                <a:cs typeface="Times New Roman" pitchFamily="18" charset="0"/>
              </a:rPr>
              <a:t>. For example, if you choose a name like "mydomain.com", you should go to a registrar, pay a registration fee that costs around 10 USD per year for that name. That will give you the right to the domain name for a year. You should renew it annually for the same amount per annum.</a:t>
            </a:r>
          </a:p>
          <a:p>
            <a:pPr>
              <a:lnSpc>
                <a:spcPct val="200000"/>
              </a:lnSpc>
            </a:pPr>
            <a:r>
              <a:rPr lang="en-US" sz="2000" dirty="0">
                <a:solidFill>
                  <a:srgbClr val="000000"/>
                </a:solidFill>
                <a:latin typeface="Times New Roman" pitchFamily="18" charset="0"/>
                <a:cs typeface="Times New Roman" pitchFamily="18" charset="0"/>
              </a:rPr>
              <a:t>ICANN=</a:t>
            </a:r>
            <a:r>
              <a:rPr lang="en-US" sz="2000" b="0" i="0" dirty="0">
                <a:solidFill>
                  <a:srgbClr val="000000"/>
                </a:solidFill>
                <a:effectLst/>
                <a:latin typeface="Times New Roman" pitchFamily="18" charset="0"/>
                <a:cs typeface="Times New Roman" pitchFamily="18" charset="0"/>
              </a:rPr>
              <a:t>Internet Corporation for Assigned Names and Numbers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822899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0D30CD-84BE-4031-8912-D4872B0477B7}"/>
              </a:ext>
            </a:extLst>
          </p:cNvPr>
          <p:cNvSpPr>
            <a:spLocks noGrp="1"/>
          </p:cNvSpPr>
          <p:nvPr>
            <p:ph idx="1"/>
          </p:nvPr>
        </p:nvSpPr>
        <p:spPr>
          <a:xfrm>
            <a:off x="1353355" y="549372"/>
            <a:ext cx="10515600" cy="5163951"/>
          </a:xfrm>
        </p:spPr>
        <p:txBody>
          <a:bodyPr>
            <a:normAutofit fontScale="92500" lnSpcReduction="10000"/>
          </a:bodyPr>
          <a:lstStyle/>
          <a:p>
            <a:pPr marL="0" indent="0" algn="just">
              <a:lnSpc>
                <a:spcPct val="150000"/>
              </a:lnSpc>
              <a:buNone/>
            </a:pPr>
            <a:r>
              <a:rPr lang="en-US" b="0" i="0" dirty="0">
                <a:solidFill>
                  <a:srgbClr val="000000"/>
                </a:solidFill>
                <a:effectLst/>
                <a:latin typeface="Times New Roman" pitchFamily="18" charset="0"/>
                <a:cs typeface="Times New Roman" pitchFamily="18" charset="0"/>
              </a:rPr>
              <a:t>Some of the biggest registrars where you can register your domain are given below −</a:t>
            </a:r>
          </a:p>
          <a:p>
            <a:pPr algn="just">
              <a:lnSpc>
                <a:spcPct val="150000"/>
              </a:lnSpc>
              <a:buFont typeface="Arial" panose="020B0604020202020204" pitchFamily="34" charset="0"/>
              <a:buChar char="•"/>
            </a:pPr>
            <a:r>
              <a:rPr lang="en-US" b="0" i="0" dirty="0">
                <a:solidFill>
                  <a:srgbClr val="000000"/>
                </a:solidFill>
                <a:effectLst/>
                <a:latin typeface="Times New Roman" pitchFamily="18" charset="0"/>
                <a:cs typeface="Times New Roman" pitchFamily="18" charset="0"/>
              </a:rPr>
              <a:t>GoDaddy - with the URL </a:t>
            </a:r>
            <a:r>
              <a:rPr lang="en-US" b="0" i="0" u="none" strike="noStrike" dirty="0">
                <a:solidFill>
                  <a:srgbClr val="313131"/>
                </a:solidFill>
                <a:effectLst/>
                <a:latin typeface="Times New Roman" pitchFamily="18" charset="0"/>
                <a:cs typeface="Times New Roman" pitchFamily="18" charset="0"/>
                <a:hlinkClick r:id="rId2"/>
              </a:rPr>
              <a:t>https://uk.godaddy.com</a:t>
            </a:r>
            <a:endParaRPr lang="en-US" b="0" i="0" dirty="0">
              <a:solidFill>
                <a:srgbClr val="000000"/>
              </a:solidFill>
              <a:effectLst/>
              <a:latin typeface="Times New Roman" pitchFamily="18" charset="0"/>
              <a:cs typeface="Times New Roman" pitchFamily="18" charset="0"/>
            </a:endParaRPr>
          </a:p>
          <a:p>
            <a:pPr algn="just">
              <a:lnSpc>
                <a:spcPct val="150000"/>
              </a:lnSpc>
              <a:buFont typeface="Arial" panose="020B0604020202020204" pitchFamily="34" charset="0"/>
              <a:buChar char="•"/>
            </a:pPr>
            <a:r>
              <a:rPr lang="en-US" b="0" i="0" dirty="0">
                <a:solidFill>
                  <a:srgbClr val="000000"/>
                </a:solidFill>
                <a:effectLst/>
                <a:latin typeface="Times New Roman" pitchFamily="18" charset="0"/>
                <a:cs typeface="Times New Roman" pitchFamily="18" charset="0"/>
              </a:rPr>
              <a:t>Name – with the URL </a:t>
            </a:r>
            <a:r>
              <a:rPr lang="en-US" b="0" i="0" u="none" strike="noStrike" dirty="0">
                <a:solidFill>
                  <a:srgbClr val="313131"/>
                </a:solidFill>
                <a:effectLst/>
                <a:latin typeface="Times New Roman" pitchFamily="18" charset="0"/>
                <a:cs typeface="Times New Roman" pitchFamily="18" charset="0"/>
                <a:hlinkClick r:id="rId3"/>
              </a:rPr>
              <a:t>https://www.name.com/</a:t>
            </a:r>
            <a:endParaRPr lang="en-US" b="0" i="0" dirty="0">
              <a:solidFill>
                <a:srgbClr val="000000"/>
              </a:solidFill>
              <a:effectLst/>
              <a:latin typeface="Times New Roman" pitchFamily="18" charset="0"/>
              <a:cs typeface="Times New Roman" pitchFamily="18" charset="0"/>
            </a:endParaRPr>
          </a:p>
          <a:p>
            <a:pPr algn="just">
              <a:lnSpc>
                <a:spcPct val="150000"/>
              </a:lnSpc>
              <a:buFont typeface="Arial" panose="020B0604020202020204" pitchFamily="34" charset="0"/>
              <a:buChar char="•"/>
            </a:pPr>
            <a:r>
              <a:rPr lang="en-US" b="0" i="0" dirty="0" err="1">
                <a:solidFill>
                  <a:srgbClr val="000000"/>
                </a:solidFill>
                <a:effectLst/>
                <a:latin typeface="Times New Roman" pitchFamily="18" charset="0"/>
                <a:cs typeface="Times New Roman" pitchFamily="18" charset="0"/>
              </a:rPr>
              <a:t>iPage</a:t>
            </a:r>
            <a:r>
              <a:rPr lang="en-US" b="0" i="0" dirty="0">
                <a:solidFill>
                  <a:srgbClr val="000000"/>
                </a:solidFill>
                <a:effectLst/>
                <a:latin typeface="Times New Roman" pitchFamily="18" charset="0"/>
                <a:cs typeface="Times New Roman" pitchFamily="18" charset="0"/>
              </a:rPr>
              <a:t> – with URL </a:t>
            </a:r>
            <a:r>
              <a:rPr lang="en-US" b="0" i="0" u="none" strike="noStrike" dirty="0">
                <a:solidFill>
                  <a:srgbClr val="313131"/>
                </a:solidFill>
                <a:effectLst/>
                <a:latin typeface="Times New Roman" pitchFamily="18" charset="0"/>
                <a:cs typeface="Times New Roman" pitchFamily="18" charset="0"/>
                <a:hlinkClick r:id="rId4"/>
              </a:rPr>
              <a:t>https://www.ipage.com</a:t>
            </a:r>
            <a:endParaRPr lang="en-US" b="0" i="0" dirty="0">
              <a:solidFill>
                <a:srgbClr val="000000"/>
              </a:solidFill>
              <a:effectLst/>
              <a:latin typeface="Times New Roman" pitchFamily="18" charset="0"/>
              <a:cs typeface="Times New Roman" pitchFamily="18" charset="0"/>
            </a:endParaRPr>
          </a:p>
          <a:p>
            <a:pPr algn="just">
              <a:lnSpc>
                <a:spcPct val="150000"/>
              </a:lnSpc>
              <a:buFont typeface="Arial" panose="020B0604020202020204" pitchFamily="34" charset="0"/>
              <a:buChar char="•"/>
            </a:pPr>
            <a:r>
              <a:rPr lang="en-US" b="0" i="0" dirty="0" err="1">
                <a:solidFill>
                  <a:srgbClr val="000000"/>
                </a:solidFill>
                <a:effectLst/>
                <a:latin typeface="Times New Roman" pitchFamily="18" charset="0"/>
                <a:cs typeface="Times New Roman" pitchFamily="18" charset="0"/>
              </a:rPr>
              <a:t>BlueHost</a:t>
            </a:r>
            <a:r>
              <a:rPr lang="en-US" b="0" i="0" dirty="0">
                <a:solidFill>
                  <a:srgbClr val="000000"/>
                </a:solidFill>
                <a:effectLst/>
                <a:latin typeface="Times New Roman" pitchFamily="18" charset="0"/>
                <a:cs typeface="Times New Roman" pitchFamily="18" charset="0"/>
              </a:rPr>
              <a:t> – with URL </a:t>
            </a:r>
            <a:r>
              <a:rPr lang="en-US" b="0" i="0" u="none" strike="noStrike" dirty="0">
                <a:solidFill>
                  <a:srgbClr val="313131"/>
                </a:solidFill>
                <a:effectLst/>
                <a:latin typeface="Times New Roman" pitchFamily="18" charset="0"/>
                <a:cs typeface="Times New Roman" pitchFamily="18" charset="0"/>
                <a:hlinkClick r:id="rId5"/>
              </a:rPr>
              <a:t>https://www.bluehost.com/</a:t>
            </a:r>
            <a:endParaRPr lang="en-US" b="0" i="0" dirty="0">
              <a:solidFill>
                <a:srgbClr val="000000"/>
              </a:solidFill>
              <a:effectLst/>
              <a:latin typeface="Times New Roman" pitchFamily="18" charset="0"/>
              <a:cs typeface="Times New Roman" pitchFamily="18" charset="0"/>
            </a:endParaRPr>
          </a:p>
          <a:p>
            <a:pPr algn="just">
              <a:lnSpc>
                <a:spcPct val="150000"/>
              </a:lnSpc>
              <a:buFont typeface="Arial" panose="020B0604020202020204" pitchFamily="34" charset="0"/>
              <a:buChar char="•"/>
            </a:pPr>
            <a:r>
              <a:rPr lang="en-US" b="0" i="0" dirty="0" err="1">
                <a:solidFill>
                  <a:srgbClr val="000000"/>
                </a:solidFill>
                <a:effectLst/>
                <a:latin typeface="Times New Roman" pitchFamily="18" charset="0"/>
                <a:cs typeface="Times New Roman" pitchFamily="18" charset="0"/>
              </a:rPr>
              <a:t>Hostgator</a:t>
            </a:r>
            <a:r>
              <a:rPr lang="en-US" b="0" i="0" dirty="0">
                <a:solidFill>
                  <a:srgbClr val="000000"/>
                </a:solidFill>
                <a:effectLst/>
                <a:latin typeface="Times New Roman" pitchFamily="18" charset="0"/>
                <a:cs typeface="Times New Roman" pitchFamily="18" charset="0"/>
              </a:rPr>
              <a:t> – with URL </a:t>
            </a:r>
            <a:r>
              <a:rPr lang="en-US" b="0" i="0" u="none" strike="noStrike" dirty="0">
                <a:solidFill>
                  <a:srgbClr val="313131"/>
                </a:solidFill>
                <a:effectLst/>
                <a:latin typeface="Times New Roman" pitchFamily="18" charset="0"/>
                <a:cs typeface="Times New Roman" pitchFamily="18" charset="0"/>
                <a:hlinkClick r:id="rId6"/>
              </a:rPr>
              <a:t>https://www.hostgator.com/</a:t>
            </a:r>
            <a:endParaRPr lang="en-US" b="0" i="0" dirty="0">
              <a:solidFill>
                <a:srgbClr val="000000"/>
              </a:solidFill>
              <a:effectLst/>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75229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2207" y="1541236"/>
            <a:ext cx="6209394" cy="5016758"/>
          </a:xfrm>
          <a:prstGeom prst="rect">
            <a:avLst/>
          </a:prstGeom>
          <a:noFill/>
        </p:spPr>
        <p:txBody>
          <a:bodyPr wrap="square">
            <a:spAutoFit/>
          </a:bodyPr>
          <a:lstStyle/>
          <a:p>
            <a:r>
              <a:rPr lang="en-US" sz="2000" dirty="0">
                <a:latin typeface="Times New Roman" pitchFamily="18" charset="0"/>
                <a:cs typeface="Times New Roman" pitchFamily="18" charset="0"/>
              </a:rPr>
              <a:t>Berners-Lee, a British scientist, invented the World Wide Web (WWW) in 1989, while working at CERN. </a:t>
            </a:r>
          </a:p>
          <a:p>
            <a:r>
              <a:rPr lang="en-US" sz="2000" dirty="0">
                <a:latin typeface="Times New Roman" pitchFamily="18" charset="0"/>
                <a:cs typeface="Times New Roman" pitchFamily="18" charset="0"/>
              </a:rPr>
              <a:t>The Web was originally conceived and developed to meet the demand for automated information-sharing between scientists in universities and institutes around the world.</a:t>
            </a:r>
          </a:p>
          <a:p>
            <a:r>
              <a:rPr lang="en-US" sz="2000" dirty="0">
                <a:latin typeface="Times New Roman" pitchFamily="18" charset="0"/>
                <a:cs typeface="Times New Roman" pitchFamily="18" charset="0"/>
              </a:rPr>
              <a:t>CERN is not an isolated laboratory, but rather the focal point for an extensive community that includes more than 17 000 scientists from over 100 countries. Although they typically spend some time on the CERN site, the scientists usually work at universities and national laboratories in their home countries. Reliable communication tools are therefore essential. CERN is the European Organization for Nuclear Research</a:t>
            </a:r>
          </a:p>
          <a:p>
            <a:r>
              <a:rPr lang="en-US" sz="2000" dirty="0">
                <a:latin typeface="Times New Roman" pitchFamily="18" charset="0"/>
                <a:cs typeface="Times New Roman" pitchFamily="18" charset="0"/>
              </a:rPr>
              <a:t>The basic idea of the WWW was to merge the evolving technologies of computers, data networks and hypertext into a powerful and easy to use global information system.</a:t>
            </a:r>
          </a:p>
        </p:txBody>
      </p:sp>
      <p:sp>
        <p:nvSpPr>
          <p:cNvPr id="3" name="TextBox 7"/>
          <p:cNvSpPr txBox="1">
            <a:spLocks noChangeArrowheads="1"/>
          </p:cNvSpPr>
          <p:nvPr/>
        </p:nvSpPr>
        <p:spPr bwMode="auto">
          <a:xfrm>
            <a:off x="1906588" y="516403"/>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None/>
            </a:pPr>
            <a:r>
              <a:rPr lang="en-US" altLang="en-US" sz="3600" b="1" dirty="0">
                <a:latin typeface="Times New Roman" pitchFamily="18" charset="0"/>
                <a:cs typeface="Times New Roman" pitchFamily="18" charset="0"/>
              </a:rPr>
              <a:t>Web History</a:t>
            </a:r>
            <a:endParaRPr lang="en-US" altLang="en-US" sz="3600" dirty="0">
              <a:solidFill>
                <a:schemeClr val="tx2"/>
              </a:solidFill>
              <a:latin typeface="Times New Roman" pitchFamily="18" charset="0"/>
              <a:cs typeface="Times New Roman" pitchFamily="18" charset="0"/>
            </a:endParaRPr>
          </a:p>
        </p:txBody>
      </p:sp>
      <p:cxnSp>
        <p:nvCxnSpPr>
          <p:cNvPr id="4" name="Straight Connector 3"/>
          <p:cNvCxnSpPr/>
          <p:nvPr/>
        </p:nvCxnSpPr>
        <p:spPr>
          <a:xfrm>
            <a:off x="2266951" y="1277034"/>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pic>
        <p:nvPicPr>
          <p:cNvPr id="1026" name="Picture 2" descr="The birth of the Web | CERN">
            <a:extLst>
              <a:ext uri="{FF2B5EF4-FFF2-40B4-BE49-F238E27FC236}">
                <a16:creationId xmlns:a16="http://schemas.microsoft.com/office/drawing/2014/main" id="{B46EF6DB-ADBD-2F2D-067C-93626F7A00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814" y="1541235"/>
            <a:ext cx="3234872" cy="20795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1A758DC-216C-6A49-7C2F-EC09413625C9}"/>
              </a:ext>
            </a:extLst>
          </p:cNvPr>
          <p:cNvSpPr txBox="1"/>
          <p:nvPr/>
        </p:nvSpPr>
        <p:spPr>
          <a:xfrm>
            <a:off x="7997371" y="3561830"/>
            <a:ext cx="3773715" cy="369332"/>
          </a:xfrm>
          <a:prstGeom prst="rect">
            <a:avLst/>
          </a:prstGeom>
          <a:noFill/>
        </p:spPr>
        <p:txBody>
          <a:bodyPr wrap="square">
            <a:spAutoFit/>
          </a:bodyPr>
          <a:lstStyle/>
          <a:p>
            <a:r>
              <a:rPr lang="en-US" sz="1800" dirty="0">
                <a:latin typeface="Times New Roman" pitchFamily="18" charset="0"/>
                <a:cs typeface="Times New Roman" pitchFamily="18" charset="0"/>
              </a:rPr>
              <a:t>Tim Berners-Lee, pictured at CERN </a:t>
            </a:r>
            <a:endParaRPr lang="en-IN" dirty="0"/>
          </a:p>
        </p:txBody>
      </p:sp>
    </p:spTree>
    <p:extLst>
      <p:ext uri="{BB962C8B-B14F-4D97-AF65-F5344CB8AC3E}">
        <p14:creationId xmlns:p14="http://schemas.microsoft.com/office/powerpoint/2010/main" val="155798018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A898-1DFB-4064-B2C1-F4EA478BCE87}"/>
              </a:ext>
            </a:extLst>
          </p:cNvPr>
          <p:cNvSpPr>
            <a:spLocks noGrp="1"/>
          </p:cNvSpPr>
          <p:nvPr>
            <p:ph type="title"/>
          </p:nvPr>
        </p:nvSpPr>
        <p:spPr>
          <a:xfrm>
            <a:off x="1914144" y="274638"/>
            <a:ext cx="9997440" cy="807187"/>
          </a:xfrm>
        </p:spPr>
        <p:txBody>
          <a:bodyPr>
            <a:normAutofit/>
          </a:bodyPr>
          <a:lstStyle/>
          <a:p>
            <a:r>
              <a:rPr lang="en-IN" sz="4000" b="0" i="0" dirty="0">
                <a:effectLst/>
                <a:latin typeface="Times New Roman" pitchFamily="18" charset="0"/>
                <a:cs typeface="Times New Roman" pitchFamily="18" charset="0"/>
              </a:rPr>
              <a:t>CMS Platform</a:t>
            </a:r>
            <a:endParaRPr lang="en-IN" sz="40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92F97D8F-1133-4D17-81F0-BD2BF8408D9E}"/>
              </a:ext>
            </a:extLst>
          </p:cNvPr>
          <p:cNvSpPr>
            <a:spLocks noGrp="1"/>
          </p:cNvSpPr>
          <p:nvPr>
            <p:ph idx="1"/>
          </p:nvPr>
        </p:nvSpPr>
        <p:spPr>
          <a:xfrm>
            <a:off x="1373232" y="1293253"/>
            <a:ext cx="9997440" cy="4800600"/>
          </a:xfrm>
        </p:spPr>
        <p:txBody>
          <a:bodyPr>
            <a:normAutofit/>
          </a:bodyPr>
          <a:lstStyle/>
          <a:p>
            <a:pPr>
              <a:lnSpc>
                <a:spcPct val="200000"/>
              </a:lnSpc>
            </a:pPr>
            <a:r>
              <a:rPr lang="en-US" sz="2000" b="0" i="0" dirty="0">
                <a:solidFill>
                  <a:srgbClr val="000000"/>
                </a:solidFill>
                <a:effectLst/>
                <a:latin typeface="Times New Roman" pitchFamily="18" charset="0"/>
                <a:cs typeface="Times New Roman" pitchFamily="18" charset="0"/>
              </a:rPr>
              <a:t>Content Management System (CMS) Platforms are applications which allow to create and run your website. You will get an Admin Panel, which is an interface where you can create and update pages, posts and other type of content (images, videos, etc.) and arrange the content the way you need. The most prominent CMS platforms are </a:t>
            </a:r>
            <a:r>
              <a:rPr lang="en-US" sz="2000" b="1" i="0" dirty="0">
                <a:solidFill>
                  <a:srgbClr val="000000"/>
                </a:solidFill>
                <a:effectLst/>
                <a:latin typeface="Times New Roman" pitchFamily="18" charset="0"/>
                <a:cs typeface="Times New Roman" pitchFamily="18" charset="0"/>
              </a:rPr>
              <a:t>WordPress, Joomla</a:t>
            </a:r>
            <a:r>
              <a:rPr lang="en-US" sz="2000" b="0" i="0" dirty="0">
                <a:solidFill>
                  <a:srgbClr val="000000"/>
                </a:solidFill>
                <a:effectLst/>
                <a:latin typeface="Times New Roman" pitchFamily="18" charset="0"/>
                <a:cs typeface="Times New Roman" pitchFamily="18" charset="0"/>
              </a:rPr>
              <a:t> and </a:t>
            </a:r>
            <a:r>
              <a:rPr lang="en-US" sz="2000" b="1" i="0" dirty="0">
                <a:solidFill>
                  <a:srgbClr val="000000"/>
                </a:solidFill>
                <a:effectLst/>
                <a:latin typeface="Times New Roman" pitchFamily="18" charset="0"/>
                <a:cs typeface="Times New Roman" pitchFamily="18" charset="0"/>
              </a:rPr>
              <a:t>Drupal</a:t>
            </a:r>
            <a:r>
              <a:rPr lang="en-US" sz="2000" b="0" i="0" dirty="0">
                <a:solidFill>
                  <a:srgbClr val="000000"/>
                </a:solidFill>
                <a:effectLst/>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68611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FB085-8619-4F54-A539-BA90A1EE963E}"/>
              </a:ext>
            </a:extLst>
          </p:cNvPr>
          <p:cNvSpPr>
            <a:spLocks noGrp="1"/>
          </p:cNvSpPr>
          <p:nvPr>
            <p:ph type="title"/>
          </p:nvPr>
        </p:nvSpPr>
        <p:spPr>
          <a:xfrm>
            <a:off x="1489142" y="274638"/>
            <a:ext cx="9997440" cy="1143000"/>
          </a:xfrm>
        </p:spPr>
        <p:txBody>
          <a:bodyPr>
            <a:noAutofit/>
          </a:bodyPr>
          <a:lstStyle/>
          <a:p>
            <a:r>
              <a:rPr lang="en-IN" sz="4000" b="0" i="0" dirty="0">
                <a:effectLst/>
                <a:latin typeface="Times New Roman" pitchFamily="18" charset="0"/>
                <a:cs typeface="Times New Roman" pitchFamily="18" charset="0"/>
              </a:rPr>
              <a:t>E-Commerce Payment Gateway</a:t>
            </a:r>
            <a:br>
              <a:rPr lang="en-IN" sz="4000" b="0" i="0" dirty="0">
                <a:solidFill>
                  <a:srgbClr val="797979"/>
                </a:solidFill>
                <a:effectLst/>
                <a:latin typeface="Times New Roman" pitchFamily="18" charset="0"/>
                <a:cs typeface="Times New Roman" pitchFamily="18" charset="0"/>
              </a:rPr>
            </a:br>
            <a:endParaRPr lang="en-IN" sz="40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2218396F-64FB-4E3C-A940-02ECC35387DD}"/>
              </a:ext>
            </a:extLst>
          </p:cNvPr>
          <p:cNvSpPr>
            <a:spLocks noGrp="1"/>
          </p:cNvSpPr>
          <p:nvPr>
            <p:ph idx="1"/>
          </p:nvPr>
        </p:nvSpPr>
        <p:spPr>
          <a:xfrm>
            <a:off x="1411868" y="1267496"/>
            <a:ext cx="9997440" cy="4800600"/>
          </a:xfrm>
        </p:spPr>
        <p:txBody>
          <a:bodyPr>
            <a:normAutofit/>
          </a:bodyPr>
          <a:lstStyle/>
          <a:p>
            <a:pPr>
              <a:lnSpc>
                <a:spcPct val="200000"/>
              </a:lnSpc>
            </a:pPr>
            <a:r>
              <a:rPr lang="en-US" sz="2000" b="0" i="0" dirty="0">
                <a:solidFill>
                  <a:srgbClr val="000000"/>
                </a:solidFill>
                <a:effectLst/>
                <a:latin typeface="Times New Roman" pitchFamily="18" charset="0"/>
                <a:cs typeface="Times New Roman" pitchFamily="18" charset="0"/>
              </a:rPr>
              <a:t>Payment Gateway is an online </a:t>
            </a:r>
            <a:r>
              <a:rPr lang="en-US" sz="2000" b="1" i="0" dirty="0">
                <a:solidFill>
                  <a:srgbClr val="000000"/>
                </a:solidFill>
                <a:effectLst/>
                <a:latin typeface="Times New Roman" pitchFamily="18" charset="0"/>
                <a:cs typeface="Times New Roman" pitchFamily="18" charset="0"/>
              </a:rPr>
              <a:t>payment</a:t>
            </a:r>
            <a:r>
              <a:rPr lang="en-US" sz="2000" b="0" i="0" dirty="0">
                <a:solidFill>
                  <a:srgbClr val="000000"/>
                </a:solidFill>
                <a:effectLst/>
                <a:latin typeface="Times New Roman" pitchFamily="18" charset="0"/>
                <a:cs typeface="Times New Roman" pitchFamily="18" charset="0"/>
              </a:rPr>
              <a:t> processing technology which helps businesses to accept credit cards and electronic checks. </a:t>
            </a:r>
          </a:p>
          <a:p>
            <a:pPr>
              <a:lnSpc>
                <a:spcPct val="200000"/>
              </a:lnSpc>
            </a:pPr>
            <a:r>
              <a:rPr lang="en-US" sz="2000" b="0" i="0" dirty="0">
                <a:solidFill>
                  <a:srgbClr val="000000"/>
                </a:solidFill>
                <a:effectLst/>
                <a:latin typeface="Times New Roman" pitchFamily="18" charset="0"/>
                <a:cs typeface="Times New Roman" pitchFamily="18" charset="0"/>
              </a:rPr>
              <a:t>In other words, payment gateways are “Man-in-the-middle” which are located between e-commerce platforms and clients.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07612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16C1-9CC9-4E13-A5C6-3BAC4410DA39}"/>
              </a:ext>
            </a:extLst>
          </p:cNvPr>
          <p:cNvSpPr>
            <a:spLocks noGrp="1"/>
          </p:cNvSpPr>
          <p:nvPr>
            <p:ph type="title"/>
          </p:nvPr>
        </p:nvSpPr>
        <p:spPr>
          <a:xfrm>
            <a:off x="1643687" y="261759"/>
            <a:ext cx="9997440" cy="1143000"/>
          </a:xfrm>
        </p:spPr>
        <p:txBody>
          <a:bodyPr>
            <a:normAutofit/>
          </a:bodyPr>
          <a:lstStyle/>
          <a:p>
            <a:r>
              <a:rPr lang="en-IN" sz="4000" dirty="0">
                <a:effectLst/>
                <a:latin typeface="Times New Roman" pitchFamily="18" charset="0"/>
                <a:cs typeface="Times New Roman" pitchFamily="18" charset="0"/>
              </a:rPr>
              <a:t>Payment Gateway</a:t>
            </a:r>
          </a:p>
        </p:txBody>
      </p:sp>
      <p:pic>
        <p:nvPicPr>
          <p:cNvPr id="2050" name="Picture 2" descr="Payment">
            <a:extLst>
              <a:ext uri="{FF2B5EF4-FFF2-40B4-BE49-F238E27FC236}">
                <a16:creationId xmlns:a16="http://schemas.microsoft.com/office/drawing/2014/main" id="{487BA8DC-A01D-493F-91F7-AC7BEEC0A3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45409" y="1293992"/>
            <a:ext cx="8228955" cy="4759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91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5ED268-6014-4950-BCC8-41C1E1ADCD6E}"/>
              </a:ext>
            </a:extLst>
          </p:cNvPr>
          <p:cNvSpPr>
            <a:spLocks noGrp="1"/>
          </p:cNvSpPr>
          <p:nvPr>
            <p:ph idx="1"/>
          </p:nvPr>
        </p:nvSpPr>
        <p:spPr>
          <a:xfrm>
            <a:off x="1340476" y="260102"/>
            <a:ext cx="10515600" cy="6391835"/>
          </a:xfrm>
        </p:spPr>
        <p:txBody>
          <a:bodyPr>
            <a:normAutofit/>
          </a:bodyPr>
          <a:lstStyle/>
          <a:p>
            <a:pPr marL="0" indent="0" algn="just">
              <a:lnSpc>
                <a:spcPct val="200000"/>
              </a:lnSpc>
              <a:buNone/>
            </a:pPr>
            <a:r>
              <a:rPr lang="en-US" sz="2000" b="1" i="0" dirty="0">
                <a:solidFill>
                  <a:srgbClr val="000000"/>
                </a:solidFill>
                <a:effectLst/>
                <a:latin typeface="Times New Roman" pitchFamily="18" charset="0"/>
                <a:cs typeface="Times New Roman" pitchFamily="18" charset="0"/>
              </a:rPr>
              <a:t>A payment gateway allows you to −</a:t>
            </a:r>
          </a:p>
          <a:p>
            <a:pPr algn="just">
              <a:lnSpc>
                <a:spcPct val="200000"/>
              </a:lnSpc>
              <a:buFont typeface="Arial" panose="020B0604020202020204" pitchFamily="34" charset="0"/>
              <a:buChar char="•"/>
            </a:pPr>
            <a:r>
              <a:rPr lang="en-US" sz="2000" b="0" i="0" dirty="0">
                <a:solidFill>
                  <a:srgbClr val="000000"/>
                </a:solidFill>
                <a:effectLst/>
                <a:latin typeface="Times New Roman" pitchFamily="18" charset="0"/>
                <a:cs typeface="Times New Roman" pitchFamily="18" charset="0"/>
              </a:rPr>
              <a:t>Make and take payments quickly and easily.</a:t>
            </a:r>
          </a:p>
          <a:p>
            <a:pPr algn="just">
              <a:lnSpc>
                <a:spcPct val="200000"/>
              </a:lnSpc>
              <a:buFont typeface="Arial" panose="020B0604020202020204" pitchFamily="34" charset="0"/>
              <a:buChar char="•"/>
            </a:pPr>
            <a:r>
              <a:rPr lang="en-US" sz="2000" b="0" i="0" dirty="0">
                <a:solidFill>
                  <a:srgbClr val="000000"/>
                </a:solidFill>
                <a:effectLst/>
                <a:latin typeface="Times New Roman" pitchFamily="18" charset="0"/>
                <a:cs typeface="Times New Roman" pitchFamily="18" charset="0"/>
              </a:rPr>
              <a:t>Keep your customer's data (information) and money secure.</a:t>
            </a:r>
          </a:p>
          <a:p>
            <a:pPr algn="just">
              <a:lnSpc>
                <a:spcPct val="200000"/>
              </a:lnSpc>
              <a:buFont typeface="Arial" panose="020B0604020202020204" pitchFamily="34" charset="0"/>
              <a:buChar char="•"/>
            </a:pPr>
            <a:r>
              <a:rPr lang="en-US" sz="2000" b="0" i="0" dirty="0">
                <a:solidFill>
                  <a:srgbClr val="000000"/>
                </a:solidFill>
                <a:effectLst/>
                <a:latin typeface="Times New Roman" pitchFamily="18" charset="0"/>
                <a:cs typeface="Times New Roman" pitchFamily="18" charset="0"/>
              </a:rPr>
              <a:t>Gain trust of your customers, so they are willing to hand over their money.</a:t>
            </a:r>
          </a:p>
          <a:p>
            <a:pPr marL="0" indent="0">
              <a:lnSpc>
                <a:spcPct val="200000"/>
              </a:lnSpc>
              <a:buNone/>
            </a:pPr>
            <a:r>
              <a:rPr lang="en-US" sz="2000" b="1" i="0" dirty="0">
                <a:effectLst/>
                <a:latin typeface="Times New Roman" pitchFamily="18" charset="0"/>
                <a:cs typeface="Times New Roman" pitchFamily="18" charset="0"/>
              </a:rPr>
              <a:t>Most Popular Payment Gateway Providers</a:t>
            </a:r>
          </a:p>
          <a:p>
            <a:pPr>
              <a:lnSpc>
                <a:spcPct val="200000"/>
              </a:lnSpc>
            </a:pPr>
            <a:r>
              <a:rPr lang="en-IN" sz="2000" dirty="0">
                <a:latin typeface="Times New Roman" pitchFamily="18" charset="0"/>
                <a:cs typeface="Times New Roman" pitchFamily="18" charset="0"/>
              </a:rPr>
              <a:t>PAYPAL</a:t>
            </a:r>
          </a:p>
          <a:p>
            <a:pPr>
              <a:lnSpc>
                <a:spcPct val="200000"/>
              </a:lnSpc>
            </a:pPr>
            <a:r>
              <a:rPr lang="en-IN" sz="2000" dirty="0">
                <a:latin typeface="Times New Roman" pitchFamily="18" charset="0"/>
                <a:cs typeface="Times New Roman" pitchFamily="18" charset="0"/>
              </a:rPr>
              <a:t>AMAZON PAY</a:t>
            </a:r>
          </a:p>
          <a:p>
            <a:pPr>
              <a:lnSpc>
                <a:spcPct val="200000"/>
              </a:lnSpc>
            </a:pPr>
            <a:r>
              <a:rPr lang="en-IN" sz="2000" dirty="0">
                <a:latin typeface="Times New Roman" pitchFamily="18" charset="0"/>
                <a:cs typeface="Times New Roman" pitchFamily="18" charset="0"/>
              </a:rPr>
              <a:t>STRIPE</a:t>
            </a:r>
          </a:p>
          <a:p>
            <a:pPr>
              <a:lnSpc>
                <a:spcPct val="200000"/>
              </a:lnSpc>
            </a:pPr>
            <a:r>
              <a:rPr lang="en-IN" sz="2000" dirty="0">
                <a:latin typeface="Times New Roman" pitchFamily="18" charset="0"/>
                <a:cs typeface="Times New Roman" pitchFamily="18" charset="0"/>
              </a:rPr>
              <a:t>AUTHORIZE NET</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074835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8B179-23F9-4A67-A67D-3B37852AA4B6}"/>
              </a:ext>
            </a:extLst>
          </p:cNvPr>
          <p:cNvSpPr>
            <a:spLocks noGrp="1"/>
          </p:cNvSpPr>
          <p:nvPr>
            <p:ph type="title"/>
          </p:nvPr>
        </p:nvSpPr>
        <p:spPr>
          <a:xfrm>
            <a:off x="1366234" y="223457"/>
            <a:ext cx="10515600" cy="678063"/>
          </a:xfrm>
        </p:spPr>
        <p:txBody>
          <a:bodyPr>
            <a:noAutofit/>
          </a:bodyPr>
          <a:lstStyle/>
          <a:p>
            <a:r>
              <a:rPr lang="en-IN" sz="4000" b="1" dirty="0">
                <a:effectLst/>
                <a:latin typeface="Times New Roman" pitchFamily="18" charset="0"/>
                <a:cs typeface="Times New Roman" pitchFamily="18" charset="0"/>
              </a:rPr>
              <a:t>WWW</a:t>
            </a:r>
          </a:p>
        </p:txBody>
      </p:sp>
      <p:sp>
        <p:nvSpPr>
          <p:cNvPr id="3" name="Content Placeholder 2">
            <a:extLst>
              <a:ext uri="{FF2B5EF4-FFF2-40B4-BE49-F238E27FC236}">
                <a16:creationId xmlns:a16="http://schemas.microsoft.com/office/drawing/2014/main" id="{109BD729-11F9-4F6A-AE2C-F96BF2BCE9B3}"/>
              </a:ext>
            </a:extLst>
          </p:cNvPr>
          <p:cNvSpPr>
            <a:spLocks noGrp="1"/>
          </p:cNvSpPr>
          <p:nvPr>
            <p:ph idx="1"/>
          </p:nvPr>
        </p:nvSpPr>
        <p:spPr>
          <a:xfrm>
            <a:off x="1352281" y="991906"/>
            <a:ext cx="9876013" cy="4844117"/>
          </a:xfrm>
        </p:spPr>
        <p:txBody>
          <a:bodyPr>
            <a:normAutofit/>
          </a:bodyPr>
          <a:lstStyle/>
          <a:p>
            <a:pPr algn="just">
              <a:lnSpc>
                <a:spcPct val="200000"/>
              </a:lnSpc>
            </a:pPr>
            <a:r>
              <a:rPr lang="en-US" sz="2000" b="1" i="0" dirty="0">
                <a:solidFill>
                  <a:srgbClr val="000000"/>
                </a:solidFill>
                <a:effectLst/>
                <a:latin typeface="Times New Roman" pitchFamily="18" charset="0"/>
                <a:cs typeface="Times New Roman" pitchFamily="18" charset="0"/>
              </a:rPr>
              <a:t>WWW</a:t>
            </a:r>
            <a:r>
              <a:rPr lang="en-US" sz="2000" b="0" i="0" dirty="0">
                <a:solidFill>
                  <a:srgbClr val="000000"/>
                </a:solidFill>
                <a:effectLst/>
                <a:latin typeface="Times New Roman" pitchFamily="18" charset="0"/>
                <a:cs typeface="Times New Roman" pitchFamily="18" charset="0"/>
              </a:rPr>
              <a:t> stands for </a:t>
            </a:r>
            <a:r>
              <a:rPr lang="en-US" sz="2000" b="1" i="0" dirty="0">
                <a:solidFill>
                  <a:srgbClr val="000000"/>
                </a:solidFill>
                <a:effectLst/>
                <a:latin typeface="Times New Roman" pitchFamily="18" charset="0"/>
                <a:cs typeface="Times New Roman" pitchFamily="18" charset="0"/>
              </a:rPr>
              <a:t>World Wide Web.</a:t>
            </a:r>
            <a:r>
              <a:rPr lang="en-US" sz="2000" b="0" i="0" dirty="0">
                <a:solidFill>
                  <a:srgbClr val="000000"/>
                </a:solidFill>
                <a:effectLst/>
                <a:latin typeface="Times New Roman" pitchFamily="18" charset="0"/>
                <a:cs typeface="Times New Roman" pitchFamily="18" charset="0"/>
              </a:rPr>
              <a:t> A technical definition of the World Wide Web is : all the resources and users on the Internet that are using the Hypertext Transfer Protocol (HTTP).</a:t>
            </a:r>
          </a:p>
          <a:p>
            <a:pPr algn="just">
              <a:lnSpc>
                <a:spcPct val="200000"/>
              </a:lnSpc>
            </a:pPr>
            <a:r>
              <a:rPr lang="en-US" sz="2000" b="0" i="0" dirty="0">
                <a:solidFill>
                  <a:srgbClr val="000000"/>
                </a:solidFill>
                <a:effectLst/>
                <a:latin typeface="Times New Roman" pitchFamily="18" charset="0"/>
                <a:cs typeface="Times New Roman" pitchFamily="18" charset="0"/>
              </a:rPr>
              <a:t>A broader definition comes from the organization that Web inventor </a:t>
            </a:r>
            <a:r>
              <a:rPr lang="en-US" sz="2000" b="1" i="0" dirty="0">
                <a:solidFill>
                  <a:srgbClr val="000000"/>
                </a:solidFill>
                <a:effectLst/>
                <a:latin typeface="Times New Roman" pitchFamily="18" charset="0"/>
                <a:cs typeface="Times New Roman" pitchFamily="18" charset="0"/>
              </a:rPr>
              <a:t>Tim Berners-Lee</a:t>
            </a:r>
            <a:r>
              <a:rPr lang="en-US" sz="2000" b="0" i="0" dirty="0">
                <a:solidFill>
                  <a:srgbClr val="000000"/>
                </a:solidFill>
                <a:effectLst/>
                <a:latin typeface="Times New Roman" pitchFamily="18" charset="0"/>
                <a:cs typeface="Times New Roman" pitchFamily="18" charset="0"/>
              </a:rPr>
              <a:t> helped found, the </a:t>
            </a:r>
            <a:r>
              <a:rPr lang="en-US" sz="2000" b="1" i="0" dirty="0">
                <a:solidFill>
                  <a:srgbClr val="000000"/>
                </a:solidFill>
                <a:effectLst/>
                <a:latin typeface="Times New Roman" pitchFamily="18" charset="0"/>
                <a:cs typeface="Times New Roman" pitchFamily="18" charset="0"/>
              </a:rPr>
              <a:t>World Wide Web Consortium (W3C).</a:t>
            </a:r>
          </a:p>
          <a:p>
            <a:pPr algn="just">
              <a:lnSpc>
                <a:spcPct val="200000"/>
              </a:lnSpc>
            </a:pPr>
            <a:r>
              <a:rPr lang="en-US" sz="2000" b="1" i="0" dirty="0">
                <a:solidFill>
                  <a:srgbClr val="000000"/>
                </a:solidFill>
                <a:effectLst/>
                <a:latin typeface="Times New Roman" pitchFamily="18" charset="0"/>
                <a:cs typeface="Times New Roman" pitchFamily="18" charset="0"/>
              </a:rPr>
              <a:t>Internet</a:t>
            </a:r>
            <a:r>
              <a:rPr lang="en-US" sz="2000" b="0" i="0" dirty="0">
                <a:solidFill>
                  <a:srgbClr val="000000"/>
                </a:solidFill>
                <a:effectLst/>
                <a:latin typeface="Times New Roman" pitchFamily="18" charset="0"/>
                <a:cs typeface="Times New Roman" pitchFamily="18" charset="0"/>
              </a:rPr>
              <a:t> and </a:t>
            </a:r>
            <a:r>
              <a:rPr lang="en-US" sz="2000" b="1" i="0" dirty="0">
                <a:solidFill>
                  <a:srgbClr val="000000"/>
                </a:solidFill>
                <a:effectLst/>
                <a:latin typeface="Times New Roman" pitchFamily="18" charset="0"/>
                <a:cs typeface="Times New Roman" pitchFamily="18" charset="0"/>
              </a:rPr>
              <a:t>Web</a:t>
            </a:r>
            <a:r>
              <a:rPr lang="en-US" sz="2000" b="0" i="0" dirty="0">
                <a:solidFill>
                  <a:srgbClr val="000000"/>
                </a:solidFill>
                <a:effectLst/>
                <a:latin typeface="Times New Roman" pitchFamily="18" charset="0"/>
                <a:cs typeface="Times New Roman" pitchFamily="18" charset="0"/>
              </a:rPr>
              <a:t> is not the same thing: Web uses internet to pass over the information.</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9106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544F-5316-4E35-9649-6CC058EC9B0F}"/>
              </a:ext>
            </a:extLst>
          </p:cNvPr>
          <p:cNvSpPr>
            <a:spLocks noGrp="1"/>
          </p:cNvSpPr>
          <p:nvPr>
            <p:ph type="title"/>
          </p:nvPr>
        </p:nvSpPr>
        <p:spPr>
          <a:xfrm>
            <a:off x="1378039" y="215153"/>
            <a:ext cx="4713668" cy="853793"/>
          </a:xfrm>
        </p:spPr>
        <p:txBody>
          <a:bodyPr>
            <a:normAutofit/>
          </a:bodyPr>
          <a:lstStyle/>
          <a:p>
            <a:r>
              <a:rPr lang="en-IN" sz="4000" b="0" i="0" dirty="0">
                <a:effectLst/>
                <a:latin typeface="Times New Roman" pitchFamily="18" charset="0"/>
                <a:cs typeface="Times New Roman" pitchFamily="18" charset="0"/>
              </a:rPr>
              <a:t>WWW Architecture</a:t>
            </a:r>
            <a:endParaRPr lang="en-IN" sz="4000" dirty="0">
              <a:latin typeface="Times New Roman" pitchFamily="18" charset="0"/>
              <a:cs typeface="Times New Roman" pitchFamily="18" charset="0"/>
            </a:endParaRPr>
          </a:p>
        </p:txBody>
      </p:sp>
      <p:pic>
        <p:nvPicPr>
          <p:cNvPr id="3074" name="Picture 2" descr="internet_technologies_tutorial">
            <a:extLst>
              <a:ext uri="{FF2B5EF4-FFF2-40B4-BE49-F238E27FC236}">
                <a16:creationId xmlns:a16="http://schemas.microsoft.com/office/drawing/2014/main" id="{EDF934EB-9BA8-463E-96BE-AA91FE35E4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71708" y="919766"/>
            <a:ext cx="6065475" cy="5559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572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0389EB-894E-4179-B255-9C59C8CE939A}"/>
              </a:ext>
            </a:extLst>
          </p:cNvPr>
          <p:cNvSpPr>
            <a:spLocks noGrp="1"/>
          </p:cNvSpPr>
          <p:nvPr>
            <p:ph idx="1"/>
          </p:nvPr>
        </p:nvSpPr>
        <p:spPr>
          <a:xfrm>
            <a:off x="1365160" y="365125"/>
            <a:ext cx="9988639" cy="6127750"/>
          </a:xfrm>
        </p:spPr>
        <p:txBody>
          <a:bodyPr>
            <a:normAutofit/>
          </a:bodyPr>
          <a:lstStyle/>
          <a:p>
            <a:pPr algn="l">
              <a:lnSpc>
                <a:spcPct val="150000"/>
              </a:lnSpc>
            </a:pPr>
            <a:r>
              <a:rPr lang="en-US" sz="2000" b="0" i="0" dirty="0">
                <a:effectLst/>
                <a:latin typeface="Times New Roman" pitchFamily="18" charset="0"/>
                <a:cs typeface="Times New Roman" pitchFamily="18" charset="0"/>
              </a:rPr>
              <a:t>Identifiers and Character Set</a:t>
            </a:r>
          </a:p>
          <a:p>
            <a:pPr marL="0" indent="0" algn="just">
              <a:lnSpc>
                <a:spcPct val="150000"/>
              </a:lnSpc>
              <a:buNone/>
            </a:pPr>
            <a:r>
              <a:rPr lang="en-US" sz="2000" b="1" i="0" dirty="0">
                <a:solidFill>
                  <a:srgbClr val="000000"/>
                </a:solidFill>
                <a:effectLst/>
                <a:latin typeface="Times New Roman" pitchFamily="18" charset="0"/>
                <a:cs typeface="Times New Roman" pitchFamily="18" charset="0"/>
              </a:rPr>
              <a:t>Uniform Resource Identifier (URI)</a:t>
            </a:r>
            <a:r>
              <a:rPr lang="en-US" sz="2000" b="0" i="0" dirty="0">
                <a:solidFill>
                  <a:srgbClr val="000000"/>
                </a:solidFill>
                <a:effectLst/>
                <a:latin typeface="Times New Roman" pitchFamily="18" charset="0"/>
                <a:cs typeface="Times New Roman" pitchFamily="18" charset="0"/>
              </a:rPr>
              <a:t> is used to uniquely identify resources on the web and </a:t>
            </a:r>
            <a:r>
              <a:rPr lang="en-US" sz="2000" b="1" i="0" dirty="0">
                <a:solidFill>
                  <a:srgbClr val="000000"/>
                </a:solidFill>
                <a:effectLst/>
                <a:latin typeface="Times New Roman" pitchFamily="18" charset="0"/>
                <a:cs typeface="Times New Roman" pitchFamily="18" charset="0"/>
              </a:rPr>
              <a:t>UNICODE</a:t>
            </a:r>
            <a:r>
              <a:rPr lang="en-US" sz="2000" b="0" i="0" dirty="0">
                <a:solidFill>
                  <a:srgbClr val="000000"/>
                </a:solidFill>
                <a:effectLst/>
                <a:latin typeface="Times New Roman" pitchFamily="18" charset="0"/>
                <a:cs typeface="Times New Roman" pitchFamily="18" charset="0"/>
              </a:rPr>
              <a:t> makes it possible to built web pages that can be read and write in human languages.</a:t>
            </a:r>
          </a:p>
          <a:p>
            <a:pPr algn="l">
              <a:lnSpc>
                <a:spcPct val="150000"/>
              </a:lnSpc>
            </a:pPr>
            <a:r>
              <a:rPr lang="en-US" sz="2000" b="0" i="0" dirty="0">
                <a:effectLst/>
                <a:latin typeface="Times New Roman" pitchFamily="18" charset="0"/>
                <a:cs typeface="Times New Roman" pitchFamily="18" charset="0"/>
              </a:rPr>
              <a:t>Syntax</a:t>
            </a:r>
          </a:p>
          <a:p>
            <a:pPr marL="0" indent="0" algn="just">
              <a:lnSpc>
                <a:spcPct val="150000"/>
              </a:lnSpc>
              <a:buNone/>
            </a:pPr>
            <a:r>
              <a:rPr lang="en-US" sz="2000" b="1" i="0" dirty="0">
                <a:solidFill>
                  <a:srgbClr val="000000"/>
                </a:solidFill>
                <a:effectLst/>
                <a:latin typeface="Times New Roman" pitchFamily="18" charset="0"/>
                <a:cs typeface="Times New Roman" pitchFamily="18" charset="0"/>
              </a:rPr>
              <a:t>XML (Extensible Markup Language)</a:t>
            </a:r>
            <a:r>
              <a:rPr lang="en-US" sz="2000" b="0" i="0" dirty="0">
                <a:solidFill>
                  <a:srgbClr val="000000"/>
                </a:solidFill>
                <a:effectLst/>
                <a:latin typeface="Times New Roman" pitchFamily="18" charset="0"/>
                <a:cs typeface="Times New Roman" pitchFamily="18" charset="0"/>
              </a:rPr>
              <a:t> helps to define common syntax in semantic web.</a:t>
            </a:r>
          </a:p>
          <a:p>
            <a:pPr algn="l">
              <a:lnSpc>
                <a:spcPct val="150000"/>
              </a:lnSpc>
            </a:pPr>
            <a:r>
              <a:rPr lang="en-US" sz="2000" b="0" i="0" dirty="0">
                <a:effectLst/>
                <a:latin typeface="Times New Roman" pitchFamily="18" charset="0"/>
                <a:cs typeface="Times New Roman" pitchFamily="18" charset="0"/>
              </a:rPr>
              <a:t>Data Interchange</a:t>
            </a:r>
          </a:p>
          <a:p>
            <a:pPr marL="0" indent="0" algn="just">
              <a:lnSpc>
                <a:spcPct val="150000"/>
              </a:lnSpc>
              <a:buNone/>
            </a:pPr>
            <a:r>
              <a:rPr lang="en-US" sz="2000" b="1" i="0" dirty="0">
                <a:solidFill>
                  <a:srgbClr val="000000"/>
                </a:solidFill>
                <a:effectLst/>
                <a:latin typeface="Times New Roman" pitchFamily="18" charset="0"/>
                <a:cs typeface="Times New Roman" pitchFamily="18" charset="0"/>
              </a:rPr>
              <a:t>Resource Description Framework (RDF)</a:t>
            </a:r>
            <a:r>
              <a:rPr lang="en-US" sz="2000" b="0" i="0" dirty="0">
                <a:solidFill>
                  <a:srgbClr val="000000"/>
                </a:solidFill>
                <a:effectLst/>
                <a:latin typeface="Times New Roman" pitchFamily="18" charset="0"/>
                <a:cs typeface="Times New Roman" pitchFamily="18" charset="0"/>
              </a:rPr>
              <a:t> framework helps in defining core representation of data for web. RDF represents data about resource in graph form.</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865561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DBA6F-D56C-4B7D-9849-E3E295BE553D}"/>
              </a:ext>
            </a:extLst>
          </p:cNvPr>
          <p:cNvSpPr>
            <a:spLocks noGrp="1"/>
          </p:cNvSpPr>
          <p:nvPr>
            <p:ph idx="1"/>
          </p:nvPr>
        </p:nvSpPr>
        <p:spPr>
          <a:xfrm>
            <a:off x="1352282" y="159063"/>
            <a:ext cx="10001518" cy="6304616"/>
          </a:xfrm>
        </p:spPr>
        <p:txBody>
          <a:bodyPr>
            <a:noAutofit/>
          </a:bodyPr>
          <a:lstStyle/>
          <a:p>
            <a:pPr algn="l">
              <a:lnSpc>
                <a:spcPct val="150000"/>
              </a:lnSpc>
            </a:pPr>
            <a:r>
              <a:rPr lang="en-IN" sz="2000" b="0" i="0" dirty="0">
                <a:effectLst/>
                <a:latin typeface="Times New Roman" pitchFamily="18" charset="0"/>
                <a:cs typeface="Times New Roman" pitchFamily="18" charset="0"/>
              </a:rPr>
              <a:t>Taxonomies</a:t>
            </a:r>
          </a:p>
          <a:p>
            <a:pPr marL="0" indent="0" algn="just">
              <a:lnSpc>
                <a:spcPct val="150000"/>
              </a:lnSpc>
              <a:buNone/>
            </a:pPr>
            <a:r>
              <a:rPr lang="en-IN" sz="2000" b="1" i="0" dirty="0">
                <a:solidFill>
                  <a:srgbClr val="000000"/>
                </a:solidFill>
                <a:effectLst/>
                <a:latin typeface="Times New Roman" pitchFamily="18" charset="0"/>
                <a:cs typeface="Times New Roman" pitchFamily="18" charset="0"/>
              </a:rPr>
              <a:t>RDF Schema (RDFS)</a:t>
            </a:r>
            <a:r>
              <a:rPr lang="en-IN" sz="2000" b="0" i="0" dirty="0">
                <a:solidFill>
                  <a:srgbClr val="000000"/>
                </a:solidFill>
                <a:effectLst/>
                <a:latin typeface="Times New Roman" pitchFamily="18" charset="0"/>
                <a:cs typeface="Times New Roman" pitchFamily="18" charset="0"/>
              </a:rPr>
              <a:t> allows more standardized description of </a:t>
            </a:r>
            <a:r>
              <a:rPr lang="en-IN" sz="2000" b="1" i="0" dirty="0">
                <a:solidFill>
                  <a:srgbClr val="000000"/>
                </a:solidFill>
                <a:effectLst/>
                <a:latin typeface="Times New Roman" pitchFamily="18" charset="0"/>
                <a:cs typeface="Times New Roman" pitchFamily="18" charset="0"/>
              </a:rPr>
              <a:t>taxonomies</a:t>
            </a:r>
            <a:r>
              <a:rPr lang="en-IN" sz="2000" b="0" i="0" dirty="0">
                <a:solidFill>
                  <a:srgbClr val="000000"/>
                </a:solidFill>
                <a:effectLst/>
                <a:latin typeface="Times New Roman" pitchFamily="18" charset="0"/>
                <a:cs typeface="Times New Roman" pitchFamily="18" charset="0"/>
              </a:rPr>
              <a:t> and other </a:t>
            </a:r>
            <a:r>
              <a:rPr lang="en-IN" sz="2000" b="1" i="0" dirty="0">
                <a:solidFill>
                  <a:srgbClr val="000000"/>
                </a:solidFill>
                <a:effectLst/>
                <a:latin typeface="Times New Roman" pitchFamily="18" charset="0"/>
                <a:cs typeface="Times New Roman" pitchFamily="18" charset="0"/>
              </a:rPr>
              <a:t>ontological</a:t>
            </a:r>
            <a:r>
              <a:rPr lang="en-IN" sz="2000" b="0" i="0" dirty="0">
                <a:solidFill>
                  <a:srgbClr val="000000"/>
                </a:solidFill>
                <a:effectLst/>
                <a:latin typeface="Times New Roman" pitchFamily="18" charset="0"/>
                <a:cs typeface="Times New Roman" pitchFamily="18" charset="0"/>
              </a:rPr>
              <a:t> constructs.</a:t>
            </a:r>
          </a:p>
          <a:p>
            <a:pPr algn="l">
              <a:lnSpc>
                <a:spcPct val="150000"/>
              </a:lnSpc>
            </a:pPr>
            <a:r>
              <a:rPr lang="en-IN" sz="2000" b="0" i="0" dirty="0">
                <a:effectLst/>
                <a:latin typeface="Times New Roman" pitchFamily="18" charset="0"/>
                <a:cs typeface="Times New Roman" pitchFamily="18" charset="0"/>
              </a:rPr>
              <a:t>Ontologies</a:t>
            </a:r>
          </a:p>
          <a:p>
            <a:pPr marL="0" indent="0" algn="just">
              <a:lnSpc>
                <a:spcPct val="150000"/>
              </a:lnSpc>
              <a:buNone/>
            </a:pPr>
            <a:r>
              <a:rPr lang="en-IN" sz="2000" b="1" i="0" dirty="0">
                <a:solidFill>
                  <a:srgbClr val="000000"/>
                </a:solidFill>
                <a:effectLst/>
                <a:latin typeface="Times New Roman" pitchFamily="18" charset="0"/>
                <a:cs typeface="Times New Roman" pitchFamily="18" charset="0"/>
              </a:rPr>
              <a:t>Web Ontology Language (OWL)</a:t>
            </a:r>
            <a:r>
              <a:rPr lang="en-IN" sz="2000" b="0" i="0" dirty="0">
                <a:solidFill>
                  <a:srgbClr val="000000"/>
                </a:solidFill>
                <a:effectLst/>
                <a:latin typeface="Times New Roman" pitchFamily="18" charset="0"/>
                <a:cs typeface="Times New Roman" pitchFamily="18" charset="0"/>
              </a:rPr>
              <a:t> offers more constructs over RDFS. It comes in following three versions:</a:t>
            </a:r>
          </a:p>
          <a:p>
            <a:pPr algn="just">
              <a:lnSpc>
                <a:spcPct val="150000"/>
              </a:lnSpc>
              <a:buFont typeface="Arial" panose="020B0604020202020204" pitchFamily="34" charset="0"/>
              <a:buChar char="•"/>
            </a:pPr>
            <a:r>
              <a:rPr lang="en-IN" sz="2000" b="0" i="0" dirty="0">
                <a:solidFill>
                  <a:srgbClr val="000000"/>
                </a:solidFill>
                <a:effectLst/>
                <a:latin typeface="Times New Roman" pitchFamily="18" charset="0"/>
                <a:cs typeface="Times New Roman" pitchFamily="18" charset="0"/>
              </a:rPr>
              <a:t>OWL Lite for taxonomies and simple constraints.</a:t>
            </a:r>
          </a:p>
          <a:p>
            <a:pPr algn="just">
              <a:lnSpc>
                <a:spcPct val="150000"/>
              </a:lnSpc>
              <a:buFont typeface="Arial" panose="020B0604020202020204" pitchFamily="34" charset="0"/>
              <a:buChar char="•"/>
            </a:pPr>
            <a:r>
              <a:rPr lang="en-IN" sz="2000" b="0" i="0" dirty="0">
                <a:solidFill>
                  <a:srgbClr val="000000"/>
                </a:solidFill>
                <a:effectLst/>
                <a:latin typeface="Times New Roman" pitchFamily="18" charset="0"/>
                <a:cs typeface="Times New Roman" pitchFamily="18" charset="0"/>
              </a:rPr>
              <a:t>OWL DL for full description logic support.</a:t>
            </a:r>
          </a:p>
          <a:p>
            <a:pPr algn="just">
              <a:lnSpc>
                <a:spcPct val="150000"/>
              </a:lnSpc>
              <a:buFont typeface="Arial" panose="020B0604020202020204" pitchFamily="34" charset="0"/>
              <a:buChar char="•"/>
            </a:pPr>
            <a:r>
              <a:rPr lang="en-IN" sz="2000" b="0" i="0" dirty="0">
                <a:solidFill>
                  <a:srgbClr val="000000"/>
                </a:solidFill>
                <a:effectLst/>
                <a:latin typeface="Times New Roman" pitchFamily="18" charset="0"/>
                <a:cs typeface="Times New Roman" pitchFamily="18" charset="0"/>
              </a:rPr>
              <a:t>OWL for more syntactic freedom of RDF</a:t>
            </a:r>
          </a:p>
          <a:p>
            <a:pPr algn="l">
              <a:lnSpc>
                <a:spcPct val="150000"/>
              </a:lnSpc>
            </a:pPr>
            <a:r>
              <a:rPr lang="en-IN" sz="2000" b="0" i="0" dirty="0">
                <a:effectLst/>
                <a:latin typeface="Times New Roman" pitchFamily="18" charset="0"/>
                <a:cs typeface="Times New Roman" pitchFamily="18" charset="0"/>
              </a:rPr>
              <a:t>Rules</a:t>
            </a:r>
          </a:p>
          <a:p>
            <a:pPr marL="0" indent="0" algn="just">
              <a:buNone/>
            </a:pPr>
            <a:r>
              <a:rPr lang="en-IN" sz="2000" b="1" i="0" dirty="0">
                <a:solidFill>
                  <a:srgbClr val="000000"/>
                </a:solidFill>
                <a:effectLst/>
                <a:latin typeface="Times New Roman" pitchFamily="18" charset="0"/>
                <a:cs typeface="Times New Roman" pitchFamily="18" charset="0"/>
              </a:rPr>
              <a:t>RIF</a:t>
            </a:r>
            <a:r>
              <a:rPr lang="en-IN" sz="2000" b="0" i="0" dirty="0">
                <a:solidFill>
                  <a:srgbClr val="000000"/>
                </a:solidFill>
                <a:effectLst/>
                <a:latin typeface="Times New Roman" pitchFamily="18" charset="0"/>
                <a:cs typeface="Times New Roman" pitchFamily="18" charset="0"/>
              </a:rPr>
              <a:t> and </a:t>
            </a:r>
            <a:r>
              <a:rPr lang="en-IN" sz="2000" b="1" i="0" dirty="0">
                <a:solidFill>
                  <a:srgbClr val="000000"/>
                </a:solidFill>
                <a:effectLst/>
                <a:latin typeface="Times New Roman" pitchFamily="18" charset="0"/>
                <a:cs typeface="Times New Roman" pitchFamily="18" charset="0"/>
              </a:rPr>
              <a:t>SWRL</a:t>
            </a:r>
            <a:r>
              <a:rPr lang="en-IN" sz="2000" b="0" i="0" dirty="0">
                <a:solidFill>
                  <a:srgbClr val="000000"/>
                </a:solidFill>
                <a:effectLst/>
                <a:latin typeface="Times New Roman" pitchFamily="18" charset="0"/>
                <a:cs typeface="Times New Roman" pitchFamily="18" charset="0"/>
              </a:rPr>
              <a:t> offers rules beyond the constructs that are available from </a:t>
            </a:r>
            <a:r>
              <a:rPr lang="en-IN" sz="2000" b="1" i="0" dirty="0">
                <a:solidFill>
                  <a:srgbClr val="000000"/>
                </a:solidFill>
                <a:effectLst/>
                <a:latin typeface="Times New Roman" pitchFamily="18" charset="0"/>
                <a:cs typeface="Times New Roman" pitchFamily="18" charset="0"/>
              </a:rPr>
              <a:t>RDFs</a:t>
            </a:r>
            <a:r>
              <a:rPr lang="en-IN" sz="2000" b="0" i="0" dirty="0">
                <a:solidFill>
                  <a:srgbClr val="000000"/>
                </a:solidFill>
                <a:effectLst/>
                <a:latin typeface="Times New Roman" pitchFamily="18" charset="0"/>
                <a:cs typeface="Times New Roman" pitchFamily="18" charset="0"/>
              </a:rPr>
              <a:t> and </a:t>
            </a:r>
            <a:r>
              <a:rPr lang="en-IN" sz="2000" b="1" i="0" dirty="0">
                <a:solidFill>
                  <a:srgbClr val="000000"/>
                </a:solidFill>
                <a:effectLst/>
                <a:latin typeface="Times New Roman" pitchFamily="18" charset="0"/>
                <a:cs typeface="Times New Roman" pitchFamily="18" charset="0"/>
              </a:rPr>
              <a:t>OWL.</a:t>
            </a:r>
            <a:r>
              <a:rPr lang="en-IN" sz="2000" b="0" i="0" dirty="0">
                <a:solidFill>
                  <a:srgbClr val="000000"/>
                </a:solidFill>
                <a:effectLst/>
                <a:latin typeface="Times New Roman" pitchFamily="18" charset="0"/>
                <a:cs typeface="Times New Roman" pitchFamily="18" charset="0"/>
              </a:rPr>
              <a:t> Simple Protocol and </a:t>
            </a:r>
            <a:r>
              <a:rPr lang="en-IN" sz="2000" b="1" i="0" dirty="0">
                <a:solidFill>
                  <a:srgbClr val="000000"/>
                </a:solidFill>
                <a:effectLst/>
                <a:latin typeface="Times New Roman" pitchFamily="18" charset="0"/>
                <a:cs typeface="Times New Roman" pitchFamily="18" charset="0"/>
              </a:rPr>
              <a:t>RDF Query Language (SPARQL)</a:t>
            </a:r>
            <a:r>
              <a:rPr lang="en-IN" sz="2000" b="0" i="0" dirty="0">
                <a:solidFill>
                  <a:srgbClr val="000000"/>
                </a:solidFill>
                <a:effectLst/>
                <a:latin typeface="Times New Roman" pitchFamily="18" charset="0"/>
                <a:cs typeface="Times New Roman" pitchFamily="18" charset="0"/>
              </a:rPr>
              <a:t> is SQL like language used for querying RDF data and OWL Ontologies.</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04410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13807-D3A5-4977-AC18-B266023B893C}"/>
              </a:ext>
            </a:extLst>
          </p:cNvPr>
          <p:cNvSpPr>
            <a:spLocks noGrp="1"/>
          </p:cNvSpPr>
          <p:nvPr>
            <p:ph idx="1"/>
          </p:nvPr>
        </p:nvSpPr>
        <p:spPr>
          <a:xfrm>
            <a:off x="1365160" y="825005"/>
            <a:ext cx="10014397" cy="4939834"/>
          </a:xfrm>
        </p:spPr>
        <p:txBody>
          <a:bodyPr>
            <a:normAutofit/>
          </a:bodyPr>
          <a:lstStyle/>
          <a:p>
            <a:pPr algn="l">
              <a:lnSpc>
                <a:spcPct val="200000"/>
              </a:lnSpc>
            </a:pPr>
            <a:r>
              <a:rPr lang="en-US" sz="2000" b="0" i="0" dirty="0">
                <a:effectLst/>
                <a:latin typeface="Times New Roman" pitchFamily="18" charset="0"/>
                <a:cs typeface="Times New Roman" pitchFamily="18" charset="0"/>
              </a:rPr>
              <a:t>Proof</a:t>
            </a:r>
          </a:p>
          <a:p>
            <a:pPr marL="0" indent="0" algn="just">
              <a:lnSpc>
                <a:spcPct val="200000"/>
              </a:lnSpc>
              <a:buNone/>
            </a:pPr>
            <a:r>
              <a:rPr lang="en-US" sz="2000" b="0" i="0" dirty="0">
                <a:solidFill>
                  <a:srgbClr val="000000"/>
                </a:solidFill>
                <a:effectLst/>
                <a:latin typeface="Times New Roman" pitchFamily="18" charset="0"/>
                <a:cs typeface="Times New Roman" pitchFamily="18" charset="0"/>
              </a:rPr>
              <a:t>All semantic and rules that are executed at layers below Proof and their result will be used to prove deductions.</a:t>
            </a:r>
          </a:p>
          <a:p>
            <a:pPr algn="l">
              <a:lnSpc>
                <a:spcPct val="200000"/>
              </a:lnSpc>
            </a:pPr>
            <a:r>
              <a:rPr lang="en-US" sz="2000" b="0" i="0" dirty="0">
                <a:effectLst/>
                <a:latin typeface="Times New Roman" pitchFamily="18" charset="0"/>
                <a:cs typeface="Times New Roman" pitchFamily="18" charset="0"/>
              </a:rPr>
              <a:t>Cryptography</a:t>
            </a:r>
          </a:p>
          <a:p>
            <a:pPr marL="0" indent="0" algn="just">
              <a:lnSpc>
                <a:spcPct val="200000"/>
              </a:lnSpc>
              <a:buNone/>
            </a:pPr>
            <a:r>
              <a:rPr lang="en-US" sz="2000" b="1" i="0" dirty="0">
                <a:solidFill>
                  <a:srgbClr val="000000"/>
                </a:solidFill>
                <a:effectLst/>
                <a:latin typeface="Times New Roman" pitchFamily="18" charset="0"/>
                <a:cs typeface="Times New Roman" pitchFamily="18" charset="0"/>
              </a:rPr>
              <a:t>Cryptography</a:t>
            </a:r>
            <a:r>
              <a:rPr lang="en-US" sz="2000" b="0" i="0" dirty="0">
                <a:solidFill>
                  <a:srgbClr val="000000"/>
                </a:solidFill>
                <a:effectLst/>
                <a:latin typeface="Times New Roman" pitchFamily="18" charset="0"/>
                <a:cs typeface="Times New Roman" pitchFamily="18" charset="0"/>
              </a:rPr>
              <a:t> means such as digital signature for verification of the origin of sources is used.</a:t>
            </a:r>
          </a:p>
          <a:p>
            <a:pPr algn="l">
              <a:lnSpc>
                <a:spcPct val="200000"/>
              </a:lnSpc>
            </a:pPr>
            <a:r>
              <a:rPr lang="en-US" sz="2000" b="0" i="0" dirty="0">
                <a:effectLst/>
                <a:latin typeface="Times New Roman" pitchFamily="18" charset="0"/>
                <a:cs typeface="Times New Roman" pitchFamily="18" charset="0"/>
              </a:rPr>
              <a:t>User Interface and Applications</a:t>
            </a:r>
          </a:p>
          <a:p>
            <a:pPr marL="0" indent="0" algn="just">
              <a:lnSpc>
                <a:spcPct val="200000"/>
              </a:lnSpc>
              <a:buNone/>
            </a:pPr>
            <a:r>
              <a:rPr lang="en-US" sz="2000" b="0" i="0" dirty="0">
                <a:solidFill>
                  <a:srgbClr val="000000"/>
                </a:solidFill>
                <a:effectLst/>
                <a:latin typeface="Times New Roman" pitchFamily="18" charset="0"/>
                <a:cs typeface="Times New Roman" pitchFamily="18" charset="0"/>
              </a:rPr>
              <a:t>On the top of layer </a:t>
            </a:r>
            <a:r>
              <a:rPr lang="en-US" sz="2000" b="1" i="0" dirty="0">
                <a:solidFill>
                  <a:srgbClr val="000000"/>
                </a:solidFill>
                <a:effectLst/>
                <a:latin typeface="Times New Roman" pitchFamily="18" charset="0"/>
                <a:cs typeface="Times New Roman" pitchFamily="18" charset="0"/>
              </a:rPr>
              <a:t>User interface and Applications</a:t>
            </a:r>
            <a:r>
              <a:rPr lang="en-US" sz="2000" b="0" i="0" dirty="0">
                <a:solidFill>
                  <a:srgbClr val="000000"/>
                </a:solidFill>
                <a:effectLst/>
                <a:latin typeface="Times New Roman" pitchFamily="18" charset="0"/>
                <a:cs typeface="Times New Roman" pitchFamily="18" charset="0"/>
              </a:rPr>
              <a:t> layer is built for user interaction.</a:t>
            </a:r>
          </a:p>
          <a:p>
            <a:endParaRPr lang="en-IN" dirty="0"/>
          </a:p>
        </p:txBody>
      </p:sp>
    </p:spTree>
    <p:extLst>
      <p:ext uri="{BB962C8B-B14F-4D97-AF65-F5344CB8AC3E}">
        <p14:creationId xmlns:p14="http://schemas.microsoft.com/office/powerpoint/2010/main" val="3035254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DEC00-6E8F-4EEA-BF88-7A0EF62873D8}"/>
              </a:ext>
            </a:extLst>
          </p:cNvPr>
          <p:cNvSpPr>
            <a:spLocks noGrp="1"/>
          </p:cNvSpPr>
          <p:nvPr>
            <p:ph type="title"/>
          </p:nvPr>
        </p:nvSpPr>
        <p:spPr>
          <a:xfrm>
            <a:off x="1386110" y="270456"/>
            <a:ext cx="9997440" cy="722179"/>
          </a:xfrm>
        </p:spPr>
        <p:txBody>
          <a:bodyPr>
            <a:normAutofit/>
          </a:bodyPr>
          <a:lstStyle/>
          <a:p>
            <a:r>
              <a:rPr lang="en-IN" sz="4000" b="0" i="0" dirty="0">
                <a:effectLst/>
                <a:latin typeface="Times New Roman" pitchFamily="18" charset="0"/>
                <a:cs typeface="Times New Roman" pitchFamily="18" charset="0"/>
              </a:rPr>
              <a:t>WWW Operation</a:t>
            </a:r>
            <a:endParaRPr lang="en-IN" sz="40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04FBDDBE-F9F7-4BB5-9C20-BF1A59216210}"/>
              </a:ext>
            </a:extLst>
          </p:cNvPr>
          <p:cNvSpPr>
            <a:spLocks noGrp="1"/>
          </p:cNvSpPr>
          <p:nvPr>
            <p:ph idx="1"/>
          </p:nvPr>
        </p:nvSpPr>
        <p:spPr>
          <a:xfrm>
            <a:off x="1378038" y="1059099"/>
            <a:ext cx="9975761" cy="5625036"/>
          </a:xfrm>
        </p:spPr>
        <p:txBody>
          <a:bodyPr>
            <a:normAutofit fontScale="92500"/>
          </a:bodyPr>
          <a:lstStyle/>
          <a:p>
            <a:pPr marL="82296" indent="0" algn="just">
              <a:lnSpc>
                <a:spcPct val="150000"/>
              </a:lnSpc>
              <a:buNone/>
            </a:pPr>
            <a:r>
              <a:rPr lang="en-US" sz="2200" b="1" i="0" dirty="0">
                <a:solidFill>
                  <a:srgbClr val="000000"/>
                </a:solidFill>
                <a:effectLst/>
                <a:latin typeface="Times New Roman" pitchFamily="18" charset="0"/>
                <a:cs typeface="Times New Roman" pitchFamily="18" charset="0"/>
              </a:rPr>
              <a:t>WWW</a:t>
            </a:r>
            <a:r>
              <a:rPr lang="en-US" sz="2200" b="0" i="0" dirty="0">
                <a:solidFill>
                  <a:srgbClr val="000000"/>
                </a:solidFill>
                <a:effectLst/>
                <a:latin typeface="Times New Roman" pitchFamily="18" charset="0"/>
                <a:cs typeface="Times New Roman" pitchFamily="18" charset="0"/>
              </a:rPr>
              <a:t> works on </a:t>
            </a:r>
            <a:r>
              <a:rPr lang="en-US" sz="2200" b="1" i="0" dirty="0">
                <a:solidFill>
                  <a:srgbClr val="000000"/>
                </a:solidFill>
                <a:effectLst/>
                <a:latin typeface="Times New Roman" pitchFamily="18" charset="0"/>
                <a:cs typeface="Times New Roman" pitchFamily="18" charset="0"/>
              </a:rPr>
              <a:t>client- server approach</a:t>
            </a:r>
            <a:r>
              <a:rPr lang="en-US" sz="2200" b="0" i="0" dirty="0">
                <a:solidFill>
                  <a:srgbClr val="000000"/>
                </a:solidFill>
                <a:effectLst/>
                <a:latin typeface="Times New Roman" pitchFamily="18" charset="0"/>
                <a:cs typeface="Times New Roman" pitchFamily="18" charset="0"/>
              </a:rPr>
              <a:t>. </a:t>
            </a:r>
          </a:p>
          <a:p>
            <a:pPr marL="82296" indent="0" algn="just">
              <a:lnSpc>
                <a:spcPct val="150000"/>
              </a:lnSpc>
              <a:buNone/>
            </a:pPr>
            <a:r>
              <a:rPr lang="en-US" sz="2200" b="0" i="0" dirty="0">
                <a:solidFill>
                  <a:srgbClr val="000000"/>
                </a:solidFill>
                <a:effectLst/>
                <a:latin typeface="Times New Roman" pitchFamily="18" charset="0"/>
                <a:cs typeface="Times New Roman" pitchFamily="18" charset="0"/>
              </a:rPr>
              <a:t>Following steps explains how the web works:</a:t>
            </a:r>
          </a:p>
          <a:p>
            <a:pPr algn="just">
              <a:lnSpc>
                <a:spcPct val="150000"/>
              </a:lnSpc>
              <a:buFont typeface="+mj-lt"/>
              <a:buAutoNum type="arabicPeriod"/>
            </a:pPr>
            <a:r>
              <a:rPr lang="en-US" sz="2200" b="0" i="0" dirty="0">
                <a:solidFill>
                  <a:srgbClr val="000000"/>
                </a:solidFill>
                <a:effectLst/>
                <a:latin typeface="Times New Roman" pitchFamily="18" charset="0"/>
                <a:cs typeface="Times New Roman" pitchFamily="18" charset="0"/>
              </a:rPr>
              <a:t>User enters the URL of the web page in the address bar of web browser.</a:t>
            </a:r>
          </a:p>
          <a:p>
            <a:pPr algn="just">
              <a:lnSpc>
                <a:spcPct val="150000"/>
              </a:lnSpc>
              <a:buFont typeface="+mj-lt"/>
              <a:buAutoNum type="arabicPeriod"/>
            </a:pPr>
            <a:r>
              <a:rPr lang="en-US" sz="2200" b="0" i="0" dirty="0">
                <a:solidFill>
                  <a:srgbClr val="000000"/>
                </a:solidFill>
                <a:effectLst/>
                <a:latin typeface="Times New Roman" pitchFamily="18" charset="0"/>
                <a:cs typeface="Times New Roman" pitchFamily="18" charset="0"/>
              </a:rPr>
              <a:t>Then browser requests the Domain Name Server for the IP address corresponding to URL.</a:t>
            </a:r>
          </a:p>
          <a:p>
            <a:pPr algn="just">
              <a:lnSpc>
                <a:spcPct val="150000"/>
              </a:lnSpc>
              <a:buFont typeface="+mj-lt"/>
              <a:buAutoNum type="arabicPeriod"/>
            </a:pPr>
            <a:r>
              <a:rPr lang="en-US" sz="2200" b="0" i="0" dirty="0">
                <a:solidFill>
                  <a:srgbClr val="000000"/>
                </a:solidFill>
                <a:effectLst/>
                <a:latin typeface="Times New Roman" pitchFamily="18" charset="0"/>
                <a:cs typeface="Times New Roman" pitchFamily="18" charset="0"/>
              </a:rPr>
              <a:t>After receiving IP address, browser sends the request for web page to the web server using HTTP protocol which specifies the way the browser and web server communicates.</a:t>
            </a:r>
          </a:p>
          <a:p>
            <a:pPr algn="just">
              <a:lnSpc>
                <a:spcPct val="150000"/>
              </a:lnSpc>
              <a:buFont typeface="+mj-lt"/>
              <a:buAutoNum type="arabicPeriod"/>
            </a:pPr>
            <a:r>
              <a:rPr lang="en-US" sz="2200" b="0" i="0" dirty="0">
                <a:solidFill>
                  <a:srgbClr val="000000"/>
                </a:solidFill>
                <a:effectLst/>
                <a:latin typeface="Times New Roman" pitchFamily="18" charset="0"/>
                <a:cs typeface="Times New Roman" pitchFamily="18" charset="0"/>
              </a:rPr>
              <a:t>Then web server receives request using HTTP protocol and checks its search for the requested web page. If found it returns it back to the web browser and close the HTTP connection. </a:t>
            </a:r>
          </a:p>
          <a:p>
            <a:pPr algn="just">
              <a:lnSpc>
                <a:spcPct val="150000"/>
              </a:lnSpc>
              <a:buFont typeface="+mj-lt"/>
              <a:buAutoNum type="arabicPeriod"/>
            </a:pPr>
            <a:r>
              <a:rPr lang="en-US" sz="2200" b="0" i="0" dirty="0">
                <a:solidFill>
                  <a:srgbClr val="000000"/>
                </a:solidFill>
                <a:effectLst/>
                <a:latin typeface="Times New Roman" pitchFamily="18" charset="0"/>
                <a:cs typeface="Times New Roman" pitchFamily="18" charset="0"/>
              </a:rPr>
              <a:t>Now the web browser receives the web page, It interprets it and display the contents of web page in web browser’s window.</a:t>
            </a:r>
          </a:p>
          <a:p>
            <a:pPr algn="just">
              <a:lnSpc>
                <a:spcPct val="150000"/>
              </a:lnSpc>
              <a:buFont typeface="+mj-lt"/>
              <a:buAutoNum type="arabicPeriod"/>
            </a:pPr>
            <a:endParaRPr lang="en-US" sz="2200"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580829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3890283" y="786825"/>
            <a:ext cx="4740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dirty="0">
                <a:solidFill>
                  <a:schemeClr val="tx2"/>
                </a:solidFill>
                <a:latin typeface="Times New Roman" pitchFamily="18" charset="0"/>
                <a:cs typeface="Times New Roman" pitchFamily="18" charset="0"/>
              </a:rPr>
              <a:t>Introduction</a:t>
            </a:r>
          </a:p>
        </p:txBody>
      </p:sp>
      <p:cxnSp>
        <p:nvCxnSpPr>
          <p:cNvPr id="8" name="Straight Connector 7"/>
          <p:cNvCxnSpPr/>
          <p:nvPr/>
        </p:nvCxnSpPr>
        <p:spPr>
          <a:xfrm>
            <a:off x="2079626" y="13716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71685" name="Content Placeholder 2"/>
          <p:cNvSpPr txBox="1">
            <a:spLocks/>
          </p:cNvSpPr>
          <p:nvPr/>
        </p:nvSpPr>
        <p:spPr bwMode="auto">
          <a:xfrm>
            <a:off x="1524000" y="1447800"/>
            <a:ext cx="10174514"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lvl="1" eaLnBrk="1" hangingPunct="1">
              <a:buClr>
                <a:srgbClr val="0039A6"/>
              </a:buClr>
              <a:buFont typeface="Arial" pitchFamily="34" charset="0"/>
              <a:buChar char="•"/>
            </a:pPr>
            <a:r>
              <a:rPr lang="en-US" sz="2600" dirty="0">
                <a:latin typeface="Times New Roman" pitchFamily="18" charset="0"/>
                <a:cs typeface="Times New Roman" pitchFamily="18" charset="0"/>
              </a:rPr>
              <a:t>Web development refers to the building, creating, and maintaining of websites. It includes aspects such as web design, web publishing, web programming, and database management. </a:t>
            </a:r>
          </a:p>
          <a:p>
            <a:pPr lvl="1" eaLnBrk="1" hangingPunct="1">
              <a:buClr>
                <a:srgbClr val="0039A6"/>
              </a:buClr>
              <a:buFont typeface="Arial" pitchFamily="34" charset="0"/>
              <a:buChar char="•"/>
            </a:pPr>
            <a:r>
              <a:rPr lang="en-US" sz="2600" dirty="0">
                <a:latin typeface="Times New Roman" pitchFamily="18" charset="0"/>
                <a:cs typeface="Times New Roman" pitchFamily="18" charset="0"/>
              </a:rPr>
              <a:t>It is the creation of an application that works over the internet i.e. websites.</a:t>
            </a:r>
          </a:p>
          <a:p>
            <a:pPr lvl="1" eaLnBrk="1" hangingPunct="1">
              <a:buClr>
                <a:srgbClr val="0039A6"/>
              </a:buClr>
              <a:buFont typeface="Arial" pitchFamily="34" charset="0"/>
              <a:buChar char="•"/>
            </a:pPr>
            <a:r>
              <a:rPr lang="en-US" sz="2600" dirty="0">
                <a:latin typeface="Times New Roman" pitchFamily="18" charset="0"/>
                <a:cs typeface="Times New Roman" pitchFamily="18" charset="0"/>
              </a:rPr>
              <a:t>The term development is usually reserved for the actual construction of these things (that is to say, the programming of sites). The basic tools involved are programming languages called HTML (Hypertext Markup Language), CSS (Cascading Style Sheets), and JavaScript.</a:t>
            </a:r>
          </a:p>
        </p:txBody>
      </p:sp>
      <p:sp>
        <p:nvSpPr>
          <p:cNvPr id="71686" name="Slide Number Placeholder 1"/>
          <p:cNvSpPr txBox="1">
            <a:spLocks/>
          </p:cNvSpPr>
          <p:nvPr/>
        </p:nvSpPr>
        <p:spPr bwMode="auto">
          <a:xfrm>
            <a:off x="8077200" y="617220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fld id="{F3A21016-E51D-4AAE-8DF1-DF6B1BFA55A8}" type="slidenum">
              <a:rPr lang="en-US" altLang="en-US" sz="1400">
                <a:solidFill>
                  <a:schemeClr val="tx2"/>
                </a:solidFill>
                <a:latin typeface="Myriad Web Pro" charset="0"/>
              </a:rPr>
              <a:pPr algn="r" eaLnBrk="1" hangingPunct="1">
                <a:spcBef>
                  <a:spcPct val="0"/>
                </a:spcBef>
                <a:buFontTx/>
                <a:buNone/>
              </a:pPr>
              <a:t>3</a:t>
            </a:fld>
            <a:endParaRPr lang="en-US" altLang="en-US" sz="1400" dirty="0">
              <a:solidFill>
                <a:schemeClr val="tx2"/>
              </a:solidFill>
              <a:latin typeface="Myriad Web Pro"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nternet_technologies_tutorial">
            <a:extLst>
              <a:ext uri="{FF2B5EF4-FFF2-40B4-BE49-F238E27FC236}">
                <a16:creationId xmlns:a16="http://schemas.microsoft.com/office/drawing/2014/main" id="{119168C0-9494-432D-B173-E5EBAF39EC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46512" y="1700145"/>
            <a:ext cx="9577048" cy="31809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816DEC00-6E8F-4EEA-BF88-7A0EF62873D8}"/>
              </a:ext>
            </a:extLst>
          </p:cNvPr>
          <p:cNvSpPr>
            <a:spLocks noGrp="1"/>
          </p:cNvSpPr>
          <p:nvPr>
            <p:ph type="title"/>
          </p:nvPr>
        </p:nvSpPr>
        <p:spPr>
          <a:xfrm>
            <a:off x="1360352" y="287516"/>
            <a:ext cx="9997440" cy="1143000"/>
          </a:xfrm>
        </p:spPr>
        <p:txBody>
          <a:bodyPr>
            <a:normAutofit/>
          </a:bodyPr>
          <a:lstStyle/>
          <a:p>
            <a:r>
              <a:rPr lang="en-IN" sz="4000" b="0" i="0" dirty="0">
                <a:effectLst/>
                <a:latin typeface="Times New Roman" pitchFamily="18" charset="0"/>
                <a:cs typeface="Times New Roman" pitchFamily="18" charset="0"/>
              </a:rPr>
              <a:t>WWW Operation</a:t>
            </a:r>
            <a:endParaRPr lang="en-IN" sz="4000" dirty="0">
              <a:latin typeface="Times New Roman" pitchFamily="18" charset="0"/>
              <a:cs typeface="Times New Roman" pitchFamily="18" charset="0"/>
            </a:endParaRPr>
          </a:p>
        </p:txBody>
      </p:sp>
    </p:spTree>
    <p:extLst>
      <p:ext uri="{BB962C8B-B14F-4D97-AF65-F5344CB8AC3E}">
        <p14:creationId xmlns:p14="http://schemas.microsoft.com/office/powerpoint/2010/main" val="2277990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2B03-21EF-4090-AC89-AC6F19789E47}"/>
              </a:ext>
            </a:extLst>
          </p:cNvPr>
          <p:cNvSpPr>
            <a:spLocks noGrp="1"/>
          </p:cNvSpPr>
          <p:nvPr>
            <p:ph type="title"/>
          </p:nvPr>
        </p:nvSpPr>
        <p:spPr>
          <a:xfrm>
            <a:off x="1553535" y="274638"/>
            <a:ext cx="9997440" cy="1143000"/>
          </a:xfrm>
        </p:spPr>
        <p:txBody>
          <a:bodyPr>
            <a:noAutofit/>
          </a:bodyPr>
          <a:lstStyle/>
          <a:p>
            <a:r>
              <a:rPr lang="en-IN" sz="4000" b="0" i="0" dirty="0">
                <a:effectLst/>
                <a:latin typeface="Times New Roman" pitchFamily="18" charset="0"/>
                <a:cs typeface="Times New Roman" pitchFamily="18" charset="0"/>
              </a:rPr>
              <a:t>Web Page</a:t>
            </a:r>
            <a:endParaRPr lang="en-IN" sz="40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B68A47CC-4378-44D2-B55B-BFEAE4CE295B}"/>
              </a:ext>
            </a:extLst>
          </p:cNvPr>
          <p:cNvSpPr>
            <a:spLocks noGrp="1"/>
          </p:cNvSpPr>
          <p:nvPr>
            <p:ph idx="1"/>
          </p:nvPr>
        </p:nvSpPr>
        <p:spPr>
          <a:xfrm>
            <a:off x="1411868" y="1241738"/>
            <a:ext cx="9997440" cy="4800600"/>
          </a:xfrm>
        </p:spPr>
        <p:txBody>
          <a:bodyPr>
            <a:normAutofit/>
          </a:bodyPr>
          <a:lstStyle/>
          <a:p>
            <a:pPr algn="just">
              <a:lnSpc>
                <a:spcPct val="150000"/>
              </a:lnSpc>
            </a:pPr>
            <a:r>
              <a:rPr lang="en-US" sz="2000" b="1" i="0" dirty="0">
                <a:solidFill>
                  <a:srgbClr val="000000"/>
                </a:solidFill>
                <a:effectLst/>
                <a:latin typeface="Times New Roman" pitchFamily="18" charset="0"/>
                <a:cs typeface="Times New Roman" pitchFamily="18" charset="0"/>
              </a:rPr>
              <a:t>Web page</a:t>
            </a:r>
            <a:r>
              <a:rPr lang="en-US" sz="2000" b="0" i="0" dirty="0">
                <a:solidFill>
                  <a:srgbClr val="000000"/>
                </a:solidFill>
                <a:effectLst/>
                <a:latin typeface="Times New Roman" pitchFamily="18" charset="0"/>
                <a:cs typeface="Times New Roman" pitchFamily="18" charset="0"/>
              </a:rPr>
              <a:t> is a document available on world wide web. Web Pages are stored on web server and can be viewed using a web browser.</a:t>
            </a:r>
          </a:p>
          <a:p>
            <a:pPr algn="just">
              <a:lnSpc>
                <a:spcPct val="150000"/>
              </a:lnSpc>
            </a:pPr>
            <a:r>
              <a:rPr lang="en-US" sz="2000" b="0" i="0" dirty="0">
                <a:solidFill>
                  <a:srgbClr val="000000"/>
                </a:solidFill>
                <a:effectLst/>
                <a:latin typeface="Times New Roman" pitchFamily="18" charset="0"/>
                <a:cs typeface="Times New Roman" pitchFamily="18" charset="0"/>
              </a:rPr>
              <a:t>A web page can contain huge information including text, graphics, audio, video and hyper links. These hyper links are the link to other web pages.</a:t>
            </a:r>
          </a:p>
          <a:p>
            <a:pPr>
              <a:lnSpc>
                <a:spcPct val="150000"/>
              </a:lnSpc>
            </a:pPr>
            <a:r>
              <a:rPr lang="en-US" sz="2000" b="0" i="0" dirty="0">
                <a:solidFill>
                  <a:srgbClr val="000000"/>
                </a:solidFill>
                <a:effectLst/>
                <a:latin typeface="Times New Roman" pitchFamily="18" charset="0"/>
                <a:cs typeface="Times New Roman" pitchFamily="18" charset="0"/>
              </a:rPr>
              <a:t>Collection of linked web pages on a web server is known as </a:t>
            </a:r>
            <a:r>
              <a:rPr lang="en-US" sz="2000" b="1" i="0" dirty="0">
                <a:solidFill>
                  <a:srgbClr val="000000"/>
                </a:solidFill>
                <a:effectLst/>
                <a:latin typeface="Times New Roman" pitchFamily="18" charset="0"/>
                <a:cs typeface="Times New Roman" pitchFamily="18" charset="0"/>
              </a:rPr>
              <a:t>website.</a:t>
            </a:r>
            <a:r>
              <a:rPr lang="en-US" sz="2000" b="0" i="0" dirty="0">
                <a:solidFill>
                  <a:srgbClr val="000000"/>
                </a:solidFill>
                <a:effectLst/>
                <a:latin typeface="Times New Roman" pitchFamily="18" charset="0"/>
                <a:cs typeface="Times New Roman" pitchFamily="18" charset="0"/>
              </a:rPr>
              <a:t> There is unique </a:t>
            </a:r>
            <a:r>
              <a:rPr lang="en-US" sz="2000" b="1" i="0" dirty="0">
                <a:solidFill>
                  <a:srgbClr val="000000"/>
                </a:solidFill>
                <a:effectLst/>
                <a:latin typeface="Times New Roman" pitchFamily="18" charset="0"/>
                <a:cs typeface="Times New Roman" pitchFamily="18" charset="0"/>
              </a:rPr>
              <a:t>Uniform Resource Locator (URL)</a:t>
            </a:r>
            <a:r>
              <a:rPr lang="en-US" sz="2000" b="0" i="0" dirty="0">
                <a:solidFill>
                  <a:srgbClr val="000000"/>
                </a:solidFill>
                <a:effectLst/>
                <a:latin typeface="Times New Roman" pitchFamily="18" charset="0"/>
                <a:cs typeface="Times New Roman" pitchFamily="18" charset="0"/>
              </a:rPr>
              <a:t> is associated with each web page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955210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8876-D167-4C75-90C0-09E6D26F1723}"/>
              </a:ext>
            </a:extLst>
          </p:cNvPr>
          <p:cNvSpPr>
            <a:spLocks noGrp="1"/>
          </p:cNvSpPr>
          <p:nvPr>
            <p:ph type="title"/>
          </p:nvPr>
        </p:nvSpPr>
        <p:spPr>
          <a:xfrm>
            <a:off x="1398989" y="296214"/>
            <a:ext cx="9997440" cy="850968"/>
          </a:xfrm>
        </p:spPr>
        <p:txBody>
          <a:bodyPr>
            <a:normAutofit/>
          </a:bodyPr>
          <a:lstStyle/>
          <a:p>
            <a:r>
              <a:rPr lang="en-US" sz="4000" b="0" i="0" dirty="0">
                <a:effectLst/>
                <a:latin typeface="Times New Roman" pitchFamily="18" charset="0"/>
                <a:cs typeface="Times New Roman" pitchFamily="18" charset="0"/>
              </a:rPr>
              <a:t>Static Web page</a:t>
            </a:r>
            <a:endParaRPr lang="en-IN" sz="40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D658C280-DD41-4AA5-8725-80DA33123A41}"/>
              </a:ext>
            </a:extLst>
          </p:cNvPr>
          <p:cNvSpPr>
            <a:spLocks noGrp="1"/>
          </p:cNvSpPr>
          <p:nvPr>
            <p:ph idx="1"/>
          </p:nvPr>
        </p:nvSpPr>
        <p:spPr>
          <a:xfrm>
            <a:off x="1339402" y="1057835"/>
            <a:ext cx="10014397" cy="5119128"/>
          </a:xfrm>
        </p:spPr>
        <p:txBody>
          <a:bodyPr>
            <a:normAutofit/>
          </a:bodyPr>
          <a:lstStyle/>
          <a:p>
            <a:pPr algn="just">
              <a:lnSpc>
                <a:spcPct val="150000"/>
              </a:lnSpc>
            </a:pPr>
            <a:r>
              <a:rPr lang="en-US" sz="2000" b="1" i="0" dirty="0">
                <a:solidFill>
                  <a:srgbClr val="000000"/>
                </a:solidFill>
                <a:effectLst/>
                <a:latin typeface="Times New Roman" pitchFamily="18" charset="0"/>
                <a:cs typeface="Times New Roman" pitchFamily="18" charset="0"/>
              </a:rPr>
              <a:t>Static web pages</a:t>
            </a:r>
            <a:r>
              <a:rPr lang="en-US" sz="2000" b="0" i="0" dirty="0">
                <a:solidFill>
                  <a:srgbClr val="000000"/>
                </a:solidFill>
                <a:effectLst/>
                <a:latin typeface="Times New Roman" pitchFamily="18" charset="0"/>
                <a:cs typeface="Times New Roman" pitchFamily="18" charset="0"/>
              </a:rPr>
              <a:t> are also known as </a:t>
            </a:r>
            <a:r>
              <a:rPr lang="en-US" sz="2000" b="1" i="0" dirty="0">
                <a:solidFill>
                  <a:srgbClr val="000000"/>
                </a:solidFill>
                <a:effectLst/>
                <a:latin typeface="Times New Roman" pitchFamily="18" charset="0"/>
                <a:cs typeface="Times New Roman" pitchFamily="18" charset="0"/>
              </a:rPr>
              <a:t>flat or stationary </a:t>
            </a:r>
            <a:r>
              <a:rPr lang="en-US" sz="2000" b="0" i="0" dirty="0">
                <a:solidFill>
                  <a:srgbClr val="000000"/>
                </a:solidFill>
                <a:effectLst/>
                <a:latin typeface="Times New Roman" pitchFamily="18" charset="0"/>
                <a:cs typeface="Times New Roman" pitchFamily="18" charset="0"/>
              </a:rPr>
              <a:t>web page. They are loaded on the client’s browser as exactly they are stored on the web server. Such web pages contain only static information. User can only read the information but can’t do any modification or interact with the information.</a:t>
            </a:r>
          </a:p>
          <a:p>
            <a:pPr algn="just">
              <a:lnSpc>
                <a:spcPct val="150000"/>
              </a:lnSpc>
            </a:pPr>
            <a:r>
              <a:rPr lang="en-US" sz="2000" b="0" i="0" dirty="0">
                <a:solidFill>
                  <a:srgbClr val="000000"/>
                </a:solidFill>
                <a:effectLst/>
                <a:latin typeface="Times New Roman" pitchFamily="18" charset="0"/>
                <a:cs typeface="Times New Roman" pitchFamily="18" charset="0"/>
              </a:rPr>
              <a:t>Static web pages are created using only HTML. Static web pages are only used when the information is no more required to be modified.</a:t>
            </a:r>
          </a:p>
          <a:p>
            <a:endParaRPr lang="en-IN" sz="2000" dirty="0">
              <a:latin typeface="Times New Roman" pitchFamily="18" charset="0"/>
              <a:cs typeface="Times New Roman" pitchFamily="18" charset="0"/>
            </a:endParaRPr>
          </a:p>
        </p:txBody>
      </p:sp>
      <p:pic>
        <p:nvPicPr>
          <p:cNvPr id="5122" name="Picture 2" descr="internet_technologies_tutorial">
            <a:extLst>
              <a:ext uri="{FF2B5EF4-FFF2-40B4-BE49-F238E27FC236}">
                <a16:creationId xmlns:a16="http://schemas.microsoft.com/office/drawing/2014/main" id="{C5F5A5D0-9315-41F3-800F-3E6CE2973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341" y="3954555"/>
            <a:ext cx="7494493" cy="2538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037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DAB2-7D35-4E21-B453-69355F3D8C72}"/>
              </a:ext>
            </a:extLst>
          </p:cNvPr>
          <p:cNvSpPr>
            <a:spLocks noGrp="1"/>
          </p:cNvSpPr>
          <p:nvPr>
            <p:ph type="title"/>
          </p:nvPr>
        </p:nvSpPr>
        <p:spPr>
          <a:xfrm>
            <a:off x="1411868" y="360609"/>
            <a:ext cx="9997440" cy="799452"/>
          </a:xfrm>
        </p:spPr>
        <p:txBody>
          <a:bodyPr>
            <a:normAutofit/>
          </a:bodyPr>
          <a:lstStyle/>
          <a:p>
            <a:r>
              <a:rPr lang="en-US" sz="4000" b="0" i="0" dirty="0">
                <a:effectLst/>
                <a:latin typeface="Times New Roman" pitchFamily="18" charset="0"/>
                <a:cs typeface="Times New Roman" pitchFamily="18" charset="0"/>
              </a:rPr>
              <a:t>Dynamic Web page</a:t>
            </a:r>
            <a:endParaRPr lang="en-IN" sz="40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19A57980-A117-4CEF-A0B9-1903FCD8EE7A}"/>
              </a:ext>
            </a:extLst>
          </p:cNvPr>
          <p:cNvSpPr>
            <a:spLocks noGrp="1"/>
          </p:cNvSpPr>
          <p:nvPr>
            <p:ph idx="1"/>
          </p:nvPr>
        </p:nvSpPr>
        <p:spPr>
          <a:xfrm>
            <a:off x="1379112" y="1169324"/>
            <a:ext cx="10515600" cy="5271247"/>
          </a:xfrm>
        </p:spPr>
        <p:txBody>
          <a:bodyPr>
            <a:normAutofit/>
          </a:bodyPr>
          <a:lstStyle/>
          <a:p>
            <a:pPr algn="just">
              <a:lnSpc>
                <a:spcPct val="150000"/>
              </a:lnSpc>
            </a:pPr>
            <a:r>
              <a:rPr lang="en-US" sz="2000" b="1" i="0" dirty="0">
                <a:solidFill>
                  <a:srgbClr val="000000"/>
                </a:solidFill>
                <a:effectLst/>
                <a:latin typeface="Times New Roman" pitchFamily="18" charset="0"/>
                <a:cs typeface="Times New Roman" pitchFamily="18" charset="0"/>
              </a:rPr>
              <a:t>Dynamic web page</a:t>
            </a:r>
            <a:r>
              <a:rPr lang="en-US" sz="2000" b="0" i="0" dirty="0">
                <a:solidFill>
                  <a:srgbClr val="000000"/>
                </a:solidFill>
                <a:effectLst/>
                <a:latin typeface="Times New Roman" pitchFamily="18" charset="0"/>
                <a:cs typeface="Times New Roman" pitchFamily="18" charset="0"/>
              </a:rPr>
              <a:t> shows different information at different point of time. It is possible to change a portion of a web page without loading the entire web page. It has been made possible using </a:t>
            </a:r>
            <a:r>
              <a:rPr lang="en-US" sz="2000" b="1" i="0" dirty="0">
                <a:solidFill>
                  <a:srgbClr val="000000"/>
                </a:solidFill>
                <a:effectLst/>
                <a:latin typeface="Times New Roman" pitchFamily="18" charset="0"/>
                <a:cs typeface="Times New Roman" pitchFamily="18" charset="0"/>
              </a:rPr>
              <a:t>AJAX</a:t>
            </a:r>
            <a:r>
              <a:rPr lang="en-US" sz="2000" b="0" i="0" dirty="0">
                <a:solidFill>
                  <a:srgbClr val="000000"/>
                </a:solidFill>
                <a:effectLst/>
                <a:latin typeface="Times New Roman" pitchFamily="18" charset="0"/>
                <a:cs typeface="Times New Roman" pitchFamily="18" charset="0"/>
              </a:rPr>
              <a:t> technology.</a:t>
            </a:r>
          </a:p>
          <a:p>
            <a:pPr algn="l">
              <a:lnSpc>
                <a:spcPct val="150000"/>
              </a:lnSpc>
            </a:pPr>
            <a:r>
              <a:rPr lang="en-US" sz="2000" b="0" i="1" dirty="0">
                <a:effectLst/>
                <a:latin typeface="Times New Roman" pitchFamily="18" charset="0"/>
                <a:cs typeface="Times New Roman" pitchFamily="18" charset="0"/>
              </a:rPr>
              <a:t>Server-side dynamic web page</a:t>
            </a:r>
          </a:p>
          <a:p>
            <a:pPr marL="398463" indent="0" algn="just">
              <a:lnSpc>
                <a:spcPct val="150000"/>
              </a:lnSpc>
              <a:buNone/>
            </a:pPr>
            <a:r>
              <a:rPr lang="en-US" sz="2000" b="0" i="0" dirty="0">
                <a:solidFill>
                  <a:srgbClr val="000000"/>
                </a:solidFill>
                <a:effectLst/>
                <a:latin typeface="Times New Roman" pitchFamily="18" charset="0"/>
                <a:cs typeface="Times New Roman" pitchFamily="18" charset="0"/>
              </a:rPr>
              <a:t>It is created by using server-side scripting. There are server-side scripting parameters that determine how to assemble a new web page which also include setting up of more client-side processing.</a:t>
            </a:r>
          </a:p>
          <a:p>
            <a:pPr algn="l">
              <a:lnSpc>
                <a:spcPct val="150000"/>
              </a:lnSpc>
            </a:pPr>
            <a:r>
              <a:rPr lang="en-US" sz="2000" b="0" i="1" dirty="0">
                <a:effectLst/>
                <a:latin typeface="Times New Roman" pitchFamily="18" charset="0"/>
                <a:cs typeface="Times New Roman" pitchFamily="18" charset="0"/>
              </a:rPr>
              <a:t>Client-side dynamic web page</a:t>
            </a:r>
          </a:p>
          <a:p>
            <a:pPr marL="398463" indent="0" algn="just">
              <a:lnSpc>
                <a:spcPct val="150000"/>
              </a:lnSpc>
              <a:buNone/>
            </a:pPr>
            <a:r>
              <a:rPr lang="en-US" sz="2000" b="0" i="0" dirty="0">
                <a:solidFill>
                  <a:srgbClr val="000000"/>
                </a:solidFill>
                <a:effectLst/>
                <a:latin typeface="Times New Roman" pitchFamily="18" charset="0"/>
                <a:cs typeface="Times New Roman" pitchFamily="18" charset="0"/>
              </a:rPr>
              <a:t>It is processed using client side scripting such as JavaScript. And then passed in to </a:t>
            </a:r>
            <a:r>
              <a:rPr lang="en-US" sz="2000" b="1" i="0" dirty="0">
                <a:solidFill>
                  <a:srgbClr val="000000"/>
                </a:solidFill>
                <a:effectLst/>
                <a:latin typeface="Times New Roman" pitchFamily="18" charset="0"/>
                <a:cs typeface="Times New Roman" pitchFamily="18" charset="0"/>
              </a:rPr>
              <a:t>Document Object Model (DOM).</a:t>
            </a:r>
            <a:endParaRPr lang="en-US" sz="2000" b="0" i="0" dirty="0">
              <a:solidFill>
                <a:srgbClr val="000000"/>
              </a:solidFill>
              <a:effectLst/>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51354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nternet_technologies_tutorial">
            <a:extLst>
              <a:ext uri="{FF2B5EF4-FFF2-40B4-BE49-F238E27FC236}">
                <a16:creationId xmlns:a16="http://schemas.microsoft.com/office/drawing/2014/main" id="{1A66D990-49BD-4ACD-8641-C0ABCBF525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11661" y="1967247"/>
            <a:ext cx="9573763" cy="314566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D449DAB2-7D35-4E21-B453-69355F3D8C72}"/>
              </a:ext>
            </a:extLst>
          </p:cNvPr>
          <p:cNvSpPr>
            <a:spLocks noGrp="1"/>
          </p:cNvSpPr>
          <p:nvPr>
            <p:ph type="title"/>
          </p:nvPr>
        </p:nvSpPr>
        <p:spPr>
          <a:xfrm>
            <a:off x="1411868" y="403426"/>
            <a:ext cx="9997440" cy="1143000"/>
          </a:xfrm>
        </p:spPr>
        <p:txBody>
          <a:bodyPr>
            <a:normAutofit/>
          </a:bodyPr>
          <a:lstStyle/>
          <a:p>
            <a:r>
              <a:rPr lang="en-US" sz="4000" b="0" i="0" dirty="0">
                <a:effectLst/>
                <a:latin typeface="Times New Roman" pitchFamily="18" charset="0"/>
                <a:cs typeface="Times New Roman" pitchFamily="18" charset="0"/>
              </a:rPr>
              <a:t>Dynamic Web page</a:t>
            </a:r>
            <a:endParaRPr lang="en-IN" sz="4000" dirty="0">
              <a:latin typeface="Times New Roman" pitchFamily="18" charset="0"/>
              <a:cs typeface="Times New Roman" pitchFamily="18" charset="0"/>
            </a:endParaRPr>
          </a:p>
        </p:txBody>
      </p:sp>
    </p:spTree>
    <p:extLst>
      <p:ext uri="{BB962C8B-B14F-4D97-AF65-F5344CB8AC3E}">
        <p14:creationId xmlns:p14="http://schemas.microsoft.com/office/powerpoint/2010/main" val="1919828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CA1E-AA97-47C5-904F-1F81682E90A9}"/>
              </a:ext>
            </a:extLst>
          </p:cNvPr>
          <p:cNvSpPr>
            <a:spLocks noGrp="1"/>
          </p:cNvSpPr>
          <p:nvPr>
            <p:ph type="title"/>
          </p:nvPr>
        </p:nvSpPr>
        <p:spPr>
          <a:xfrm>
            <a:off x="1398989" y="274638"/>
            <a:ext cx="9997440" cy="1143000"/>
          </a:xfrm>
        </p:spPr>
        <p:txBody>
          <a:bodyPr>
            <a:normAutofit/>
          </a:bodyPr>
          <a:lstStyle/>
          <a:p>
            <a:r>
              <a:rPr lang="en-IN" sz="4000" b="0" i="0" dirty="0">
                <a:effectLst/>
                <a:latin typeface="Times New Roman" pitchFamily="18" charset="0"/>
                <a:cs typeface="Times New Roman" pitchFamily="18" charset="0"/>
              </a:rPr>
              <a:t>Scripting Languages</a:t>
            </a:r>
            <a:endParaRPr lang="en-IN" sz="40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991A5F47-17BA-4081-BFCD-9EFB5A5F74BB}"/>
              </a:ext>
            </a:extLst>
          </p:cNvPr>
          <p:cNvSpPr>
            <a:spLocks noGrp="1"/>
          </p:cNvSpPr>
          <p:nvPr>
            <p:ph idx="1"/>
          </p:nvPr>
        </p:nvSpPr>
        <p:spPr>
          <a:xfrm>
            <a:off x="1347473" y="1177344"/>
            <a:ext cx="9997440" cy="3304504"/>
          </a:xfrm>
        </p:spPr>
        <p:txBody>
          <a:bodyPr>
            <a:normAutofit/>
          </a:bodyPr>
          <a:lstStyle/>
          <a:p>
            <a:pPr>
              <a:lnSpc>
                <a:spcPct val="200000"/>
              </a:lnSpc>
            </a:pPr>
            <a:r>
              <a:rPr lang="en-US" sz="2400" b="0" i="0" dirty="0">
                <a:solidFill>
                  <a:srgbClr val="000000"/>
                </a:solidFill>
                <a:effectLst/>
                <a:latin typeface="Times New Roman" pitchFamily="18" charset="0"/>
                <a:cs typeface="Times New Roman" pitchFamily="18" charset="0"/>
              </a:rPr>
              <a:t>Scripting languages are like programming languages that allow us to write programs in form of script. These scripts are interpreted not compiled and executed line by line.</a:t>
            </a:r>
          </a:p>
          <a:p>
            <a:pPr>
              <a:lnSpc>
                <a:spcPct val="200000"/>
              </a:lnSpc>
            </a:pPr>
            <a:r>
              <a:rPr lang="en-US" sz="2400" b="0" i="0" dirty="0">
                <a:solidFill>
                  <a:srgbClr val="000000"/>
                </a:solidFill>
                <a:effectLst/>
                <a:latin typeface="Times New Roman" pitchFamily="18" charset="0"/>
                <a:cs typeface="Times New Roman" pitchFamily="18" charset="0"/>
              </a:rPr>
              <a:t>Scripting language is used to create dynamic web pages.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345253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DF3B-1819-405C-8D4B-E39A8D33C5DF}"/>
              </a:ext>
            </a:extLst>
          </p:cNvPr>
          <p:cNvSpPr>
            <a:spLocks noGrp="1"/>
          </p:cNvSpPr>
          <p:nvPr>
            <p:ph type="title"/>
          </p:nvPr>
        </p:nvSpPr>
        <p:spPr>
          <a:xfrm>
            <a:off x="1398989" y="236001"/>
            <a:ext cx="9997440" cy="1143000"/>
          </a:xfrm>
        </p:spPr>
        <p:txBody>
          <a:bodyPr>
            <a:normAutofit/>
          </a:bodyPr>
          <a:lstStyle/>
          <a:p>
            <a:r>
              <a:rPr lang="en-IN" sz="4000" b="0" i="0" dirty="0">
                <a:effectLst/>
                <a:latin typeface="Times New Roman" pitchFamily="18" charset="0"/>
                <a:cs typeface="Times New Roman" pitchFamily="18" charset="0"/>
              </a:rPr>
              <a:t>Web Browser</a:t>
            </a:r>
            <a:endParaRPr lang="en-IN" sz="40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40DA6C8A-1146-499E-8F60-124909181EB0}"/>
              </a:ext>
            </a:extLst>
          </p:cNvPr>
          <p:cNvSpPr>
            <a:spLocks noGrp="1"/>
          </p:cNvSpPr>
          <p:nvPr>
            <p:ph idx="1"/>
          </p:nvPr>
        </p:nvSpPr>
        <p:spPr>
          <a:xfrm>
            <a:off x="1378038" y="1281953"/>
            <a:ext cx="9975761" cy="4895010"/>
          </a:xfrm>
        </p:spPr>
        <p:txBody>
          <a:bodyPr>
            <a:normAutofit/>
          </a:bodyPr>
          <a:lstStyle/>
          <a:p>
            <a:pPr algn="just">
              <a:lnSpc>
                <a:spcPct val="150000"/>
              </a:lnSpc>
            </a:pPr>
            <a:r>
              <a:rPr lang="en-US" sz="2400" b="1" dirty="0">
                <a:solidFill>
                  <a:srgbClr val="000000"/>
                </a:solidFill>
                <a:latin typeface="Times New Roman" pitchFamily="18" charset="0"/>
                <a:cs typeface="Times New Roman" pitchFamily="18" charset="0"/>
              </a:rPr>
              <a:t>W</a:t>
            </a:r>
            <a:r>
              <a:rPr lang="en-US" sz="2400" b="1" i="0" dirty="0">
                <a:solidFill>
                  <a:srgbClr val="000000"/>
                </a:solidFill>
                <a:effectLst/>
                <a:latin typeface="Times New Roman" pitchFamily="18" charset="0"/>
                <a:cs typeface="Times New Roman" pitchFamily="18" charset="0"/>
              </a:rPr>
              <a:t>eb Browser</a:t>
            </a:r>
            <a:r>
              <a:rPr lang="en-US" sz="2400" b="0" i="0" dirty="0">
                <a:solidFill>
                  <a:srgbClr val="000000"/>
                </a:solidFill>
                <a:effectLst/>
                <a:latin typeface="Times New Roman" pitchFamily="18" charset="0"/>
                <a:cs typeface="Times New Roman" pitchFamily="18" charset="0"/>
              </a:rPr>
              <a:t> is an application software that allows us to view and explore information on the web. User can request for any web page by just entering a URL into address bar.</a:t>
            </a:r>
          </a:p>
          <a:p>
            <a:pPr algn="just">
              <a:lnSpc>
                <a:spcPct val="150000"/>
              </a:lnSpc>
            </a:pPr>
            <a:r>
              <a:rPr lang="en-US" sz="2400" b="0" i="0" dirty="0">
                <a:solidFill>
                  <a:srgbClr val="000000"/>
                </a:solidFill>
                <a:effectLst/>
                <a:latin typeface="Times New Roman" pitchFamily="18" charset="0"/>
                <a:cs typeface="Times New Roman" pitchFamily="18" charset="0"/>
              </a:rPr>
              <a:t>Web browser can show text, audio, video, animation and more. It is the responsibility of a web browser to interpret text and commands contained in the web page.</a:t>
            </a:r>
          </a:p>
          <a:p>
            <a:pPr algn="just">
              <a:lnSpc>
                <a:spcPct val="150000"/>
              </a:lnSpc>
            </a:pPr>
            <a:r>
              <a:rPr lang="en-US" sz="2400" b="0" i="0" dirty="0">
                <a:solidFill>
                  <a:srgbClr val="000000"/>
                </a:solidFill>
                <a:effectLst/>
                <a:latin typeface="Times New Roman" pitchFamily="18" charset="0"/>
                <a:cs typeface="Times New Roman" pitchFamily="18" charset="0"/>
              </a:rPr>
              <a:t>Earlier the web browsers were text-based while now a days graphical-based or voice-based web browsers are also available.</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75940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BA2EE-EDFD-4E2E-A943-A04942E6D1A4}"/>
              </a:ext>
            </a:extLst>
          </p:cNvPr>
          <p:cNvSpPr>
            <a:spLocks noGrp="1"/>
          </p:cNvSpPr>
          <p:nvPr>
            <p:ph type="title"/>
          </p:nvPr>
        </p:nvSpPr>
        <p:spPr>
          <a:xfrm>
            <a:off x="1476262" y="236002"/>
            <a:ext cx="9997440" cy="1143000"/>
          </a:xfrm>
        </p:spPr>
        <p:txBody>
          <a:bodyPr>
            <a:normAutofit/>
          </a:bodyPr>
          <a:lstStyle/>
          <a:p>
            <a:r>
              <a:rPr lang="en-US" sz="4000" b="0" i="0" dirty="0">
                <a:solidFill>
                  <a:srgbClr val="000000"/>
                </a:solidFill>
                <a:effectLst/>
                <a:latin typeface="Times New Roman" pitchFamily="18" charset="0"/>
                <a:cs typeface="Times New Roman" pitchFamily="18" charset="0"/>
              </a:rPr>
              <a:t>Popular web browser available today:</a:t>
            </a:r>
            <a:endParaRPr lang="en-IN" sz="4000" dirty="0">
              <a:latin typeface="Times New Roman" pitchFamily="18" charset="0"/>
              <a:cs typeface="Times New Roman" pitchFamily="18" charset="0"/>
            </a:endParaRPr>
          </a:p>
        </p:txBody>
      </p:sp>
      <p:graphicFrame>
        <p:nvGraphicFramePr>
          <p:cNvPr id="4" name="Content Placeholder 3">
            <a:extLst>
              <a:ext uri="{FF2B5EF4-FFF2-40B4-BE49-F238E27FC236}">
                <a16:creationId xmlns:a16="http://schemas.microsoft.com/office/drawing/2014/main" id="{80582D14-40A7-4B31-A8A8-205BBDC6F74B}"/>
              </a:ext>
            </a:extLst>
          </p:cNvPr>
          <p:cNvGraphicFramePr>
            <a:graphicFrameLocks noGrp="1"/>
          </p:cNvGraphicFramePr>
          <p:nvPr>
            <p:ph idx="1"/>
            <p:extLst>
              <p:ext uri="{D42A27DB-BD31-4B8C-83A1-F6EECF244321}">
                <p14:modId xmlns:p14="http://schemas.microsoft.com/office/powerpoint/2010/main" val="2584603913"/>
              </p:ext>
            </p:extLst>
          </p:nvPr>
        </p:nvGraphicFramePr>
        <p:xfrm>
          <a:off x="2528815" y="1295440"/>
          <a:ext cx="6473516" cy="4397021"/>
        </p:xfrm>
        <a:graphic>
          <a:graphicData uri="http://schemas.openxmlformats.org/drawingml/2006/table">
            <a:tbl>
              <a:tblPr/>
              <a:tblGrid>
                <a:gridCol w="3236758">
                  <a:extLst>
                    <a:ext uri="{9D8B030D-6E8A-4147-A177-3AD203B41FA5}">
                      <a16:colId xmlns:a16="http://schemas.microsoft.com/office/drawing/2014/main" val="2258199333"/>
                    </a:ext>
                  </a:extLst>
                </a:gridCol>
                <a:gridCol w="3236758">
                  <a:extLst>
                    <a:ext uri="{9D8B030D-6E8A-4147-A177-3AD203B41FA5}">
                      <a16:colId xmlns:a16="http://schemas.microsoft.com/office/drawing/2014/main" val="159047980"/>
                    </a:ext>
                  </a:extLst>
                </a:gridCol>
              </a:tblGrid>
              <a:tr h="453661">
                <a:tc>
                  <a:txBody>
                    <a:bodyPr/>
                    <a:lstStyle/>
                    <a:p>
                      <a:pPr fontAlgn="t"/>
                      <a:r>
                        <a:rPr lang="en-IN" sz="2000" b="1" dirty="0">
                          <a:effectLst/>
                          <a:latin typeface="Times New Roman" pitchFamily="18" charset="0"/>
                          <a:cs typeface="Times New Roman" pitchFamily="18" charset="0"/>
                        </a:rPr>
                        <a:t>Browser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fontAlgn="t"/>
                      <a:r>
                        <a:rPr lang="en-IN" sz="2000" b="1" dirty="0">
                          <a:effectLst/>
                          <a:latin typeface="Times New Roman" pitchFamily="18" charset="0"/>
                          <a:cs typeface="Times New Roman" pitchFamily="18" charset="0"/>
                        </a:rPr>
                        <a:t>Vendor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989229083"/>
                  </a:ext>
                </a:extLst>
              </a:tr>
              <a:tr h="453661">
                <a:tc>
                  <a:txBody>
                    <a:bodyPr/>
                    <a:lstStyle/>
                    <a:p>
                      <a:pPr fontAlgn="t"/>
                      <a:r>
                        <a:rPr lang="en-IN" sz="2000">
                          <a:effectLst/>
                          <a:latin typeface="Times New Roman" pitchFamily="18" charset="0"/>
                          <a:cs typeface="Times New Roman" pitchFamily="18" charset="0"/>
                        </a:rPr>
                        <a:t>Internet Explorer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2000">
                          <a:effectLst/>
                          <a:latin typeface="Times New Roman" pitchFamily="18" charset="0"/>
                          <a:cs typeface="Times New Roman" pitchFamily="18" charset="0"/>
                        </a:rPr>
                        <a:t>Microsoft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51574210"/>
                  </a:ext>
                </a:extLst>
              </a:tr>
              <a:tr h="453661">
                <a:tc>
                  <a:txBody>
                    <a:bodyPr/>
                    <a:lstStyle/>
                    <a:p>
                      <a:pPr fontAlgn="t"/>
                      <a:r>
                        <a:rPr lang="en-IN" sz="2000">
                          <a:effectLst/>
                          <a:latin typeface="Times New Roman" pitchFamily="18" charset="0"/>
                          <a:cs typeface="Times New Roman" pitchFamily="18" charset="0"/>
                        </a:rPr>
                        <a:t>Google Chrome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2000">
                          <a:effectLst/>
                          <a:latin typeface="Times New Roman" pitchFamily="18" charset="0"/>
                          <a:cs typeface="Times New Roman" pitchFamily="18" charset="0"/>
                        </a:rPr>
                        <a:t>Google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94213006"/>
                  </a:ext>
                </a:extLst>
              </a:tr>
              <a:tr h="453661">
                <a:tc>
                  <a:txBody>
                    <a:bodyPr/>
                    <a:lstStyle/>
                    <a:p>
                      <a:pPr fontAlgn="t"/>
                      <a:r>
                        <a:rPr lang="en-IN" sz="2000">
                          <a:effectLst/>
                          <a:latin typeface="Times New Roman" pitchFamily="18" charset="0"/>
                          <a:cs typeface="Times New Roman" pitchFamily="18" charset="0"/>
                        </a:rPr>
                        <a:t>Mozilla Firefox</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2000">
                          <a:effectLst/>
                          <a:latin typeface="Times New Roman" pitchFamily="18" charset="0"/>
                          <a:cs typeface="Times New Roman" pitchFamily="18" charset="0"/>
                        </a:rPr>
                        <a:t>Mozilla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9263502"/>
                  </a:ext>
                </a:extLst>
              </a:tr>
              <a:tr h="767733">
                <a:tc>
                  <a:txBody>
                    <a:bodyPr/>
                    <a:lstStyle/>
                    <a:p>
                      <a:pPr fontAlgn="t"/>
                      <a:r>
                        <a:rPr lang="en-IN" sz="2000">
                          <a:effectLst/>
                          <a:latin typeface="Times New Roman" pitchFamily="18" charset="0"/>
                          <a:cs typeface="Times New Roman" pitchFamily="18" charset="0"/>
                        </a:rPr>
                        <a:t>Netscape Navigator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2000">
                          <a:effectLst/>
                          <a:latin typeface="Times New Roman" pitchFamily="18" charset="0"/>
                          <a:cs typeface="Times New Roman" pitchFamily="18" charset="0"/>
                        </a:rPr>
                        <a:t>Netscape Communications Corp.</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77461076"/>
                  </a:ext>
                </a:extLst>
              </a:tr>
              <a:tr h="453661">
                <a:tc>
                  <a:txBody>
                    <a:bodyPr/>
                    <a:lstStyle/>
                    <a:p>
                      <a:pPr fontAlgn="t"/>
                      <a:r>
                        <a:rPr lang="en-IN" sz="2000">
                          <a:effectLst/>
                          <a:latin typeface="Times New Roman" pitchFamily="18" charset="0"/>
                          <a:cs typeface="Times New Roman" pitchFamily="18" charset="0"/>
                        </a:rPr>
                        <a:t>Opera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2000">
                          <a:effectLst/>
                          <a:latin typeface="Times New Roman" pitchFamily="18" charset="0"/>
                          <a:cs typeface="Times New Roman" pitchFamily="18" charset="0"/>
                        </a:rPr>
                        <a:t>Opera Software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32234757"/>
                  </a:ext>
                </a:extLst>
              </a:tr>
              <a:tr h="453661">
                <a:tc>
                  <a:txBody>
                    <a:bodyPr/>
                    <a:lstStyle/>
                    <a:p>
                      <a:pPr fontAlgn="t"/>
                      <a:r>
                        <a:rPr lang="en-IN" sz="2000">
                          <a:effectLst/>
                          <a:latin typeface="Times New Roman" pitchFamily="18" charset="0"/>
                          <a:cs typeface="Times New Roman" pitchFamily="18" charset="0"/>
                        </a:rPr>
                        <a:t>Safari</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2000">
                          <a:effectLst/>
                          <a:latin typeface="Times New Roman" pitchFamily="18" charset="0"/>
                          <a:cs typeface="Times New Roman" pitchFamily="18" charset="0"/>
                        </a:rPr>
                        <a:t>Apple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54686033"/>
                  </a:ext>
                </a:extLst>
              </a:tr>
              <a:tr h="453661">
                <a:tc>
                  <a:txBody>
                    <a:bodyPr/>
                    <a:lstStyle/>
                    <a:p>
                      <a:pPr fontAlgn="t"/>
                      <a:r>
                        <a:rPr lang="en-IN" sz="2000">
                          <a:effectLst/>
                          <a:latin typeface="Times New Roman" pitchFamily="18" charset="0"/>
                          <a:cs typeface="Times New Roman" pitchFamily="18" charset="0"/>
                        </a:rPr>
                        <a:t>Sea Monkey</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2000">
                          <a:effectLst/>
                          <a:latin typeface="Times New Roman" pitchFamily="18" charset="0"/>
                          <a:cs typeface="Times New Roman" pitchFamily="18" charset="0"/>
                        </a:rPr>
                        <a:t>Mozilla Foundation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19934113"/>
                  </a:ext>
                </a:extLst>
              </a:tr>
              <a:tr h="453661">
                <a:tc>
                  <a:txBody>
                    <a:bodyPr/>
                    <a:lstStyle/>
                    <a:p>
                      <a:pPr fontAlgn="t"/>
                      <a:r>
                        <a:rPr lang="en-IN" sz="2000">
                          <a:effectLst/>
                          <a:latin typeface="Times New Roman" pitchFamily="18" charset="0"/>
                          <a:cs typeface="Times New Roman" pitchFamily="18" charset="0"/>
                        </a:rPr>
                        <a:t>K-meleon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2000" dirty="0">
                          <a:effectLst/>
                          <a:latin typeface="Times New Roman" pitchFamily="18" charset="0"/>
                          <a:cs typeface="Times New Roman" pitchFamily="18" charset="0"/>
                        </a:rPr>
                        <a:t>K-</a:t>
                      </a:r>
                      <a:r>
                        <a:rPr lang="en-IN" sz="2000" dirty="0" err="1">
                          <a:effectLst/>
                          <a:latin typeface="Times New Roman" pitchFamily="18" charset="0"/>
                          <a:cs typeface="Times New Roman" pitchFamily="18" charset="0"/>
                        </a:rPr>
                        <a:t>meleon</a:t>
                      </a:r>
                      <a:endParaRPr lang="en-IN" sz="2000" dirty="0">
                        <a:effectLst/>
                        <a:latin typeface="Times New Roman" pitchFamily="18" charset="0"/>
                        <a:cs typeface="Times New Roman" pitchFamily="18" charset="0"/>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97236772"/>
                  </a:ext>
                </a:extLst>
              </a:tr>
            </a:tbl>
          </a:graphicData>
        </a:graphic>
      </p:graphicFrame>
    </p:spTree>
    <p:extLst>
      <p:ext uri="{BB962C8B-B14F-4D97-AF65-F5344CB8AC3E}">
        <p14:creationId xmlns:p14="http://schemas.microsoft.com/office/powerpoint/2010/main" val="1453731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AF3B-7C2E-4027-BD34-2AA4E5673ECC}"/>
              </a:ext>
            </a:extLst>
          </p:cNvPr>
          <p:cNvSpPr>
            <a:spLocks noGrp="1"/>
          </p:cNvSpPr>
          <p:nvPr>
            <p:ph type="title"/>
          </p:nvPr>
        </p:nvSpPr>
        <p:spPr>
          <a:xfrm>
            <a:off x="1411868" y="274638"/>
            <a:ext cx="9997440" cy="1143000"/>
          </a:xfrm>
        </p:spPr>
        <p:txBody>
          <a:bodyPr>
            <a:normAutofit/>
          </a:bodyPr>
          <a:lstStyle/>
          <a:p>
            <a:r>
              <a:rPr lang="en-IN" sz="4000" dirty="0">
                <a:effectLst/>
                <a:latin typeface="Times New Roman" pitchFamily="18" charset="0"/>
                <a:cs typeface="Times New Roman" pitchFamily="18" charset="0"/>
              </a:rPr>
              <a:t>Web Server</a:t>
            </a:r>
          </a:p>
        </p:txBody>
      </p:sp>
      <p:sp>
        <p:nvSpPr>
          <p:cNvPr id="3" name="Content Placeholder 2">
            <a:extLst>
              <a:ext uri="{FF2B5EF4-FFF2-40B4-BE49-F238E27FC236}">
                <a16:creationId xmlns:a16="http://schemas.microsoft.com/office/drawing/2014/main" id="{4A521F68-C8A3-40AD-82DB-022CC8C91CE1}"/>
              </a:ext>
            </a:extLst>
          </p:cNvPr>
          <p:cNvSpPr>
            <a:spLocks noGrp="1"/>
          </p:cNvSpPr>
          <p:nvPr>
            <p:ph idx="1"/>
          </p:nvPr>
        </p:nvSpPr>
        <p:spPr>
          <a:xfrm>
            <a:off x="1386110" y="1306132"/>
            <a:ext cx="9997440" cy="4800600"/>
          </a:xfrm>
        </p:spPr>
        <p:txBody>
          <a:bodyPr>
            <a:normAutofit/>
          </a:bodyPr>
          <a:lstStyle/>
          <a:p>
            <a:pPr>
              <a:lnSpc>
                <a:spcPct val="200000"/>
              </a:lnSpc>
            </a:pPr>
            <a:r>
              <a:rPr lang="en-US" sz="2000" b="1" i="0" dirty="0">
                <a:solidFill>
                  <a:srgbClr val="000000"/>
                </a:solidFill>
                <a:effectLst/>
                <a:latin typeface="Times New Roman" pitchFamily="18" charset="0"/>
                <a:cs typeface="Times New Roman" pitchFamily="18" charset="0"/>
              </a:rPr>
              <a:t>Web </a:t>
            </a:r>
            <a:r>
              <a:rPr lang="en-US" sz="2400" b="1" i="0" dirty="0">
                <a:solidFill>
                  <a:srgbClr val="000000"/>
                </a:solidFill>
                <a:effectLst/>
                <a:latin typeface="Times New Roman" pitchFamily="18" charset="0"/>
                <a:cs typeface="Times New Roman" pitchFamily="18" charset="0"/>
              </a:rPr>
              <a:t>Server</a:t>
            </a:r>
            <a:r>
              <a:rPr lang="en-US" sz="2400" b="0" i="0" dirty="0">
                <a:solidFill>
                  <a:srgbClr val="000000"/>
                </a:solidFill>
                <a:effectLst/>
                <a:latin typeface="Times New Roman" pitchFamily="18" charset="0"/>
                <a:cs typeface="Times New Roman" pitchFamily="18" charset="0"/>
              </a:rPr>
              <a:t> is a computer where the web content is stored. Basically web server is used to host the web sites but there exists other web servers also such as gaming, storage, FTP, email etc.</a:t>
            </a:r>
          </a:p>
          <a:p>
            <a:pPr>
              <a:lnSpc>
                <a:spcPct val="200000"/>
              </a:lnSpc>
            </a:pPr>
            <a:r>
              <a:rPr lang="en-US" sz="2400" b="0" i="0" dirty="0">
                <a:solidFill>
                  <a:srgbClr val="000000"/>
                </a:solidFill>
                <a:effectLst/>
                <a:latin typeface="Times New Roman" pitchFamily="18" charset="0"/>
                <a:cs typeface="Times New Roman" pitchFamily="18" charset="0"/>
              </a:rPr>
              <a:t>Web site is collection of web pages while web server is a software that respond to the request for web resources.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696647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EF6C-E91A-4BBC-84DD-4C1F70418D6B}"/>
              </a:ext>
            </a:extLst>
          </p:cNvPr>
          <p:cNvSpPr>
            <a:spLocks noGrp="1"/>
          </p:cNvSpPr>
          <p:nvPr>
            <p:ph type="title"/>
          </p:nvPr>
        </p:nvSpPr>
        <p:spPr>
          <a:xfrm>
            <a:off x="1424746" y="274638"/>
            <a:ext cx="9997440" cy="1143000"/>
          </a:xfrm>
        </p:spPr>
        <p:txBody>
          <a:bodyPr>
            <a:normAutofit/>
          </a:bodyPr>
          <a:lstStyle/>
          <a:p>
            <a:r>
              <a:rPr lang="en-IN" sz="4000" b="0" i="0" dirty="0">
                <a:effectLst/>
                <a:latin typeface="Times New Roman" pitchFamily="18" charset="0"/>
                <a:cs typeface="Times New Roman" pitchFamily="18" charset="0"/>
              </a:rPr>
              <a:t>Web Server Working</a:t>
            </a:r>
            <a:endParaRPr lang="en-IN" sz="40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4A409D7A-A798-4040-A3AB-43EAF5C058D2}"/>
              </a:ext>
            </a:extLst>
          </p:cNvPr>
          <p:cNvSpPr>
            <a:spLocks noGrp="1"/>
          </p:cNvSpPr>
          <p:nvPr>
            <p:ph idx="1"/>
          </p:nvPr>
        </p:nvSpPr>
        <p:spPr>
          <a:xfrm>
            <a:off x="1489141" y="1164465"/>
            <a:ext cx="9997440" cy="4800600"/>
          </a:xfrm>
        </p:spPr>
        <p:txBody>
          <a:bodyPr>
            <a:normAutofit/>
          </a:bodyPr>
          <a:lstStyle/>
          <a:p>
            <a:pPr marL="0" indent="0" algn="just">
              <a:lnSpc>
                <a:spcPct val="150000"/>
              </a:lnSpc>
              <a:buNone/>
            </a:pPr>
            <a:r>
              <a:rPr lang="en-US" sz="2000" b="0" i="0" dirty="0">
                <a:solidFill>
                  <a:srgbClr val="000000"/>
                </a:solidFill>
                <a:effectLst/>
                <a:latin typeface="Times New Roman" pitchFamily="18" charset="0"/>
                <a:cs typeface="Times New Roman" pitchFamily="18" charset="0"/>
              </a:rPr>
              <a:t>Web server respond to the client request in either of the following two ways:</a:t>
            </a:r>
          </a:p>
          <a:p>
            <a:pPr algn="just">
              <a:lnSpc>
                <a:spcPct val="150000"/>
              </a:lnSpc>
              <a:buFont typeface="Arial" panose="020B0604020202020204" pitchFamily="34" charset="0"/>
              <a:buChar char="•"/>
            </a:pPr>
            <a:r>
              <a:rPr lang="en-US" sz="2000" b="0" i="0" dirty="0">
                <a:solidFill>
                  <a:srgbClr val="000000"/>
                </a:solidFill>
                <a:effectLst/>
                <a:latin typeface="Times New Roman" pitchFamily="18" charset="0"/>
                <a:cs typeface="Times New Roman" pitchFamily="18" charset="0"/>
              </a:rPr>
              <a:t>Sending the file to the client associated with the requested URL.</a:t>
            </a:r>
          </a:p>
          <a:p>
            <a:pPr algn="just">
              <a:lnSpc>
                <a:spcPct val="150000"/>
              </a:lnSpc>
              <a:buFont typeface="Arial" panose="020B0604020202020204" pitchFamily="34" charset="0"/>
              <a:buChar char="•"/>
            </a:pPr>
            <a:r>
              <a:rPr lang="en-US" sz="2000" b="0" i="0" dirty="0">
                <a:solidFill>
                  <a:srgbClr val="000000"/>
                </a:solidFill>
                <a:effectLst/>
                <a:latin typeface="Times New Roman" pitchFamily="18" charset="0"/>
                <a:cs typeface="Times New Roman" pitchFamily="18" charset="0"/>
              </a:rPr>
              <a:t>Generating response by invoking a script and communicating with database</a:t>
            </a:r>
          </a:p>
          <a:p>
            <a:endParaRPr lang="en-IN" sz="2000" dirty="0">
              <a:latin typeface="Times New Roman" pitchFamily="18" charset="0"/>
              <a:cs typeface="Times New Roman" pitchFamily="18" charset="0"/>
            </a:endParaRPr>
          </a:p>
        </p:txBody>
      </p:sp>
      <p:pic>
        <p:nvPicPr>
          <p:cNvPr id="4" name="Picture 2" descr="internet_technologies_tutorial">
            <a:extLst>
              <a:ext uri="{FF2B5EF4-FFF2-40B4-BE49-F238E27FC236}">
                <a16:creationId xmlns:a16="http://schemas.microsoft.com/office/drawing/2014/main" id="{9913397B-15EE-4AC6-9D0B-90F4A12D3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128" y="2825904"/>
            <a:ext cx="5269480" cy="3771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11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68637" y="704166"/>
            <a:ext cx="6172200" cy="646331"/>
          </a:xfrm>
          <a:prstGeom prst="rect">
            <a:avLst/>
          </a:prstGeom>
          <a:noFill/>
          <a:ln>
            <a:noFill/>
          </a:ln>
        </p:spPr>
        <p:txBody>
          <a:bodyPr wrap="square">
            <a:spAutoFit/>
          </a:bodyPr>
          <a:lstStyle/>
          <a:p>
            <a:pPr algn="ctr" eaLnBrk="1" hangingPunct="1">
              <a:buFont typeface="Arial" charset="0"/>
              <a:buNone/>
            </a:pPr>
            <a:r>
              <a:rPr lang="en-US" sz="3600" dirty="0">
                <a:solidFill>
                  <a:schemeClr val="tx2"/>
                </a:solidFill>
                <a:latin typeface="Times New Roman" pitchFamily="18" charset="0"/>
                <a:cs typeface="Times New Roman" pitchFamily="18" charset="0"/>
              </a:rPr>
              <a:t>Client server</a:t>
            </a:r>
          </a:p>
        </p:txBody>
      </p:sp>
      <p:cxnSp>
        <p:nvCxnSpPr>
          <p:cNvPr id="3" name="Straight Connector 2"/>
          <p:cNvCxnSpPr/>
          <p:nvPr/>
        </p:nvCxnSpPr>
        <p:spPr>
          <a:xfrm>
            <a:off x="2133601" y="16002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4" name="Rectangle 3"/>
          <p:cNvSpPr/>
          <p:nvPr/>
        </p:nvSpPr>
        <p:spPr>
          <a:xfrm>
            <a:off x="1582057" y="1997840"/>
            <a:ext cx="10145485" cy="4401205"/>
          </a:xfrm>
          <a:prstGeom prst="rect">
            <a:avLst/>
          </a:prstGeom>
        </p:spPr>
        <p:txBody>
          <a:bodyPr wrap="square">
            <a:spAutoFit/>
          </a:bodyPr>
          <a:lstStyle/>
          <a:p>
            <a:pPr marL="457200" indent="-457200">
              <a:buFont typeface="Arial" panose="020B0604020202020204" pitchFamily="34" charset="0"/>
              <a:buChar char="•"/>
            </a:pPr>
            <a:r>
              <a:rPr lang="en-US" sz="2800" dirty="0">
                <a:latin typeface="Times New Roman" pitchFamily="18" charset="0"/>
                <a:cs typeface="Times New Roman" pitchFamily="18" charset="0"/>
              </a:rPr>
              <a:t>The Client-server model is a distributed application structure that partitions task or workload between the providers of a resource or service, called servers, and service requesters called clients. </a:t>
            </a:r>
          </a:p>
          <a:p>
            <a:pPr marL="457200" indent="-457200">
              <a:buFont typeface="Arial" panose="020B0604020202020204" pitchFamily="34" charset="0"/>
              <a:buChar char="•"/>
            </a:pPr>
            <a:r>
              <a:rPr lang="en-US" sz="2800" dirty="0">
                <a:latin typeface="Times New Roman" pitchFamily="18" charset="0"/>
                <a:cs typeface="Times New Roman" pitchFamily="18" charset="0"/>
              </a:rPr>
              <a:t>In the client-server architecture, when the client computer sends a request for data to the server through the internet, the server accepts the requested process and deliver the data packets requested back to the client. </a:t>
            </a:r>
          </a:p>
          <a:p>
            <a:pPr marL="457200" indent="-457200">
              <a:buFont typeface="Arial" panose="020B0604020202020204" pitchFamily="34" charset="0"/>
              <a:buChar char="•"/>
            </a:pPr>
            <a:r>
              <a:rPr lang="en-US" sz="2800" dirty="0">
                <a:latin typeface="Times New Roman" pitchFamily="18" charset="0"/>
                <a:cs typeface="Times New Roman" pitchFamily="18" charset="0"/>
              </a:rPr>
              <a:t>Clients do not share any of their resources. </a:t>
            </a:r>
          </a:p>
          <a:p>
            <a:pPr marL="457200" indent="-457200">
              <a:buFont typeface="Arial" panose="020B0604020202020204" pitchFamily="34" charset="0"/>
              <a:buChar char="•"/>
            </a:pPr>
            <a:r>
              <a:rPr lang="en-US" sz="2800" dirty="0">
                <a:latin typeface="Times New Roman" pitchFamily="18" charset="0"/>
                <a:cs typeface="Times New Roman" pitchFamily="18" charset="0"/>
              </a:rPr>
              <a:t>Examples of Client-Server Model are Email, World Wide Web, etc.</a:t>
            </a:r>
          </a:p>
        </p:txBody>
      </p:sp>
    </p:spTree>
    <p:extLst>
      <p:ext uri="{BB962C8B-B14F-4D97-AF65-F5344CB8AC3E}">
        <p14:creationId xmlns:p14="http://schemas.microsoft.com/office/powerpoint/2010/main" val="412222771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1AEDD-6A32-425F-A9D1-F81B6D1B7056}"/>
              </a:ext>
            </a:extLst>
          </p:cNvPr>
          <p:cNvSpPr>
            <a:spLocks noGrp="1"/>
          </p:cNvSpPr>
          <p:nvPr>
            <p:ph type="title"/>
          </p:nvPr>
        </p:nvSpPr>
        <p:spPr>
          <a:xfrm>
            <a:off x="1463384" y="287517"/>
            <a:ext cx="9997440" cy="1143000"/>
          </a:xfrm>
        </p:spPr>
        <p:txBody>
          <a:bodyPr>
            <a:normAutofit/>
          </a:bodyPr>
          <a:lstStyle/>
          <a:p>
            <a:r>
              <a:rPr lang="en-IN" sz="4000" dirty="0">
                <a:effectLst/>
                <a:latin typeface="Times New Roman" pitchFamily="18" charset="0"/>
                <a:cs typeface="Times New Roman" pitchFamily="18" charset="0"/>
              </a:rPr>
              <a:t>Search engines</a:t>
            </a:r>
          </a:p>
        </p:txBody>
      </p:sp>
      <p:sp>
        <p:nvSpPr>
          <p:cNvPr id="3" name="Content Placeholder 2">
            <a:extLst>
              <a:ext uri="{FF2B5EF4-FFF2-40B4-BE49-F238E27FC236}">
                <a16:creationId xmlns:a16="http://schemas.microsoft.com/office/drawing/2014/main" id="{C64B1924-8752-4E3D-A292-721A10B6F8C6}"/>
              </a:ext>
            </a:extLst>
          </p:cNvPr>
          <p:cNvSpPr>
            <a:spLocks noGrp="1"/>
          </p:cNvSpPr>
          <p:nvPr>
            <p:ph idx="1"/>
          </p:nvPr>
        </p:nvSpPr>
        <p:spPr>
          <a:xfrm>
            <a:off x="1334595" y="1383406"/>
            <a:ext cx="9997440" cy="4800600"/>
          </a:xfrm>
        </p:spPr>
        <p:txBody>
          <a:bodyPr>
            <a:normAutofit/>
          </a:bodyPr>
          <a:lstStyle/>
          <a:p>
            <a:pPr algn="just">
              <a:lnSpc>
                <a:spcPct val="200000"/>
              </a:lnSpc>
            </a:pPr>
            <a:r>
              <a:rPr lang="en-US" sz="2400" b="1" i="0" dirty="0">
                <a:solidFill>
                  <a:srgbClr val="000000"/>
                </a:solidFill>
                <a:effectLst/>
                <a:latin typeface="Times New Roman" pitchFamily="18" charset="0"/>
                <a:cs typeface="Times New Roman" pitchFamily="18" charset="0"/>
              </a:rPr>
              <a:t>Search Engine</a:t>
            </a:r>
            <a:r>
              <a:rPr lang="en-US" sz="2400" b="0" i="0" dirty="0">
                <a:solidFill>
                  <a:srgbClr val="000000"/>
                </a:solidFill>
                <a:effectLst/>
                <a:latin typeface="Times New Roman" pitchFamily="18" charset="0"/>
                <a:cs typeface="Times New Roman" pitchFamily="18" charset="0"/>
              </a:rPr>
              <a:t> refers to a huge database of internet resources such as web pages, newsgroups, programs, images etc. It helps to locate information on World Wide Web.</a:t>
            </a:r>
          </a:p>
          <a:p>
            <a:pPr algn="just">
              <a:lnSpc>
                <a:spcPct val="200000"/>
              </a:lnSpc>
            </a:pPr>
            <a:r>
              <a:rPr lang="en-US" sz="2400" b="0" i="0" dirty="0">
                <a:solidFill>
                  <a:srgbClr val="000000"/>
                </a:solidFill>
                <a:effectLst/>
                <a:latin typeface="Times New Roman" pitchFamily="18" charset="0"/>
                <a:cs typeface="Times New Roman" pitchFamily="18" charset="0"/>
              </a:rPr>
              <a:t>User can search for any information by passing query in form of keywords or phrase. It then searches for relevant information in its database and return to the user.</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096923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48A53-DE11-4387-9797-1CE3F6F47ECD}"/>
              </a:ext>
            </a:extLst>
          </p:cNvPr>
          <p:cNvSpPr>
            <a:spLocks noGrp="1"/>
          </p:cNvSpPr>
          <p:nvPr>
            <p:ph type="title"/>
          </p:nvPr>
        </p:nvSpPr>
        <p:spPr>
          <a:xfrm>
            <a:off x="1366929" y="128789"/>
            <a:ext cx="10515600" cy="513416"/>
          </a:xfrm>
        </p:spPr>
        <p:txBody>
          <a:bodyPr>
            <a:noAutofit/>
          </a:bodyPr>
          <a:lstStyle/>
          <a:p>
            <a:r>
              <a:rPr lang="en-US" sz="4000" b="0" i="0" dirty="0">
                <a:solidFill>
                  <a:srgbClr val="000000"/>
                </a:solidFill>
                <a:effectLst/>
                <a:latin typeface="Times New Roman" pitchFamily="18" charset="0"/>
                <a:cs typeface="Times New Roman" pitchFamily="18" charset="0"/>
              </a:rPr>
              <a:t>Popular Search </a:t>
            </a:r>
            <a:r>
              <a:rPr lang="en-US" sz="4000" dirty="0">
                <a:solidFill>
                  <a:srgbClr val="000000"/>
                </a:solidFill>
                <a:effectLst/>
                <a:latin typeface="Times New Roman" pitchFamily="18" charset="0"/>
                <a:cs typeface="Times New Roman" pitchFamily="18" charset="0"/>
              </a:rPr>
              <a:t>E</a:t>
            </a:r>
            <a:r>
              <a:rPr lang="en-US" sz="4000" b="0" i="0" dirty="0">
                <a:solidFill>
                  <a:srgbClr val="000000"/>
                </a:solidFill>
                <a:effectLst/>
                <a:latin typeface="Times New Roman" pitchFamily="18" charset="0"/>
                <a:cs typeface="Times New Roman" pitchFamily="18" charset="0"/>
              </a:rPr>
              <a:t>ngines available today:</a:t>
            </a:r>
            <a:endParaRPr lang="en-IN" sz="4000" dirty="0">
              <a:latin typeface="Times New Roman" pitchFamily="18" charset="0"/>
              <a:cs typeface="Times New Roman" pitchFamily="18" charset="0"/>
            </a:endParaRPr>
          </a:p>
        </p:txBody>
      </p:sp>
      <p:graphicFrame>
        <p:nvGraphicFramePr>
          <p:cNvPr id="4" name="Content Placeholder 3">
            <a:extLst>
              <a:ext uri="{FF2B5EF4-FFF2-40B4-BE49-F238E27FC236}">
                <a16:creationId xmlns:a16="http://schemas.microsoft.com/office/drawing/2014/main" id="{F3497B42-877F-4D34-9450-0CADECBA459D}"/>
              </a:ext>
            </a:extLst>
          </p:cNvPr>
          <p:cNvGraphicFramePr>
            <a:graphicFrameLocks noGrp="1"/>
          </p:cNvGraphicFramePr>
          <p:nvPr>
            <p:ph idx="1"/>
            <p:extLst>
              <p:ext uri="{D42A27DB-BD31-4B8C-83A1-F6EECF244321}">
                <p14:modId xmlns:p14="http://schemas.microsoft.com/office/powerpoint/2010/main" val="3816747357"/>
              </p:ext>
            </p:extLst>
          </p:nvPr>
        </p:nvGraphicFramePr>
        <p:xfrm>
          <a:off x="1506828" y="807836"/>
          <a:ext cx="10058399" cy="5270993"/>
        </p:xfrm>
        <a:graphic>
          <a:graphicData uri="http://schemas.openxmlformats.org/drawingml/2006/table">
            <a:tbl>
              <a:tblPr/>
              <a:tblGrid>
                <a:gridCol w="1919024">
                  <a:extLst>
                    <a:ext uri="{9D8B030D-6E8A-4147-A177-3AD203B41FA5}">
                      <a16:colId xmlns:a16="http://schemas.microsoft.com/office/drawing/2014/main" val="1771295735"/>
                    </a:ext>
                  </a:extLst>
                </a:gridCol>
                <a:gridCol w="8139375">
                  <a:extLst>
                    <a:ext uri="{9D8B030D-6E8A-4147-A177-3AD203B41FA5}">
                      <a16:colId xmlns:a16="http://schemas.microsoft.com/office/drawing/2014/main" val="1954419520"/>
                    </a:ext>
                  </a:extLst>
                </a:gridCol>
              </a:tblGrid>
              <a:tr h="351199">
                <a:tc>
                  <a:txBody>
                    <a:bodyPr/>
                    <a:lstStyle/>
                    <a:p>
                      <a:pPr fontAlgn="t"/>
                      <a:r>
                        <a:rPr lang="en-IN" sz="2000" b="1" dirty="0">
                          <a:effectLst/>
                          <a:latin typeface="Times New Roman" pitchFamily="18" charset="0"/>
                          <a:cs typeface="Times New Roman" pitchFamily="18" charset="0"/>
                        </a:rPr>
                        <a:t>Search Engine</a:t>
                      </a:r>
                    </a:p>
                  </a:txBody>
                  <a:tcPr marL="30643" marR="30643" marT="30643" marB="30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b="1" dirty="0">
                          <a:effectLst/>
                          <a:latin typeface="Times New Roman" pitchFamily="18" charset="0"/>
                          <a:cs typeface="Times New Roman" pitchFamily="18" charset="0"/>
                        </a:rPr>
                        <a:t>Description</a:t>
                      </a:r>
                    </a:p>
                  </a:txBody>
                  <a:tcPr marL="30643" marR="30643" marT="30643" marB="30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234871195"/>
                  </a:ext>
                </a:extLst>
              </a:tr>
              <a:tr h="770789">
                <a:tc>
                  <a:txBody>
                    <a:bodyPr/>
                    <a:lstStyle/>
                    <a:p>
                      <a:pPr algn="ctr" fontAlgn="t"/>
                      <a:r>
                        <a:rPr lang="en-IN" sz="2000" dirty="0">
                          <a:effectLst/>
                          <a:latin typeface="Times New Roman" pitchFamily="18" charset="0"/>
                          <a:cs typeface="Times New Roman" pitchFamily="18" charset="0"/>
                        </a:rPr>
                        <a:t>Google</a:t>
                      </a:r>
                    </a:p>
                  </a:txBody>
                  <a:tcPr marL="30643" marR="30643" marT="30643" marB="30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a:effectLst/>
                          <a:latin typeface="Times New Roman" pitchFamily="18" charset="0"/>
                          <a:cs typeface="Times New Roman" pitchFamily="18" charset="0"/>
                        </a:rPr>
                        <a:t>It was originally called </a:t>
                      </a:r>
                      <a:r>
                        <a:rPr lang="en-US" sz="2000" b="1">
                          <a:effectLst/>
                          <a:latin typeface="Times New Roman" pitchFamily="18" charset="0"/>
                          <a:cs typeface="Times New Roman" pitchFamily="18" charset="0"/>
                        </a:rPr>
                        <a:t>BackRub.</a:t>
                      </a:r>
                      <a:r>
                        <a:rPr lang="en-US" sz="2000">
                          <a:effectLst/>
                          <a:latin typeface="Times New Roman" pitchFamily="18" charset="0"/>
                          <a:cs typeface="Times New Roman" pitchFamily="18" charset="0"/>
                        </a:rPr>
                        <a:t> It is the most popular search engine globally.</a:t>
                      </a:r>
                    </a:p>
                  </a:txBody>
                  <a:tcPr marL="30643" marR="30643" marT="30643" marB="30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12508752"/>
                  </a:ext>
                </a:extLst>
              </a:tr>
              <a:tr h="899736">
                <a:tc>
                  <a:txBody>
                    <a:bodyPr/>
                    <a:lstStyle/>
                    <a:p>
                      <a:pPr algn="ctr" fontAlgn="t"/>
                      <a:r>
                        <a:rPr lang="en-IN" sz="2000" dirty="0">
                          <a:effectLst/>
                          <a:latin typeface="Times New Roman" pitchFamily="18" charset="0"/>
                          <a:cs typeface="Times New Roman" pitchFamily="18" charset="0"/>
                        </a:rPr>
                        <a:t>Bing</a:t>
                      </a:r>
                    </a:p>
                  </a:txBody>
                  <a:tcPr marL="30643" marR="30643" marT="30643" marB="30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Times New Roman" pitchFamily="18" charset="0"/>
                          <a:cs typeface="Times New Roman" pitchFamily="18" charset="0"/>
                        </a:rPr>
                        <a:t>It was launched in 2009 by </a:t>
                      </a:r>
                      <a:r>
                        <a:rPr lang="en-US" sz="2000" b="1" dirty="0">
                          <a:effectLst/>
                          <a:latin typeface="Times New Roman" pitchFamily="18" charset="0"/>
                          <a:cs typeface="Times New Roman" pitchFamily="18" charset="0"/>
                        </a:rPr>
                        <a:t>Microsoft.</a:t>
                      </a:r>
                      <a:r>
                        <a:rPr lang="en-US" sz="2000" dirty="0">
                          <a:effectLst/>
                          <a:latin typeface="Times New Roman" pitchFamily="18" charset="0"/>
                          <a:cs typeface="Times New Roman" pitchFamily="18" charset="0"/>
                        </a:rPr>
                        <a:t> It is the latest web-based search engine that also delivers Yahoo’s results.</a:t>
                      </a:r>
                    </a:p>
                  </a:txBody>
                  <a:tcPr marL="30643" marR="30643" marT="30643" marB="30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97209026"/>
                  </a:ext>
                </a:extLst>
              </a:tr>
              <a:tr h="812996">
                <a:tc>
                  <a:txBody>
                    <a:bodyPr/>
                    <a:lstStyle/>
                    <a:p>
                      <a:pPr algn="ctr" fontAlgn="t"/>
                      <a:r>
                        <a:rPr lang="en-IN" sz="2000" dirty="0">
                          <a:effectLst/>
                          <a:latin typeface="Times New Roman" pitchFamily="18" charset="0"/>
                          <a:cs typeface="Times New Roman" pitchFamily="18" charset="0"/>
                        </a:rPr>
                        <a:t>Ask</a:t>
                      </a:r>
                    </a:p>
                  </a:txBody>
                  <a:tcPr marL="30643" marR="30643" marT="30643" marB="30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Times New Roman" pitchFamily="18" charset="0"/>
                          <a:cs typeface="Times New Roman" pitchFamily="18" charset="0"/>
                        </a:rPr>
                        <a:t>It was launched in 1996 and was originally known as </a:t>
                      </a:r>
                      <a:r>
                        <a:rPr lang="en-US" sz="2000" b="1" dirty="0">
                          <a:effectLst/>
                          <a:latin typeface="Times New Roman" pitchFamily="18" charset="0"/>
                          <a:cs typeface="Times New Roman" pitchFamily="18" charset="0"/>
                        </a:rPr>
                        <a:t>Ask Jeeves.</a:t>
                      </a:r>
                      <a:r>
                        <a:rPr lang="en-US" sz="2000" dirty="0">
                          <a:effectLst/>
                          <a:latin typeface="Times New Roman" pitchFamily="18" charset="0"/>
                          <a:cs typeface="Times New Roman" pitchFamily="18" charset="0"/>
                        </a:rPr>
                        <a:t> It includes support for match, dictionary, and conversation question.</a:t>
                      </a:r>
                    </a:p>
                  </a:txBody>
                  <a:tcPr marL="30643" marR="30643" marT="30643" marB="30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66207016"/>
                  </a:ext>
                </a:extLst>
              </a:tr>
              <a:tr h="899736">
                <a:tc>
                  <a:txBody>
                    <a:bodyPr/>
                    <a:lstStyle/>
                    <a:p>
                      <a:pPr algn="ctr" fontAlgn="t"/>
                      <a:r>
                        <a:rPr lang="en-IN" sz="2000" dirty="0">
                          <a:effectLst/>
                          <a:latin typeface="Times New Roman" pitchFamily="18" charset="0"/>
                          <a:cs typeface="Times New Roman" pitchFamily="18" charset="0"/>
                        </a:rPr>
                        <a:t>AltaVista</a:t>
                      </a:r>
                    </a:p>
                  </a:txBody>
                  <a:tcPr marL="30643" marR="30643" marT="30643" marB="30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a:effectLst/>
                          <a:latin typeface="Times New Roman" pitchFamily="18" charset="0"/>
                          <a:cs typeface="Times New Roman" pitchFamily="18" charset="0"/>
                        </a:rPr>
                        <a:t>It was launched by </a:t>
                      </a:r>
                      <a:r>
                        <a:rPr lang="en-US" sz="2000" b="1">
                          <a:effectLst/>
                          <a:latin typeface="Times New Roman" pitchFamily="18" charset="0"/>
                          <a:cs typeface="Times New Roman" pitchFamily="18" charset="0"/>
                        </a:rPr>
                        <a:t>Digital Equipment Corporation</a:t>
                      </a:r>
                      <a:r>
                        <a:rPr lang="en-US" sz="2000">
                          <a:effectLst/>
                          <a:latin typeface="Times New Roman" pitchFamily="18" charset="0"/>
                          <a:cs typeface="Times New Roman" pitchFamily="18" charset="0"/>
                        </a:rPr>
                        <a:t> in 1995. Since 2003, it is powered by Yahoo technology.</a:t>
                      </a:r>
                    </a:p>
                  </a:txBody>
                  <a:tcPr marL="30643" marR="30643" marT="30643" marB="30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72152882"/>
                  </a:ext>
                </a:extLst>
              </a:tr>
              <a:tr h="351199">
                <a:tc>
                  <a:txBody>
                    <a:bodyPr/>
                    <a:lstStyle/>
                    <a:p>
                      <a:pPr algn="ctr" fontAlgn="t"/>
                      <a:r>
                        <a:rPr lang="en-IN" sz="2000" dirty="0" err="1">
                          <a:effectLst/>
                          <a:latin typeface="Times New Roman" pitchFamily="18" charset="0"/>
                          <a:cs typeface="Times New Roman" pitchFamily="18" charset="0"/>
                        </a:rPr>
                        <a:t>AOL.Search</a:t>
                      </a:r>
                      <a:endParaRPr lang="en-IN" sz="2000" dirty="0">
                        <a:effectLst/>
                        <a:latin typeface="Times New Roman" pitchFamily="18" charset="0"/>
                        <a:cs typeface="Times New Roman" pitchFamily="18" charset="0"/>
                      </a:endParaRPr>
                    </a:p>
                  </a:txBody>
                  <a:tcPr marL="30643" marR="30643" marT="30643" marB="30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a:effectLst/>
                          <a:latin typeface="Times New Roman" pitchFamily="18" charset="0"/>
                          <a:cs typeface="Times New Roman" pitchFamily="18" charset="0"/>
                        </a:rPr>
                        <a:t>It is powered by Google.</a:t>
                      </a:r>
                    </a:p>
                  </a:txBody>
                  <a:tcPr marL="30643" marR="30643" marT="30643" marB="30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60970462"/>
                  </a:ext>
                </a:extLst>
              </a:tr>
              <a:tr h="688101">
                <a:tc>
                  <a:txBody>
                    <a:bodyPr/>
                    <a:lstStyle/>
                    <a:p>
                      <a:pPr algn="ctr" fontAlgn="t"/>
                      <a:r>
                        <a:rPr lang="en-IN" sz="2000" dirty="0">
                          <a:effectLst/>
                          <a:latin typeface="Times New Roman" pitchFamily="18" charset="0"/>
                          <a:cs typeface="Times New Roman" pitchFamily="18" charset="0"/>
                        </a:rPr>
                        <a:t>LYCOS</a:t>
                      </a:r>
                    </a:p>
                  </a:txBody>
                  <a:tcPr marL="30643" marR="30643" marT="30643" marB="30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a:effectLst/>
                          <a:latin typeface="Times New Roman" pitchFamily="18" charset="0"/>
                          <a:cs typeface="Times New Roman" pitchFamily="18" charset="0"/>
                        </a:rPr>
                        <a:t>It is top 5 internet portal and 13th largest online property according to Media Matrix.</a:t>
                      </a:r>
                    </a:p>
                  </a:txBody>
                  <a:tcPr marL="30643" marR="30643" marT="30643" marB="30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53239663"/>
                  </a:ext>
                </a:extLst>
              </a:tr>
              <a:tr h="467463">
                <a:tc>
                  <a:txBody>
                    <a:bodyPr/>
                    <a:lstStyle/>
                    <a:p>
                      <a:pPr algn="ctr" fontAlgn="t"/>
                      <a:r>
                        <a:rPr lang="en-IN" sz="2000" dirty="0" err="1">
                          <a:effectLst/>
                          <a:latin typeface="Times New Roman" pitchFamily="18" charset="0"/>
                          <a:cs typeface="Times New Roman" pitchFamily="18" charset="0"/>
                        </a:rPr>
                        <a:t>Alexa</a:t>
                      </a:r>
                      <a:endParaRPr lang="en-IN" sz="2000" dirty="0">
                        <a:effectLst/>
                        <a:latin typeface="Times New Roman" pitchFamily="18" charset="0"/>
                        <a:cs typeface="Times New Roman" pitchFamily="18" charset="0"/>
                      </a:endParaRPr>
                    </a:p>
                  </a:txBody>
                  <a:tcPr marL="30643" marR="30643" marT="30643" marB="30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Times New Roman" pitchFamily="18" charset="0"/>
                          <a:cs typeface="Times New Roman" pitchFamily="18" charset="0"/>
                        </a:rPr>
                        <a:t>It is subsidiary of Amazon and used for providing website traffic information.</a:t>
                      </a:r>
                    </a:p>
                  </a:txBody>
                  <a:tcPr marL="30643" marR="30643" marT="30643" marB="30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07992284"/>
                  </a:ext>
                </a:extLst>
              </a:tr>
            </a:tbl>
          </a:graphicData>
        </a:graphic>
      </p:graphicFrame>
    </p:spTree>
    <p:extLst>
      <p:ext uri="{BB962C8B-B14F-4D97-AF65-F5344CB8AC3E}">
        <p14:creationId xmlns:p14="http://schemas.microsoft.com/office/powerpoint/2010/main" val="1771774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C8F2-2560-46A9-BC1C-36872B8277F5}"/>
              </a:ext>
            </a:extLst>
          </p:cNvPr>
          <p:cNvSpPr>
            <a:spLocks noGrp="1"/>
          </p:cNvSpPr>
          <p:nvPr>
            <p:ph type="title"/>
          </p:nvPr>
        </p:nvSpPr>
        <p:spPr>
          <a:xfrm>
            <a:off x="1437626" y="287517"/>
            <a:ext cx="9997440" cy="1143000"/>
          </a:xfrm>
        </p:spPr>
        <p:txBody>
          <a:bodyPr>
            <a:normAutofit/>
          </a:bodyPr>
          <a:lstStyle/>
          <a:p>
            <a:r>
              <a:rPr lang="en-IN" sz="4000" dirty="0">
                <a:effectLst/>
                <a:latin typeface="Times New Roman" pitchFamily="18" charset="0"/>
                <a:cs typeface="Times New Roman" pitchFamily="18" charset="0"/>
              </a:rPr>
              <a:t>Web Development Overview</a:t>
            </a:r>
          </a:p>
        </p:txBody>
      </p:sp>
      <p:sp>
        <p:nvSpPr>
          <p:cNvPr id="3" name="Content Placeholder 2">
            <a:extLst>
              <a:ext uri="{FF2B5EF4-FFF2-40B4-BE49-F238E27FC236}">
                <a16:creationId xmlns:a16="http://schemas.microsoft.com/office/drawing/2014/main" id="{C01B70B8-5C19-43D9-B737-40D879666292}"/>
              </a:ext>
            </a:extLst>
          </p:cNvPr>
          <p:cNvSpPr>
            <a:spLocks noGrp="1"/>
          </p:cNvSpPr>
          <p:nvPr>
            <p:ph idx="1"/>
          </p:nvPr>
        </p:nvSpPr>
        <p:spPr>
          <a:xfrm>
            <a:off x="1416676" y="1241738"/>
            <a:ext cx="10198694" cy="4800600"/>
          </a:xfrm>
        </p:spPr>
        <p:txBody>
          <a:bodyPr>
            <a:normAutofit/>
          </a:bodyPr>
          <a:lstStyle/>
          <a:p>
            <a:pPr algn="l">
              <a:lnSpc>
                <a:spcPct val="200000"/>
              </a:lnSpc>
            </a:pPr>
            <a:r>
              <a:rPr lang="en-US" sz="2400" b="0" i="0" dirty="0">
                <a:solidFill>
                  <a:srgbClr val="333333"/>
                </a:solidFill>
                <a:effectLst/>
                <a:latin typeface="Times New Roman" pitchFamily="18" charset="0"/>
                <a:cs typeface="Times New Roman" pitchFamily="18" charset="0"/>
              </a:rPr>
              <a:t>There are two broad divisions of web development – </a:t>
            </a:r>
            <a:r>
              <a:rPr lang="en-US" sz="2400" b="1" dirty="0">
                <a:solidFill>
                  <a:srgbClr val="333333"/>
                </a:solidFill>
                <a:latin typeface="Times New Roman" pitchFamily="18" charset="0"/>
                <a:cs typeface="Times New Roman" pitchFamily="18" charset="0"/>
              </a:rPr>
              <a:t>F</a:t>
            </a:r>
            <a:r>
              <a:rPr lang="en-US" sz="2400" b="1" i="0" dirty="0">
                <a:solidFill>
                  <a:srgbClr val="333333"/>
                </a:solidFill>
                <a:effectLst/>
                <a:latin typeface="Times New Roman" pitchFamily="18" charset="0"/>
                <a:cs typeface="Times New Roman" pitchFamily="18" charset="0"/>
              </a:rPr>
              <a:t>ront-End development </a:t>
            </a:r>
            <a:r>
              <a:rPr lang="en-US" sz="2400" b="0" i="0" dirty="0">
                <a:solidFill>
                  <a:srgbClr val="333333"/>
                </a:solidFill>
                <a:effectLst/>
                <a:latin typeface="Times New Roman" pitchFamily="18" charset="0"/>
                <a:cs typeface="Times New Roman" pitchFamily="18" charset="0"/>
              </a:rPr>
              <a:t>(also called </a:t>
            </a:r>
            <a:r>
              <a:rPr lang="en-US" sz="2400" b="1" i="0" dirty="0">
                <a:solidFill>
                  <a:srgbClr val="333333"/>
                </a:solidFill>
                <a:effectLst/>
                <a:latin typeface="Times New Roman" pitchFamily="18" charset="0"/>
                <a:cs typeface="Times New Roman" pitchFamily="18" charset="0"/>
              </a:rPr>
              <a:t>client-side</a:t>
            </a:r>
            <a:r>
              <a:rPr lang="en-US" sz="2400" b="0" i="0" dirty="0">
                <a:solidFill>
                  <a:srgbClr val="333333"/>
                </a:solidFill>
                <a:effectLst/>
                <a:latin typeface="Times New Roman" pitchFamily="18" charset="0"/>
                <a:cs typeface="Times New Roman" pitchFamily="18" charset="0"/>
              </a:rPr>
              <a:t> development) and </a:t>
            </a:r>
            <a:r>
              <a:rPr lang="en-US" sz="2400" b="1" i="0" dirty="0">
                <a:solidFill>
                  <a:srgbClr val="333333"/>
                </a:solidFill>
                <a:effectLst/>
                <a:latin typeface="Times New Roman" pitchFamily="18" charset="0"/>
                <a:cs typeface="Times New Roman" pitchFamily="18" charset="0"/>
              </a:rPr>
              <a:t>Back-End</a:t>
            </a:r>
            <a:r>
              <a:rPr lang="en-US" sz="2400" b="0" i="0" dirty="0">
                <a:solidFill>
                  <a:srgbClr val="333333"/>
                </a:solidFill>
                <a:effectLst/>
                <a:latin typeface="Times New Roman" pitchFamily="18" charset="0"/>
                <a:cs typeface="Times New Roman" pitchFamily="18" charset="0"/>
              </a:rPr>
              <a:t> development (also called </a:t>
            </a:r>
            <a:r>
              <a:rPr lang="en-US" sz="2400" b="1" i="0" dirty="0">
                <a:solidFill>
                  <a:srgbClr val="333333"/>
                </a:solidFill>
                <a:effectLst/>
                <a:latin typeface="Times New Roman" pitchFamily="18" charset="0"/>
                <a:cs typeface="Times New Roman" pitchFamily="18" charset="0"/>
              </a:rPr>
              <a:t>server-side</a:t>
            </a:r>
            <a:r>
              <a:rPr lang="en-US" sz="2400" b="0" i="0" dirty="0">
                <a:solidFill>
                  <a:srgbClr val="333333"/>
                </a:solidFill>
                <a:effectLst/>
                <a:latin typeface="Times New Roman" pitchFamily="18" charset="0"/>
                <a:cs typeface="Times New Roman" pitchFamily="18" charset="0"/>
              </a:rPr>
              <a:t> development).</a:t>
            </a:r>
          </a:p>
          <a:p>
            <a:pPr algn="l">
              <a:lnSpc>
                <a:spcPct val="200000"/>
              </a:lnSpc>
            </a:pPr>
            <a:r>
              <a:rPr lang="en-US" sz="2400" b="0" i="0" dirty="0">
                <a:solidFill>
                  <a:srgbClr val="333333"/>
                </a:solidFill>
                <a:effectLst/>
                <a:latin typeface="Times New Roman" pitchFamily="18" charset="0"/>
                <a:cs typeface="Times New Roman" pitchFamily="18" charset="0"/>
              </a:rPr>
              <a:t>Front-end development refers to constructing what a user sees when they load a web application – the content, design and how you interact with it. This is done with three codes – HTML, CSS and JavaScript.</a:t>
            </a: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02428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4E2727-E355-4054-A2D5-4A0EC94EBF01}"/>
              </a:ext>
            </a:extLst>
          </p:cNvPr>
          <p:cNvSpPr>
            <a:spLocks noGrp="1"/>
          </p:cNvSpPr>
          <p:nvPr>
            <p:ph idx="1"/>
          </p:nvPr>
        </p:nvSpPr>
        <p:spPr>
          <a:xfrm>
            <a:off x="1275008" y="1093694"/>
            <a:ext cx="10078792" cy="5083269"/>
          </a:xfrm>
        </p:spPr>
        <p:txBody>
          <a:bodyPr>
            <a:noAutofit/>
          </a:bodyPr>
          <a:lstStyle/>
          <a:p>
            <a:pPr>
              <a:lnSpc>
                <a:spcPct val="200000"/>
              </a:lnSpc>
            </a:pPr>
            <a:r>
              <a:rPr lang="en-US" sz="2400" b="0" i="0" dirty="0">
                <a:solidFill>
                  <a:srgbClr val="333333"/>
                </a:solidFill>
                <a:effectLst/>
                <a:latin typeface="Times New Roman" pitchFamily="18" charset="0"/>
                <a:cs typeface="Times New Roman" pitchFamily="18" charset="0"/>
              </a:rPr>
              <a:t>HTML, short for </a:t>
            </a:r>
            <a:r>
              <a:rPr lang="en-US" sz="2400" b="1" i="0" u="none" strike="noStrike" dirty="0">
                <a:solidFill>
                  <a:srgbClr val="AF3A3A"/>
                </a:solidFill>
                <a:effectLst/>
                <a:latin typeface="Times New Roman" pitchFamily="18" charset="0"/>
                <a:cs typeface="Times New Roman" pitchFamily="18" charset="0"/>
                <a:hlinkClick r:id="rId2"/>
              </a:rPr>
              <a:t>Hyper Text Markup Language</a:t>
            </a:r>
            <a:r>
              <a:rPr lang="en-US" sz="2400" b="0" i="0" dirty="0">
                <a:solidFill>
                  <a:srgbClr val="333333"/>
                </a:solidFill>
                <a:effectLst/>
                <a:latin typeface="Times New Roman" pitchFamily="18" charset="0"/>
                <a:cs typeface="Times New Roman" pitchFamily="18" charset="0"/>
              </a:rPr>
              <a:t>, is a special code for ‘marking up’ text in order to turn it into a web page. Every web page on the net is written in HTML, and it will form the backbone of any web application. </a:t>
            </a:r>
          </a:p>
          <a:p>
            <a:pPr>
              <a:lnSpc>
                <a:spcPct val="200000"/>
              </a:lnSpc>
            </a:pPr>
            <a:r>
              <a:rPr lang="en-US" sz="2400" b="0" i="0" dirty="0">
                <a:solidFill>
                  <a:srgbClr val="333333"/>
                </a:solidFill>
                <a:effectLst/>
                <a:latin typeface="Times New Roman" pitchFamily="18" charset="0"/>
                <a:cs typeface="Times New Roman" pitchFamily="18" charset="0"/>
              </a:rPr>
              <a:t>CSS, short for </a:t>
            </a:r>
            <a:r>
              <a:rPr lang="en-US" sz="2400" b="1" i="0" u="none" strike="noStrike" dirty="0">
                <a:solidFill>
                  <a:srgbClr val="AF3A3A"/>
                </a:solidFill>
                <a:effectLst/>
                <a:latin typeface="Times New Roman" pitchFamily="18" charset="0"/>
                <a:cs typeface="Times New Roman" pitchFamily="18" charset="0"/>
                <a:hlinkClick r:id="rId3"/>
              </a:rPr>
              <a:t>Cascading Style Sheets</a:t>
            </a:r>
            <a:r>
              <a:rPr lang="en-US" sz="2400" b="0" i="0" dirty="0">
                <a:solidFill>
                  <a:srgbClr val="333333"/>
                </a:solidFill>
                <a:effectLst/>
                <a:latin typeface="Times New Roman" pitchFamily="18" charset="0"/>
                <a:cs typeface="Times New Roman" pitchFamily="18" charset="0"/>
              </a:rPr>
              <a:t>, is a code for setting style rules for the appearance of web pages. CSS handles the cosmetic side of the web. </a:t>
            </a:r>
          </a:p>
          <a:p>
            <a:pPr>
              <a:lnSpc>
                <a:spcPct val="200000"/>
              </a:lnSpc>
            </a:pPr>
            <a:r>
              <a:rPr lang="en-US" sz="2400" b="1" i="0" u="none" strike="noStrike" dirty="0">
                <a:solidFill>
                  <a:srgbClr val="AF3A3A"/>
                </a:solidFill>
                <a:effectLst/>
                <a:latin typeface="Times New Roman" pitchFamily="18" charset="0"/>
                <a:cs typeface="Times New Roman" pitchFamily="18" charset="0"/>
                <a:hlinkClick r:id="rId4"/>
              </a:rPr>
              <a:t>JavaScript</a:t>
            </a:r>
            <a:r>
              <a:rPr lang="en-US" sz="2400" b="0" i="0" dirty="0">
                <a:solidFill>
                  <a:srgbClr val="333333"/>
                </a:solidFill>
                <a:effectLst/>
                <a:latin typeface="Times New Roman" pitchFamily="18" charset="0"/>
                <a:cs typeface="Times New Roman" pitchFamily="18" charset="0"/>
              </a:rPr>
              <a:t> is a scripting language that’s widely used to add functionality and interactivity to web pages.</a:t>
            </a:r>
            <a:endParaRPr lang="en-IN" sz="2400" dirty="0">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A082C8F2-2560-46A9-BC1C-36872B8277F5}"/>
              </a:ext>
            </a:extLst>
          </p:cNvPr>
          <p:cNvSpPr>
            <a:spLocks noGrp="1"/>
          </p:cNvSpPr>
          <p:nvPr>
            <p:ph type="title"/>
          </p:nvPr>
        </p:nvSpPr>
        <p:spPr>
          <a:xfrm>
            <a:off x="1437626" y="287517"/>
            <a:ext cx="9997440" cy="1143000"/>
          </a:xfrm>
        </p:spPr>
        <p:txBody>
          <a:bodyPr>
            <a:normAutofit/>
          </a:bodyPr>
          <a:lstStyle/>
          <a:p>
            <a:r>
              <a:rPr lang="en-IN" sz="4000" dirty="0">
                <a:effectLst/>
                <a:latin typeface="Times New Roman" pitchFamily="18" charset="0"/>
                <a:cs typeface="Times New Roman" pitchFamily="18" charset="0"/>
              </a:rPr>
              <a:t>HTML, CSS, and JavaScript</a:t>
            </a:r>
          </a:p>
        </p:txBody>
      </p:sp>
    </p:spTree>
    <p:extLst>
      <p:ext uri="{BB962C8B-B14F-4D97-AF65-F5344CB8AC3E}">
        <p14:creationId xmlns:p14="http://schemas.microsoft.com/office/powerpoint/2010/main" val="26159823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2BEE6E-1832-4910-AA32-912FE78830F4}"/>
              </a:ext>
            </a:extLst>
          </p:cNvPr>
          <p:cNvSpPr>
            <a:spLocks noGrp="1"/>
          </p:cNvSpPr>
          <p:nvPr>
            <p:ph idx="1"/>
          </p:nvPr>
        </p:nvSpPr>
        <p:spPr>
          <a:xfrm>
            <a:off x="1430629" y="480307"/>
            <a:ext cx="10515600" cy="5477716"/>
          </a:xfrm>
        </p:spPr>
        <p:txBody>
          <a:bodyPr>
            <a:normAutofit fontScale="70000" lnSpcReduction="20000"/>
          </a:bodyPr>
          <a:lstStyle/>
          <a:p>
            <a:pPr marL="0" indent="0" algn="l">
              <a:lnSpc>
                <a:spcPct val="120000"/>
              </a:lnSpc>
              <a:buNone/>
            </a:pPr>
            <a:r>
              <a:rPr lang="en-US" b="0" i="0" dirty="0">
                <a:solidFill>
                  <a:srgbClr val="333333"/>
                </a:solidFill>
                <a:effectLst/>
                <a:latin typeface="Times New Roman" pitchFamily="18" charset="0"/>
                <a:cs typeface="Times New Roman" pitchFamily="18" charset="0"/>
              </a:rPr>
              <a:t>Back-end scripts are written in many different coding languages and frameworks, such as</a:t>
            </a:r>
            <a:r>
              <a:rPr lang="en-US" sz="2000" b="0" i="0" dirty="0">
                <a:solidFill>
                  <a:srgbClr val="333333"/>
                </a:solidFill>
                <a:effectLst/>
                <a:latin typeface="Helvetica Neue"/>
              </a:rPr>
              <a:t>…</a:t>
            </a:r>
          </a:p>
          <a:p>
            <a:pPr algn="l">
              <a:lnSpc>
                <a:spcPct val="200000"/>
              </a:lnSpc>
              <a:buFont typeface="Arial" panose="020B0604020202020204" pitchFamily="34" charset="0"/>
              <a:buChar char="•"/>
            </a:pPr>
            <a:r>
              <a:rPr lang="en-US" dirty="0">
                <a:solidFill>
                  <a:srgbClr val="333333"/>
                </a:solidFill>
                <a:latin typeface="Times New Roman" pitchFamily="18" charset="0"/>
                <a:cs typeface="Times New Roman" pitchFamily="18" charset="0"/>
                <a:hlinkClick r:id="rId2"/>
              </a:rPr>
              <a:t>PHP</a:t>
            </a:r>
            <a:endParaRPr lang="en-US" dirty="0">
              <a:solidFill>
                <a:srgbClr val="333333"/>
              </a:solidFill>
              <a:latin typeface="Times New Roman" pitchFamily="18" charset="0"/>
              <a:cs typeface="Times New Roman" pitchFamily="18" charset="0"/>
            </a:endParaRPr>
          </a:p>
          <a:p>
            <a:pPr algn="l">
              <a:lnSpc>
                <a:spcPct val="200000"/>
              </a:lnSpc>
              <a:buFont typeface="Arial" panose="020B0604020202020204" pitchFamily="34" charset="0"/>
              <a:buChar char="•"/>
            </a:pPr>
            <a:r>
              <a:rPr lang="en-US" dirty="0">
                <a:solidFill>
                  <a:srgbClr val="333333"/>
                </a:solidFill>
                <a:latin typeface="Times New Roman" pitchFamily="18" charset="0"/>
                <a:cs typeface="Times New Roman" pitchFamily="18" charset="0"/>
                <a:hlinkClick r:id="rId3"/>
              </a:rPr>
              <a:t>Ruby on Rails</a:t>
            </a:r>
            <a:endParaRPr lang="en-US" dirty="0">
              <a:solidFill>
                <a:srgbClr val="333333"/>
              </a:solidFill>
              <a:latin typeface="Times New Roman" pitchFamily="18" charset="0"/>
              <a:cs typeface="Times New Roman" pitchFamily="18" charset="0"/>
            </a:endParaRPr>
          </a:p>
          <a:p>
            <a:pPr algn="l">
              <a:lnSpc>
                <a:spcPct val="200000"/>
              </a:lnSpc>
              <a:buFont typeface="Arial" panose="020B0604020202020204" pitchFamily="34" charset="0"/>
              <a:buChar char="•"/>
            </a:pPr>
            <a:r>
              <a:rPr lang="en-US" dirty="0">
                <a:solidFill>
                  <a:srgbClr val="333333"/>
                </a:solidFill>
                <a:latin typeface="Times New Roman" pitchFamily="18" charset="0"/>
                <a:cs typeface="Times New Roman" pitchFamily="18" charset="0"/>
              </a:rPr>
              <a:t>ASP.NET</a:t>
            </a:r>
          </a:p>
          <a:p>
            <a:pPr algn="l">
              <a:lnSpc>
                <a:spcPct val="200000"/>
              </a:lnSpc>
              <a:buFont typeface="Arial" panose="020B0604020202020204" pitchFamily="34" charset="0"/>
              <a:buChar char="•"/>
            </a:pPr>
            <a:r>
              <a:rPr lang="en-US" dirty="0">
                <a:solidFill>
                  <a:srgbClr val="333333"/>
                </a:solidFill>
                <a:latin typeface="Times New Roman" pitchFamily="18" charset="0"/>
                <a:cs typeface="Times New Roman" pitchFamily="18" charset="0"/>
              </a:rPr>
              <a:t>Perl</a:t>
            </a:r>
          </a:p>
          <a:p>
            <a:pPr algn="l">
              <a:lnSpc>
                <a:spcPct val="200000"/>
              </a:lnSpc>
              <a:buFont typeface="Arial" panose="020B0604020202020204" pitchFamily="34" charset="0"/>
              <a:buChar char="•"/>
            </a:pPr>
            <a:r>
              <a:rPr lang="en-US" dirty="0">
                <a:solidFill>
                  <a:srgbClr val="333333"/>
                </a:solidFill>
                <a:latin typeface="Times New Roman" pitchFamily="18" charset="0"/>
                <a:cs typeface="Times New Roman" pitchFamily="18" charset="0"/>
                <a:hlinkClick r:id="rId4"/>
              </a:rPr>
              <a:t>Java</a:t>
            </a:r>
            <a:endParaRPr lang="en-US" dirty="0">
              <a:solidFill>
                <a:srgbClr val="333333"/>
              </a:solidFill>
              <a:latin typeface="Times New Roman" pitchFamily="18" charset="0"/>
              <a:cs typeface="Times New Roman" pitchFamily="18" charset="0"/>
            </a:endParaRPr>
          </a:p>
          <a:p>
            <a:pPr algn="l">
              <a:lnSpc>
                <a:spcPct val="200000"/>
              </a:lnSpc>
              <a:buFont typeface="Arial" panose="020B0604020202020204" pitchFamily="34" charset="0"/>
              <a:buChar char="•"/>
            </a:pPr>
            <a:r>
              <a:rPr lang="en-US" dirty="0">
                <a:solidFill>
                  <a:srgbClr val="333333"/>
                </a:solidFill>
                <a:latin typeface="Times New Roman" pitchFamily="18" charset="0"/>
                <a:cs typeface="Times New Roman" pitchFamily="18" charset="0"/>
              </a:rPr>
              <a:t>Node.JS</a:t>
            </a:r>
          </a:p>
          <a:p>
            <a:pPr algn="l">
              <a:lnSpc>
                <a:spcPct val="200000"/>
              </a:lnSpc>
              <a:buFont typeface="Arial" panose="020B0604020202020204" pitchFamily="34" charset="0"/>
              <a:buChar char="•"/>
            </a:pPr>
            <a:r>
              <a:rPr lang="en-US" dirty="0">
                <a:solidFill>
                  <a:srgbClr val="333333"/>
                </a:solidFill>
                <a:latin typeface="Times New Roman" pitchFamily="18" charset="0"/>
                <a:cs typeface="Times New Roman" pitchFamily="18" charset="0"/>
                <a:hlinkClick r:id="rId5"/>
              </a:rPr>
              <a:t>Python</a:t>
            </a:r>
            <a:endParaRPr lang="en-US" dirty="0">
              <a:solidFill>
                <a:srgbClr val="333333"/>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4885817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2133601" y="14478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71686" name="Slide Number Placeholder 1"/>
          <p:cNvSpPr txBox="1">
            <a:spLocks/>
          </p:cNvSpPr>
          <p:nvPr/>
        </p:nvSpPr>
        <p:spPr bwMode="auto">
          <a:xfrm>
            <a:off x="8077200" y="617220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r>
              <a:rPr lang="en-US" altLang="en-US" sz="1400" dirty="0">
                <a:solidFill>
                  <a:schemeClr val="tx2"/>
                </a:solidFill>
                <a:latin typeface="Times New Roman"/>
                <a:cs typeface="Times New Roman"/>
              </a:rPr>
              <a:t>●●●</a:t>
            </a:r>
            <a:endParaRPr lang="en-US" altLang="en-US" sz="1400" dirty="0">
              <a:solidFill>
                <a:schemeClr val="tx2"/>
              </a:solidFill>
              <a:latin typeface="Myriad Web Pro" charset="0"/>
            </a:endParaRPr>
          </a:p>
          <a:p>
            <a:pPr algn="r" eaLnBrk="1" hangingPunct="1">
              <a:spcBef>
                <a:spcPct val="0"/>
              </a:spcBef>
              <a:buFontTx/>
              <a:buNone/>
            </a:pPr>
            <a:fld id="{F3A21016-E51D-4AAE-8DF1-DF6B1BFA55A8}" type="slidenum">
              <a:rPr lang="en-US" altLang="en-US" sz="1400">
                <a:solidFill>
                  <a:schemeClr val="tx2"/>
                </a:solidFill>
                <a:latin typeface="Myriad Web Pro" charset="0"/>
              </a:rPr>
              <a:pPr algn="r" eaLnBrk="1" hangingPunct="1">
                <a:spcBef>
                  <a:spcPct val="0"/>
                </a:spcBef>
                <a:buFontTx/>
                <a:buNone/>
              </a:pPr>
              <a:t>45</a:t>
            </a:fld>
            <a:endParaRPr lang="en-US" altLang="en-US" sz="1400" dirty="0">
              <a:solidFill>
                <a:schemeClr val="tx2"/>
              </a:solidFill>
              <a:latin typeface="Myriad Web Pro" charset="0"/>
            </a:endParaRPr>
          </a:p>
        </p:txBody>
      </p:sp>
      <p:sp>
        <p:nvSpPr>
          <p:cNvPr id="7" name="TextBox 7"/>
          <p:cNvSpPr txBox="1">
            <a:spLocks noChangeArrowheads="1"/>
          </p:cNvSpPr>
          <p:nvPr/>
        </p:nvSpPr>
        <p:spPr bwMode="auto">
          <a:xfrm>
            <a:off x="1905000" y="725270"/>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None/>
            </a:pPr>
            <a:r>
              <a:rPr lang="en-US" altLang="en-US" sz="3600" dirty="0">
                <a:solidFill>
                  <a:schemeClr val="tx2"/>
                </a:solidFill>
                <a:latin typeface="Times New Roman" pitchFamily="18" charset="0"/>
                <a:cs typeface="Times New Roman" pitchFamily="18" charset="0"/>
              </a:rPr>
              <a:t>Frontend Roadmap</a:t>
            </a:r>
          </a:p>
        </p:txBody>
      </p:sp>
      <p:pic>
        <p:nvPicPr>
          <p:cNvPr id="6" name="Picture 5" descr="f.jpeg"/>
          <p:cNvPicPr>
            <a:picLocks noChangeAspect="1"/>
          </p:cNvPicPr>
          <p:nvPr/>
        </p:nvPicPr>
        <p:blipFill>
          <a:blip r:embed="rId3"/>
          <a:stretch>
            <a:fillRect/>
          </a:stretch>
        </p:blipFill>
        <p:spPr>
          <a:xfrm>
            <a:off x="2514600" y="1905000"/>
            <a:ext cx="7772400" cy="3886200"/>
          </a:xfrm>
          <a:prstGeom prst="rect">
            <a:avLst/>
          </a:prstGeo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2133601" y="14478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71685" name="Content Placeholder 2"/>
          <p:cNvSpPr txBox="1">
            <a:spLocks/>
          </p:cNvSpPr>
          <p:nvPr/>
        </p:nvSpPr>
        <p:spPr bwMode="auto">
          <a:xfrm>
            <a:off x="2098676" y="1524000"/>
            <a:ext cx="84169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r>
              <a:rPr lang="en-US" sz="2600" b="1" dirty="0">
                <a:latin typeface="Times New Roman" pitchFamily="18" charset="0"/>
                <a:cs typeface="Times New Roman" pitchFamily="18" charset="0"/>
              </a:rPr>
              <a:t>HTML</a:t>
            </a:r>
            <a:r>
              <a:rPr lang="en-US" sz="2600" dirty="0">
                <a:latin typeface="Times New Roman" pitchFamily="18" charset="0"/>
                <a:cs typeface="Times New Roman" pitchFamily="18" charset="0"/>
              </a:rPr>
              <a:t>: HTML stands for </a:t>
            </a:r>
            <a:r>
              <a:rPr lang="en-US" sz="2600" dirty="0" err="1">
                <a:latin typeface="Times New Roman" pitchFamily="18" charset="0"/>
                <a:cs typeface="Times New Roman" pitchFamily="18" charset="0"/>
              </a:rPr>
              <a:t>HyperText</a:t>
            </a:r>
            <a:r>
              <a:rPr lang="en-US" sz="2600" dirty="0">
                <a:latin typeface="Times New Roman" pitchFamily="18" charset="0"/>
                <a:cs typeface="Times New Roman" pitchFamily="18" charset="0"/>
              </a:rPr>
              <a:t> Markup Language. It is used to design the front end portion of web pages using markup language. It acts as a skeleton for a website since it is used to make the structure of a website.</a:t>
            </a:r>
          </a:p>
          <a:p>
            <a:r>
              <a:rPr lang="en-US" sz="2600" b="1" dirty="0">
                <a:latin typeface="Times New Roman" pitchFamily="18" charset="0"/>
                <a:cs typeface="Times New Roman" pitchFamily="18" charset="0"/>
              </a:rPr>
              <a:t>CSS</a:t>
            </a:r>
            <a:r>
              <a:rPr lang="en-US" sz="2600" dirty="0">
                <a:latin typeface="Times New Roman" pitchFamily="18" charset="0"/>
                <a:cs typeface="Times New Roman" pitchFamily="18" charset="0"/>
              </a:rPr>
              <a:t>: Cascading Style Sheets fondly referred to as CSS is a simply designed language intended to simplify the process of making web pages presentable. It is used to style our website.</a:t>
            </a:r>
          </a:p>
          <a:p>
            <a:r>
              <a:rPr lang="en-US" sz="2600" b="1" dirty="0">
                <a:latin typeface="Times New Roman" pitchFamily="18" charset="0"/>
                <a:cs typeface="Times New Roman" pitchFamily="18" charset="0"/>
              </a:rPr>
              <a:t>JavaScript</a:t>
            </a:r>
            <a:r>
              <a:rPr lang="en-US" sz="2600" dirty="0">
                <a:latin typeface="Times New Roman" pitchFamily="18" charset="0"/>
                <a:cs typeface="Times New Roman" pitchFamily="18" charset="0"/>
              </a:rPr>
              <a:t>: JavaScript is a scripting language used to provide a dynamic behavior to our website.</a:t>
            </a:r>
          </a:p>
        </p:txBody>
      </p:sp>
      <p:sp>
        <p:nvSpPr>
          <p:cNvPr id="71686" name="Slide Number Placeholder 1"/>
          <p:cNvSpPr txBox="1">
            <a:spLocks/>
          </p:cNvSpPr>
          <p:nvPr/>
        </p:nvSpPr>
        <p:spPr bwMode="auto">
          <a:xfrm>
            <a:off x="8077200" y="617220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r>
              <a:rPr lang="en-US" altLang="en-US" sz="1400" dirty="0">
                <a:solidFill>
                  <a:schemeClr val="tx2"/>
                </a:solidFill>
                <a:latin typeface="Times New Roman"/>
                <a:cs typeface="Times New Roman"/>
              </a:rPr>
              <a:t>●●●</a:t>
            </a:r>
            <a:endParaRPr lang="en-US" altLang="en-US" sz="1400" dirty="0">
              <a:solidFill>
                <a:schemeClr val="tx2"/>
              </a:solidFill>
              <a:latin typeface="Myriad Web Pro" charset="0"/>
            </a:endParaRPr>
          </a:p>
          <a:p>
            <a:pPr algn="r" eaLnBrk="1" hangingPunct="1">
              <a:spcBef>
                <a:spcPct val="0"/>
              </a:spcBef>
              <a:buFontTx/>
              <a:buNone/>
            </a:pPr>
            <a:fld id="{F3A21016-E51D-4AAE-8DF1-DF6B1BFA55A8}" type="slidenum">
              <a:rPr lang="en-US" altLang="en-US" sz="1400">
                <a:solidFill>
                  <a:schemeClr val="tx2"/>
                </a:solidFill>
                <a:latin typeface="Myriad Web Pro" charset="0"/>
              </a:rPr>
              <a:pPr algn="r" eaLnBrk="1" hangingPunct="1">
                <a:spcBef>
                  <a:spcPct val="0"/>
                </a:spcBef>
                <a:buFontTx/>
                <a:buNone/>
              </a:pPr>
              <a:t>46</a:t>
            </a:fld>
            <a:endParaRPr lang="en-US" altLang="en-US" sz="1400" dirty="0">
              <a:solidFill>
                <a:schemeClr val="tx2"/>
              </a:solidFill>
              <a:latin typeface="Myriad Web Pro" charset="0"/>
            </a:endParaRPr>
          </a:p>
        </p:txBody>
      </p:sp>
      <p:sp>
        <p:nvSpPr>
          <p:cNvPr id="7" name="TextBox 7"/>
          <p:cNvSpPr txBox="1">
            <a:spLocks noChangeArrowheads="1"/>
          </p:cNvSpPr>
          <p:nvPr/>
        </p:nvSpPr>
        <p:spPr bwMode="auto">
          <a:xfrm>
            <a:off x="1905000" y="725270"/>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None/>
            </a:pPr>
            <a:r>
              <a:rPr lang="en-US" altLang="en-US" sz="3600" dirty="0">
                <a:solidFill>
                  <a:schemeClr val="tx2"/>
                </a:solidFill>
                <a:latin typeface="Times New Roman" pitchFamily="18" charset="0"/>
                <a:cs typeface="Times New Roman" pitchFamily="18" charset="0"/>
              </a:rPr>
              <a:t>Frontend Roadmap</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2168526" y="15240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71685" name="Content Placeholder 2"/>
          <p:cNvSpPr txBox="1">
            <a:spLocks/>
          </p:cNvSpPr>
          <p:nvPr/>
        </p:nvSpPr>
        <p:spPr bwMode="auto">
          <a:xfrm>
            <a:off x="2098676" y="1600200"/>
            <a:ext cx="84169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r>
              <a:rPr lang="en-US" sz="2600" b="1" dirty="0">
                <a:latin typeface="Times New Roman" pitchFamily="18" charset="0"/>
                <a:cs typeface="Times New Roman" pitchFamily="18" charset="0"/>
              </a:rPr>
              <a:t>Bootstrap</a:t>
            </a:r>
            <a:r>
              <a:rPr lang="en-US" sz="2600" dirty="0">
                <a:latin typeface="Times New Roman" pitchFamily="18" charset="0"/>
                <a:cs typeface="Times New Roman" pitchFamily="18" charset="0"/>
              </a:rPr>
              <a:t>: Bootstrap is a free and open-source tool collection for creating responsive websites and web applications. </a:t>
            </a:r>
          </a:p>
          <a:p>
            <a:pPr>
              <a:buNone/>
            </a:pPr>
            <a:r>
              <a:rPr lang="en-US" sz="2600" dirty="0">
                <a:latin typeface="Times New Roman" pitchFamily="18" charset="0"/>
                <a:cs typeface="Times New Roman" pitchFamily="18" charset="0"/>
              </a:rPr>
              <a:t>     It is the most popular CSS framework for developing responsive, mobile-first websites. Nowadays, the websites are perfect for all the browsers (IE, Firefox, and Chrome) and for all sizes of screens (Desktop, Tablets, </a:t>
            </a:r>
            <a:r>
              <a:rPr lang="en-US" sz="2600" dirty="0" err="1">
                <a:latin typeface="Times New Roman" pitchFamily="18" charset="0"/>
                <a:cs typeface="Times New Roman" pitchFamily="18" charset="0"/>
              </a:rPr>
              <a:t>Phablets</a:t>
            </a:r>
            <a:r>
              <a:rPr lang="en-US" sz="2600" dirty="0">
                <a:latin typeface="Times New Roman" pitchFamily="18" charset="0"/>
                <a:cs typeface="Times New Roman" pitchFamily="18" charset="0"/>
              </a:rPr>
              <a:t>, and Phones).</a:t>
            </a:r>
          </a:p>
          <a:p>
            <a:r>
              <a:rPr lang="en-US" sz="2600" dirty="0">
                <a:latin typeface="Times New Roman" pitchFamily="18" charset="0"/>
                <a:cs typeface="Times New Roman" pitchFamily="18" charset="0"/>
              </a:rPr>
              <a:t>Bootstrap 4</a:t>
            </a:r>
          </a:p>
          <a:p>
            <a:r>
              <a:rPr lang="en-US" sz="2600" dirty="0">
                <a:latin typeface="Times New Roman" pitchFamily="18" charset="0"/>
                <a:cs typeface="Times New Roman" pitchFamily="18" charset="0"/>
              </a:rPr>
              <a:t>Bootstrap 5</a:t>
            </a:r>
          </a:p>
        </p:txBody>
      </p:sp>
      <p:sp>
        <p:nvSpPr>
          <p:cNvPr id="71686" name="Slide Number Placeholder 1"/>
          <p:cNvSpPr txBox="1">
            <a:spLocks/>
          </p:cNvSpPr>
          <p:nvPr/>
        </p:nvSpPr>
        <p:spPr bwMode="auto">
          <a:xfrm>
            <a:off x="8077200" y="617220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r>
              <a:rPr lang="en-US" altLang="en-US" sz="1400" dirty="0">
                <a:solidFill>
                  <a:schemeClr val="tx2"/>
                </a:solidFill>
                <a:latin typeface="Times New Roman"/>
                <a:cs typeface="Times New Roman"/>
              </a:rPr>
              <a:t>●●●</a:t>
            </a:r>
            <a:endParaRPr lang="en-US" altLang="en-US" sz="1400" dirty="0">
              <a:solidFill>
                <a:schemeClr val="tx2"/>
              </a:solidFill>
              <a:latin typeface="Myriad Web Pro" charset="0"/>
            </a:endParaRPr>
          </a:p>
          <a:p>
            <a:pPr algn="r" eaLnBrk="1" hangingPunct="1">
              <a:spcBef>
                <a:spcPct val="0"/>
              </a:spcBef>
              <a:buFontTx/>
              <a:buNone/>
            </a:pPr>
            <a:fld id="{F3A21016-E51D-4AAE-8DF1-DF6B1BFA55A8}" type="slidenum">
              <a:rPr lang="en-US" altLang="en-US" sz="1400">
                <a:solidFill>
                  <a:schemeClr val="tx2"/>
                </a:solidFill>
                <a:latin typeface="Myriad Web Pro" charset="0"/>
              </a:rPr>
              <a:pPr algn="r" eaLnBrk="1" hangingPunct="1">
                <a:spcBef>
                  <a:spcPct val="0"/>
                </a:spcBef>
                <a:buFontTx/>
                <a:buNone/>
              </a:pPr>
              <a:t>47</a:t>
            </a:fld>
            <a:endParaRPr lang="en-US" altLang="en-US" sz="1400" dirty="0">
              <a:solidFill>
                <a:schemeClr val="tx2"/>
              </a:solidFill>
              <a:latin typeface="Myriad Web Pro" charset="0"/>
            </a:endParaRPr>
          </a:p>
        </p:txBody>
      </p:sp>
      <p:sp>
        <p:nvSpPr>
          <p:cNvPr id="7" name="TextBox 7"/>
          <p:cNvSpPr txBox="1">
            <a:spLocks noChangeArrowheads="1"/>
          </p:cNvSpPr>
          <p:nvPr/>
        </p:nvSpPr>
        <p:spPr bwMode="auto">
          <a:xfrm>
            <a:off x="1905000" y="801470"/>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None/>
            </a:pPr>
            <a:r>
              <a:rPr lang="en-US" altLang="en-US" sz="3600" dirty="0">
                <a:solidFill>
                  <a:schemeClr val="tx2"/>
                </a:solidFill>
                <a:latin typeface="Times New Roman" pitchFamily="18" charset="0"/>
                <a:cs typeface="Times New Roman" pitchFamily="18" charset="0"/>
              </a:rPr>
              <a:t>Frontend Roadmap</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2133601" y="15240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71685" name="Content Placeholder 2"/>
          <p:cNvSpPr txBox="1">
            <a:spLocks/>
          </p:cNvSpPr>
          <p:nvPr/>
        </p:nvSpPr>
        <p:spPr bwMode="auto">
          <a:xfrm>
            <a:off x="2251076" y="1600200"/>
            <a:ext cx="84169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None/>
            </a:pPr>
            <a:r>
              <a:rPr lang="en-US" sz="2600" b="1" dirty="0">
                <a:latin typeface="Times New Roman" pitchFamily="18" charset="0"/>
                <a:cs typeface="Times New Roman" pitchFamily="18" charset="0"/>
              </a:rPr>
              <a:t>Frontend Frameworks and Libraries:</a:t>
            </a:r>
          </a:p>
          <a:p>
            <a:r>
              <a:rPr lang="en-US" sz="2600" dirty="0" err="1">
                <a:latin typeface="Times New Roman" pitchFamily="18" charset="0"/>
                <a:cs typeface="Times New Roman" pitchFamily="18" charset="0"/>
              </a:rPr>
              <a:t>AngularJS</a:t>
            </a:r>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React.js</a:t>
            </a:r>
          </a:p>
          <a:p>
            <a:r>
              <a:rPr lang="en-US" sz="2600" dirty="0" err="1">
                <a:latin typeface="Times New Roman" pitchFamily="18" charset="0"/>
                <a:cs typeface="Times New Roman" pitchFamily="18" charset="0"/>
              </a:rPr>
              <a:t>VueJS</a:t>
            </a:r>
            <a:endParaRPr lang="en-US" sz="2600" dirty="0">
              <a:latin typeface="Times New Roman" pitchFamily="18" charset="0"/>
              <a:cs typeface="Times New Roman" pitchFamily="18" charset="0"/>
            </a:endParaRPr>
          </a:p>
          <a:p>
            <a:r>
              <a:rPr lang="en-US" sz="2600" dirty="0" err="1">
                <a:latin typeface="Times New Roman" pitchFamily="18" charset="0"/>
                <a:cs typeface="Times New Roman" pitchFamily="18" charset="0"/>
              </a:rPr>
              <a:t>jQuery</a:t>
            </a:r>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Bootstrap</a:t>
            </a:r>
          </a:p>
          <a:p>
            <a:r>
              <a:rPr lang="en-US" sz="2600" dirty="0">
                <a:latin typeface="Times New Roman" pitchFamily="18" charset="0"/>
                <a:cs typeface="Times New Roman" pitchFamily="18" charset="0"/>
              </a:rPr>
              <a:t>Material UI</a:t>
            </a:r>
          </a:p>
          <a:p>
            <a:r>
              <a:rPr lang="en-US" sz="2600" dirty="0">
                <a:latin typeface="Times New Roman" pitchFamily="18" charset="0"/>
                <a:cs typeface="Times New Roman" pitchFamily="18" charset="0"/>
              </a:rPr>
              <a:t>Tailwind CSS</a:t>
            </a:r>
          </a:p>
          <a:p>
            <a:r>
              <a:rPr lang="en-US" sz="2600" dirty="0" err="1">
                <a:latin typeface="Times New Roman" pitchFamily="18" charset="0"/>
                <a:cs typeface="Times New Roman" pitchFamily="18" charset="0"/>
              </a:rPr>
              <a:t>jQuery</a:t>
            </a:r>
            <a:r>
              <a:rPr lang="en-US" sz="2600" dirty="0">
                <a:latin typeface="Times New Roman" pitchFamily="18" charset="0"/>
                <a:cs typeface="Times New Roman" pitchFamily="18" charset="0"/>
              </a:rPr>
              <a:t> UI</a:t>
            </a:r>
          </a:p>
        </p:txBody>
      </p:sp>
      <p:sp>
        <p:nvSpPr>
          <p:cNvPr id="71686" name="Slide Number Placeholder 1"/>
          <p:cNvSpPr txBox="1">
            <a:spLocks/>
          </p:cNvSpPr>
          <p:nvPr/>
        </p:nvSpPr>
        <p:spPr bwMode="auto">
          <a:xfrm>
            <a:off x="8077200" y="617220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fld id="{F3A21016-E51D-4AAE-8DF1-DF6B1BFA55A8}" type="slidenum">
              <a:rPr lang="en-US" altLang="en-US" sz="1400">
                <a:solidFill>
                  <a:schemeClr val="tx2"/>
                </a:solidFill>
                <a:latin typeface="Myriad Web Pro" charset="0"/>
              </a:rPr>
              <a:pPr algn="r" eaLnBrk="1" hangingPunct="1">
                <a:spcBef>
                  <a:spcPct val="0"/>
                </a:spcBef>
                <a:buFontTx/>
                <a:buNone/>
              </a:pPr>
              <a:t>48</a:t>
            </a:fld>
            <a:endParaRPr lang="en-US" altLang="en-US" sz="1400" dirty="0">
              <a:solidFill>
                <a:schemeClr val="tx2"/>
              </a:solidFill>
              <a:latin typeface="Myriad Web Pro" charset="0"/>
            </a:endParaRPr>
          </a:p>
        </p:txBody>
      </p:sp>
      <p:sp>
        <p:nvSpPr>
          <p:cNvPr id="7" name="TextBox 7"/>
          <p:cNvSpPr txBox="1">
            <a:spLocks noChangeArrowheads="1"/>
          </p:cNvSpPr>
          <p:nvPr/>
        </p:nvSpPr>
        <p:spPr bwMode="auto">
          <a:xfrm>
            <a:off x="1905000" y="801470"/>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None/>
            </a:pPr>
            <a:r>
              <a:rPr lang="en-US" altLang="en-US" sz="3600" dirty="0">
                <a:solidFill>
                  <a:schemeClr val="tx2"/>
                </a:solidFill>
                <a:latin typeface="Times New Roman" pitchFamily="18" charset="0"/>
                <a:cs typeface="Times New Roman" pitchFamily="18" charset="0"/>
              </a:rPr>
              <a:t>Frontend Roadmap</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1600200" y="877670"/>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None/>
            </a:pPr>
            <a:r>
              <a:rPr lang="en-US" altLang="en-US" sz="3600" dirty="0">
                <a:solidFill>
                  <a:schemeClr val="tx2"/>
                </a:solidFill>
                <a:latin typeface="Times New Roman" pitchFamily="18" charset="0"/>
                <a:cs typeface="Times New Roman" pitchFamily="18" charset="0"/>
              </a:rPr>
              <a:t>Backend Roadmap</a:t>
            </a:r>
          </a:p>
        </p:txBody>
      </p:sp>
      <p:cxnSp>
        <p:nvCxnSpPr>
          <p:cNvPr id="5" name="Straight Connector 4"/>
          <p:cNvCxnSpPr/>
          <p:nvPr/>
        </p:nvCxnSpPr>
        <p:spPr>
          <a:xfrm>
            <a:off x="2133601" y="16002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a:spLocks/>
          </p:cNvSpPr>
          <p:nvPr/>
        </p:nvSpPr>
        <p:spPr bwMode="auto">
          <a:xfrm>
            <a:off x="8077200" y="617220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r>
              <a:rPr lang="en-US" altLang="en-US" sz="1400" dirty="0">
                <a:solidFill>
                  <a:schemeClr val="tx2"/>
                </a:solidFill>
                <a:latin typeface="Times New Roman"/>
                <a:cs typeface="Times New Roman"/>
              </a:rPr>
              <a:t>●●●</a:t>
            </a:r>
            <a:endParaRPr lang="en-US" altLang="en-US" sz="1400" dirty="0">
              <a:solidFill>
                <a:schemeClr val="tx2"/>
              </a:solidFill>
              <a:latin typeface="Myriad Web Pro" charset="0"/>
            </a:endParaRPr>
          </a:p>
          <a:p>
            <a:pPr algn="r" eaLnBrk="1" hangingPunct="1">
              <a:spcBef>
                <a:spcPct val="0"/>
              </a:spcBef>
              <a:buFontTx/>
              <a:buNone/>
            </a:pPr>
            <a:fld id="{0EF9015A-DAF8-47A9-8291-B9B5A3191301}" type="slidenum">
              <a:rPr lang="en-US" altLang="en-US" sz="1400">
                <a:solidFill>
                  <a:schemeClr val="tx2"/>
                </a:solidFill>
                <a:latin typeface="Myriad Web Pro" charset="0"/>
              </a:rPr>
              <a:pPr algn="r" eaLnBrk="1" hangingPunct="1">
                <a:spcBef>
                  <a:spcPct val="0"/>
                </a:spcBef>
                <a:buFontTx/>
                <a:buNone/>
              </a:pPr>
              <a:t>49</a:t>
            </a:fld>
            <a:endParaRPr lang="en-US" altLang="en-US" sz="1400" dirty="0">
              <a:solidFill>
                <a:schemeClr val="tx2"/>
              </a:solidFill>
              <a:latin typeface="Myriad Web Pro" charset="0"/>
            </a:endParaRPr>
          </a:p>
        </p:txBody>
      </p:sp>
      <p:pic>
        <p:nvPicPr>
          <p:cNvPr id="6" name="Picture 5" descr="b.jpeg"/>
          <p:cNvPicPr>
            <a:picLocks noChangeAspect="1"/>
          </p:cNvPicPr>
          <p:nvPr/>
        </p:nvPicPr>
        <p:blipFill>
          <a:blip r:embed="rId3"/>
          <a:stretch>
            <a:fillRect/>
          </a:stretch>
        </p:blipFill>
        <p:spPr>
          <a:xfrm>
            <a:off x="2286000" y="2195623"/>
            <a:ext cx="8040414" cy="3886200"/>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8171" y="381000"/>
            <a:ext cx="10145486" cy="3416320"/>
          </a:xfrm>
          <a:prstGeom prst="rect">
            <a:avLst/>
          </a:prstGeom>
        </p:spPr>
        <p:txBody>
          <a:bodyPr wrap="square">
            <a:spAutoFit/>
          </a:bodyPr>
          <a:lstStyle/>
          <a:p>
            <a:r>
              <a:rPr lang="en-US" sz="2400" dirty="0">
                <a:latin typeface="Times New Roman" pitchFamily="18" charset="0"/>
                <a:cs typeface="Times New Roman" pitchFamily="18" charset="0"/>
              </a:rPr>
              <a:t>Internet works via, web browsers. Let us a solid foundation of the WEB and it will help in working with WEB technologies with ease.</a:t>
            </a:r>
          </a:p>
          <a:p>
            <a:r>
              <a:rPr lang="en-US" sz="2400" b="1" dirty="0">
                <a:latin typeface="Times New Roman" pitchFamily="18" charset="0"/>
                <a:cs typeface="Times New Roman" pitchFamily="18" charset="0"/>
              </a:rPr>
              <a:t>Client:</a:t>
            </a:r>
            <a:r>
              <a:rPr lang="en-US" sz="2400" dirty="0">
                <a:latin typeface="Times New Roman" pitchFamily="18" charset="0"/>
                <a:cs typeface="Times New Roman" pitchFamily="18" charset="0"/>
              </a:rPr>
              <a:t> When we talk the word Client, it mean to talk of a person or an organization using a particular service. Similarly in the digital world a Client is a computer (Host) i.e. capable of receiving information or using a particular service from the service providers (Servers).</a:t>
            </a:r>
          </a:p>
          <a:p>
            <a:r>
              <a:rPr lang="en-US" sz="2400" b="1" dirty="0">
                <a:latin typeface="Times New Roman" pitchFamily="18" charset="0"/>
                <a:cs typeface="Times New Roman" pitchFamily="18" charset="0"/>
              </a:rPr>
              <a:t>Servers:</a:t>
            </a:r>
            <a:r>
              <a:rPr lang="en-US" sz="2400" dirty="0">
                <a:latin typeface="Times New Roman" pitchFamily="18" charset="0"/>
                <a:cs typeface="Times New Roman" pitchFamily="18" charset="0"/>
              </a:rPr>
              <a:t> Similarly, when we talk the word Servers, It mean a person or medium that serves something. Similarly in this digital world a Server is a remote computer which provides information (data) or access to particular services.</a:t>
            </a:r>
          </a:p>
        </p:txBody>
      </p:sp>
      <p:pic>
        <p:nvPicPr>
          <p:cNvPr id="1026" name="Picture 2" descr="https://media.geeksforgeeks.org/wp-content/uploads/20191016114416/8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200" y="3694792"/>
            <a:ext cx="6293880" cy="2977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12618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1676400" y="762001"/>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None/>
            </a:pPr>
            <a:r>
              <a:rPr lang="en-US" altLang="en-US" sz="3600" dirty="0">
                <a:solidFill>
                  <a:schemeClr val="tx2"/>
                </a:solidFill>
                <a:latin typeface="Times New Roman" pitchFamily="18" charset="0"/>
                <a:cs typeface="Times New Roman" pitchFamily="18" charset="0"/>
              </a:rPr>
              <a:t>Backend Roadmap</a:t>
            </a:r>
          </a:p>
        </p:txBody>
      </p:sp>
      <p:sp>
        <p:nvSpPr>
          <p:cNvPr id="2" name="TextBox 1"/>
          <p:cNvSpPr txBox="1"/>
          <p:nvPr/>
        </p:nvSpPr>
        <p:spPr>
          <a:xfrm>
            <a:off x="2098675" y="1524001"/>
            <a:ext cx="8153400" cy="4401205"/>
          </a:xfrm>
          <a:prstGeom prst="rect">
            <a:avLst/>
          </a:prstGeom>
          <a:noFill/>
        </p:spPr>
        <p:txBody>
          <a:bodyPr wrap="square">
            <a:spAutoFit/>
          </a:bodyPr>
          <a:lstStyle/>
          <a:p>
            <a:pPr marL="342900" indent="-342900" algn="just">
              <a:buFont typeface="Arial" pitchFamily="34" charset="0"/>
              <a:buChar char="•"/>
              <a:defRPr/>
            </a:pPr>
            <a:r>
              <a:rPr lang="en-US" sz="2800" b="1" dirty="0">
                <a:latin typeface="Times New Roman" pitchFamily="18" charset="0"/>
                <a:cs typeface="Times New Roman" pitchFamily="18" charset="0"/>
              </a:rPr>
              <a:t>PHP</a:t>
            </a:r>
            <a:r>
              <a:rPr lang="en-US" sz="2800" dirty="0">
                <a:latin typeface="Times New Roman" pitchFamily="18" charset="0"/>
                <a:cs typeface="Times New Roman" pitchFamily="18" charset="0"/>
              </a:rPr>
              <a:t>: PHP is a server-side scripting language designed specifically for web development.</a:t>
            </a:r>
          </a:p>
          <a:p>
            <a:pPr marL="342900" indent="-342900" algn="just">
              <a:buFont typeface="Arial" pitchFamily="34" charset="0"/>
              <a:buChar char="•"/>
              <a:defRPr/>
            </a:pPr>
            <a:r>
              <a:rPr lang="en-US" sz="2800" b="1" dirty="0">
                <a:latin typeface="Times New Roman" pitchFamily="18" charset="0"/>
                <a:cs typeface="Times New Roman" pitchFamily="18" charset="0"/>
              </a:rPr>
              <a:t>Java</a:t>
            </a:r>
            <a:r>
              <a:rPr lang="en-US" sz="2800" dirty="0">
                <a:latin typeface="Times New Roman" pitchFamily="18" charset="0"/>
                <a:cs typeface="Times New Roman" pitchFamily="18" charset="0"/>
              </a:rPr>
              <a:t>: Java is one of the most popular and widely used programming language. It is highly scalable.</a:t>
            </a:r>
          </a:p>
          <a:p>
            <a:pPr marL="342900" indent="-342900" algn="just">
              <a:buFont typeface="Arial" pitchFamily="34" charset="0"/>
              <a:buChar char="•"/>
              <a:defRPr/>
            </a:pPr>
            <a:r>
              <a:rPr lang="en-US" sz="2800" b="1" dirty="0">
                <a:latin typeface="Times New Roman" pitchFamily="18" charset="0"/>
                <a:cs typeface="Times New Roman" pitchFamily="18" charset="0"/>
              </a:rPr>
              <a:t>Python</a:t>
            </a:r>
            <a:r>
              <a:rPr lang="en-US" sz="2800" dirty="0">
                <a:latin typeface="Times New Roman" pitchFamily="18" charset="0"/>
                <a:cs typeface="Times New Roman" pitchFamily="18" charset="0"/>
              </a:rPr>
              <a:t>: Python is a programming language that lets you work quickly and integrate systems more efficiently.</a:t>
            </a:r>
          </a:p>
          <a:p>
            <a:pPr marL="342900" indent="-342900" algn="just">
              <a:buFont typeface="Arial" pitchFamily="34" charset="0"/>
              <a:buChar char="•"/>
              <a:defRPr/>
            </a:pPr>
            <a:r>
              <a:rPr lang="en-US" sz="2800" b="1" dirty="0">
                <a:latin typeface="Times New Roman" pitchFamily="18" charset="0"/>
                <a:cs typeface="Times New Roman" pitchFamily="18" charset="0"/>
              </a:rPr>
              <a:t>Node.js</a:t>
            </a:r>
            <a:r>
              <a:rPr lang="en-US" sz="2800" dirty="0">
                <a:latin typeface="Times New Roman" pitchFamily="18" charset="0"/>
                <a:cs typeface="Times New Roman" pitchFamily="18" charset="0"/>
              </a:rPr>
              <a:t>: Node.js is an open source and cross-platform runtime environment for executing JavaScript code outside a browser.</a:t>
            </a:r>
          </a:p>
        </p:txBody>
      </p:sp>
      <p:cxnSp>
        <p:nvCxnSpPr>
          <p:cNvPr id="5" name="Straight Connector 4"/>
          <p:cNvCxnSpPr/>
          <p:nvPr/>
        </p:nvCxnSpPr>
        <p:spPr>
          <a:xfrm>
            <a:off x="2133601" y="14478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a:spLocks/>
          </p:cNvSpPr>
          <p:nvPr/>
        </p:nvSpPr>
        <p:spPr bwMode="auto">
          <a:xfrm>
            <a:off x="8077200" y="617220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r>
              <a:rPr lang="en-US" altLang="en-US" sz="1400" dirty="0">
                <a:solidFill>
                  <a:schemeClr val="tx2"/>
                </a:solidFill>
                <a:latin typeface="Times New Roman"/>
                <a:cs typeface="Times New Roman"/>
              </a:rPr>
              <a:t>●●●</a:t>
            </a:r>
            <a:endParaRPr lang="en-US" altLang="en-US" sz="1400" dirty="0">
              <a:solidFill>
                <a:schemeClr val="tx2"/>
              </a:solidFill>
              <a:latin typeface="Myriad Web Pro" charset="0"/>
            </a:endParaRPr>
          </a:p>
          <a:p>
            <a:pPr algn="r" eaLnBrk="1" hangingPunct="1">
              <a:spcBef>
                <a:spcPct val="0"/>
              </a:spcBef>
              <a:buFontTx/>
              <a:buNone/>
            </a:pPr>
            <a:fld id="{0EF9015A-DAF8-47A9-8291-B9B5A3191301}" type="slidenum">
              <a:rPr lang="en-US" altLang="en-US" sz="1400">
                <a:solidFill>
                  <a:schemeClr val="tx2"/>
                </a:solidFill>
                <a:latin typeface="Myriad Web Pro" charset="0"/>
              </a:rPr>
              <a:pPr algn="r" eaLnBrk="1" hangingPunct="1">
                <a:spcBef>
                  <a:spcPct val="0"/>
                </a:spcBef>
                <a:buFontTx/>
                <a:buNone/>
              </a:pPr>
              <a:t>50</a:t>
            </a:fld>
            <a:endParaRPr lang="en-US" altLang="en-US" sz="1400" dirty="0">
              <a:solidFill>
                <a:schemeClr val="tx2"/>
              </a:solidFill>
              <a:latin typeface="Myriad Web Pro"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1524000" y="877670"/>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None/>
            </a:pPr>
            <a:r>
              <a:rPr lang="en-US" altLang="en-US" sz="3600" dirty="0">
                <a:solidFill>
                  <a:schemeClr val="tx2"/>
                </a:solidFill>
                <a:latin typeface="Times New Roman" pitchFamily="18" charset="0"/>
                <a:cs typeface="Times New Roman" pitchFamily="18" charset="0"/>
              </a:rPr>
              <a:t>Backend Roadmap</a:t>
            </a:r>
          </a:p>
        </p:txBody>
      </p:sp>
      <p:sp>
        <p:nvSpPr>
          <p:cNvPr id="2" name="TextBox 1"/>
          <p:cNvSpPr txBox="1"/>
          <p:nvPr/>
        </p:nvSpPr>
        <p:spPr>
          <a:xfrm>
            <a:off x="2362200" y="1638450"/>
            <a:ext cx="8153400" cy="3924151"/>
          </a:xfrm>
          <a:prstGeom prst="rect">
            <a:avLst/>
          </a:prstGeom>
          <a:noFill/>
        </p:spPr>
        <p:txBody>
          <a:bodyPr wrap="square">
            <a:spAutoFit/>
          </a:bodyPr>
          <a:lstStyle/>
          <a:p>
            <a:pPr marL="342900" indent="-342900" algn="just">
              <a:defRPr/>
            </a:pPr>
            <a:r>
              <a:rPr lang="en-US" sz="3200" b="1" dirty="0">
                <a:latin typeface="Times New Roman" pitchFamily="18" charset="0"/>
                <a:cs typeface="Times New Roman" pitchFamily="18" charset="0"/>
              </a:rPr>
              <a:t>Back End Frameworks</a:t>
            </a:r>
          </a:p>
          <a:p>
            <a:pPr marL="342900" indent="-342900" algn="just">
              <a:defRPr/>
            </a:pPr>
            <a:endParaRPr lang="en-US" sz="2500" b="1" dirty="0">
              <a:latin typeface="Times New Roman" pitchFamily="18" charset="0"/>
              <a:cs typeface="Times New Roman" pitchFamily="18" charset="0"/>
            </a:endParaRPr>
          </a:p>
          <a:p>
            <a:pPr marL="342900" indent="-342900" algn="just">
              <a:defRPr/>
            </a:pPr>
            <a:r>
              <a:rPr lang="en-US" sz="3200" dirty="0">
                <a:latin typeface="Times New Roman" pitchFamily="18" charset="0"/>
                <a:cs typeface="Times New Roman" pitchFamily="18" charset="0"/>
              </a:rPr>
              <a:t>The list of back end frameworks are: </a:t>
            </a:r>
          </a:p>
          <a:p>
            <a:pPr marL="342900" indent="-342900" algn="just">
              <a:defRPr/>
            </a:pPr>
            <a:r>
              <a:rPr lang="en-US" sz="3200" dirty="0">
                <a:latin typeface="Times New Roman" pitchFamily="18" charset="0"/>
                <a:cs typeface="Times New Roman" pitchFamily="18" charset="0"/>
              </a:rPr>
              <a:t>Express, </a:t>
            </a:r>
          </a:p>
          <a:p>
            <a:pPr marL="342900" indent="-342900" algn="just">
              <a:defRPr/>
            </a:pPr>
            <a:r>
              <a:rPr lang="en-US" sz="3200" dirty="0" err="1">
                <a:latin typeface="Times New Roman" pitchFamily="18" charset="0"/>
                <a:cs typeface="Times New Roman" pitchFamily="18" charset="0"/>
              </a:rPr>
              <a:t>Django</a:t>
            </a:r>
            <a:r>
              <a:rPr lang="en-US" sz="3200" dirty="0">
                <a:latin typeface="Times New Roman" pitchFamily="18" charset="0"/>
                <a:cs typeface="Times New Roman" pitchFamily="18" charset="0"/>
              </a:rPr>
              <a:t>, </a:t>
            </a:r>
          </a:p>
          <a:p>
            <a:pPr marL="342900" indent="-342900" algn="just">
              <a:defRPr/>
            </a:pPr>
            <a:r>
              <a:rPr lang="en-US" sz="3200" dirty="0">
                <a:latin typeface="Times New Roman" pitchFamily="18" charset="0"/>
                <a:cs typeface="Times New Roman" pitchFamily="18" charset="0"/>
              </a:rPr>
              <a:t>Rails, </a:t>
            </a:r>
          </a:p>
          <a:p>
            <a:pPr marL="342900" indent="-342900" algn="just">
              <a:defRPr/>
            </a:pPr>
            <a:r>
              <a:rPr lang="en-US" sz="3200" dirty="0" err="1">
                <a:latin typeface="Times New Roman" pitchFamily="18" charset="0"/>
                <a:cs typeface="Times New Roman" pitchFamily="18" charset="0"/>
              </a:rPr>
              <a:t>Laravel</a:t>
            </a:r>
            <a:r>
              <a:rPr lang="en-US" sz="3200" dirty="0">
                <a:latin typeface="Times New Roman" pitchFamily="18" charset="0"/>
                <a:cs typeface="Times New Roman" pitchFamily="18" charset="0"/>
              </a:rPr>
              <a:t>, </a:t>
            </a:r>
          </a:p>
          <a:p>
            <a:pPr marL="342900" indent="-342900" algn="just">
              <a:defRPr/>
            </a:pPr>
            <a:r>
              <a:rPr lang="en-US" sz="3200" dirty="0">
                <a:latin typeface="Times New Roman" pitchFamily="18" charset="0"/>
                <a:cs typeface="Times New Roman" pitchFamily="18" charset="0"/>
              </a:rPr>
              <a:t>Spring, etc.</a:t>
            </a:r>
          </a:p>
        </p:txBody>
      </p:sp>
      <p:cxnSp>
        <p:nvCxnSpPr>
          <p:cNvPr id="5" name="Straight Connector 4"/>
          <p:cNvCxnSpPr/>
          <p:nvPr/>
        </p:nvCxnSpPr>
        <p:spPr>
          <a:xfrm>
            <a:off x="2133601" y="16002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a:spLocks/>
          </p:cNvSpPr>
          <p:nvPr/>
        </p:nvSpPr>
        <p:spPr bwMode="auto">
          <a:xfrm>
            <a:off x="8077200" y="617220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endParaRPr lang="en-US" altLang="en-US" sz="1400" dirty="0">
              <a:solidFill>
                <a:schemeClr val="tx2"/>
              </a:solidFill>
              <a:latin typeface="Myriad Web Pro" charset="0"/>
            </a:endParaRPr>
          </a:p>
          <a:p>
            <a:pPr algn="r" eaLnBrk="1" hangingPunct="1">
              <a:spcBef>
                <a:spcPct val="0"/>
              </a:spcBef>
              <a:buFontTx/>
              <a:buNone/>
            </a:pPr>
            <a:fld id="{0EF9015A-DAF8-47A9-8291-B9B5A3191301}" type="slidenum">
              <a:rPr lang="en-US" altLang="en-US" sz="1400">
                <a:solidFill>
                  <a:schemeClr val="tx2"/>
                </a:solidFill>
                <a:latin typeface="Myriad Web Pro" charset="0"/>
              </a:rPr>
              <a:pPr algn="r" eaLnBrk="1" hangingPunct="1">
                <a:spcBef>
                  <a:spcPct val="0"/>
                </a:spcBef>
                <a:buFontTx/>
                <a:buNone/>
              </a:pPr>
              <a:t>51</a:t>
            </a:fld>
            <a:endParaRPr lang="en-US" altLang="en-US" sz="1400" dirty="0">
              <a:solidFill>
                <a:schemeClr val="tx2"/>
              </a:solidFill>
              <a:latin typeface="Myriad Web Pro"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447800"/>
            <a:ext cx="6324600" cy="1571584"/>
          </a:xfrm>
          <a:prstGeom prst="rect">
            <a:avLst/>
          </a:prstGeom>
        </p:spPr>
        <p:txBody>
          <a:bodyPr vert="horz" wrap="square" lIns="0" tIns="17145" rIns="0" bIns="0" rtlCol="0">
            <a:spAutoFit/>
          </a:bodyPr>
          <a:lstStyle/>
          <a:p>
            <a:pPr marL="12700">
              <a:spcBef>
                <a:spcPts val="135"/>
              </a:spcBef>
            </a:pPr>
            <a:r>
              <a:rPr sz="5050" spc="15" dirty="0">
                <a:solidFill>
                  <a:srgbClr val="FFFFFF"/>
                </a:solidFill>
                <a:latin typeface="Calibri"/>
                <a:cs typeface="Calibri"/>
              </a:rPr>
              <a:t>Introduction</a:t>
            </a:r>
            <a:r>
              <a:rPr sz="5050" spc="-5" dirty="0">
                <a:solidFill>
                  <a:srgbClr val="FFFFFF"/>
                </a:solidFill>
                <a:latin typeface="Calibri"/>
                <a:cs typeface="Calibri"/>
              </a:rPr>
              <a:t> </a:t>
            </a:r>
            <a:r>
              <a:rPr sz="5050" spc="15" dirty="0">
                <a:solidFill>
                  <a:srgbClr val="FFFFFF"/>
                </a:solidFill>
                <a:latin typeface="Calibri"/>
                <a:cs typeface="Calibri"/>
              </a:rPr>
              <a:t>to</a:t>
            </a:r>
            <a:r>
              <a:rPr sz="5050" dirty="0">
                <a:solidFill>
                  <a:srgbClr val="FFFFFF"/>
                </a:solidFill>
                <a:latin typeface="Calibri"/>
                <a:cs typeface="Calibri"/>
              </a:rPr>
              <a:t> </a:t>
            </a:r>
            <a:r>
              <a:rPr sz="5050" spc="25" dirty="0">
                <a:solidFill>
                  <a:srgbClr val="FFFFFF"/>
                </a:solidFill>
                <a:latin typeface="Calibri"/>
                <a:cs typeface="Calibri"/>
              </a:rPr>
              <a:t>HTML</a:t>
            </a:r>
            <a:r>
              <a:rPr sz="5050" spc="5" dirty="0">
                <a:solidFill>
                  <a:srgbClr val="FFFFFF"/>
                </a:solidFill>
                <a:latin typeface="Calibri"/>
                <a:cs typeface="Calibri"/>
              </a:rPr>
              <a:t> </a:t>
            </a:r>
            <a:r>
              <a:rPr sz="5050" spc="15" dirty="0">
                <a:solidFill>
                  <a:srgbClr val="FFFFFF"/>
                </a:solidFill>
                <a:latin typeface="Calibri"/>
                <a:cs typeface="Calibri"/>
              </a:rPr>
              <a:t>and</a:t>
            </a:r>
            <a:endParaRPr sz="5050" dirty="0">
              <a:latin typeface="Calibri"/>
              <a:cs typeface="Calibri"/>
            </a:endParaRPr>
          </a:p>
        </p:txBody>
      </p:sp>
      <p:sp>
        <p:nvSpPr>
          <p:cNvPr id="3" name="object 3"/>
          <p:cNvSpPr txBox="1"/>
          <p:nvPr/>
        </p:nvSpPr>
        <p:spPr>
          <a:xfrm>
            <a:off x="4191000" y="2233592"/>
            <a:ext cx="2362200" cy="794448"/>
          </a:xfrm>
          <a:prstGeom prst="rect">
            <a:avLst/>
          </a:prstGeom>
        </p:spPr>
        <p:txBody>
          <a:bodyPr vert="horz" wrap="square" lIns="0" tIns="17145" rIns="0" bIns="0" rtlCol="0">
            <a:spAutoFit/>
          </a:bodyPr>
          <a:lstStyle/>
          <a:p>
            <a:pPr marL="12700">
              <a:spcBef>
                <a:spcPts val="135"/>
              </a:spcBef>
            </a:pPr>
            <a:r>
              <a:rPr sz="5050" spc="30" dirty="0">
                <a:solidFill>
                  <a:srgbClr val="FFFFFF"/>
                </a:solidFill>
                <a:latin typeface="Calibri"/>
                <a:cs typeface="Calibri"/>
              </a:rPr>
              <a:t>C</a:t>
            </a:r>
            <a:r>
              <a:rPr sz="5050" spc="15" dirty="0">
                <a:solidFill>
                  <a:srgbClr val="FFFFFF"/>
                </a:solidFill>
                <a:latin typeface="Calibri"/>
                <a:cs typeface="Calibri"/>
              </a:rPr>
              <a:t>SS</a:t>
            </a:r>
            <a:endParaRPr sz="5050" dirty="0">
              <a:latin typeface="Calibri"/>
              <a:cs typeface="Calibri"/>
            </a:endParaRPr>
          </a:p>
        </p:txBody>
      </p:sp>
    </p:spTree>
    <p:extLst>
      <p:ext uri="{BB962C8B-B14F-4D97-AF65-F5344CB8AC3E}">
        <p14:creationId xmlns:p14="http://schemas.microsoft.com/office/powerpoint/2010/main" val="252888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C399-B47E-4EB6-BC77-54F55A6FB22E}"/>
              </a:ext>
            </a:extLst>
          </p:cNvPr>
          <p:cNvSpPr>
            <a:spLocks noGrp="1"/>
          </p:cNvSpPr>
          <p:nvPr>
            <p:ph type="title"/>
          </p:nvPr>
        </p:nvSpPr>
        <p:spPr/>
        <p:txBody>
          <a:bodyPr/>
          <a:lstStyle/>
          <a:p>
            <a:r>
              <a:rPr lang="en-IN" dirty="0"/>
              <a:t>Introduction to Web</a:t>
            </a:r>
          </a:p>
        </p:txBody>
      </p:sp>
      <p:sp>
        <p:nvSpPr>
          <p:cNvPr id="3" name="Content Placeholder 2">
            <a:extLst>
              <a:ext uri="{FF2B5EF4-FFF2-40B4-BE49-F238E27FC236}">
                <a16:creationId xmlns:a16="http://schemas.microsoft.com/office/drawing/2014/main" id="{CA6EBFDB-2BB4-41D6-BAD4-BCCDE706F1D8}"/>
              </a:ext>
            </a:extLst>
          </p:cNvPr>
          <p:cNvSpPr>
            <a:spLocks noGrp="1"/>
          </p:cNvSpPr>
          <p:nvPr>
            <p:ph idx="1"/>
          </p:nvPr>
        </p:nvSpPr>
        <p:spPr/>
        <p:txBody>
          <a:bodyPr/>
          <a:lstStyle/>
          <a:p>
            <a:pPr marL="82296" indent="0" algn="just">
              <a:lnSpc>
                <a:spcPct val="150000"/>
              </a:lnSpc>
              <a:buNone/>
            </a:pPr>
            <a:r>
              <a:rPr lang="en-US" b="1" i="0" dirty="0">
                <a:solidFill>
                  <a:srgbClr val="000000"/>
                </a:solidFill>
                <a:effectLst/>
                <a:latin typeface="Arial" panose="020B0604020202020204" pitchFamily="34" charset="0"/>
              </a:rPr>
              <a:t>Definition: </a:t>
            </a:r>
            <a:r>
              <a:rPr lang="en-US" b="1" i="1" dirty="0">
                <a:solidFill>
                  <a:srgbClr val="000000"/>
                </a:solidFill>
                <a:effectLst/>
                <a:latin typeface="Arial" panose="020B0604020202020204" pitchFamily="34" charset="0"/>
              </a:rPr>
              <a:t>A website can be defined as a collection of several webpages that are all related to each other and can be accessed by visiting a homepage, by using a browser like Internet Explorer, Mozilla, Google Chrome, or Opera.</a:t>
            </a:r>
            <a:endParaRPr lang="en-IN" b="1" i="1" dirty="0"/>
          </a:p>
        </p:txBody>
      </p:sp>
    </p:spTree>
    <p:extLst>
      <p:ext uri="{BB962C8B-B14F-4D97-AF65-F5344CB8AC3E}">
        <p14:creationId xmlns:p14="http://schemas.microsoft.com/office/powerpoint/2010/main" val="3225858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E71DAF-A2B3-4FE8-9EC5-0296EB48F8C1}"/>
              </a:ext>
            </a:extLst>
          </p:cNvPr>
          <p:cNvSpPr>
            <a:spLocks noGrp="1"/>
          </p:cNvSpPr>
          <p:nvPr>
            <p:ph idx="1"/>
          </p:nvPr>
        </p:nvSpPr>
        <p:spPr>
          <a:xfrm>
            <a:off x="1138516" y="240101"/>
            <a:ext cx="11053484" cy="5899057"/>
          </a:xfrm>
        </p:spPr>
        <p:txBody>
          <a:bodyPr/>
          <a:lstStyle/>
          <a:p>
            <a:pPr>
              <a:lnSpc>
                <a:spcPct val="150000"/>
              </a:lnSpc>
            </a:pPr>
            <a:r>
              <a:rPr lang="en-US" sz="2000" b="0" i="0" dirty="0">
                <a:solidFill>
                  <a:srgbClr val="000000"/>
                </a:solidFill>
                <a:effectLst/>
                <a:latin typeface="Times New Roman" pitchFamily="18" charset="0"/>
                <a:cs typeface="Times New Roman" pitchFamily="18" charset="0"/>
              </a:rPr>
              <a:t>Each website has its own </a:t>
            </a:r>
            <a:r>
              <a:rPr lang="en-US" sz="2000" b="1" i="0" dirty="0">
                <a:solidFill>
                  <a:srgbClr val="000000"/>
                </a:solidFill>
                <a:effectLst/>
                <a:latin typeface="Times New Roman" pitchFamily="18" charset="0"/>
                <a:cs typeface="Times New Roman" pitchFamily="18" charset="0"/>
              </a:rPr>
              <a:t>URL</a:t>
            </a:r>
            <a:r>
              <a:rPr lang="en-US" sz="2000" b="0" i="0" dirty="0">
                <a:solidFill>
                  <a:srgbClr val="000000"/>
                </a:solidFill>
                <a:effectLst/>
                <a:latin typeface="Times New Roman" pitchFamily="18" charset="0"/>
                <a:cs typeface="Times New Roman" pitchFamily="18" charset="0"/>
              </a:rPr>
              <a:t> which is a </a:t>
            </a:r>
            <a:r>
              <a:rPr lang="en-US" sz="2000" b="1" i="0" dirty="0">
                <a:solidFill>
                  <a:srgbClr val="000000"/>
                </a:solidFill>
                <a:effectLst/>
                <a:latin typeface="Times New Roman" pitchFamily="18" charset="0"/>
                <a:cs typeface="Times New Roman" pitchFamily="18" charset="0"/>
              </a:rPr>
              <a:t>unique global address</a:t>
            </a:r>
            <a:r>
              <a:rPr lang="en-US" sz="2000" b="0" i="0" dirty="0">
                <a:solidFill>
                  <a:srgbClr val="000000"/>
                </a:solidFill>
                <a:effectLst/>
                <a:latin typeface="Times New Roman" pitchFamily="18" charset="0"/>
                <a:cs typeface="Times New Roman" pitchFamily="18" charset="0"/>
              </a:rPr>
              <a:t> called </a:t>
            </a:r>
            <a:r>
              <a:rPr lang="en-US" sz="2000" b="1" i="0" dirty="0">
                <a:solidFill>
                  <a:srgbClr val="000000"/>
                </a:solidFill>
                <a:effectLst/>
                <a:latin typeface="Times New Roman" pitchFamily="18" charset="0"/>
                <a:cs typeface="Times New Roman" pitchFamily="18" charset="0"/>
              </a:rPr>
              <a:t>domain name</a:t>
            </a:r>
            <a:r>
              <a:rPr lang="en-US" sz="2000" b="0" i="0" dirty="0">
                <a:solidFill>
                  <a:srgbClr val="000000"/>
                </a:solidFill>
                <a:effectLst/>
                <a:latin typeface="Times New Roman" pitchFamily="18" charset="0"/>
                <a:cs typeface="Times New Roman" pitchFamily="18" charset="0"/>
              </a:rPr>
              <a:t>. A URL comprises of −</a:t>
            </a:r>
          </a:p>
          <a:p>
            <a:endParaRPr lang="en-IN" dirty="0">
              <a:latin typeface="Times New Roman" pitchFamily="18" charset="0"/>
              <a:cs typeface="Times New Roman" pitchFamily="18" charset="0"/>
            </a:endParaRPr>
          </a:p>
        </p:txBody>
      </p:sp>
      <p:pic>
        <p:nvPicPr>
          <p:cNvPr id="1029" name="Picture 5" descr="Domain Name URL">
            <a:extLst>
              <a:ext uri="{FF2B5EF4-FFF2-40B4-BE49-F238E27FC236}">
                <a16:creationId xmlns:a16="http://schemas.microsoft.com/office/drawing/2014/main" id="{F535C7D8-CFF2-45C5-9D71-D6B7DD0FA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4112" y="820821"/>
            <a:ext cx="7521388" cy="153268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003C94C-ACA9-45F0-A59E-B901CF4338C6}"/>
              </a:ext>
            </a:extLst>
          </p:cNvPr>
          <p:cNvSpPr txBox="1"/>
          <p:nvPr/>
        </p:nvSpPr>
        <p:spPr>
          <a:xfrm>
            <a:off x="735106" y="2417900"/>
            <a:ext cx="11053484" cy="3785652"/>
          </a:xfrm>
          <a:prstGeom prst="rect">
            <a:avLst/>
          </a:prstGeom>
          <a:noFill/>
        </p:spPr>
        <p:txBody>
          <a:bodyPr wrap="square">
            <a:spAutoFit/>
          </a:bodyPr>
          <a:lstStyle/>
          <a:p>
            <a:pPr marL="457200" indent="-457200" algn="just">
              <a:lnSpc>
                <a:spcPct val="150000"/>
              </a:lnSpc>
              <a:buFont typeface="+mj-lt"/>
              <a:buAutoNum type="arabicPeriod"/>
            </a:pPr>
            <a:r>
              <a:rPr lang="en-US" sz="2000" b="0" i="0" dirty="0">
                <a:solidFill>
                  <a:srgbClr val="000000"/>
                </a:solidFill>
                <a:effectLst/>
                <a:latin typeface="Times New Roman" pitchFamily="18" charset="0"/>
                <a:cs typeface="Times New Roman" pitchFamily="18" charset="0"/>
              </a:rPr>
              <a:t>The </a:t>
            </a:r>
            <a:r>
              <a:rPr lang="en-US" sz="2000" b="1" i="0" dirty="0">
                <a:solidFill>
                  <a:srgbClr val="000000"/>
                </a:solidFill>
                <a:effectLst/>
                <a:latin typeface="Times New Roman" pitchFamily="18" charset="0"/>
                <a:cs typeface="Times New Roman" pitchFamily="18" charset="0"/>
              </a:rPr>
              <a:t>protocol</a:t>
            </a:r>
            <a:r>
              <a:rPr lang="en-US" sz="2000" b="0" i="0" dirty="0">
                <a:solidFill>
                  <a:srgbClr val="000000"/>
                </a:solidFill>
                <a:effectLst/>
                <a:latin typeface="Times New Roman" pitchFamily="18" charset="0"/>
                <a:cs typeface="Times New Roman" pitchFamily="18" charset="0"/>
              </a:rPr>
              <a:t> used to access the website, which in this case is </a:t>
            </a:r>
            <a:r>
              <a:rPr lang="en-US" sz="2000" b="1" i="0" dirty="0">
                <a:solidFill>
                  <a:srgbClr val="000000"/>
                </a:solidFill>
                <a:effectLst/>
                <a:latin typeface="Times New Roman" pitchFamily="18" charset="0"/>
                <a:cs typeface="Times New Roman" pitchFamily="18" charset="0"/>
              </a:rPr>
              <a:t>http</a:t>
            </a:r>
            <a:r>
              <a:rPr lang="en-US" sz="2000" b="0" i="0" dirty="0">
                <a:solidFill>
                  <a:srgbClr val="000000"/>
                </a:solidFill>
                <a:effectLst/>
                <a:latin typeface="Times New Roman" pitchFamily="18" charset="0"/>
                <a:cs typeface="Times New Roman" pitchFamily="18" charset="0"/>
              </a:rPr>
              <a:t>, meaning port 80. It can also be </a:t>
            </a:r>
            <a:r>
              <a:rPr lang="en-US" sz="2000" b="1" i="0" dirty="0">
                <a:solidFill>
                  <a:srgbClr val="000000"/>
                </a:solidFill>
                <a:effectLst/>
                <a:latin typeface="Times New Roman" pitchFamily="18" charset="0"/>
                <a:cs typeface="Times New Roman" pitchFamily="18" charset="0"/>
              </a:rPr>
              <a:t>https</a:t>
            </a:r>
            <a:r>
              <a:rPr lang="en-US" sz="2000" b="0" i="0" dirty="0">
                <a:solidFill>
                  <a:srgbClr val="000000"/>
                </a:solidFill>
                <a:effectLst/>
                <a:latin typeface="Times New Roman" pitchFamily="18" charset="0"/>
                <a:cs typeface="Times New Roman" pitchFamily="18" charset="0"/>
              </a:rPr>
              <a:t>; port 443.</a:t>
            </a:r>
          </a:p>
          <a:p>
            <a:pPr marL="457200" indent="-457200" algn="just">
              <a:lnSpc>
                <a:spcPct val="150000"/>
              </a:lnSpc>
              <a:buFont typeface="+mj-lt"/>
              <a:buAutoNum type="arabicPeriod"/>
            </a:pPr>
            <a:r>
              <a:rPr lang="en-US" sz="2000" b="0" i="0" dirty="0">
                <a:solidFill>
                  <a:srgbClr val="000000"/>
                </a:solidFill>
                <a:effectLst/>
                <a:latin typeface="Times New Roman" pitchFamily="18" charset="0"/>
                <a:cs typeface="Times New Roman" pitchFamily="18" charset="0"/>
              </a:rPr>
              <a:t>The </a:t>
            </a:r>
            <a:r>
              <a:rPr lang="en-US" sz="2000" b="1" i="0" dirty="0">
                <a:solidFill>
                  <a:srgbClr val="000000"/>
                </a:solidFill>
                <a:effectLst/>
                <a:latin typeface="Times New Roman" pitchFamily="18" charset="0"/>
                <a:cs typeface="Times New Roman" pitchFamily="18" charset="0"/>
              </a:rPr>
              <a:t>subdomain</a:t>
            </a:r>
            <a:r>
              <a:rPr lang="en-US" sz="2000" b="0" i="0" dirty="0">
                <a:solidFill>
                  <a:srgbClr val="000000"/>
                </a:solidFill>
                <a:effectLst/>
                <a:latin typeface="Times New Roman" pitchFamily="18" charset="0"/>
                <a:cs typeface="Times New Roman" pitchFamily="18" charset="0"/>
              </a:rPr>
              <a:t> which by default is </a:t>
            </a:r>
            <a:r>
              <a:rPr lang="en-US" sz="2000" b="1" i="0" dirty="0">
                <a:solidFill>
                  <a:srgbClr val="000000"/>
                </a:solidFill>
                <a:effectLst/>
                <a:latin typeface="Times New Roman" pitchFamily="18" charset="0"/>
                <a:cs typeface="Times New Roman" pitchFamily="18" charset="0"/>
              </a:rPr>
              <a:t>www</a:t>
            </a:r>
            <a:r>
              <a:rPr lang="en-US" sz="2000" b="0" i="0" dirty="0">
                <a:solidFill>
                  <a:srgbClr val="000000"/>
                </a:solidFill>
                <a:effectLst/>
                <a:latin typeface="Times New Roman" pitchFamily="18" charset="0"/>
                <a:cs typeface="Times New Roman" pitchFamily="18" charset="0"/>
              </a:rPr>
              <a:t>.</a:t>
            </a:r>
          </a:p>
          <a:p>
            <a:pPr marL="457200" indent="-457200" algn="just">
              <a:lnSpc>
                <a:spcPct val="150000"/>
              </a:lnSpc>
              <a:buFont typeface="+mj-lt"/>
              <a:buAutoNum type="arabicPeriod"/>
            </a:pPr>
            <a:r>
              <a:rPr lang="en-US" sz="2000" b="0" i="0" dirty="0">
                <a:solidFill>
                  <a:srgbClr val="000000"/>
                </a:solidFill>
                <a:effectLst/>
                <a:latin typeface="Times New Roman" pitchFamily="18" charset="0"/>
                <a:cs typeface="Times New Roman" pitchFamily="18" charset="0"/>
              </a:rPr>
              <a:t>The </a:t>
            </a:r>
            <a:r>
              <a:rPr lang="en-US" sz="2000" b="1" i="0" dirty="0">
                <a:solidFill>
                  <a:srgbClr val="000000"/>
                </a:solidFill>
                <a:effectLst/>
                <a:latin typeface="Times New Roman" pitchFamily="18" charset="0"/>
                <a:cs typeface="Times New Roman" pitchFamily="18" charset="0"/>
              </a:rPr>
              <a:t>domain name</a:t>
            </a:r>
            <a:r>
              <a:rPr lang="en-US" sz="2000" b="0" i="0" dirty="0">
                <a:solidFill>
                  <a:srgbClr val="000000"/>
                </a:solidFill>
                <a:effectLst/>
                <a:latin typeface="Times New Roman" pitchFamily="18" charset="0"/>
                <a:cs typeface="Times New Roman" pitchFamily="18" charset="0"/>
              </a:rPr>
              <a:t>; domain names are normally chosen to have a meaning. Like in our case “</a:t>
            </a:r>
            <a:r>
              <a:rPr lang="en-US" sz="2000" b="0" i="0" dirty="0" err="1">
                <a:solidFill>
                  <a:srgbClr val="000000"/>
                </a:solidFill>
                <a:effectLst/>
                <a:latin typeface="Times New Roman" pitchFamily="18" charset="0"/>
                <a:cs typeface="Times New Roman" pitchFamily="18" charset="0"/>
              </a:rPr>
              <a:t>tutorialspoint</a:t>
            </a:r>
            <a:r>
              <a:rPr lang="en-US" sz="2000" b="0" i="0" dirty="0">
                <a:solidFill>
                  <a:srgbClr val="000000"/>
                </a:solidFill>
                <a:effectLst/>
                <a:latin typeface="Times New Roman" pitchFamily="18" charset="0"/>
                <a:cs typeface="Times New Roman" pitchFamily="18" charset="0"/>
              </a:rPr>
              <a:t>”, we can understand that this website offers tutorials.</a:t>
            </a:r>
          </a:p>
          <a:p>
            <a:pPr marL="457200" indent="-457200" algn="just">
              <a:lnSpc>
                <a:spcPct val="150000"/>
              </a:lnSpc>
              <a:buFont typeface="+mj-lt"/>
              <a:buAutoNum type="arabicPeriod"/>
            </a:pPr>
            <a:r>
              <a:rPr lang="en-US" sz="2000" b="0" i="0" dirty="0">
                <a:solidFill>
                  <a:srgbClr val="000000"/>
                </a:solidFill>
                <a:effectLst/>
                <a:latin typeface="Times New Roman" pitchFamily="18" charset="0"/>
                <a:cs typeface="Times New Roman" pitchFamily="18" charset="0"/>
              </a:rPr>
              <a:t>The </a:t>
            </a:r>
            <a:r>
              <a:rPr lang="en-US" sz="2000" b="1" i="0" dirty="0">
                <a:solidFill>
                  <a:srgbClr val="000000"/>
                </a:solidFill>
                <a:effectLst/>
                <a:latin typeface="Times New Roman" pitchFamily="18" charset="0"/>
                <a:cs typeface="Times New Roman" pitchFamily="18" charset="0"/>
              </a:rPr>
              <a:t>suffix name</a:t>
            </a:r>
            <a:r>
              <a:rPr lang="en-US" sz="2000" b="0" i="0" dirty="0">
                <a:solidFill>
                  <a:srgbClr val="000000"/>
                </a:solidFill>
                <a:effectLst/>
                <a:latin typeface="Times New Roman" pitchFamily="18" charset="0"/>
                <a:cs typeface="Times New Roman" pitchFamily="18" charset="0"/>
              </a:rPr>
              <a:t> which can be </a:t>
            </a:r>
            <a:r>
              <a:rPr lang="en-US" sz="2000" b="1" i="0" dirty="0">
                <a:solidFill>
                  <a:srgbClr val="000000"/>
                </a:solidFill>
                <a:effectLst/>
                <a:latin typeface="Times New Roman" pitchFamily="18" charset="0"/>
                <a:cs typeface="Times New Roman" pitchFamily="18" charset="0"/>
              </a:rPr>
              <a:t>.com, .info, </a:t>
            </a:r>
            <a:r>
              <a:rPr lang="en-US" sz="2000" b="1" i="0" dirty="0" err="1">
                <a:solidFill>
                  <a:srgbClr val="000000"/>
                </a:solidFill>
                <a:effectLst/>
                <a:latin typeface="Times New Roman" pitchFamily="18" charset="0"/>
                <a:cs typeface="Times New Roman" pitchFamily="18" charset="0"/>
              </a:rPr>
              <a:t>.net</a:t>
            </a:r>
            <a:r>
              <a:rPr lang="en-US" sz="2000" b="1" i="0" dirty="0">
                <a:solidFill>
                  <a:srgbClr val="000000"/>
                </a:solidFill>
                <a:effectLst/>
                <a:latin typeface="Times New Roman" pitchFamily="18" charset="0"/>
                <a:cs typeface="Times New Roman" pitchFamily="18" charset="0"/>
              </a:rPr>
              <a:t>, .biz,</a:t>
            </a:r>
            <a:r>
              <a:rPr lang="en-US" sz="2000" b="0" i="0" dirty="0">
                <a:solidFill>
                  <a:srgbClr val="000000"/>
                </a:solidFill>
                <a:effectLst/>
                <a:latin typeface="Times New Roman" pitchFamily="18" charset="0"/>
                <a:cs typeface="Times New Roman" pitchFamily="18" charset="0"/>
              </a:rPr>
              <a:t> or country specific. The </a:t>
            </a:r>
            <a:r>
              <a:rPr lang="en-US" sz="2000" b="1" i="0" dirty="0">
                <a:solidFill>
                  <a:srgbClr val="000000"/>
                </a:solidFill>
                <a:effectLst/>
                <a:latin typeface="Times New Roman" pitchFamily="18" charset="0"/>
                <a:cs typeface="Times New Roman" pitchFamily="18" charset="0"/>
              </a:rPr>
              <a:t>directories</a:t>
            </a:r>
            <a:r>
              <a:rPr lang="en-US" sz="2000" b="0" i="0" dirty="0">
                <a:solidFill>
                  <a:srgbClr val="000000"/>
                </a:solidFill>
                <a:effectLst/>
                <a:latin typeface="Times New Roman" pitchFamily="18" charset="0"/>
                <a:cs typeface="Times New Roman" pitchFamily="18" charset="0"/>
              </a:rPr>
              <a:t> or in simple words, a folder in the server that holds this website.</a:t>
            </a:r>
          </a:p>
          <a:p>
            <a:pPr marL="457200" indent="-457200" algn="just">
              <a:lnSpc>
                <a:spcPct val="150000"/>
              </a:lnSpc>
              <a:buFont typeface="+mj-lt"/>
              <a:buAutoNum type="arabicPeriod"/>
            </a:pPr>
            <a:r>
              <a:rPr lang="en-US" sz="2000" b="0" i="0" dirty="0">
                <a:solidFill>
                  <a:srgbClr val="000000"/>
                </a:solidFill>
                <a:effectLst/>
                <a:latin typeface="Times New Roman" pitchFamily="18" charset="0"/>
                <a:cs typeface="Times New Roman" pitchFamily="18" charset="0"/>
              </a:rPr>
              <a:t>The </a:t>
            </a:r>
            <a:r>
              <a:rPr lang="en-US" sz="2000" b="1" i="0" dirty="0">
                <a:solidFill>
                  <a:srgbClr val="000000"/>
                </a:solidFill>
                <a:effectLst/>
                <a:latin typeface="Times New Roman" pitchFamily="18" charset="0"/>
                <a:cs typeface="Times New Roman" pitchFamily="18" charset="0"/>
              </a:rPr>
              <a:t>webpage</a:t>
            </a:r>
            <a:r>
              <a:rPr lang="en-US" sz="2000" b="0" i="0" dirty="0">
                <a:solidFill>
                  <a:srgbClr val="000000"/>
                </a:solidFill>
                <a:effectLst/>
                <a:latin typeface="Times New Roman" pitchFamily="18" charset="0"/>
                <a:cs typeface="Times New Roman" pitchFamily="18" charset="0"/>
              </a:rPr>
              <a:t> that we are looking at, in our example, it is “about_careers.htm”.</a:t>
            </a:r>
          </a:p>
        </p:txBody>
      </p:sp>
    </p:spTree>
    <p:extLst>
      <p:ext uri="{BB962C8B-B14F-4D97-AF65-F5344CB8AC3E}">
        <p14:creationId xmlns:p14="http://schemas.microsoft.com/office/powerpoint/2010/main" val="328666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B552-DAE8-498C-873C-84E81BF8A138}"/>
              </a:ext>
            </a:extLst>
          </p:cNvPr>
          <p:cNvSpPr>
            <a:spLocks noGrp="1"/>
          </p:cNvSpPr>
          <p:nvPr>
            <p:ph type="title"/>
          </p:nvPr>
        </p:nvSpPr>
        <p:spPr>
          <a:xfrm>
            <a:off x="1533659" y="598208"/>
            <a:ext cx="10515600" cy="857106"/>
          </a:xfrm>
        </p:spPr>
        <p:txBody>
          <a:bodyPr>
            <a:normAutofit/>
          </a:bodyPr>
          <a:lstStyle/>
          <a:p>
            <a:r>
              <a:rPr lang="en-US" b="1" i="0" dirty="0">
                <a:effectLst/>
                <a:latin typeface="Times New Roman" pitchFamily="18" charset="0"/>
                <a:cs typeface="Times New Roman" pitchFamily="18" charset="0"/>
              </a:rPr>
              <a:t>Why Do We Need Websites?</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397EA57D-F9CF-4CAA-B9C0-ACEEBD75EA07}"/>
              </a:ext>
            </a:extLst>
          </p:cNvPr>
          <p:cNvSpPr>
            <a:spLocks noGrp="1"/>
          </p:cNvSpPr>
          <p:nvPr>
            <p:ph idx="1"/>
          </p:nvPr>
        </p:nvSpPr>
        <p:spPr/>
        <p:txBody>
          <a:bodyPr>
            <a:normAutofit/>
          </a:bodyPr>
          <a:lstStyle/>
          <a:p>
            <a:pPr>
              <a:lnSpc>
                <a:spcPct val="150000"/>
              </a:lnSpc>
            </a:pPr>
            <a:r>
              <a:rPr lang="en-US" sz="2800" b="0" i="0" dirty="0">
                <a:solidFill>
                  <a:srgbClr val="000000"/>
                </a:solidFill>
                <a:effectLst/>
                <a:latin typeface="Times New Roman" pitchFamily="18" charset="0"/>
                <a:cs typeface="Times New Roman" pitchFamily="18" charset="0"/>
              </a:rPr>
              <a:t>Websites primarily act as a bridge between one who wants to share information and those who want to consume it.</a:t>
            </a:r>
          </a:p>
          <a:p>
            <a:pPr marL="82296" indent="0">
              <a:lnSpc>
                <a:spcPct val="150000"/>
              </a:lnSpc>
              <a:buNone/>
            </a:pPr>
            <a:r>
              <a:rPr lang="en-US" sz="2800" dirty="0" err="1">
                <a:solidFill>
                  <a:srgbClr val="000000"/>
                </a:solidFill>
                <a:latin typeface="Times New Roman" pitchFamily="18" charset="0"/>
                <a:cs typeface="Times New Roman" pitchFamily="18" charset="0"/>
              </a:rPr>
              <a:t>Eg</a:t>
            </a:r>
            <a:r>
              <a:rPr lang="en-US" sz="2800" dirty="0">
                <a:solidFill>
                  <a:srgbClr val="000000"/>
                </a:solidFill>
                <a:latin typeface="Times New Roman" pitchFamily="18" charset="0"/>
                <a:cs typeface="Times New Roman" pitchFamily="18" charset="0"/>
              </a:rPr>
              <a:t>: </a:t>
            </a:r>
            <a:r>
              <a:rPr lang="en-US" sz="2800" b="0" i="0" dirty="0">
                <a:solidFill>
                  <a:srgbClr val="000000"/>
                </a:solidFill>
                <a:effectLst/>
                <a:latin typeface="Times New Roman" pitchFamily="18" charset="0"/>
                <a:cs typeface="Times New Roman" pitchFamily="18" charset="0"/>
              </a:rPr>
              <a:t> If you are running a business, then it is almost imperative for you to have a website to broadcast your offerings and reach out to potential clients at a global stage</a:t>
            </a:r>
            <a:r>
              <a:rPr lang="en-US" b="0" i="0" dirty="0">
                <a:solidFill>
                  <a:srgbClr val="000000"/>
                </a:solidFill>
                <a:effectLst/>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272141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6370E0-861C-4ECE-A1D9-5933661BC7C8}"/>
              </a:ext>
            </a:extLst>
          </p:cNvPr>
          <p:cNvSpPr>
            <a:spLocks noGrp="1"/>
          </p:cNvSpPr>
          <p:nvPr>
            <p:ph idx="1"/>
          </p:nvPr>
        </p:nvSpPr>
        <p:spPr>
          <a:xfrm>
            <a:off x="1309812" y="330191"/>
            <a:ext cx="10515600" cy="6215752"/>
          </a:xfrm>
        </p:spPr>
        <p:txBody>
          <a:bodyPr>
            <a:normAutofit lnSpcReduction="10000"/>
          </a:bodyPr>
          <a:lstStyle/>
          <a:p>
            <a:pPr marL="0" indent="0" algn="just">
              <a:buNone/>
            </a:pPr>
            <a:r>
              <a:rPr lang="en-US" sz="2400" b="0" i="0" dirty="0">
                <a:solidFill>
                  <a:srgbClr val="000000"/>
                </a:solidFill>
                <a:effectLst/>
                <a:latin typeface="Times New Roman" pitchFamily="18" charset="0"/>
                <a:cs typeface="Times New Roman" pitchFamily="18" charset="0"/>
              </a:rPr>
              <a:t>Why it is important to have a website −</a:t>
            </a:r>
          </a:p>
          <a:p>
            <a:pPr algn="just">
              <a:lnSpc>
                <a:spcPct val="150000"/>
              </a:lnSpc>
              <a:buFont typeface="Arial" panose="020B0604020202020204" pitchFamily="34" charset="0"/>
              <a:buChar char="•"/>
            </a:pPr>
            <a:r>
              <a:rPr lang="en-US" sz="2400" b="0" i="0" dirty="0">
                <a:solidFill>
                  <a:srgbClr val="000000"/>
                </a:solidFill>
                <a:effectLst/>
                <a:latin typeface="Times New Roman" pitchFamily="18" charset="0"/>
                <a:cs typeface="Times New Roman" pitchFamily="18" charset="0"/>
              </a:rPr>
              <a:t>A website is an online brochure where you can advertise your business offers.</a:t>
            </a:r>
          </a:p>
          <a:p>
            <a:pPr algn="just">
              <a:lnSpc>
                <a:spcPct val="150000"/>
              </a:lnSpc>
              <a:buFont typeface="Arial" panose="020B0604020202020204" pitchFamily="34" charset="0"/>
              <a:buChar char="•"/>
            </a:pPr>
            <a:r>
              <a:rPr lang="en-US" sz="2400" b="0" i="0" dirty="0">
                <a:solidFill>
                  <a:srgbClr val="000000"/>
                </a:solidFill>
                <a:effectLst/>
                <a:latin typeface="Times New Roman" pitchFamily="18" charset="0"/>
                <a:cs typeface="Times New Roman" pitchFamily="18" charset="0"/>
              </a:rPr>
              <a:t>It gives you a platform to reach out to a far-and-wide global customer base.</a:t>
            </a:r>
          </a:p>
          <a:p>
            <a:pPr algn="just">
              <a:lnSpc>
                <a:spcPct val="150000"/>
              </a:lnSpc>
              <a:buFont typeface="Arial" panose="020B0604020202020204" pitchFamily="34" charset="0"/>
              <a:buChar char="•"/>
            </a:pPr>
            <a:r>
              <a:rPr lang="en-US" sz="2400" b="0" i="0" dirty="0">
                <a:solidFill>
                  <a:srgbClr val="000000"/>
                </a:solidFill>
                <a:effectLst/>
                <a:latin typeface="Times New Roman" pitchFamily="18" charset="0"/>
                <a:cs typeface="Times New Roman" pitchFamily="18" charset="0"/>
              </a:rPr>
              <a:t>If you are a blogger, you have the possibility to influence your readers.</a:t>
            </a:r>
          </a:p>
          <a:p>
            <a:pPr algn="just">
              <a:lnSpc>
                <a:spcPct val="150000"/>
              </a:lnSpc>
              <a:buFont typeface="Arial" panose="020B0604020202020204" pitchFamily="34" charset="0"/>
              <a:buChar char="•"/>
            </a:pPr>
            <a:r>
              <a:rPr lang="en-US" sz="2400" b="0" i="0" dirty="0">
                <a:solidFill>
                  <a:srgbClr val="000000"/>
                </a:solidFill>
                <a:effectLst/>
                <a:latin typeface="Times New Roman" pitchFamily="18" charset="0"/>
                <a:cs typeface="Times New Roman" pitchFamily="18" charset="0"/>
              </a:rPr>
              <a:t>You can show all your ideas and publish them on a website.</a:t>
            </a:r>
          </a:p>
          <a:p>
            <a:pPr algn="just">
              <a:lnSpc>
                <a:spcPct val="150000"/>
              </a:lnSpc>
              <a:buFont typeface="Arial" panose="020B0604020202020204" pitchFamily="34" charset="0"/>
              <a:buChar char="•"/>
            </a:pPr>
            <a:r>
              <a:rPr lang="en-US" sz="2400" b="0" i="0" dirty="0">
                <a:solidFill>
                  <a:srgbClr val="000000"/>
                </a:solidFill>
                <a:effectLst/>
                <a:latin typeface="Times New Roman" pitchFamily="18" charset="0"/>
                <a:cs typeface="Times New Roman" pitchFamily="18" charset="0"/>
              </a:rPr>
              <a:t>If you have a business idea, You can straightaway open an online shop and sell your products or services online. An added advantage is that the online shop will be open 24 x 7 for your clients, throughout the year.</a:t>
            </a:r>
          </a:p>
          <a:p>
            <a:pPr algn="just">
              <a:lnSpc>
                <a:spcPct val="150000"/>
              </a:lnSpc>
              <a:buFont typeface="Arial" panose="020B0604020202020204" pitchFamily="34" charset="0"/>
              <a:buChar char="•"/>
            </a:pPr>
            <a:r>
              <a:rPr lang="en-US" sz="2400" b="0" i="0" dirty="0">
                <a:solidFill>
                  <a:srgbClr val="000000"/>
                </a:solidFill>
                <a:effectLst/>
                <a:latin typeface="Times New Roman" pitchFamily="18" charset="0"/>
                <a:cs typeface="Times New Roman" pitchFamily="18" charset="0"/>
              </a:rPr>
              <a:t>You can communicate with your customers, giving them an opportunity to express themselves.</a:t>
            </a:r>
          </a:p>
          <a:p>
            <a:pPr algn="just">
              <a:lnSpc>
                <a:spcPct val="150000"/>
              </a:lnSpc>
              <a:buFont typeface="Arial" panose="020B0604020202020204" pitchFamily="34" charset="0"/>
              <a:buChar char="•"/>
            </a:pPr>
            <a:r>
              <a:rPr lang="en-US" sz="2400" b="0" i="0" dirty="0">
                <a:solidFill>
                  <a:srgbClr val="000000"/>
                </a:solidFill>
                <a:effectLst/>
                <a:latin typeface="Times New Roman" pitchFamily="18" charset="0"/>
                <a:cs typeface="Times New Roman" pitchFamily="18" charset="0"/>
              </a:rPr>
              <a:t>You can provide valuable customer support by having a trouble-ticket system.</a:t>
            </a:r>
          </a:p>
          <a:p>
            <a:endParaRPr lang="en-IN" dirty="0"/>
          </a:p>
        </p:txBody>
      </p:sp>
    </p:spTree>
    <p:extLst>
      <p:ext uri="{BB962C8B-B14F-4D97-AF65-F5344CB8AC3E}">
        <p14:creationId xmlns:p14="http://schemas.microsoft.com/office/powerpoint/2010/main" val="4017020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872A63D217A843A848CB489C7CC580" ma:contentTypeVersion="3" ma:contentTypeDescription="Create a new document." ma:contentTypeScope="" ma:versionID="b786a7b31ca661c827442982d388702f">
  <xsd:schema xmlns:xsd="http://www.w3.org/2001/XMLSchema" xmlns:xs="http://www.w3.org/2001/XMLSchema" xmlns:p="http://schemas.microsoft.com/office/2006/metadata/properties" xmlns:ns2="e58fabd9-3e57-423e-8ef4-3f553d060193" targetNamespace="http://schemas.microsoft.com/office/2006/metadata/properties" ma:root="true" ma:fieldsID="1d3e321fd108a319ee1d21860412aa96" ns2:_="">
    <xsd:import namespace="e58fabd9-3e57-423e-8ef4-3f553d060193"/>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abd9-3e57-423e-8ef4-3f553d0601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6E157C-0338-4E26-8F2C-84E55817267F}"/>
</file>

<file path=customXml/itemProps2.xml><?xml version="1.0" encoding="utf-8"?>
<ds:datastoreItem xmlns:ds="http://schemas.openxmlformats.org/officeDocument/2006/customXml" ds:itemID="{6A68AE9A-5201-4B5D-BD4A-07F9346765D4}"/>
</file>

<file path=customXml/itemProps3.xml><?xml version="1.0" encoding="utf-8"?>
<ds:datastoreItem xmlns:ds="http://schemas.openxmlformats.org/officeDocument/2006/customXml" ds:itemID="{26E1752E-E8F3-4971-8699-27ADEF6D6343}"/>
</file>

<file path=docProps/app.xml><?xml version="1.0" encoding="utf-8"?>
<Properties xmlns="http://schemas.openxmlformats.org/officeDocument/2006/extended-properties" xmlns:vt="http://schemas.openxmlformats.org/officeDocument/2006/docPropsVTypes">
  <Template>Solstice</Template>
  <TotalTime>299</TotalTime>
  <Words>4359</Words>
  <Application>Microsoft Office PowerPoint</Application>
  <PresentationFormat>Widescreen</PresentationFormat>
  <Paragraphs>345</Paragraphs>
  <Slides>52</Slides>
  <Notes>8</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Solstice</vt:lpstr>
      <vt:lpstr>Module 1 Introduction to Web Technology</vt:lpstr>
      <vt:lpstr>PowerPoint Presentation</vt:lpstr>
      <vt:lpstr>PowerPoint Presentation</vt:lpstr>
      <vt:lpstr>PowerPoint Presentation</vt:lpstr>
      <vt:lpstr>PowerPoint Presentation</vt:lpstr>
      <vt:lpstr>Introduction to Web</vt:lpstr>
      <vt:lpstr>PowerPoint Presentation</vt:lpstr>
      <vt:lpstr>Why Do We Need Websites?</vt:lpstr>
      <vt:lpstr>PowerPoint Presentation</vt:lpstr>
      <vt:lpstr>How to Setup a Website? </vt:lpstr>
      <vt:lpstr>PowerPoint Presentation</vt:lpstr>
      <vt:lpstr>PowerPoint Presentation</vt:lpstr>
      <vt:lpstr>PowerPoint Presentation</vt:lpstr>
      <vt:lpstr>PowerPoint Presentation</vt:lpstr>
      <vt:lpstr>PowerPoint Presentation</vt:lpstr>
      <vt:lpstr>Domain names</vt:lpstr>
      <vt:lpstr>Domain Name Extensions     [TLD- Top Level Domain]</vt:lpstr>
      <vt:lpstr>PowerPoint Presentation</vt:lpstr>
      <vt:lpstr>PowerPoint Presentation</vt:lpstr>
      <vt:lpstr>CMS Platform</vt:lpstr>
      <vt:lpstr>E-Commerce Payment Gateway </vt:lpstr>
      <vt:lpstr>Payment Gateway</vt:lpstr>
      <vt:lpstr>PowerPoint Presentation</vt:lpstr>
      <vt:lpstr>WWW</vt:lpstr>
      <vt:lpstr>WWW Architecture</vt:lpstr>
      <vt:lpstr>PowerPoint Presentation</vt:lpstr>
      <vt:lpstr>PowerPoint Presentation</vt:lpstr>
      <vt:lpstr>PowerPoint Presentation</vt:lpstr>
      <vt:lpstr>WWW Operation</vt:lpstr>
      <vt:lpstr>WWW Operation</vt:lpstr>
      <vt:lpstr>Web Page</vt:lpstr>
      <vt:lpstr>Static Web page</vt:lpstr>
      <vt:lpstr>Dynamic Web page</vt:lpstr>
      <vt:lpstr>Dynamic Web page</vt:lpstr>
      <vt:lpstr>Scripting Languages</vt:lpstr>
      <vt:lpstr>Web Browser</vt:lpstr>
      <vt:lpstr>Popular web browser available today:</vt:lpstr>
      <vt:lpstr>Web Server</vt:lpstr>
      <vt:lpstr>Web Server Working</vt:lpstr>
      <vt:lpstr>Search engines</vt:lpstr>
      <vt:lpstr>Popular Search Engines available today:</vt:lpstr>
      <vt:lpstr>Web Development Overview</vt:lpstr>
      <vt:lpstr>HTML, CSS, and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harsha kalesh</dc:creator>
  <cp:lastModifiedBy>Dr. Dhanya R</cp:lastModifiedBy>
  <cp:revision>23</cp:revision>
  <dcterms:created xsi:type="dcterms:W3CDTF">2021-12-09T08:57:12Z</dcterms:created>
  <dcterms:modified xsi:type="dcterms:W3CDTF">2025-07-19T04:21:10Z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0x010100DF872A63D217A843A848CB489C7CC580</vt:lpwstr>
  </property>
</Properties>
</file>