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9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92917-D155-4753-8C63-160B75E780C2}" v="3" dt="2023-03-01T14:26:11.365"/>
    <p1510:client id="{6B164FD9-9D36-42F4-97AC-F5358E901857}" v="5" dt="2023-03-07T08:54:44.890"/>
    <p1510:client id="{938FE2E4-799A-4019-80CB-8F52543C0712}" v="1" dt="2023-02-25T10:25:15.135"/>
    <p1510:client id="{AFBEA474-5E10-42A5-ADED-08651C9A84C0}" v="1" dt="2023-03-11T15:09:40.601"/>
    <p1510:client id="{C59639F6-EE07-41DB-B230-75FCBF30E36A}" v="3" dt="2023-03-21T13:06:24.846"/>
    <p1510:client id="{CF3A222E-6416-455D-B207-1BA88ECC071D}" v="4" dt="2023-03-21T13:41:07.072"/>
    <p1510:client id="{FC1F402D-1A30-4B3F-9ED4-4FA5BF0C5F13}" v="24" dt="2023-03-21T13:25:33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694BE-51DE-4DB1-BF06-B4B1D3A7D47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087C3-6F7D-4F4D-AA42-2EFA40A2B8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087C3-6F7D-4F4D-AA42-2EFA40A2B84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014-FBDB-4781-B23F-6DA344D1F9B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922DF58-CF86-495A-A722-BFA6A5BF49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014-FBDB-4781-B23F-6DA344D1F9B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DF58-CF86-495A-A722-BFA6A5BF4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014-FBDB-4781-B23F-6DA344D1F9B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DF58-CF86-495A-A722-BFA6A5BF4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014-FBDB-4781-B23F-6DA344D1F9B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DF58-CF86-495A-A722-BFA6A5BF49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014-FBDB-4781-B23F-6DA344D1F9B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922DF58-CF86-495A-A722-BFA6A5BF4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014-FBDB-4781-B23F-6DA344D1F9B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DF58-CF86-495A-A722-BFA6A5BF49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014-FBDB-4781-B23F-6DA344D1F9B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DF58-CF86-495A-A722-BFA6A5BF49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014-FBDB-4781-B23F-6DA344D1F9B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DF58-CF86-495A-A722-BFA6A5BF4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014-FBDB-4781-B23F-6DA344D1F9B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DF58-CF86-495A-A722-BFA6A5BF4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014-FBDB-4781-B23F-6DA344D1F9B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DF58-CF86-495A-A722-BFA6A5BF49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014-FBDB-4781-B23F-6DA344D1F9B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922DF58-CF86-495A-A722-BFA6A5BF49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7A8014-FBDB-4781-B23F-6DA344D1F9BA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922DF58-CF86-495A-A722-BFA6A5BF4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ec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phrase_elements.asp" TargetMode="External"/><Relationship Id="rId2" Type="http://schemas.openxmlformats.org/officeDocument/2006/relationships/hyperlink" Target="http://www.w3schools.com/tags/tag_font_style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3schools.com/tags/tag_sup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Hyper Text Markup Language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HTML</a:t>
            </a:r>
            <a:endParaRPr lang="en-US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28600"/>
            <a:ext cx="1674054" cy="1674054"/>
          </a:xfrm>
          <a:prstGeom prst="roundRect">
            <a:avLst>
              <a:gd name="adj" fmla="val 114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396979" cy="533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HTML Hyperlinks (Links)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A hyperlink (or link) is a word, group of words, or image that you can click on to jump to a new </a:t>
            </a:r>
          </a:p>
          <a:p>
            <a:pPr>
              <a:lnSpc>
                <a:spcPct val="150000"/>
              </a:lnSpc>
            </a:pPr>
            <a:r>
              <a:rPr lang="en-US"/>
              <a:t>   document or a new section within the current document.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When you move the cursor over a link in a Web page, the arrow will turn into a little hand.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Links are specified in HTML using the &lt;a&gt;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&lt;a&gt; tag can be used in two ways:</a:t>
            </a:r>
          </a:p>
          <a:p>
            <a:pPr>
              <a:lnSpc>
                <a:spcPct val="150000"/>
              </a:lnSpc>
            </a:pPr>
            <a:r>
              <a:rPr lang="en-US"/>
              <a:t>           1)To create a link to another document, by using the </a:t>
            </a:r>
            <a:r>
              <a:rPr lang="en-US" err="1"/>
              <a:t>href</a:t>
            </a:r>
            <a:r>
              <a:rPr lang="en-US"/>
              <a:t> attribute</a:t>
            </a:r>
          </a:p>
          <a:p>
            <a:pPr>
              <a:lnSpc>
                <a:spcPct val="150000"/>
              </a:lnSpc>
            </a:pPr>
            <a:r>
              <a:rPr lang="en-US"/>
              <a:t>            2)To create a bookmark inside a document, by using the name attribute</a:t>
            </a:r>
          </a:p>
          <a:p>
            <a:endParaRPr lang="en-US"/>
          </a:p>
          <a:p>
            <a:r>
              <a:rPr lang="en-US" sz="2000">
                <a:solidFill>
                  <a:srgbClr val="00B050"/>
                </a:solidFill>
              </a:rPr>
              <a:t>HTML Link Syntax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The HTML code for a link is simple. It looks like this:</a:t>
            </a:r>
          </a:p>
          <a:p>
            <a:r>
              <a:rPr lang="en-US"/>
              <a:t>	&lt;a </a:t>
            </a:r>
            <a:r>
              <a:rPr lang="en-US" err="1"/>
              <a:t>href</a:t>
            </a:r>
            <a:r>
              <a:rPr lang="en-US"/>
              <a:t>="</a:t>
            </a:r>
            <a:r>
              <a:rPr lang="en-US" i="1" err="1"/>
              <a:t>url</a:t>
            </a:r>
            <a:r>
              <a:rPr lang="en-US"/>
              <a:t>"&gt;</a:t>
            </a:r>
            <a:r>
              <a:rPr lang="en-US" i="1"/>
              <a:t>Link text</a:t>
            </a:r>
            <a:r>
              <a:rPr lang="en-US"/>
              <a:t>&lt;/a&gt;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The </a:t>
            </a:r>
            <a:r>
              <a:rPr lang="en-US" err="1"/>
              <a:t>href</a:t>
            </a:r>
            <a:r>
              <a:rPr lang="en-US"/>
              <a:t> attribute specifies the destination of a link.</a:t>
            </a:r>
          </a:p>
          <a:p>
            <a:r>
              <a:rPr lang="en-US"/>
              <a:t>                 </a:t>
            </a:r>
            <a:r>
              <a:rPr lang="en-US" err="1"/>
              <a:t>Eg</a:t>
            </a:r>
            <a:r>
              <a:rPr lang="en-US"/>
              <a:t>: &lt;a </a:t>
            </a:r>
            <a:r>
              <a:rPr lang="en-US" err="1"/>
              <a:t>href</a:t>
            </a:r>
            <a:r>
              <a:rPr lang="en-US"/>
              <a:t>=</a:t>
            </a:r>
            <a:r>
              <a:rPr lang="en-US">
                <a:hlinkClick r:id="rId2"/>
              </a:rPr>
              <a:t>http://www.smec.com/</a:t>
            </a:r>
            <a:r>
              <a:rPr lang="en-US"/>
              <a:t>&gt;svnce&lt;/a&gt;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052589" cy="361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HTML Links - The target Attribute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target attribute specifies where to open the linked document.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example below will open the linked document in a new browser window or a new tab:</a:t>
            </a:r>
          </a:p>
          <a:p>
            <a:pPr>
              <a:lnSpc>
                <a:spcPct val="150000"/>
              </a:lnSpc>
            </a:pPr>
            <a:r>
              <a:rPr lang="en-US"/>
              <a:t>       </a:t>
            </a:r>
            <a:r>
              <a:rPr lang="en-US" err="1"/>
              <a:t>Eg</a:t>
            </a:r>
            <a:r>
              <a:rPr lang="en-US"/>
              <a:t>: &lt;a </a:t>
            </a:r>
            <a:r>
              <a:rPr lang="en-US" err="1"/>
              <a:t>href</a:t>
            </a:r>
            <a:r>
              <a:rPr lang="en-US"/>
              <a:t>="http://www.smec.com/" target="_blank“&gt;</a:t>
            </a:r>
            <a:r>
              <a:rPr lang="en-US" err="1"/>
              <a:t>svnce</a:t>
            </a:r>
            <a:r>
              <a:rPr lang="en-US"/>
              <a:t>&lt;/a&gt;</a:t>
            </a:r>
          </a:p>
          <a:p>
            <a:endParaRPr lang="en-US"/>
          </a:p>
          <a:p>
            <a:r>
              <a:rPr lang="en-US" sz="2000">
                <a:solidFill>
                  <a:srgbClr val="00B050"/>
                </a:solidFill>
              </a:rPr>
              <a:t>HTML Links - The name Attribute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name attribute specifies the name of an anchor.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name attribute is used to create a bookmark inside an HTML document.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70" y="609600"/>
            <a:ext cx="8891730" cy="7278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HTML Images - The &lt;</a:t>
            </a:r>
            <a:r>
              <a:rPr lang="en-US" sz="2400" err="1">
                <a:solidFill>
                  <a:srgbClr val="FF3300"/>
                </a:solidFill>
              </a:rPr>
              <a:t>img</a:t>
            </a:r>
            <a:r>
              <a:rPr lang="en-US" sz="2400">
                <a:solidFill>
                  <a:srgbClr val="FF3300"/>
                </a:solidFill>
              </a:rPr>
              <a:t>&gt; Tag and the </a:t>
            </a:r>
            <a:r>
              <a:rPr lang="en-US" sz="2400" err="1">
                <a:solidFill>
                  <a:srgbClr val="FF3300"/>
                </a:solidFill>
              </a:rPr>
              <a:t>Src</a:t>
            </a:r>
            <a:r>
              <a:rPr lang="en-US" sz="2400">
                <a:solidFill>
                  <a:srgbClr val="FF3300"/>
                </a:solidFill>
              </a:rPr>
              <a:t> Attribute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In HTML, images are defined with the &lt;</a:t>
            </a:r>
            <a:r>
              <a:rPr lang="en-US" err="1"/>
              <a:t>img</a:t>
            </a:r>
            <a:r>
              <a:rPr lang="en-US"/>
              <a:t>&gt; tag. 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&lt;</a:t>
            </a:r>
            <a:r>
              <a:rPr lang="en-US" err="1"/>
              <a:t>img</a:t>
            </a:r>
            <a:r>
              <a:rPr lang="en-US"/>
              <a:t>&gt; tag is empty, which means that it contains attributes only, and has no closing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To display an image on a page, you need to use the </a:t>
            </a:r>
            <a:r>
              <a:rPr lang="en-US" err="1"/>
              <a:t>src</a:t>
            </a:r>
            <a:r>
              <a:rPr lang="en-US"/>
              <a:t> attribute. </a:t>
            </a:r>
            <a:r>
              <a:rPr lang="en-US" err="1"/>
              <a:t>Src</a:t>
            </a:r>
            <a:r>
              <a:rPr lang="en-US"/>
              <a:t> stands for "source".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value of the </a:t>
            </a:r>
            <a:r>
              <a:rPr lang="en-US" err="1"/>
              <a:t>src</a:t>
            </a:r>
            <a:r>
              <a:rPr lang="en-US"/>
              <a:t> attribute is the URL of the image you want to display.</a:t>
            </a:r>
          </a:p>
          <a:p>
            <a:pPr>
              <a:lnSpc>
                <a:spcPct val="150000"/>
              </a:lnSpc>
            </a:pPr>
            <a:r>
              <a:rPr lang="en-US" b="1"/>
              <a:t>Syntax for defining an image:</a:t>
            </a:r>
          </a:p>
          <a:p>
            <a:pPr>
              <a:lnSpc>
                <a:spcPct val="150000"/>
              </a:lnSpc>
            </a:pPr>
            <a:r>
              <a:rPr lang="en-US"/>
              <a:t>&lt;</a:t>
            </a:r>
            <a:r>
              <a:rPr lang="en-US" err="1"/>
              <a:t>img</a:t>
            </a:r>
            <a:r>
              <a:rPr lang="en-US"/>
              <a:t> </a:t>
            </a:r>
            <a:r>
              <a:rPr lang="en-US" err="1"/>
              <a:t>src</a:t>
            </a:r>
            <a:r>
              <a:rPr lang="en-US"/>
              <a:t>="</a:t>
            </a:r>
            <a:r>
              <a:rPr lang="en-US" i="1" err="1"/>
              <a:t>url</a:t>
            </a:r>
            <a:r>
              <a:rPr lang="en-US"/>
              <a:t>" alt="</a:t>
            </a:r>
            <a:r>
              <a:rPr lang="en-US" i="1" err="1"/>
              <a:t>some_text</a:t>
            </a:r>
            <a:r>
              <a:rPr lang="en-US"/>
              <a:t>"/&gt;</a:t>
            </a:r>
          </a:p>
          <a:p>
            <a:endParaRPr lang="en-US"/>
          </a:p>
          <a:p>
            <a:r>
              <a:rPr lang="en-US" sz="2000">
                <a:solidFill>
                  <a:srgbClr val="00B050"/>
                </a:solidFill>
              </a:rPr>
              <a:t>HTML Images - The Alt Attribute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required alt attribute specifies an alternate text for an image, if the image cannot be displayed.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value of the alt attribute is an author-defined text:</a:t>
            </a:r>
          </a:p>
          <a:p>
            <a:pPr>
              <a:lnSpc>
                <a:spcPct val="150000"/>
              </a:lnSpc>
            </a:pPr>
            <a:r>
              <a:rPr lang="en-US"/>
              <a:t>	&lt;</a:t>
            </a:r>
            <a:r>
              <a:rPr lang="en-US" err="1"/>
              <a:t>img</a:t>
            </a:r>
            <a:r>
              <a:rPr lang="en-US"/>
              <a:t> </a:t>
            </a:r>
            <a:r>
              <a:rPr lang="en-US" err="1"/>
              <a:t>src</a:t>
            </a:r>
            <a:r>
              <a:rPr lang="en-US"/>
              <a:t>="boat.gif" alt="Big Boat" /&gt;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alt attribute provides alternative information for an image if a user for some reason cannot view it </a:t>
            </a:r>
          </a:p>
          <a:p>
            <a:pPr>
              <a:lnSpc>
                <a:spcPct val="150000"/>
              </a:lnSpc>
            </a:pPr>
            <a:r>
              <a:rPr lang="en-US"/>
              <a:t>    because of slow connection, an error in the </a:t>
            </a:r>
            <a:r>
              <a:rPr lang="en-US" err="1"/>
              <a:t>src</a:t>
            </a:r>
            <a:r>
              <a:rPr lang="en-US"/>
              <a:t> attribute, or if the user uses a screen reader).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br>
              <a:rPr lang="en-US"/>
            </a:b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378623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HTML Images - Set Height and Width of an Image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height and width attributes are used to specify the height and width of an image.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attribute values are specified in pixels by default:</a:t>
            </a:r>
          </a:p>
          <a:p>
            <a:pPr>
              <a:lnSpc>
                <a:spcPct val="150000"/>
              </a:lnSpc>
            </a:pPr>
            <a:r>
              <a:rPr lang="en-US"/>
              <a:t>	&lt;</a:t>
            </a:r>
            <a:r>
              <a:rPr lang="en-US" err="1"/>
              <a:t>img</a:t>
            </a:r>
            <a:r>
              <a:rPr lang="en-US"/>
              <a:t> </a:t>
            </a:r>
            <a:r>
              <a:rPr lang="en-US" err="1"/>
              <a:t>src</a:t>
            </a:r>
            <a:r>
              <a:rPr lang="en-US"/>
              <a:t>="pulpit.jpg" alt="Pulpit rock" width="304" height="228" /&gt;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8611140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HTML Tables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Tables are defined with the &lt;table&gt;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A table is divided into rows (with the &lt;</a:t>
            </a:r>
            <a:r>
              <a:rPr lang="en-US" err="1"/>
              <a:t>tr</a:t>
            </a:r>
            <a:r>
              <a:rPr lang="en-US"/>
              <a:t>&gt; tag), and each row is divided into data cells </a:t>
            </a:r>
          </a:p>
          <a:p>
            <a:pPr>
              <a:lnSpc>
                <a:spcPct val="150000"/>
              </a:lnSpc>
            </a:pPr>
            <a:r>
              <a:rPr lang="en-US"/>
              <a:t>   (with the &lt;td&gt; tag). td stands for "table data," and holds the content of a data cell. A &lt;td&gt; tag can </a:t>
            </a:r>
          </a:p>
          <a:p>
            <a:pPr>
              <a:lnSpc>
                <a:spcPct val="150000"/>
              </a:lnSpc>
            </a:pPr>
            <a:r>
              <a:rPr lang="en-US"/>
              <a:t>   contain text, links, images, lists, forms, other tables, etc.</a:t>
            </a:r>
          </a:p>
          <a:p>
            <a:endParaRPr lang="en-US"/>
          </a:p>
          <a:p>
            <a:r>
              <a:rPr lang="en-US"/>
              <a:t>Table Example</a:t>
            </a:r>
          </a:p>
          <a:p>
            <a:r>
              <a:rPr lang="en-US"/>
              <a:t>&lt;table border="1"&gt;</a:t>
            </a:r>
            <a:br>
              <a:rPr lang="en-US"/>
            </a:br>
            <a:r>
              <a:rPr lang="en-US"/>
              <a:t>&lt;</a:t>
            </a:r>
            <a:r>
              <a:rPr lang="en-US" err="1"/>
              <a:t>tr</a:t>
            </a:r>
            <a:r>
              <a:rPr lang="en-US"/>
              <a:t>&gt;</a:t>
            </a:r>
            <a:br>
              <a:rPr lang="en-US"/>
            </a:br>
            <a:r>
              <a:rPr lang="en-US"/>
              <a:t>&lt;td&gt;row 1, cell 1&lt;/td&gt;</a:t>
            </a:r>
            <a:br>
              <a:rPr lang="en-US"/>
            </a:br>
            <a:r>
              <a:rPr lang="en-US"/>
              <a:t>&lt;td&gt;row 1, cell 2&lt;/td&gt;</a:t>
            </a:r>
            <a:br>
              <a:rPr lang="en-US"/>
            </a:br>
            <a:r>
              <a:rPr lang="en-US"/>
              <a:t>&lt;/</a:t>
            </a:r>
            <a:r>
              <a:rPr lang="en-US" err="1"/>
              <a:t>tr</a:t>
            </a:r>
            <a:r>
              <a:rPr lang="en-US"/>
              <a:t>&gt;</a:t>
            </a:r>
            <a:br>
              <a:rPr lang="en-US"/>
            </a:br>
            <a:r>
              <a:rPr lang="en-US"/>
              <a:t>&lt;</a:t>
            </a:r>
            <a:r>
              <a:rPr lang="en-US" err="1"/>
              <a:t>tr</a:t>
            </a:r>
            <a:r>
              <a:rPr lang="en-US"/>
              <a:t>&gt;</a:t>
            </a:r>
            <a:br>
              <a:rPr lang="en-US"/>
            </a:br>
            <a:r>
              <a:rPr lang="en-US"/>
              <a:t>&lt;td&gt;row 2, cell 1&lt;/td&gt;</a:t>
            </a:r>
            <a:br>
              <a:rPr lang="en-US"/>
            </a:br>
            <a:r>
              <a:rPr lang="en-US"/>
              <a:t>&lt;td&gt;row 2, cell 2&lt;/td&gt;</a:t>
            </a:r>
            <a:br>
              <a:rPr lang="en-US"/>
            </a:br>
            <a:r>
              <a:rPr lang="en-US"/>
              <a:t>&lt;/</a:t>
            </a:r>
            <a:r>
              <a:rPr lang="en-US" err="1"/>
              <a:t>tr</a:t>
            </a:r>
            <a:r>
              <a:rPr lang="en-US"/>
              <a:t>&gt;</a:t>
            </a:r>
            <a:br>
              <a:rPr lang="en-US"/>
            </a:br>
            <a:r>
              <a:rPr lang="en-US"/>
              <a:t>&lt;/table&gt;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733425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HTML Tables and the Border Attribute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If you do not specify a border attribute, the table will be displayed without borders.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Sometimes this can be useful, but most of the time, we want the borders to show.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To display a table with borders, specify the border attribute:</a:t>
            </a:r>
          </a:p>
          <a:p>
            <a:endParaRPr lang="en-US"/>
          </a:p>
          <a:p>
            <a:r>
              <a:rPr lang="en-US"/>
              <a:t>&lt;table border="1"&gt;</a:t>
            </a:r>
            <a:br>
              <a:rPr lang="en-US"/>
            </a:br>
            <a:r>
              <a:rPr lang="en-US"/>
              <a:t>&lt;</a:t>
            </a:r>
            <a:r>
              <a:rPr lang="en-US" err="1"/>
              <a:t>tr</a:t>
            </a:r>
            <a:r>
              <a:rPr lang="en-US"/>
              <a:t>&gt;</a:t>
            </a:r>
            <a:br>
              <a:rPr lang="en-US"/>
            </a:br>
            <a:r>
              <a:rPr lang="en-US"/>
              <a:t>&lt;td&gt;Row 1, cell 1&lt;/td&gt;</a:t>
            </a:r>
            <a:br>
              <a:rPr lang="en-US"/>
            </a:br>
            <a:r>
              <a:rPr lang="en-US"/>
              <a:t>&lt;td&gt;Row 1, cell 2&lt;/td&gt;</a:t>
            </a:r>
            <a:br>
              <a:rPr lang="en-US"/>
            </a:br>
            <a:r>
              <a:rPr lang="en-US"/>
              <a:t>&lt;/</a:t>
            </a:r>
            <a:r>
              <a:rPr lang="en-US" err="1"/>
              <a:t>tr</a:t>
            </a:r>
            <a:r>
              <a:rPr lang="en-US"/>
              <a:t>&gt;</a:t>
            </a:r>
            <a:br>
              <a:rPr lang="en-US"/>
            </a:br>
            <a:r>
              <a:rPr lang="en-US"/>
              <a:t>&lt;/table&gt;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6876754" cy="563231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HTML Table Headers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Header information in a table are defined with the &lt;</a:t>
            </a:r>
            <a:r>
              <a:rPr lang="en-US" err="1"/>
              <a:t>th</a:t>
            </a:r>
            <a:r>
              <a:rPr lang="en-US"/>
              <a:t>&gt;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All major browsers display the text in the &lt;</a:t>
            </a:r>
            <a:r>
              <a:rPr lang="en-US" err="1"/>
              <a:t>th</a:t>
            </a:r>
            <a:r>
              <a:rPr lang="en-US"/>
              <a:t>&gt; element as bold and centered.</a:t>
            </a:r>
          </a:p>
          <a:p>
            <a:endParaRPr lang="en-US"/>
          </a:p>
          <a:p>
            <a:r>
              <a:rPr lang="en-US" b="1"/>
              <a:t>&lt;table border="1"&gt;</a:t>
            </a:r>
            <a:br>
              <a:rPr lang="en-US" b="1"/>
            </a:br>
            <a:r>
              <a:rPr lang="en-US" b="1"/>
              <a:t>&lt;tr&gt;</a:t>
            </a:r>
            <a:br>
              <a:rPr lang="en-US" b="1"/>
            </a:br>
            <a:r>
              <a:rPr lang="en-US" b="1"/>
              <a:t>&lt;</a:t>
            </a:r>
            <a:r>
              <a:rPr lang="en-US" b="1" err="1"/>
              <a:t>th</a:t>
            </a:r>
            <a:r>
              <a:rPr lang="en-US" b="1"/>
              <a:t>&gt;Header 1&lt;/</a:t>
            </a:r>
            <a:r>
              <a:rPr lang="en-US" b="1" err="1"/>
              <a:t>th</a:t>
            </a:r>
            <a:r>
              <a:rPr lang="en-US" b="1"/>
              <a:t>&gt;</a:t>
            </a:r>
            <a:br>
              <a:rPr lang="en-US" b="1"/>
            </a:br>
            <a:r>
              <a:rPr lang="en-US" b="1"/>
              <a:t>&lt;</a:t>
            </a:r>
            <a:r>
              <a:rPr lang="en-US" b="1" err="1"/>
              <a:t>th</a:t>
            </a:r>
            <a:r>
              <a:rPr lang="en-US" b="1"/>
              <a:t>&gt;Header 2&lt;/</a:t>
            </a:r>
            <a:r>
              <a:rPr lang="en-US" b="1" err="1"/>
              <a:t>th</a:t>
            </a:r>
            <a:r>
              <a:rPr lang="en-US" b="1"/>
              <a:t>&gt;</a:t>
            </a:r>
            <a:br>
              <a:rPr lang="en-US" b="1"/>
            </a:br>
            <a:r>
              <a:rPr lang="en-US" b="1"/>
              <a:t>&lt;/tr&lt;&gt;</a:t>
            </a:r>
            <a:br>
              <a:rPr lang="en-US" b="1"/>
            </a:br>
            <a:r>
              <a:rPr lang="en-US" b="1"/>
              <a:t>&lt;tr&gt;</a:t>
            </a:r>
            <a:br>
              <a:rPr lang="en-US" b="1"/>
            </a:br>
            <a:r>
              <a:rPr lang="en-US" b="1"/>
              <a:t>&lt;td&gt;row 1, cell 1&lt;/td&gt;</a:t>
            </a:r>
            <a:br>
              <a:rPr lang="en-US" b="1"/>
            </a:br>
            <a:r>
              <a:rPr lang="en-US" b="1"/>
              <a:t>&lt;td&gt;row 1, cell 2&lt;/td&gt;</a:t>
            </a:r>
            <a:br>
              <a:rPr lang="en-US" b="1"/>
            </a:br>
            <a:r>
              <a:rPr lang="en-US" b="1"/>
              <a:t>&lt;/tr&gt;</a:t>
            </a:r>
            <a:br>
              <a:rPr lang="en-US" b="1"/>
            </a:br>
            <a:r>
              <a:rPr lang="en-US" b="1"/>
              <a:t>&lt;tr&gt;</a:t>
            </a:r>
            <a:br>
              <a:rPr lang="en-US"/>
            </a:br>
            <a:r>
              <a:rPr lang="en-US" b="1"/>
              <a:t>&lt;td&gt;row 2, cell 1&lt;/td&gt;</a:t>
            </a:r>
            <a:br>
              <a:rPr lang="en-US" b="1"/>
            </a:br>
            <a:r>
              <a:rPr lang="en-US" b="1"/>
              <a:t>&lt;td&gt;row 2, cell 2&lt;/td&gt;</a:t>
            </a:r>
            <a:br>
              <a:rPr lang="en-US" b="1"/>
            </a:br>
            <a:r>
              <a:rPr lang="en-US" b="1"/>
              <a:t>&lt;/tr&gt;</a:t>
            </a:r>
            <a:br>
              <a:rPr lang="en-US" b="1"/>
            </a:br>
            <a:r>
              <a:rPr lang="en-US" b="1"/>
              <a:t>&lt;/table&gt;</a:t>
            </a:r>
          </a:p>
          <a:p>
            <a:endParaRPr 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3569952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Table with caption</a:t>
            </a:r>
          </a:p>
          <a:p>
            <a:endParaRPr lang="en-US"/>
          </a:p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endParaRPr lang="en-US"/>
          </a:p>
          <a:p>
            <a:r>
              <a:rPr lang="en-US"/>
              <a:t>&lt;table border="1"&gt;</a:t>
            </a:r>
          </a:p>
          <a:p>
            <a:r>
              <a:rPr lang="en-US"/>
              <a:t>  &lt;caption&gt;Monthly savings&lt;/caption&gt;</a:t>
            </a:r>
          </a:p>
          <a:p>
            <a:r>
              <a:rPr lang="en-US"/>
              <a:t>  &lt;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    &lt;</a:t>
            </a:r>
            <a:r>
              <a:rPr lang="en-US" err="1"/>
              <a:t>th</a:t>
            </a:r>
            <a:r>
              <a:rPr lang="en-US"/>
              <a:t>&gt;Month&lt;/</a:t>
            </a:r>
            <a:r>
              <a:rPr lang="en-US" err="1"/>
              <a:t>th</a:t>
            </a:r>
            <a:r>
              <a:rPr lang="en-US"/>
              <a:t>&gt;</a:t>
            </a:r>
          </a:p>
          <a:p>
            <a:r>
              <a:rPr lang="en-US"/>
              <a:t>    &lt;</a:t>
            </a:r>
            <a:r>
              <a:rPr lang="en-US" err="1"/>
              <a:t>th</a:t>
            </a:r>
            <a:r>
              <a:rPr lang="en-US"/>
              <a:t>&gt;Savings&lt;/</a:t>
            </a:r>
            <a:r>
              <a:rPr lang="en-US" err="1"/>
              <a:t>th</a:t>
            </a:r>
            <a:r>
              <a:rPr lang="en-US"/>
              <a:t>&gt;</a:t>
            </a:r>
          </a:p>
          <a:p>
            <a:r>
              <a:rPr lang="en-US"/>
              <a:t>  &lt;/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  &lt;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    &lt;td&gt;January&lt;/td&gt;</a:t>
            </a:r>
          </a:p>
          <a:p>
            <a:r>
              <a:rPr lang="en-US"/>
              <a:t>    &lt;td&gt;$100&lt;/td&gt;</a:t>
            </a:r>
          </a:p>
          <a:p>
            <a:r>
              <a:rPr lang="en-US"/>
              <a:t>  &lt;/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  &lt;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    &lt;td&gt;February&lt;/td&gt;</a:t>
            </a:r>
          </a:p>
          <a:p>
            <a:r>
              <a:rPr lang="en-US"/>
              <a:t>    &lt;td&gt;$50&lt;/td&gt;</a:t>
            </a:r>
          </a:p>
          <a:p>
            <a:r>
              <a:rPr lang="en-US"/>
              <a:t>  &lt;/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&lt;/table&gt;</a:t>
            </a:r>
          </a:p>
          <a:p>
            <a:endParaRPr lang="en-US"/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372813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solidFill>
                  <a:srgbClr val="00B050"/>
                </a:solidFill>
              </a:rPr>
              <a:t>Colspan</a:t>
            </a:r>
            <a:r>
              <a:rPr lang="en-US" sz="2000">
                <a:solidFill>
                  <a:srgbClr val="00B050"/>
                </a:solidFill>
              </a:rPr>
              <a:t> and </a:t>
            </a:r>
            <a:r>
              <a:rPr lang="en-US" sz="2000" err="1">
                <a:solidFill>
                  <a:srgbClr val="00B050"/>
                </a:solidFill>
              </a:rPr>
              <a:t>rowspan</a:t>
            </a:r>
            <a:endParaRPr lang="en-US" sz="2000">
              <a:solidFill>
                <a:srgbClr val="00B050"/>
              </a:solidFill>
            </a:endParaRPr>
          </a:p>
          <a:p>
            <a:endParaRPr lang="en-US"/>
          </a:p>
          <a:p>
            <a:r>
              <a:rPr lang="en-US">
                <a:solidFill>
                  <a:srgbClr val="00B050"/>
                </a:solidFill>
              </a:rPr>
              <a:t>1)</a:t>
            </a:r>
            <a:r>
              <a:rPr lang="en-US" err="1">
                <a:solidFill>
                  <a:srgbClr val="00B050"/>
                </a:solidFill>
              </a:rPr>
              <a:t>Colspan</a:t>
            </a:r>
            <a:endParaRPr lang="en-US">
              <a:solidFill>
                <a:srgbClr val="00B050"/>
              </a:solidFill>
            </a:endParaRPr>
          </a:p>
          <a:p>
            <a:endParaRPr lang="en-US"/>
          </a:p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endParaRPr lang="en-US"/>
          </a:p>
          <a:p>
            <a:r>
              <a:rPr lang="en-US"/>
              <a:t>&lt;h4&gt;Cell that spans two columns:&lt;/h4&gt;</a:t>
            </a:r>
          </a:p>
          <a:p>
            <a:r>
              <a:rPr lang="en-US"/>
              <a:t>&lt;table border="1"&gt;</a:t>
            </a:r>
          </a:p>
          <a:p>
            <a:r>
              <a:rPr lang="en-US"/>
              <a:t>&lt;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  &lt;</a:t>
            </a:r>
            <a:r>
              <a:rPr lang="en-US" err="1"/>
              <a:t>th</a:t>
            </a:r>
            <a:r>
              <a:rPr lang="en-US"/>
              <a:t>&gt;Name&lt;/</a:t>
            </a:r>
            <a:r>
              <a:rPr lang="en-US" err="1"/>
              <a:t>th</a:t>
            </a:r>
            <a:r>
              <a:rPr lang="en-US"/>
              <a:t>&gt;</a:t>
            </a:r>
          </a:p>
          <a:p>
            <a:r>
              <a:rPr lang="en-US"/>
              <a:t>  &lt;</a:t>
            </a:r>
            <a:r>
              <a:rPr lang="en-US" err="1"/>
              <a:t>th</a:t>
            </a:r>
            <a:r>
              <a:rPr lang="en-US"/>
              <a:t> </a:t>
            </a:r>
            <a:r>
              <a:rPr lang="en-US" err="1"/>
              <a:t>colspan</a:t>
            </a:r>
            <a:r>
              <a:rPr lang="en-US"/>
              <a:t>="2"&gt;Telephone&lt;/</a:t>
            </a:r>
            <a:r>
              <a:rPr lang="en-US" err="1"/>
              <a:t>th</a:t>
            </a:r>
            <a:r>
              <a:rPr lang="en-US"/>
              <a:t>&gt;</a:t>
            </a:r>
          </a:p>
          <a:p>
            <a:r>
              <a:rPr lang="en-US"/>
              <a:t>&lt;/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&lt;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  &lt;td&gt;Bill Gates&lt;/td&gt;</a:t>
            </a:r>
          </a:p>
          <a:p>
            <a:r>
              <a:rPr lang="en-US"/>
              <a:t>  &lt;td&gt;555 77 854&lt;/td&gt;</a:t>
            </a:r>
          </a:p>
          <a:p>
            <a:r>
              <a:rPr lang="en-US"/>
              <a:t>  &lt;td&gt;555 77 855&lt;/td&gt;</a:t>
            </a:r>
          </a:p>
          <a:p>
            <a:r>
              <a:rPr lang="en-US"/>
              <a:t>&lt;/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&lt;/table&gt;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347499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2)</a:t>
            </a:r>
            <a:r>
              <a:rPr lang="en-US" sz="2000" err="1">
                <a:solidFill>
                  <a:srgbClr val="00B050"/>
                </a:solidFill>
              </a:rPr>
              <a:t>rowspan</a:t>
            </a:r>
            <a:endParaRPr lang="en-US" sz="2000">
              <a:solidFill>
                <a:srgbClr val="00B050"/>
              </a:solidFill>
            </a:endParaRPr>
          </a:p>
          <a:p>
            <a:endParaRPr lang="en-US"/>
          </a:p>
          <a:p>
            <a:r>
              <a:rPr lang="en-US"/>
              <a:t>&lt;h4&gt;Cell that spans two rows:&lt;/h4&gt;</a:t>
            </a:r>
          </a:p>
          <a:p>
            <a:r>
              <a:rPr lang="en-US"/>
              <a:t>&lt;table border="1"&gt;</a:t>
            </a:r>
          </a:p>
          <a:p>
            <a:r>
              <a:rPr lang="en-US"/>
              <a:t>&lt;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  &lt;</a:t>
            </a:r>
            <a:r>
              <a:rPr lang="en-US" err="1"/>
              <a:t>th</a:t>
            </a:r>
            <a:r>
              <a:rPr lang="en-US"/>
              <a:t>&gt;First Name:&lt;/</a:t>
            </a:r>
            <a:r>
              <a:rPr lang="en-US" err="1"/>
              <a:t>th</a:t>
            </a:r>
            <a:r>
              <a:rPr lang="en-US"/>
              <a:t>&gt;</a:t>
            </a:r>
          </a:p>
          <a:p>
            <a:r>
              <a:rPr lang="en-US"/>
              <a:t>  &lt;td&gt;Bill Gates&lt;/td&gt;</a:t>
            </a:r>
          </a:p>
          <a:p>
            <a:r>
              <a:rPr lang="en-US"/>
              <a:t>&lt;/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&lt;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  &lt;</a:t>
            </a:r>
            <a:r>
              <a:rPr lang="en-US" err="1"/>
              <a:t>th</a:t>
            </a:r>
            <a:r>
              <a:rPr lang="en-US"/>
              <a:t> </a:t>
            </a:r>
            <a:r>
              <a:rPr lang="en-US" err="1"/>
              <a:t>rowspan</a:t>
            </a:r>
            <a:r>
              <a:rPr lang="en-US"/>
              <a:t>="2"&gt;Telephone:&lt;/</a:t>
            </a:r>
            <a:r>
              <a:rPr lang="en-US" err="1"/>
              <a:t>th</a:t>
            </a:r>
            <a:r>
              <a:rPr lang="en-US"/>
              <a:t>&gt;</a:t>
            </a:r>
          </a:p>
          <a:p>
            <a:r>
              <a:rPr lang="en-US"/>
              <a:t>  &lt;td&gt;555 77 854&lt;/td&gt;</a:t>
            </a:r>
          </a:p>
          <a:p>
            <a:r>
              <a:rPr lang="en-US"/>
              <a:t>&lt;/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&lt;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  &lt;td&gt;555 77 855&lt;/td&gt;</a:t>
            </a:r>
          </a:p>
          <a:p>
            <a:r>
              <a:rPr lang="en-US"/>
              <a:t>&lt;/</a:t>
            </a:r>
            <a:r>
              <a:rPr lang="en-US" err="1"/>
              <a:t>tr</a:t>
            </a:r>
            <a:r>
              <a:rPr lang="en-US"/>
              <a:t>&gt;</a:t>
            </a:r>
          </a:p>
          <a:p>
            <a:r>
              <a:rPr lang="en-US"/>
              <a:t>&lt;/table&gt;</a:t>
            </a:r>
          </a:p>
          <a:p>
            <a:endParaRPr lang="en-US"/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3300"/>
                </a:solidFill>
              </a:rPr>
              <a:t>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5903924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What is HTML?</a:t>
            </a:r>
          </a:p>
          <a:p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  HTML is a language for describing web pages.</a:t>
            </a:r>
          </a:p>
          <a:p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 HTML stands for </a:t>
            </a:r>
            <a:r>
              <a:rPr lang="en-US" b="1"/>
              <a:t>H</a:t>
            </a:r>
            <a:r>
              <a:rPr lang="en-US"/>
              <a:t>yper </a:t>
            </a:r>
            <a:r>
              <a:rPr lang="en-US" b="1"/>
              <a:t>T</a:t>
            </a:r>
            <a:r>
              <a:rPr lang="en-US"/>
              <a:t>ext </a:t>
            </a:r>
            <a:r>
              <a:rPr lang="en-US" b="1"/>
              <a:t>M</a:t>
            </a:r>
            <a:r>
              <a:rPr lang="en-US"/>
              <a:t>arkup </a:t>
            </a:r>
            <a:r>
              <a:rPr lang="en-US" b="1"/>
              <a:t>L</a:t>
            </a:r>
            <a:r>
              <a:rPr lang="en-US"/>
              <a:t>anguage</a:t>
            </a:r>
          </a:p>
          <a:p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 HTML is not a programming language, it is a </a:t>
            </a:r>
            <a:r>
              <a:rPr lang="en-US" b="1"/>
              <a:t>markup language</a:t>
            </a:r>
          </a:p>
          <a:p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 A markup language is a set of </a:t>
            </a:r>
            <a:r>
              <a:rPr lang="en-US" b="1"/>
              <a:t>markup tags</a:t>
            </a:r>
          </a:p>
          <a:p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 The purpose of the tags are to </a:t>
            </a:r>
            <a:r>
              <a:rPr lang="en-US" b="1"/>
              <a:t>describe page content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609147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solidFill>
                  <a:srgbClr val="00B050"/>
                </a:solidFill>
              </a:rPr>
              <a:t>Cellpadding</a:t>
            </a:r>
            <a:endParaRPr lang="en-US" sz="2000">
              <a:solidFill>
                <a:srgbClr val="00B050"/>
              </a:solidFill>
            </a:endParaRPr>
          </a:p>
          <a:p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To create more white space between the cell content and its borders.</a:t>
            </a:r>
          </a:p>
          <a:p>
            <a:endParaRPr lang="en-US"/>
          </a:p>
          <a:p>
            <a:r>
              <a:rPr lang="en-US" sz="2000" err="1">
                <a:solidFill>
                  <a:srgbClr val="00B050"/>
                </a:solidFill>
              </a:rPr>
              <a:t>Cellspacing</a:t>
            </a:r>
            <a:endParaRPr lang="en-US" sz="2000">
              <a:solidFill>
                <a:srgbClr val="00B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/>
              <a:t>To increase the distance between the cells.</a:t>
            </a:r>
          </a:p>
          <a:p>
            <a:endParaRPr lang="en-US"/>
          </a:p>
          <a:p>
            <a:r>
              <a:rPr lang="en-US" sz="2000">
                <a:solidFill>
                  <a:srgbClr val="00B050"/>
                </a:solidFill>
              </a:rPr>
              <a:t>Frame attribute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To control the borders around the table.</a:t>
            </a:r>
          </a:p>
          <a:p>
            <a:endParaRPr lang="en-US"/>
          </a:p>
          <a:p>
            <a:r>
              <a:rPr lang="en-US"/>
              <a:t>frame=“border”</a:t>
            </a:r>
          </a:p>
          <a:p>
            <a:r>
              <a:rPr lang="en-US"/>
              <a:t>frame=“box”</a:t>
            </a:r>
          </a:p>
          <a:p>
            <a:r>
              <a:rPr lang="en-US"/>
              <a:t>frame=“void”</a:t>
            </a:r>
          </a:p>
          <a:p>
            <a:r>
              <a:rPr lang="en-US"/>
              <a:t>frame=“above”</a:t>
            </a:r>
          </a:p>
          <a:p>
            <a:r>
              <a:rPr lang="en-US"/>
              <a:t>frame=“below”</a:t>
            </a:r>
          </a:p>
          <a:p>
            <a:r>
              <a:rPr lang="en-US"/>
              <a:t>frame=“</a:t>
            </a:r>
            <a:r>
              <a:rPr lang="en-US" err="1"/>
              <a:t>hsides</a:t>
            </a:r>
            <a:r>
              <a:rPr lang="en-US"/>
              <a:t>”</a:t>
            </a:r>
          </a:p>
          <a:p>
            <a:r>
              <a:rPr lang="en-US"/>
              <a:t>frame=“</a:t>
            </a:r>
            <a:r>
              <a:rPr lang="en-US" err="1"/>
              <a:t>vsides</a:t>
            </a:r>
            <a:r>
              <a:rPr lang="en-US"/>
              <a:t>”</a:t>
            </a:r>
          </a:p>
          <a:p>
            <a:r>
              <a:rPr lang="en-US"/>
              <a:t>frame=“lhs”</a:t>
            </a:r>
          </a:p>
          <a:p>
            <a:r>
              <a:rPr lang="en-US"/>
              <a:t>frame=“</a:t>
            </a:r>
            <a:r>
              <a:rPr lang="en-US" err="1"/>
              <a:t>rhs</a:t>
            </a:r>
            <a:r>
              <a:rPr lang="en-US"/>
              <a:t>”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228600"/>
            <a:ext cx="6959021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HTML Lists</a:t>
            </a:r>
          </a:p>
          <a:p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The most common HTML lists are ordered and unordered lists:</a:t>
            </a:r>
          </a:p>
          <a:p>
            <a:endParaRPr lang="en-US"/>
          </a:p>
          <a:p>
            <a:r>
              <a:rPr lang="en-US" sz="2000">
                <a:solidFill>
                  <a:srgbClr val="00B050"/>
                </a:solidFill>
              </a:rPr>
              <a:t>HTML Ordered Lists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An ordered list starts with the &lt;</a:t>
            </a:r>
            <a:r>
              <a:rPr lang="en-US" err="1"/>
              <a:t>ol</a:t>
            </a:r>
            <a:r>
              <a:rPr lang="en-US"/>
              <a:t>&gt; tag. Each list item starts with the &lt;</a:t>
            </a:r>
            <a:r>
              <a:rPr lang="en-US" err="1"/>
              <a:t>li</a:t>
            </a:r>
            <a:r>
              <a:rPr lang="en-US"/>
              <a:t>&gt; tag.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The list items are marked with numbers.</a:t>
            </a:r>
          </a:p>
          <a:p>
            <a:endParaRPr lang="en-US"/>
          </a:p>
          <a:p>
            <a:r>
              <a:rPr lang="it-IT"/>
              <a:t>&lt;html&gt;</a:t>
            </a:r>
          </a:p>
          <a:p>
            <a:r>
              <a:rPr lang="it-IT"/>
              <a:t>&lt;body&gt;</a:t>
            </a:r>
          </a:p>
          <a:p>
            <a:endParaRPr lang="it-IT"/>
          </a:p>
          <a:p>
            <a:r>
              <a:rPr lang="it-IT"/>
              <a:t>&lt;h4&gt;An Ordered List:&lt;/h4&gt;</a:t>
            </a:r>
          </a:p>
          <a:p>
            <a:r>
              <a:rPr lang="it-IT"/>
              <a:t>&lt;ol&gt;</a:t>
            </a:r>
          </a:p>
          <a:p>
            <a:r>
              <a:rPr lang="it-IT"/>
              <a:t>  &lt;li&gt;Coffee&lt;/li&gt;</a:t>
            </a:r>
          </a:p>
          <a:p>
            <a:r>
              <a:rPr lang="it-IT"/>
              <a:t>  &lt;li&gt;Tea&lt;/li&gt;</a:t>
            </a:r>
          </a:p>
          <a:p>
            <a:r>
              <a:rPr lang="it-IT"/>
              <a:t>  &lt;li&gt;Milk&lt;/li&gt;</a:t>
            </a:r>
          </a:p>
          <a:p>
            <a:r>
              <a:rPr lang="it-IT"/>
              <a:t>&lt;/ol&gt;</a:t>
            </a:r>
          </a:p>
          <a:p>
            <a:endParaRPr lang="it-IT"/>
          </a:p>
          <a:p>
            <a:r>
              <a:rPr lang="it-IT"/>
              <a:t>&lt;/body&gt;</a:t>
            </a:r>
          </a:p>
          <a:p>
            <a:r>
              <a:rPr lang="it-IT"/>
              <a:t>&lt;/html&gt;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17061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HTML Unordered Lists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An unordered list starts with the &lt;</a:t>
            </a:r>
            <a:r>
              <a:rPr lang="en-US" err="1"/>
              <a:t>ul</a:t>
            </a:r>
            <a:r>
              <a:rPr lang="en-US"/>
              <a:t>&gt; tag. Each list item starts with the &lt;</a:t>
            </a:r>
            <a:r>
              <a:rPr lang="en-US" err="1"/>
              <a:t>li</a:t>
            </a:r>
            <a:r>
              <a:rPr lang="en-US"/>
              <a:t>&gt; tag.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list items are marked with bullets (typically small black circles).</a:t>
            </a:r>
          </a:p>
          <a:p>
            <a:endParaRPr lang="en-US"/>
          </a:p>
          <a:p>
            <a:r>
              <a:rPr lang="it-IT"/>
              <a:t>&lt;html&gt;</a:t>
            </a:r>
          </a:p>
          <a:p>
            <a:r>
              <a:rPr lang="it-IT"/>
              <a:t>&lt;body&gt;</a:t>
            </a:r>
          </a:p>
          <a:p>
            <a:endParaRPr lang="it-IT"/>
          </a:p>
          <a:p>
            <a:r>
              <a:rPr lang="it-IT"/>
              <a:t>&lt;h4&gt;An Unordered List:&lt;/h4&gt;</a:t>
            </a:r>
          </a:p>
          <a:p>
            <a:r>
              <a:rPr lang="it-IT"/>
              <a:t>&lt;ul&gt;</a:t>
            </a:r>
          </a:p>
          <a:p>
            <a:r>
              <a:rPr lang="it-IT"/>
              <a:t>  &lt;li&gt;Coffee&lt;/li&gt;</a:t>
            </a:r>
          </a:p>
          <a:p>
            <a:r>
              <a:rPr lang="it-IT"/>
              <a:t>  &lt;li&gt;Tea&lt;/li&gt;</a:t>
            </a:r>
          </a:p>
          <a:p>
            <a:r>
              <a:rPr lang="it-IT"/>
              <a:t>  &lt;li&gt;Milk&lt;/li&gt;</a:t>
            </a:r>
          </a:p>
          <a:p>
            <a:r>
              <a:rPr lang="it-IT"/>
              <a:t>&lt;/ul&gt;</a:t>
            </a:r>
          </a:p>
          <a:p>
            <a:endParaRPr lang="it-IT"/>
          </a:p>
          <a:p>
            <a:r>
              <a:rPr lang="it-IT"/>
              <a:t>&lt;/body&gt;</a:t>
            </a:r>
          </a:p>
          <a:p>
            <a:r>
              <a:rPr lang="it-IT"/>
              <a:t>&lt;/html&gt;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758252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HTML Definition Lists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A definition list is a list of items, with a description of each item.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&lt;dl&gt; tag defines a definition list.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&lt;dl&gt; tag is used in conjunction with &lt;</a:t>
            </a:r>
            <a:r>
              <a:rPr lang="en-US" err="1"/>
              <a:t>dt</a:t>
            </a:r>
            <a:r>
              <a:rPr lang="en-US"/>
              <a:t>&gt; (defines the item in the list) and &lt;</a:t>
            </a:r>
            <a:r>
              <a:rPr lang="en-US" err="1"/>
              <a:t>dd</a:t>
            </a:r>
            <a:r>
              <a:rPr lang="en-US"/>
              <a:t>&gt;</a:t>
            </a:r>
          </a:p>
          <a:p>
            <a:pPr>
              <a:lnSpc>
                <a:spcPct val="150000"/>
              </a:lnSpc>
            </a:pPr>
            <a:r>
              <a:rPr lang="en-US"/>
              <a:t>   (describes the item in the list):</a:t>
            </a:r>
          </a:p>
          <a:p>
            <a:endParaRPr lang="en-US"/>
          </a:p>
          <a:p>
            <a:r>
              <a:rPr lang="en-US"/>
              <a:t>&lt;dl&gt;</a:t>
            </a:r>
            <a:br>
              <a:rPr lang="en-US"/>
            </a:br>
            <a:r>
              <a:rPr lang="en-US"/>
              <a:t>&lt;</a:t>
            </a:r>
            <a:r>
              <a:rPr lang="en-US" err="1"/>
              <a:t>dt</a:t>
            </a:r>
            <a:r>
              <a:rPr lang="en-US"/>
              <a:t>&gt;Coffee&lt;/</a:t>
            </a:r>
            <a:r>
              <a:rPr lang="en-US" err="1"/>
              <a:t>dt</a:t>
            </a:r>
            <a:r>
              <a:rPr lang="en-US"/>
              <a:t>&gt;</a:t>
            </a:r>
            <a:br>
              <a:rPr lang="en-US"/>
            </a:br>
            <a:r>
              <a:rPr lang="en-US"/>
              <a:t>&lt;</a:t>
            </a:r>
            <a:r>
              <a:rPr lang="en-US" err="1"/>
              <a:t>dd</a:t>
            </a:r>
            <a:r>
              <a:rPr lang="en-US"/>
              <a:t>&gt;- black hot drink&lt;/</a:t>
            </a:r>
            <a:r>
              <a:rPr lang="en-US" err="1"/>
              <a:t>dd</a:t>
            </a:r>
            <a:r>
              <a:rPr lang="en-US"/>
              <a:t>&gt;</a:t>
            </a:r>
            <a:br>
              <a:rPr lang="en-US"/>
            </a:br>
            <a:r>
              <a:rPr lang="en-US"/>
              <a:t>&lt;</a:t>
            </a:r>
            <a:r>
              <a:rPr lang="en-US" err="1"/>
              <a:t>dt</a:t>
            </a:r>
            <a:r>
              <a:rPr lang="en-US"/>
              <a:t>&gt;Milk&lt;/</a:t>
            </a:r>
            <a:r>
              <a:rPr lang="en-US" err="1"/>
              <a:t>dt</a:t>
            </a:r>
            <a:r>
              <a:rPr lang="en-US"/>
              <a:t>&gt;</a:t>
            </a:r>
            <a:br>
              <a:rPr lang="en-US"/>
            </a:br>
            <a:r>
              <a:rPr lang="en-US"/>
              <a:t>&lt;</a:t>
            </a:r>
            <a:r>
              <a:rPr lang="en-US" err="1"/>
              <a:t>dd</a:t>
            </a:r>
            <a:r>
              <a:rPr lang="en-US"/>
              <a:t>&gt;- white cold drink&lt;/</a:t>
            </a:r>
            <a:r>
              <a:rPr lang="en-US" err="1"/>
              <a:t>dd</a:t>
            </a:r>
            <a:r>
              <a:rPr lang="en-US"/>
              <a:t>&gt;</a:t>
            </a:r>
            <a:br>
              <a:rPr lang="en-US"/>
            </a:br>
            <a:r>
              <a:rPr lang="en-US"/>
              <a:t>&lt;/dl&gt;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2944845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Different types of ordered list</a:t>
            </a:r>
          </a:p>
          <a:p>
            <a:endParaRPr lang="en-US"/>
          </a:p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endParaRPr lang="en-US"/>
          </a:p>
          <a:p>
            <a:r>
              <a:rPr lang="en-US"/>
              <a:t>&lt;h4&gt;Numbered list:&lt;/h4&gt;</a:t>
            </a:r>
          </a:p>
          <a:p>
            <a:r>
              <a:rPr lang="en-US"/>
              <a:t>&lt;</a:t>
            </a:r>
            <a:r>
              <a:rPr lang="en-US" err="1"/>
              <a:t>ol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&gt;Apples&lt;/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&gt;Bananas&lt;/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&gt;Lemons&lt;/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&gt;Oranges&lt;/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&lt;/</a:t>
            </a:r>
            <a:r>
              <a:rPr lang="en-US" err="1"/>
              <a:t>ol</a:t>
            </a:r>
            <a:r>
              <a:rPr lang="en-US"/>
              <a:t>&gt;  </a:t>
            </a:r>
          </a:p>
          <a:p>
            <a:endParaRPr lang="en-US"/>
          </a:p>
          <a:p>
            <a:r>
              <a:rPr lang="en-US"/>
              <a:t>&lt;h4&gt;Letters list:&lt;/h4&gt;</a:t>
            </a:r>
          </a:p>
          <a:p>
            <a:r>
              <a:rPr lang="en-US"/>
              <a:t>&lt;</a:t>
            </a:r>
            <a:r>
              <a:rPr lang="en-US" err="1"/>
              <a:t>ol</a:t>
            </a:r>
            <a:r>
              <a:rPr lang="en-US"/>
              <a:t> </a:t>
            </a:r>
            <a:r>
              <a:rPr lang="en-US" b="1"/>
              <a:t>type="A"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&gt;Apples&lt;/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&gt;Bananas&lt;/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&gt;Lemons&lt;/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&gt;Oranges&lt;/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&lt;/</a:t>
            </a:r>
            <a:r>
              <a:rPr lang="en-US" err="1"/>
              <a:t>ol</a:t>
            </a:r>
            <a:r>
              <a:rPr lang="en-US"/>
              <a:t>&gt; 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4002249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&lt;h4&gt;Lowercase letters list:&lt;/h4&gt;</a:t>
            </a:r>
          </a:p>
          <a:p>
            <a:r>
              <a:rPr lang="en-US"/>
              <a:t>&lt;</a:t>
            </a:r>
            <a:r>
              <a:rPr lang="en-US" err="1"/>
              <a:t>ol</a:t>
            </a:r>
            <a:r>
              <a:rPr lang="en-US"/>
              <a:t> </a:t>
            </a:r>
            <a:r>
              <a:rPr lang="en-US" b="1"/>
              <a:t>type="a"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&gt;Apples&lt;/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&gt;Bananas&lt;/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&gt;Lemons&lt;/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&gt;Oranges&lt;/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&lt;/</a:t>
            </a:r>
            <a:r>
              <a:rPr lang="en-US" err="1"/>
              <a:t>ol</a:t>
            </a:r>
            <a:r>
              <a:rPr lang="en-US"/>
              <a:t>&gt;  </a:t>
            </a:r>
          </a:p>
          <a:p>
            <a:r>
              <a:rPr lang="en-US"/>
              <a:t>&lt;h4&gt;Roman numbers list:&lt;/h4&gt;</a:t>
            </a:r>
          </a:p>
          <a:p>
            <a:r>
              <a:rPr lang="en-US"/>
              <a:t>&lt;</a:t>
            </a:r>
            <a:r>
              <a:rPr lang="en-US" err="1"/>
              <a:t>ol</a:t>
            </a:r>
            <a:r>
              <a:rPr lang="en-US" b="1"/>
              <a:t> type="I"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&gt;Apples&lt;/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&gt;Bananas&lt;/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&gt;Lemons&lt;/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&gt;Oranges&lt;/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&lt;/</a:t>
            </a:r>
            <a:r>
              <a:rPr lang="en-US" err="1"/>
              <a:t>ol</a:t>
            </a:r>
            <a:r>
              <a:rPr lang="en-US"/>
              <a:t>&gt;  </a:t>
            </a:r>
          </a:p>
          <a:p>
            <a:r>
              <a:rPr lang="en-US"/>
              <a:t>&lt;h4&gt;Lowercase Roman numbers list:&lt;/h4&gt;</a:t>
            </a:r>
          </a:p>
          <a:p>
            <a:r>
              <a:rPr lang="en-US"/>
              <a:t>&lt;</a:t>
            </a:r>
            <a:r>
              <a:rPr lang="en-US" err="1"/>
              <a:t>ol</a:t>
            </a:r>
            <a:r>
              <a:rPr lang="en-US"/>
              <a:t> </a:t>
            </a:r>
            <a:r>
              <a:rPr lang="en-US" b="1"/>
              <a:t>type="</a:t>
            </a:r>
            <a:r>
              <a:rPr lang="en-US" b="1" err="1"/>
              <a:t>i</a:t>
            </a:r>
            <a:r>
              <a:rPr lang="en-US" b="1"/>
              <a:t>"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&gt;Apples&lt;/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&gt;Bananas&lt;/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&gt;Lemons&lt;/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&gt;Oranges&lt;/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&lt;/</a:t>
            </a:r>
            <a:r>
              <a:rPr lang="en-US" err="1"/>
              <a:t>ol</a:t>
            </a:r>
            <a:r>
              <a:rPr lang="en-US"/>
              <a:t>&gt;  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281134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r>
              <a:rPr lang="en-US"/>
              <a:t>&lt;h4&gt;Disc bullets list:&lt;/h4&gt;</a:t>
            </a:r>
          </a:p>
          <a:p>
            <a:r>
              <a:rPr lang="en-US"/>
              <a:t>&lt;</a:t>
            </a:r>
            <a:r>
              <a:rPr lang="en-US" err="1"/>
              <a:t>ul</a:t>
            </a:r>
            <a:r>
              <a:rPr lang="en-US"/>
              <a:t> </a:t>
            </a:r>
            <a:r>
              <a:rPr lang="en-US" b="1"/>
              <a:t>type="disc"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&gt;Apples&lt;/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&gt;Bananas&lt;/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&gt;Lemons&lt;/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&gt;Oranges&lt;/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&lt;/</a:t>
            </a:r>
            <a:r>
              <a:rPr lang="en-US" err="1"/>
              <a:t>ul</a:t>
            </a:r>
            <a:r>
              <a:rPr lang="en-US"/>
              <a:t>&gt;  </a:t>
            </a:r>
          </a:p>
          <a:p>
            <a:r>
              <a:rPr lang="en-US"/>
              <a:t>&lt;h4&gt;Circle bullets list:&lt;/h4&gt;</a:t>
            </a:r>
          </a:p>
          <a:p>
            <a:r>
              <a:rPr lang="en-US"/>
              <a:t>&lt;</a:t>
            </a:r>
            <a:r>
              <a:rPr lang="en-US" err="1"/>
              <a:t>ul</a:t>
            </a:r>
            <a:r>
              <a:rPr lang="en-US"/>
              <a:t> </a:t>
            </a:r>
            <a:r>
              <a:rPr lang="en-US" b="1"/>
              <a:t>type="circle"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&gt;Apples&lt;/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&gt;Bananas&lt;/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&gt;Lemons&lt;/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&gt;Oranges&lt;/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&lt;/</a:t>
            </a:r>
            <a:r>
              <a:rPr lang="en-US" err="1"/>
              <a:t>ul</a:t>
            </a:r>
            <a:r>
              <a:rPr lang="en-US"/>
              <a:t>&gt; 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28587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&lt;h4&gt;Square bullets list:&lt;/h4&gt;</a:t>
            </a:r>
          </a:p>
          <a:p>
            <a:r>
              <a:rPr lang="en-US"/>
              <a:t>&lt;</a:t>
            </a:r>
            <a:r>
              <a:rPr lang="en-US" err="1"/>
              <a:t>ul</a:t>
            </a:r>
            <a:r>
              <a:rPr lang="en-US" b="1"/>
              <a:t> type="square"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&gt;Apples&lt;/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&gt;Bananas&lt;/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&gt;Lemons&lt;/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 &lt;</a:t>
            </a:r>
            <a:r>
              <a:rPr lang="en-US" err="1"/>
              <a:t>li</a:t>
            </a:r>
            <a:r>
              <a:rPr lang="en-US"/>
              <a:t>&gt;Oranges&lt;/</a:t>
            </a:r>
            <a:r>
              <a:rPr lang="en-US" err="1"/>
              <a:t>li</a:t>
            </a:r>
            <a:r>
              <a:rPr lang="en-US"/>
              <a:t>&gt;</a:t>
            </a:r>
          </a:p>
          <a:p>
            <a:r>
              <a:rPr lang="en-US"/>
              <a:t>&lt;/</a:t>
            </a:r>
            <a:r>
              <a:rPr lang="en-US" err="1"/>
              <a:t>ul</a:t>
            </a:r>
            <a:r>
              <a:rPr lang="en-US"/>
              <a:t>&gt;  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7922875" cy="367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HTML Block Elements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Most HTML elements are defined as </a:t>
            </a:r>
            <a:r>
              <a:rPr lang="en-US" b="1"/>
              <a:t>block level</a:t>
            </a:r>
            <a:r>
              <a:rPr lang="en-US"/>
              <a:t> elements or as </a:t>
            </a:r>
            <a:r>
              <a:rPr lang="en-US" b="1"/>
              <a:t>inline</a:t>
            </a:r>
            <a:r>
              <a:rPr lang="en-US"/>
              <a:t> elements.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Block level elements normally start (and end) with a new line when displayed in a browser.</a:t>
            </a:r>
          </a:p>
          <a:p>
            <a:pPr>
              <a:lnSpc>
                <a:spcPct val="150000"/>
              </a:lnSpc>
            </a:pPr>
            <a:r>
              <a:rPr lang="en-US"/>
              <a:t>            Examples: &lt;h1&gt;, &lt;p&gt;, &lt;</a:t>
            </a:r>
            <a:r>
              <a:rPr lang="en-US" err="1"/>
              <a:t>ul</a:t>
            </a:r>
            <a:r>
              <a:rPr lang="en-US"/>
              <a:t>&gt;, &lt;table&gt;</a:t>
            </a:r>
          </a:p>
          <a:p>
            <a:endParaRPr lang="en-US"/>
          </a:p>
          <a:p>
            <a:r>
              <a:rPr lang="en-US" sz="2000">
                <a:solidFill>
                  <a:srgbClr val="00B050"/>
                </a:solidFill>
              </a:rPr>
              <a:t>HTML Inline Elements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Inline elements are normally displayed without starting a new line.</a:t>
            </a:r>
          </a:p>
          <a:p>
            <a:pPr>
              <a:lnSpc>
                <a:spcPct val="150000"/>
              </a:lnSpc>
            </a:pPr>
            <a:r>
              <a:rPr lang="en-US"/>
              <a:t>	Examples: &lt;b&gt;, &lt;td&gt;, &lt;a&gt;, &lt;</a:t>
            </a:r>
            <a:r>
              <a:rPr lang="en-US" err="1"/>
              <a:t>img</a:t>
            </a:r>
            <a:r>
              <a:rPr lang="en-US"/>
              <a:t>&gt;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061" y="626165"/>
            <a:ext cx="6627455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The HTML &lt;div&gt; Element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&lt;div&gt; tag defines a division or a section in an HTML document.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&lt;div&gt; tag is used to group block-elements to format them with styles.</a:t>
            </a:r>
          </a:p>
          <a:p>
            <a:endParaRPr lang="en-US"/>
          </a:p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endParaRPr lang="en-US"/>
          </a:p>
          <a:p>
            <a:r>
              <a:rPr lang="en-US"/>
              <a:t>&lt;h3&gt;This is a header&lt;/h3&gt;</a:t>
            </a:r>
          </a:p>
          <a:p>
            <a:r>
              <a:rPr lang="en-US"/>
              <a:t>&lt;p&gt;This is a paragraph.&lt;/p&gt;</a:t>
            </a:r>
          </a:p>
          <a:p>
            <a:endParaRPr lang="en-US"/>
          </a:p>
          <a:p>
            <a:r>
              <a:rPr lang="en-US" b="1"/>
              <a:t>&lt;div style="color:#00FF00"&gt;</a:t>
            </a:r>
          </a:p>
          <a:p>
            <a:r>
              <a:rPr lang="en-US"/>
              <a:t>  &lt;h3&gt;This is a header&lt;/h3&gt;</a:t>
            </a:r>
          </a:p>
          <a:p>
            <a:r>
              <a:rPr lang="en-US"/>
              <a:t>  &lt;p&gt;This is a paragraph.&lt;/p&gt;</a:t>
            </a:r>
          </a:p>
          <a:p>
            <a:r>
              <a:rPr lang="en-US" b="1"/>
              <a:t>&lt;/div&gt;</a:t>
            </a:r>
          </a:p>
          <a:p>
            <a:endParaRPr lang="en-US"/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705584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HTML Elements</a:t>
            </a:r>
          </a:p>
          <a:p>
            <a:endParaRPr lang="en-US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"HTML tags" and "HTML elements" are often used to describe the same thing.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An HTML element is everything between the start tag and the end tag, including</a:t>
            </a:r>
          </a:p>
          <a:p>
            <a:pPr>
              <a:lnSpc>
                <a:spcPct val="150000"/>
              </a:lnSpc>
            </a:pPr>
            <a:r>
              <a:rPr lang="en-US"/>
              <a:t>    the tags: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 b="1"/>
              <a:t>HTML Element:</a:t>
            </a:r>
          </a:p>
          <a:p>
            <a:r>
              <a:rPr lang="en-US"/>
              <a:t>		&lt;p&gt;This is a paragraph.&lt;/p&gt;</a:t>
            </a:r>
          </a:p>
          <a:p>
            <a:endParaRPr lang="en-US"/>
          </a:p>
          <a:p>
            <a:r>
              <a:rPr lang="en-US" sz="2000" b="1"/>
              <a:t>HTML Documents = Web Pages</a:t>
            </a:r>
          </a:p>
          <a:p>
            <a:endParaRPr lang="en-US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HTML documents </a:t>
            </a:r>
            <a:r>
              <a:rPr lang="en-US" b="1"/>
              <a:t>describe web pages</a:t>
            </a:r>
            <a:endParaRPr lang="en-US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HTML documents </a:t>
            </a:r>
            <a:r>
              <a:rPr lang="en-US" b="1"/>
              <a:t>contain HTML tags</a:t>
            </a:r>
            <a:r>
              <a:rPr lang="en-US"/>
              <a:t> and plain text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HTML documents are also </a:t>
            </a:r>
            <a:r>
              <a:rPr lang="en-US" b="1"/>
              <a:t>called web pages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658589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The HTML &lt;span&gt; Element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The HTML &lt;span&gt; element is an inline element that can be used as a container for text.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The &lt;span&gt; element has no special meaning.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When used together with CSS, the &lt;span&gt; element can be used to set style attributes to parts </a:t>
            </a:r>
          </a:p>
          <a:p>
            <a:r>
              <a:rPr lang="en-US"/>
              <a:t>    of the text.</a:t>
            </a:r>
          </a:p>
          <a:p>
            <a:endParaRPr lang="en-US"/>
          </a:p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endParaRPr lang="en-US"/>
          </a:p>
          <a:p>
            <a:r>
              <a:rPr lang="en-US"/>
              <a:t>&lt;p&gt;My mother has </a:t>
            </a:r>
            <a:r>
              <a:rPr lang="en-US" b="1"/>
              <a:t>&lt;span style="</a:t>
            </a:r>
            <a:r>
              <a:rPr lang="en-US" b="1" err="1"/>
              <a:t>color:lightblue;font-weight:bold</a:t>
            </a:r>
            <a:r>
              <a:rPr lang="en-US" b="1"/>
              <a:t>"&gt;light blue&lt;/span&gt; </a:t>
            </a:r>
          </a:p>
          <a:p>
            <a:r>
              <a:rPr lang="en-US"/>
              <a:t>eyes and my father has </a:t>
            </a:r>
          </a:p>
          <a:p>
            <a:r>
              <a:rPr lang="en-US" b="1"/>
              <a:t>&lt;span style="</a:t>
            </a:r>
            <a:r>
              <a:rPr lang="en-US" b="1" err="1"/>
              <a:t>color:darkolivegreen;font-weight:bold</a:t>
            </a:r>
            <a:r>
              <a:rPr lang="en-US" b="1"/>
              <a:t>"&gt;dark green&lt;/span&gt; </a:t>
            </a:r>
          </a:p>
          <a:p>
            <a:r>
              <a:rPr lang="en-US"/>
              <a:t>eyes.&lt;/p&gt;</a:t>
            </a:r>
          </a:p>
          <a:p>
            <a:endParaRPr lang="en-US"/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112414" cy="697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HTML LAYOUTS</a:t>
            </a:r>
          </a:p>
          <a:p>
            <a:endParaRPr lang="en-US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HTML Layouts - Using &lt;div&gt; Elements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div element is a block level element used for grouping HTML elements.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following example uses five div elements to create a multiple column layout:</a:t>
            </a:r>
          </a:p>
          <a:p>
            <a:endParaRPr lang="en-US"/>
          </a:p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endParaRPr lang="en-US"/>
          </a:p>
          <a:p>
            <a:r>
              <a:rPr lang="en-US"/>
              <a:t>&lt;div id="container" style="width:500px"&gt;</a:t>
            </a:r>
          </a:p>
          <a:p>
            <a:endParaRPr lang="en-US"/>
          </a:p>
          <a:p>
            <a:r>
              <a:rPr lang="en-US"/>
              <a:t>&lt;div id="header" style="background-color:#FFA500;"&gt;</a:t>
            </a:r>
          </a:p>
          <a:p>
            <a:r>
              <a:rPr lang="en-US"/>
              <a:t>&lt;h1 style="margin-bottom:0;"&gt;Main Title of Web Page&lt;/h1&gt;&lt;/div&gt;</a:t>
            </a:r>
          </a:p>
          <a:p>
            <a:endParaRPr lang="en-US"/>
          </a:p>
          <a:p>
            <a:r>
              <a:rPr lang="en-US"/>
              <a:t>&lt;div id="menu" style="background-color:#FFD700;height:200px;width:100px;float:left;"&gt;</a:t>
            </a:r>
          </a:p>
          <a:p>
            <a:r>
              <a:rPr lang="en-US"/>
              <a:t>&lt;b&gt;Menu&lt;/b&gt;&lt;</a:t>
            </a:r>
            <a:r>
              <a:rPr lang="en-US" err="1"/>
              <a:t>br</a:t>
            </a:r>
            <a:r>
              <a:rPr lang="en-US"/>
              <a:t> /&gt;</a:t>
            </a:r>
          </a:p>
          <a:p>
            <a:r>
              <a:rPr lang="en-US"/>
              <a:t>HTML&lt;</a:t>
            </a:r>
            <a:r>
              <a:rPr lang="en-US" err="1"/>
              <a:t>br</a:t>
            </a:r>
            <a:r>
              <a:rPr lang="en-US"/>
              <a:t> /&gt;</a:t>
            </a:r>
          </a:p>
          <a:p>
            <a:r>
              <a:rPr lang="en-US"/>
              <a:t>CSS&lt;</a:t>
            </a:r>
            <a:r>
              <a:rPr lang="en-US" err="1"/>
              <a:t>br</a:t>
            </a:r>
            <a:r>
              <a:rPr lang="en-US"/>
              <a:t> /&gt;</a:t>
            </a:r>
          </a:p>
          <a:p>
            <a:r>
              <a:rPr lang="en-US"/>
              <a:t>JavaScript&lt;/div&gt;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2935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&lt;div id="content" style="background-color:#EEEEEE;height:200px;width:400px;float:left;"&gt;</a:t>
            </a:r>
          </a:p>
          <a:p>
            <a:r>
              <a:rPr lang="en-US"/>
              <a:t>Content goes here&lt;/div&gt;</a:t>
            </a:r>
          </a:p>
          <a:p>
            <a:endParaRPr lang="en-US"/>
          </a:p>
          <a:p>
            <a:r>
              <a:rPr lang="en-US"/>
              <a:t>&lt;div id="footer" style="background-color:#FFA500;clear:both;text-align:center;"&gt;</a:t>
            </a:r>
          </a:p>
          <a:p>
            <a:r>
              <a:rPr lang="en-US"/>
              <a:t>Copyright © smec.com&lt;/div&gt;</a:t>
            </a:r>
          </a:p>
          <a:p>
            <a:endParaRPr lang="en-US"/>
          </a:p>
          <a:p>
            <a:r>
              <a:rPr lang="en-US"/>
              <a:t>&lt;/div&gt;</a:t>
            </a:r>
          </a:p>
          <a:p>
            <a:r>
              <a:rPr lang="en-US"/>
              <a:t> 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63204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HTML Forms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HTML forms are used to pass data to a server.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A form can contain input elements like text fields, checkboxes, radio-buttons, submit buttons</a:t>
            </a:r>
          </a:p>
          <a:p>
            <a:r>
              <a:rPr lang="en-US"/>
              <a:t>   and more. 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The &lt;form&gt; tag is used to create an HTML form:</a:t>
            </a:r>
          </a:p>
          <a:p>
            <a:endParaRPr lang="en-US"/>
          </a:p>
          <a:p>
            <a:r>
              <a:rPr lang="en-US"/>
              <a:t>&lt;form&gt;</a:t>
            </a:r>
            <a:br>
              <a:rPr lang="en-US"/>
            </a:br>
            <a:r>
              <a:rPr lang="en-US"/>
              <a:t>.</a:t>
            </a:r>
            <a:br>
              <a:rPr lang="en-US"/>
            </a:br>
            <a:r>
              <a:rPr lang="en-US" i="1"/>
              <a:t>input elements</a:t>
            </a:r>
            <a:br>
              <a:rPr lang="en-US"/>
            </a:br>
            <a:r>
              <a:rPr lang="en-US"/>
              <a:t>.</a:t>
            </a:r>
            <a:br>
              <a:rPr lang="en-US"/>
            </a:br>
            <a:r>
              <a:rPr lang="en-US"/>
              <a:t>&lt;/form&gt;</a:t>
            </a:r>
          </a:p>
          <a:p>
            <a:endParaRPr lang="en-US"/>
          </a:p>
          <a:p>
            <a:r>
              <a:rPr lang="en-US" sz="2000">
                <a:solidFill>
                  <a:srgbClr val="00B050"/>
                </a:solidFill>
              </a:rPr>
              <a:t>HTML Forms - The Input Element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most important form element is the input element.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input element is used to select user information.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An input element can vary in many ways, depending on the type attribute. An input element can be </a:t>
            </a:r>
          </a:p>
          <a:p>
            <a:pPr>
              <a:lnSpc>
                <a:spcPct val="150000"/>
              </a:lnSpc>
            </a:pPr>
            <a:r>
              <a:rPr lang="en-US"/>
              <a:t>    of type text field, checkbox, password, radio button, submit button, and more.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5800"/>
            <a:ext cx="837056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Text Fields</a:t>
            </a:r>
          </a:p>
          <a:p>
            <a:r>
              <a:rPr lang="en-US"/>
              <a:t>&lt;</a:t>
            </a:r>
            <a:r>
              <a:rPr lang="en-US" b="1"/>
              <a:t>input type="text" /&gt; defines a one-line input field that a user can enter text into:</a:t>
            </a:r>
          </a:p>
          <a:p>
            <a:r>
              <a:rPr lang="en-US" b="1"/>
              <a:t>&lt;form&gt;</a:t>
            </a:r>
            <a:br>
              <a:rPr lang="en-US" b="1"/>
            </a:br>
            <a:r>
              <a:rPr lang="en-US" b="1"/>
              <a:t>First name: &lt;input type</a:t>
            </a:r>
            <a:r>
              <a:rPr lang="en-US"/>
              <a:t>="text" name="</a:t>
            </a:r>
            <a:r>
              <a:rPr lang="en-US" err="1"/>
              <a:t>firstname</a:t>
            </a:r>
            <a:r>
              <a:rPr lang="en-US"/>
              <a:t>" /&gt;&lt;</a:t>
            </a:r>
            <a:r>
              <a:rPr lang="en-US" err="1"/>
              <a:t>br</a:t>
            </a:r>
            <a:r>
              <a:rPr lang="en-US"/>
              <a:t> /&gt;</a:t>
            </a:r>
            <a:br>
              <a:rPr lang="en-US"/>
            </a:br>
            <a:r>
              <a:rPr lang="en-US"/>
              <a:t>Last name: &lt;input type="text" name="</a:t>
            </a:r>
            <a:r>
              <a:rPr lang="en-US" err="1"/>
              <a:t>lastname</a:t>
            </a:r>
            <a:r>
              <a:rPr lang="en-US"/>
              <a:t>" /&gt;</a:t>
            </a:r>
            <a:br>
              <a:rPr lang="en-US"/>
            </a:br>
            <a:r>
              <a:rPr lang="en-US"/>
              <a:t>&lt;/form&gt;</a:t>
            </a:r>
          </a:p>
          <a:p>
            <a:endParaRPr lang="en-US"/>
          </a:p>
          <a:p>
            <a:r>
              <a:rPr lang="en-US"/>
              <a:t> </a:t>
            </a:r>
            <a:r>
              <a:rPr lang="en-US" b="1"/>
              <a:t>Note:</a:t>
            </a:r>
            <a:r>
              <a:rPr lang="en-US"/>
              <a:t> The form itself is not visible. Also note that the default width of a text field is 20</a:t>
            </a:r>
          </a:p>
          <a:p>
            <a:r>
              <a:rPr lang="en-US"/>
              <a:t>characters. 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794395" cy="60016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Password Field</a:t>
            </a:r>
          </a:p>
          <a:p>
            <a:r>
              <a:rPr lang="en-US"/>
              <a:t>&lt;input type="password" /&gt; defines a password field:</a:t>
            </a:r>
          </a:p>
          <a:p>
            <a:r>
              <a:rPr lang="en-US"/>
              <a:t>&lt;form&gt;</a:t>
            </a:r>
            <a:br>
              <a:rPr lang="en-US"/>
            </a:br>
            <a:r>
              <a:rPr lang="en-US"/>
              <a:t>Password: &lt;input type="password" name="</a:t>
            </a:r>
            <a:r>
              <a:rPr lang="en-US" err="1"/>
              <a:t>pwd</a:t>
            </a:r>
            <a:r>
              <a:rPr lang="en-US"/>
              <a:t>" /&gt;</a:t>
            </a:r>
            <a:br>
              <a:rPr lang="en-US"/>
            </a:br>
            <a:r>
              <a:rPr lang="en-US"/>
              <a:t>&lt;/form&gt;</a:t>
            </a:r>
          </a:p>
          <a:p>
            <a:r>
              <a:rPr lang="en-US" b="1"/>
              <a:t>Note:</a:t>
            </a:r>
            <a:r>
              <a:rPr lang="en-US"/>
              <a:t> The characters in a password field are masked (shown as asterisks or circles). </a:t>
            </a:r>
          </a:p>
          <a:p>
            <a:endParaRPr lang="en-US"/>
          </a:p>
          <a:p>
            <a:r>
              <a:rPr lang="en-US" sz="2000">
                <a:solidFill>
                  <a:srgbClr val="00B050"/>
                </a:solidFill>
              </a:rPr>
              <a:t>Radio Buttons</a:t>
            </a:r>
          </a:p>
          <a:p>
            <a:r>
              <a:rPr lang="en-US"/>
              <a:t>&lt;input type="radio" /&gt; defines a radio button. Radio buttons let a user select ONLY ONE of a </a:t>
            </a:r>
          </a:p>
          <a:p>
            <a:r>
              <a:rPr lang="en-US"/>
              <a:t>limited number of choices:</a:t>
            </a:r>
          </a:p>
          <a:p>
            <a:r>
              <a:rPr lang="en-US"/>
              <a:t>&lt;form&gt;</a:t>
            </a:r>
            <a:br>
              <a:rPr lang="en-US"/>
            </a:br>
            <a:r>
              <a:rPr lang="en-US"/>
              <a:t>&lt;input type="radio" name="sex" value="male" /&gt; Male&lt;</a:t>
            </a:r>
            <a:r>
              <a:rPr lang="en-US" err="1"/>
              <a:t>br</a:t>
            </a:r>
            <a:r>
              <a:rPr lang="en-US"/>
              <a:t> /&gt;</a:t>
            </a:r>
            <a:br>
              <a:rPr lang="en-US"/>
            </a:br>
            <a:r>
              <a:rPr lang="en-US"/>
              <a:t>&lt;input type="radio" name="sex" value="female" /&gt; Female</a:t>
            </a:r>
            <a:br>
              <a:rPr lang="en-US"/>
            </a:br>
            <a:r>
              <a:rPr lang="en-US"/>
              <a:t>&lt;/form&gt;</a:t>
            </a:r>
          </a:p>
          <a:p>
            <a:endParaRPr lang="en-US"/>
          </a:p>
          <a:p>
            <a:r>
              <a:rPr lang="en-US" sz="2000">
                <a:solidFill>
                  <a:srgbClr val="00B050"/>
                </a:solidFill>
              </a:rPr>
              <a:t>Checkboxes</a:t>
            </a:r>
          </a:p>
          <a:p>
            <a:r>
              <a:rPr lang="en-US"/>
              <a:t>&lt;input type="checkbox" /&gt; defines a checkbox. Checkboxes let a user select ONE or MORE options </a:t>
            </a:r>
          </a:p>
          <a:p>
            <a:r>
              <a:rPr lang="en-US"/>
              <a:t>of a limited number of choices.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825418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Submit Button</a:t>
            </a:r>
          </a:p>
          <a:p>
            <a:r>
              <a:rPr lang="en-US"/>
              <a:t>&lt;input type="submit" /&gt; defines a submit button.</a:t>
            </a:r>
          </a:p>
          <a:p>
            <a:r>
              <a:rPr lang="en-US"/>
              <a:t>A submit button is used to send form data to a server. The data is sent to the page specified in the </a:t>
            </a:r>
          </a:p>
          <a:p>
            <a:r>
              <a:rPr lang="en-US"/>
              <a:t>form's action attribute. The file defined in the action attribute usually does something </a:t>
            </a:r>
          </a:p>
          <a:p>
            <a:r>
              <a:rPr lang="en-US"/>
              <a:t>with the received input:</a:t>
            </a:r>
          </a:p>
          <a:p>
            <a:r>
              <a:rPr lang="en-US"/>
              <a:t>&lt;form name="input" action="html_form_action.asp" method="get"&gt;</a:t>
            </a:r>
            <a:br>
              <a:rPr lang="en-US"/>
            </a:br>
            <a:r>
              <a:rPr lang="en-US"/>
              <a:t>Username: &lt;input type="text" name="user" /&gt;</a:t>
            </a:r>
            <a:br>
              <a:rPr lang="en-US"/>
            </a:br>
            <a:r>
              <a:rPr lang="en-US"/>
              <a:t>&lt;input type="submit" value="Submit" /&gt;</a:t>
            </a:r>
            <a:br>
              <a:rPr lang="en-US"/>
            </a:br>
            <a:r>
              <a:rPr lang="en-US"/>
              <a:t>&lt;/form&gt;</a:t>
            </a:r>
          </a:p>
          <a:p>
            <a:endParaRPr lang="en-US"/>
          </a:p>
          <a:p>
            <a:r>
              <a:rPr lang="en-US" sz="2000">
                <a:solidFill>
                  <a:srgbClr val="00B050"/>
                </a:solidFill>
              </a:rPr>
              <a:t>Drop down list</a:t>
            </a:r>
          </a:p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r>
              <a:rPr lang="en-US"/>
              <a:t>&lt;form action=""&gt;</a:t>
            </a:r>
          </a:p>
          <a:p>
            <a:r>
              <a:rPr lang="en-US"/>
              <a:t>&lt;select name="cars"&gt;</a:t>
            </a:r>
          </a:p>
          <a:p>
            <a:r>
              <a:rPr lang="en-US"/>
              <a:t>&lt;option value="</a:t>
            </a:r>
            <a:r>
              <a:rPr lang="en-US" err="1"/>
              <a:t>volvo</a:t>
            </a:r>
            <a:r>
              <a:rPr lang="en-US"/>
              <a:t>"&gt;Volvo&lt;/option&gt;</a:t>
            </a:r>
          </a:p>
          <a:p>
            <a:r>
              <a:rPr lang="en-US"/>
              <a:t>&lt;option value="</a:t>
            </a:r>
            <a:r>
              <a:rPr lang="en-US" err="1"/>
              <a:t>saab</a:t>
            </a:r>
            <a:r>
              <a:rPr lang="en-US"/>
              <a:t>"&gt;Saab&lt;/option&gt;</a:t>
            </a:r>
          </a:p>
          <a:p>
            <a:r>
              <a:rPr lang="en-US"/>
              <a:t>&lt;option value="fiat"&gt;Fiat&lt;/option&gt;</a:t>
            </a:r>
          </a:p>
          <a:p>
            <a:r>
              <a:rPr lang="en-US"/>
              <a:t>&lt;option value="</a:t>
            </a:r>
            <a:r>
              <a:rPr lang="en-US" err="1"/>
              <a:t>audi</a:t>
            </a:r>
            <a:r>
              <a:rPr lang="en-US"/>
              <a:t>"&gt;Audi&lt;/option&gt;</a:t>
            </a:r>
          </a:p>
          <a:p>
            <a:r>
              <a:rPr lang="en-US"/>
              <a:t>&lt;/select&gt;</a:t>
            </a:r>
          </a:p>
          <a:p>
            <a:r>
              <a:rPr lang="en-US"/>
              <a:t>&lt;/form&gt;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513159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Drop down list with selected value</a:t>
            </a:r>
          </a:p>
          <a:p>
            <a:br>
              <a:rPr lang="en-US"/>
            </a:br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endParaRPr lang="en-US"/>
          </a:p>
          <a:p>
            <a:r>
              <a:rPr lang="en-US"/>
              <a:t>&lt;form action=""&gt;</a:t>
            </a:r>
          </a:p>
          <a:p>
            <a:r>
              <a:rPr lang="en-US"/>
              <a:t>&lt;select name="cars"&gt;</a:t>
            </a:r>
          </a:p>
          <a:p>
            <a:r>
              <a:rPr lang="en-US"/>
              <a:t>&lt;option value="</a:t>
            </a:r>
            <a:r>
              <a:rPr lang="en-US" err="1"/>
              <a:t>volvo</a:t>
            </a:r>
            <a:r>
              <a:rPr lang="en-US"/>
              <a:t>"&gt;Volvo&lt;/option&gt;</a:t>
            </a:r>
          </a:p>
          <a:p>
            <a:r>
              <a:rPr lang="en-US"/>
              <a:t>&lt;option value="</a:t>
            </a:r>
            <a:r>
              <a:rPr lang="en-US" err="1"/>
              <a:t>saab</a:t>
            </a:r>
            <a:r>
              <a:rPr lang="en-US"/>
              <a:t>"&gt;Saab&lt;/option&gt;</a:t>
            </a:r>
          </a:p>
          <a:p>
            <a:r>
              <a:rPr lang="en-US"/>
              <a:t>&lt;option value="fiat" selected="selected"&gt;Fiat&lt;/option&gt;</a:t>
            </a:r>
          </a:p>
          <a:p>
            <a:r>
              <a:rPr lang="en-US"/>
              <a:t>&lt;option value="</a:t>
            </a:r>
            <a:r>
              <a:rPr lang="en-US" err="1"/>
              <a:t>audi</a:t>
            </a:r>
            <a:r>
              <a:rPr lang="en-US"/>
              <a:t>"&gt;Audi&lt;/option&gt;</a:t>
            </a:r>
          </a:p>
          <a:p>
            <a:r>
              <a:rPr lang="en-US"/>
              <a:t>&lt;/select&gt;</a:t>
            </a:r>
          </a:p>
          <a:p>
            <a:r>
              <a:rPr lang="en-US"/>
              <a:t>&lt;/form&gt;</a:t>
            </a:r>
          </a:p>
          <a:p>
            <a:endParaRPr lang="en-US"/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823634" cy="541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solidFill>
                  <a:srgbClr val="00B050"/>
                </a:solidFill>
              </a:rPr>
              <a:t>Textarea</a:t>
            </a:r>
            <a:endParaRPr lang="en-US" sz="2000">
              <a:solidFill>
                <a:srgbClr val="00B050"/>
              </a:solidFill>
            </a:endParaRPr>
          </a:p>
          <a:p>
            <a:endParaRPr lang="en-US"/>
          </a:p>
          <a:p>
            <a:r>
              <a:rPr lang="en-US"/>
              <a:t>&lt;html&gt; &lt;body&gt; &lt;p&gt; This example cannot be edited because our editor uses a </a:t>
            </a:r>
            <a:r>
              <a:rPr lang="en-US" err="1"/>
              <a:t>textarea</a:t>
            </a:r>
            <a:r>
              <a:rPr lang="en-US"/>
              <a:t> for input, </a:t>
            </a:r>
          </a:p>
          <a:p>
            <a:r>
              <a:rPr lang="en-US"/>
              <a:t>and your browser does not allow a </a:t>
            </a:r>
            <a:r>
              <a:rPr lang="en-US" err="1"/>
              <a:t>textarea</a:t>
            </a:r>
            <a:r>
              <a:rPr lang="en-US"/>
              <a:t> inside a </a:t>
            </a:r>
            <a:r>
              <a:rPr lang="en-US" err="1"/>
              <a:t>textarea</a:t>
            </a:r>
            <a:r>
              <a:rPr lang="en-US"/>
              <a:t>. &lt;/p&gt; &lt;</a:t>
            </a:r>
            <a:r>
              <a:rPr lang="en-US" err="1"/>
              <a:t>textarea</a:t>
            </a:r>
            <a:r>
              <a:rPr lang="en-US"/>
              <a:t> rows="10" cols="30"&gt; </a:t>
            </a:r>
          </a:p>
          <a:p>
            <a:r>
              <a:rPr lang="en-US"/>
              <a:t>The cat was playing in the garden. &lt;/</a:t>
            </a:r>
            <a:r>
              <a:rPr lang="en-US" err="1"/>
              <a:t>textarea</a:t>
            </a:r>
            <a:r>
              <a:rPr lang="en-US"/>
              <a:t>&gt; &lt;/body&gt; &lt;/html&gt;</a:t>
            </a:r>
          </a:p>
          <a:p>
            <a:endParaRPr lang="en-US"/>
          </a:p>
          <a:p>
            <a:r>
              <a:rPr lang="en-US" sz="2000">
                <a:solidFill>
                  <a:srgbClr val="00B050"/>
                </a:solidFill>
              </a:rPr>
              <a:t>Button</a:t>
            </a:r>
          </a:p>
          <a:p>
            <a:endParaRPr lang="en-US"/>
          </a:p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endParaRPr lang="en-US"/>
          </a:p>
          <a:p>
            <a:r>
              <a:rPr lang="en-US"/>
              <a:t>&lt;form action=""&gt;</a:t>
            </a:r>
          </a:p>
          <a:p>
            <a:r>
              <a:rPr lang="en-US"/>
              <a:t>&lt;input type="button" value="Hello world!"&gt;</a:t>
            </a:r>
          </a:p>
          <a:p>
            <a:r>
              <a:rPr lang="en-US"/>
              <a:t>&lt;/form&gt;</a:t>
            </a:r>
          </a:p>
          <a:p>
            <a:r>
              <a:rPr lang="en-US"/>
              <a:t> 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  <a:p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530349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HTML </a:t>
            </a:r>
            <a:r>
              <a:rPr lang="en-US" sz="2400" err="1">
                <a:solidFill>
                  <a:srgbClr val="FF3300"/>
                </a:solidFill>
              </a:rPr>
              <a:t>iframes</a:t>
            </a:r>
            <a:endParaRPr lang="en-US" sz="2400">
              <a:solidFill>
                <a:srgbClr val="FF3300"/>
              </a:solidFill>
            </a:endParaRPr>
          </a:p>
          <a:p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An </a:t>
            </a:r>
            <a:r>
              <a:rPr lang="en-US" err="1"/>
              <a:t>iframe</a:t>
            </a:r>
            <a:r>
              <a:rPr lang="en-US"/>
              <a:t> is used to display a web page within a web page.</a:t>
            </a:r>
          </a:p>
          <a:p>
            <a:endParaRPr lang="en-US" b="1"/>
          </a:p>
          <a:p>
            <a:r>
              <a:rPr lang="en-US" b="1"/>
              <a:t>Syntax for adding an </a:t>
            </a:r>
            <a:r>
              <a:rPr lang="en-US" b="1" err="1"/>
              <a:t>iframe</a:t>
            </a:r>
            <a:r>
              <a:rPr lang="en-US" b="1"/>
              <a:t>:</a:t>
            </a:r>
            <a:endParaRPr lang="en-US"/>
          </a:p>
          <a:p>
            <a:r>
              <a:rPr lang="en-US"/>
              <a:t>&lt;</a:t>
            </a:r>
            <a:r>
              <a:rPr lang="en-US" err="1"/>
              <a:t>iframe</a:t>
            </a:r>
            <a:r>
              <a:rPr lang="en-US"/>
              <a:t> </a:t>
            </a:r>
            <a:r>
              <a:rPr lang="en-US" err="1"/>
              <a:t>src</a:t>
            </a:r>
            <a:r>
              <a:rPr lang="en-US"/>
              <a:t>="</a:t>
            </a:r>
            <a:r>
              <a:rPr lang="en-US" i="1"/>
              <a:t>URL</a:t>
            </a:r>
            <a:r>
              <a:rPr lang="en-US"/>
              <a:t>"&gt;&lt;/</a:t>
            </a:r>
            <a:r>
              <a:rPr lang="en-US" err="1"/>
              <a:t>iframe</a:t>
            </a:r>
            <a:r>
              <a:rPr lang="en-US"/>
              <a:t>&gt;</a:t>
            </a:r>
          </a:p>
          <a:p>
            <a:r>
              <a:rPr lang="en-US"/>
              <a:t>The URL points to the location of the separate page.</a:t>
            </a:r>
          </a:p>
          <a:p>
            <a:endParaRPr lang="en-US"/>
          </a:p>
          <a:p>
            <a:r>
              <a:rPr lang="en-US" sz="2000" err="1">
                <a:solidFill>
                  <a:srgbClr val="00B050"/>
                </a:solidFill>
              </a:rPr>
              <a:t>Iframe</a:t>
            </a:r>
            <a:r>
              <a:rPr lang="en-US" sz="2000">
                <a:solidFill>
                  <a:srgbClr val="00B050"/>
                </a:solidFill>
              </a:rPr>
              <a:t> - Set Height and Width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The height and width attributes are used to specify the height and width of the </a:t>
            </a:r>
            <a:r>
              <a:rPr lang="en-US" err="1"/>
              <a:t>iframe</a:t>
            </a:r>
            <a:r>
              <a:rPr lang="en-US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The attribute values are specified in pixels by default, but they can also be in percent (like "80%").</a:t>
            </a:r>
          </a:p>
          <a:p>
            <a:endParaRPr lang="en-US"/>
          </a:p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r>
              <a:rPr lang="en-US"/>
              <a:t>&lt;</a:t>
            </a:r>
            <a:r>
              <a:rPr lang="en-US" err="1"/>
              <a:t>iframe</a:t>
            </a:r>
            <a:r>
              <a:rPr lang="en-US"/>
              <a:t> </a:t>
            </a:r>
            <a:r>
              <a:rPr lang="en-US" err="1"/>
              <a:t>src</a:t>
            </a:r>
            <a:r>
              <a:rPr lang="en-US"/>
              <a:t>="demo_iframe.htm" width="200" height="200"&gt;&lt;/</a:t>
            </a:r>
            <a:r>
              <a:rPr lang="en-US" err="1"/>
              <a:t>iframe</a:t>
            </a:r>
            <a:r>
              <a:rPr lang="en-US"/>
              <a:t>&gt;</a:t>
            </a:r>
          </a:p>
          <a:p>
            <a:endParaRPr lang="en-US"/>
          </a:p>
          <a:p>
            <a:r>
              <a:rPr lang="en-US"/>
              <a:t>&lt;p&gt;Some older browsers don't support </a:t>
            </a:r>
            <a:r>
              <a:rPr lang="en-US" err="1"/>
              <a:t>iframes</a:t>
            </a:r>
            <a:r>
              <a:rPr lang="en-US"/>
              <a:t>.&lt;/p&gt;</a:t>
            </a:r>
          </a:p>
          <a:p>
            <a:r>
              <a:rPr lang="en-US"/>
              <a:t>&lt;p&gt;If they don't, the </a:t>
            </a:r>
            <a:r>
              <a:rPr lang="en-US" err="1"/>
              <a:t>iframe</a:t>
            </a:r>
            <a:r>
              <a:rPr lang="en-US"/>
              <a:t> will not be visible.&lt;/p&gt;</a:t>
            </a:r>
          </a:p>
          <a:p>
            <a:endParaRPr lang="en-US"/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626062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 sz="2400">
                <a:solidFill>
                  <a:srgbClr val="00B050"/>
                </a:solidFill>
              </a:rPr>
              <a:t>HTML Element Syntax</a:t>
            </a:r>
          </a:p>
          <a:p>
            <a:endParaRPr lang="en-US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An HTML element starts with a </a:t>
            </a:r>
            <a:r>
              <a:rPr lang="en-US" b="1"/>
              <a:t>start tag / opening tag</a:t>
            </a:r>
            <a:endParaRPr lang="en-US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An HTML element ends with an </a:t>
            </a:r>
            <a:r>
              <a:rPr lang="en-US" b="1"/>
              <a:t>end tag / closing tag</a:t>
            </a:r>
            <a:endParaRPr lang="en-US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 </a:t>
            </a:r>
            <a:r>
              <a:rPr lang="en-US" b="1"/>
              <a:t>element content</a:t>
            </a:r>
            <a:r>
              <a:rPr lang="en-US"/>
              <a:t> is everything between the start and the end tag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Some HTML elements have </a:t>
            </a:r>
            <a:r>
              <a:rPr lang="en-US" b="1"/>
              <a:t>empty content</a:t>
            </a:r>
            <a:endParaRPr lang="en-US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Empty elements are </a:t>
            </a:r>
            <a:r>
              <a:rPr lang="en-US" b="1"/>
              <a:t>closed in the start tag</a:t>
            </a:r>
            <a:endParaRPr lang="en-US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Most HTML elements can have </a:t>
            </a:r>
            <a:r>
              <a:rPr lang="en-US" b="1"/>
              <a:t>attributes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7812908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solidFill>
                  <a:srgbClr val="00B050"/>
                </a:solidFill>
              </a:rPr>
              <a:t>Iframe</a:t>
            </a:r>
            <a:r>
              <a:rPr lang="en-US" sz="2000">
                <a:solidFill>
                  <a:srgbClr val="00B050"/>
                </a:solidFill>
              </a:rPr>
              <a:t> - Remove the Border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</a:t>
            </a:r>
            <a:r>
              <a:rPr lang="en-US" err="1"/>
              <a:t>frameborder</a:t>
            </a:r>
            <a:r>
              <a:rPr lang="en-US"/>
              <a:t> attribute specifies whether or not to display a border around the </a:t>
            </a:r>
            <a:r>
              <a:rPr lang="en-US" err="1"/>
              <a:t>iframe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Set the attribute value to "0" to remove the border:</a:t>
            </a:r>
          </a:p>
          <a:p>
            <a:endParaRPr lang="en-US"/>
          </a:p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r>
              <a:rPr lang="en-US"/>
              <a:t>&lt;</a:t>
            </a:r>
            <a:r>
              <a:rPr lang="en-US" err="1"/>
              <a:t>iframe</a:t>
            </a:r>
            <a:r>
              <a:rPr lang="en-US"/>
              <a:t> </a:t>
            </a:r>
            <a:r>
              <a:rPr lang="en-US" err="1"/>
              <a:t>src</a:t>
            </a:r>
            <a:r>
              <a:rPr lang="en-US"/>
              <a:t>="demo_iframe.htm" </a:t>
            </a:r>
            <a:r>
              <a:rPr lang="en-US" err="1"/>
              <a:t>frameborder</a:t>
            </a:r>
            <a:r>
              <a:rPr lang="en-US"/>
              <a:t>="0"&gt;&lt;/</a:t>
            </a:r>
            <a:r>
              <a:rPr lang="en-US" err="1"/>
              <a:t>iframe</a:t>
            </a:r>
            <a:r>
              <a:rPr lang="en-US"/>
              <a:t>&gt;</a:t>
            </a:r>
          </a:p>
          <a:p>
            <a:endParaRPr lang="en-US"/>
          </a:p>
          <a:p>
            <a:r>
              <a:rPr lang="en-US"/>
              <a:t>&lt;p&gt;Some older browsers don't support </a:t>
            </a:r>
            <a:r>
              <a:rPr lang="en-US" err="1"/>
              <a:t>iframes</a:t>
            </a:r>
            <a:r>
              <a:rPr lang="en-US"/>
              <a:t>.&lt;/p&gt;</a:t>
            </a:r>
          </a:p>
          <a:p>
            <a:r>
              <a:rPr lang="en-US"/>
              <a:t>&lt;p&gt;If they don't, the </a:t>
            </a:r>
            <a:r>
              <a:rPr lang="en-US" err="1"/>
              <a:t>iframe</a:t>
            </a:r>
            <a:r>
              <a:rPr lang="en-US"/>
              <a:t> will not be visible.&lt;/p&gt;</a:t>
            </a:r>
          </a:p>
          <a:p>
            <a:endParaRPr lang="en-US"/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339399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Use </a:t>
            </a:r>
            <a:r>
              <a:rPr lang="en-US" sz="2000" err="1">
                <a:solidFill>
                  <a:srgbClr val="00B050"/>
                </a:solidFill>
              </a:rPr>
              <a:t>iframe</a:t>
            </a:r>
            <a:r>
              <a:rPr lang="en-US" sz="2000">
                <a:solidFill>
                  <a:srgbClr val="00B050"/>
                </a:solidFill>
              </a:rPr>
              <a:t> as a Target for a Link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An </a:t>
            </a:r>
            <a:r>
              <a:rPr lang="en-US" err="1"/>
              <a:t>iframe</a:t>
            </a:r>
            <a:r>
              <a:rPr lang="en-US"/>
              <a:t> can be used as the target frame for a link.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/>
              <a:t>The target attribute of a link must refer to the name attribute of the </a:t>
            </a:r>
            <a:r>
              <a:rPr lang="en-US" err="1"/>
              <a:t>iframe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&lt;html&gt;</a:t>
            </a:r>
          </a:p>
          <a:p>
            <a:r>
              <a:rPr lang="en-US"/>
              <a:t>&lt;body&gt;</a:t>
            </a:r>
          </a:p>
          <a:p>
            <a:endParaRPr lang="en-US"/>
          </a:p>
          <a:p>
            <a:r>
              <a:rPr lang="en-US"/>
              <a:t>&lt;</a:t>
            </a:r>
            <a:r>
              <a:rPr lang="en-US" err="1"/>
              <a:t>iframe</a:t>
            </a:r>
            <a:r>
              <a:rPr lang="en-US"/>
              <a:t> </a:t>
            </a:r>
            <a:r>
              <a:rPr lang="en-US" err="1"/>
              <a:t>src</a:t>
            </a:r>
            <a:r>
              <a:rPr lang="en-US"/>
              <a:t>="demo_iframe.html" name="</a:t>
            </a:r>
            <a:r>
              <a:rPr lang="en-US" err="1"/>
              <a:t>iframe_a</a:t>
            </a:r>
            <a:r>
              <a:rPr lang="en-US"/>
              <a:t>"&gt;&lt;/</a:t>
            </a:r>
            <a:r>
              <a:rPr lang="en-US" err="1"/>
              <a:t>iframe</a:t>
            </a:r>
            <a:r>
              <a:rPr lang="en-US"/>
              <a:t>&gt;</a:t>
            </a:r>
          </a:p>
          <a:p>
            <a:r>
              <a:rPr lang="en-US"/>
              <a:t>&lt;p&gt;&lt;a </a:t>
            </a:r>
            <a:r>
              <a:rPr lang="en-US" err="1"/>
              <a:t>href</a:t>
            </a:r>
            <a:r>
              <a:rPr lang="en-US"/>
              <a:t>="http://www.smec.com" target="</a:t>
            </a:r>
            <a:r>
              <a:rPr lang="en-US" err="1"/>
              <a:t>iframe_a</a:t>
            </a:r>
            <a:r>
              <a:rPr lang="en-US"/>
              <a:t>"&gt;</a:t>
            </a:r>
            <a:r>
              <a:rPr lang="en-US" err="1"/>
              <a:t>smec</a:t>
            </a:r>
            <a:r>
              <a:rPr lang="en-US"/>
              <a:t>&lt;/a&gt;&lt;/p&gt;</a:t>
            </a:r>
          </a:p>
          <a:p>
            <a:endParaRPr lang="en-US"/>
          </a:p>
          <a:p>
            <a:r>
              <a:rPr lang="en-US"/>
              <a:t>&lt;p&gt;&lt;b&gt;Note:&lt;/b&gt; Because the target of the link matches the name of the </a:t>
            </a:r>
            <a:r>
              <a:rPr lang="en-US" err="1"/>
              <a:t>iframe</a:t>
            </a:r>
            <a:r>
              <a:rPr lang="en-US"/>
              <a:t>, the link will </a:t>
            </a:r>
          </a:p>
          <a:p>
            <a:r>
              <a:rPr lang="en-US"/>
              <a:t>open in the </a:t>
            </a:r>
            <a:r>
              <a:rPr lang="en-US" err="1"/>
              <a:t>iframe</a:t>
            </a:r>
            <a:r>
              <a:rPr lang="en-US"/>
              <a:t>.&lt;/p&gt;</a:t>
            </a:r>
          </a:p>
          <a:p>
            <a:endParaRPr lang="en-US"/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807791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HTML Attributes</a:t>
            </a:r>
          </a:p>
          <a:p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HTML elements can have </a:t>
            </a:r>
            <a:r>
              <a:rPr lang="en-US" b="1"/>
              <a:t>attributes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Attributes provide </a:t>
            </a:r>
            <a:r>
              <a:rPr lang="en-US" b="1"/>
              <a:t>additional information</a:t>
            </a:r>
            <a:r>
              <a:rPr lang="en-US"/>
              <a:t> about an element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Attributes are always specified in </a:t>
            </a:r>
            <a:r>
              <a:rPr lang="en-US" b="1"/>
              <a:t>the start tag</a:t>
            </a: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Attributes come in name/value pairs like: </a:t>
            </a:r>
            <a:r>
              <a:rPr lang="en-US" b="1"/>
              <a:t>name="value"</a:t>
            </a:r>
            <a:endParaRPr lang="en-US"/>
          </a:p>
          <a:p>
            <a:endParaRPr lang="en-US"/>
          </a:p>
          <a:p>
            <a:r>
              <a:rPr lang="en-US" sz="2400">
                <a:solidFill>
                  <a:srgbClr val="FF3300"/>
                </a:solidFill>
              </a:rPr>
              <a:t>HTML Headings</a:t>
            </a:r>
          </a:p>
          <a:p>
            <a:r>
              <a:rPr lang="en-US"/>
              <a:t>Headings are defined with the &lt;h1&gt; to &lt;h6&gt; tags.</a:t>
            </a:r>
          </a:p>
          <a:p>
            <a:r>
              <a:rPr lang="en-US"/>
              <a:t>&lt;h1&gt; defines the most important heading. &lt;h6&gt; defines the least important heading.</a:t>
            </a:r>
          </a:p>
          <a:p>
            <a:endParaRPr lang="en-US"/>
          </a:p>
          <a:p>
            <a:r>
              <a:rPr lang="en-US" sz="2400">
                <a:solidFill>
                  <a:srgbClr val="FF3300"/>
                </a:solidFill>
              </a:rPr>
              <a:t>HTML Lines</a:t>
            </a:r>
          </a:p>
          <a:p>
            <a:r>
              <a:rPr lang="en-US"/>
              <a:t>The &lt;hr /&gt; tag creates a horizontal line in an HTML page.</a:t>
            </a:r>
            <a:br>
              <a:rPr lang="en-US"/>
            </a:br>
            <a:endParaRPr lang="en-US"/>
          </a:p>
          <a:p>
            <a:r>
              <a:rPr lang="en-US" sz="2400">
                <a:solidFill>
                  <a:srgbClr val="FF3300"/>
                </a:solidFill>
              </a:rPr>
              <a:t>HTML Comments</a:t>
            </a:r>
          </a:p>
          <a:p>
            <a:r>
              <a:rPr lang="en-US"/>
              <a:t>Comments can be inserted into the HTML code to make it more readable and understandable. </a:t>
            </a:r>
          </a:p>
          <a:p>
            <a:r>
              <a:rPr lang="en-US"/>
              <a:t>Comments are ignored by the browser and are not displayed.</a:t>
            </a:r>
          </a:p>
          <a:p>
            <a:endParaRPr lang="en-US"/>
          </a:p>
          <a:p>
            <a:r>
              <a:rPr lang="en-US" err="1"/>
              <a:t>Eg</a:t>
            </a:r>
            <a:r>
              <a:rPr lang="en-US"/>
              <a:t>:&lt;!—This is a comment--&gt;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1653"/>
            <a:ext cx="772628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HTML Paragraphs</a:t>
            </a:r>
          </a:p>
          <a:p>
            <a:r>
              <a:rPr lang="en-US"/>
              <a:t>Paragraphs are defined with the &lt;p&gt; tag.</a:t>
            </a:r>
          </a:p>
          <a:p>
            <a:endParaRPr lang="en-US"/>
          </a:p>
          <a:p>
            <a:r>
              <a:rPr lang="en-US" sz="2400">
                <a:solidFill>
                  <a:srgbClr val="FF3300"/>
                </a:solidFill>
              </a:rPr>
              <a:t>HTML Line Breaks</a:t>
            </a:r>
          </a:p>
          <a:p>
            <a:r>
              <a:rPr lang="en-US"/>
              <a:t>Use the &lt;</a:t>
            </a:r>
            <a:r>
              <a:rPr lang="en-US" err="1"/>
              <a:t>br</a:t>
            </a:r>
            <a:r>
              <a:rPr lang="en-US"/>
              <a:t> /&gt; tag if you want a line break (a new line) without starting a new paragraph:</a:t>
            </a:r>
          </a:p>
          <a:p>
            <a:r>
              <a:rPr lang="en-US">
                <a:solidFill>
                  <a:srgbClr val="FF3300"/>
                </a:solidFill>
              </a:rPr>
              <a:t>HTML CODE TAG</a:t>
            </a:r>
          </a:p>
          <a:p>
            <a:endParaRPr lang="en-US"/>
          </a:p>
          <a:p>
            <a:r>
              <a:rPr lang="en-US"/>
              <a:t>The &lt;code&gt; tag is a phrase tag. It defines a piece of computer code.</a:t>
            </a:r>
          </a:p>
          <a:p>
            <a:r>
              <a:rPr lang="en-US" b="1"/>
              <a:t>Tip:</a:t>
            </a:r>
            <a:r>
              <a:rPr lang="en-US"/>
              <a:t> This tag is not deprecated, but it is possible to achieve richer effect with CSS.</a:t>
            </a:r>
          </a:p>
          <a:p>
            <a:r>
              <a:rPr lang="en-US"/>
              <a:t>All phrase tags: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27701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HTML Formatting Tags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143000"/>
          <a:ext cx="6029325" cy="3646170"/>
        </p:xfrm>
        <a:graphic>
          <a:graphicData uri="http://schemas.openxmlformats.org/drawingml/2006/table">
            <a:tbl>
              <a:tblPr/>
              <a:tblGrid>
                <a:gridCol w="1205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verdana"/>
                        </a:rPr>
                        <a:t>Tag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latin typeface="verdana"/>
                        </a:rPr>
                        <a:t>Description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2"/>
                        </a:rPr>
                        <a:t>&lt;</a:t>
                      </a:r>
                      <a:r>
                        <a:rPr lang="en-US">
                          <a:solidFill>
                            <a:srgbClr val="FFC000"/>
                          </a:solidFill>
                          <a:latin typeface="verdana"/>
                          <a:hlinkClick r:id="rId2"/>
                        </a:rPr>
                        <a:t>b&gt;</a:t>
                      </a:r>
                      <a:endParaRPr lang="en-US">
                        <a:solidFill>
                          <a:srgbClr val="FFC000"/>
                        </a:solidFill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Defines bold text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2"/>
                        </a:rPr>
                        <a:t>&lt;big&gt;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Defines big text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3"/>
                        </a:rPr>
                        <a:t>&lt;em&gt;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Defines emphasized text 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2"/>
                        </a:rPr>
                        <a:t>&lt;i&gt;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Defines italic text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2"/>
                        </a:rPr>
                        <a:t>&lt;small&gt;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Defines small text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3"/>
                        </a:rPr>
                        <a:t>&lt;strong&gt;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Defines strong text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4"/>
                        </a:rPr>
                        <a:t>&lt;sub&gt;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Defines subscripted text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900B09"/>
                          </a:solidFill>
                          <a:latin typeface="verdana"/>
                          <a:hlinkClick r:id="rId4"/>
                        </a:rPr>
                        <a:t>&lt;sup&gt;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Defines superscripted text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FFC000"/>
                          </a:solidFill>
                          <a:latin typeface="verdana"/>
                        </a:rPr>
                        <a:t>&lt;code&gt;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latin typeface="verdana"/>
                        </a:rPr>
                        <a:t>Defines</a:t>
                      </a:r>
                      <a:r>
                        <a:rPr lang="en-US" baseline="0">
                          <a:latin typeface="verdana"/>
                        </a:rPr>
                        <a:t> computer code text</a:t>
                      </a:r>
                      <a:endParaRPr lang="en-US"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5322804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CSS(Cascading Style Sheets)</a:t>
            </a:r>
          </a:p>
          <a:p>
            <a:endParaRPr lang="en-US"/>
          </a:p>
          <a:p>
            <a:r>
              <a:rPr lang="en-US"/>
              <a:t>Two type:</a:t>
            </a:r>
          </a:p>
          <a:p>
            <a:endParaRPr lang="en-US"/>
          </a:p>
          <a:p>
            <a:r>
              <a:rPr lang="en-US"/>
              <a:t>1)External Styles</a:t>
            </a:r>
          </a:p>
          <a:p>
            <a:r>
              <a:rPr lang="en-US"/>
              <a:t>2)Inline Styles </a:t>
            </a:r>
          </a:p>
          <a:p>
            <a:endParaRPr lang="en-US"/>
          </a:p>
          <a:p>
            <a:r>
              <a:rPr lang="en-US" sz="2000">
                <a:solidFill>
                  <a:srgbClr val="00B050"/>
                </a:solidFill>
              </a:rPr>
              <a:t>External Styles</a:t>
            </a:r>
          </a:p>
          <a:p>
            <a:r>
              <a:rPr lang="en-US"/>
              <a:t>&lt;html&gt;</a:t>
            </a:r>
          </a:p>
          <a:p>
            <a:r>
              <a:rPr lang="en-US"/>
              <a:t>&lt;head&gt;</a:t>
            </a:r>
          </a:p>
          <a:p>
            <a:r>
              <a:rPr lang="en-US"/>
              <a:t>&lt;link </a:t>
            </a:r>
            <a:r>
              <a:rPr lang="en-US" err="1"/>
              <a:t>rel</a:t>
            </a:r>
            <a:r>
              <a:rPr lang="en-US"/>
              <a:t>="</a:t>
            </a:r>
            <a:r>
              <a:rPr lang="en-US" err="1"/>
              <a:t>stylesheet</a:t>
            </a:r>
            <a:r>
              <a:rPr lang="en-US"/>
              <a:t>" type="text/</a:t>
            </a:r>
            <a:r>
              <a:rPr lang="en-US" err="1"/>
              <a:t>css</a:t>
            </a:r>
            <a:r>
              <a:rPr lang="en-US"/>
              <a:t>" </a:t>
            </a:r>
            <a:r>
              <a:rPr lang="en-US" err="1"/>
              <a:t>href</a:t>
            </a:r>
            <a:r>
              <a:rPr lang="en-US"/>
              <a:t>="styles.css" /&gt;</a:t>
            </a:r>
          </a:p>
          <a:p>
            <a:r>
              <a:rPr lang="en-US"/>
              <a:t>&lt;/head&gt;</a:t>
            </a:r>
          </a:p>
          <a:p>
            <a:endParaRPr lang="en-US"/>
          </a:p>
          <a:p>
            <a:r>
              <a:rPr lang="en-US"/>
              <a:t>&lt;body&gt;</a:t>
            </a:r>
          </a:p>
          <a:p>
            <a:r>
              <a:rPr lang="en-US"/>
              <a:t>&lt;h1&gt;I am formatted with an external style sheet&lt;/h1&gt;</a:t>
            </a:r>
          </a:p>
          <a:p>
            <a:r>
              <a:rPr lang="en-US"/>
              <a:t>&lt;p&gt;Me too!&lt;/p&gt;</a:t>
            </a:r>
          </a:p>
          <a:p>
            <a:r>
              <a:rPr lang="en-US"/>
              <a:t>&lt;/body&gt;</a:t>
            </a:r>
          </a:p>
          <a:p>
            <a:endParaRPr lang="en-US"/>
          </a:p>
          <a:p>
            <a:r>
              <a:rPr lang="en-US"/>
              <a:t>&lt;/html&gt;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529318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Inline styles</a:t>
            </a:r>
          </a:p>
          <a:p>
            <a:endParaRPr lang="en-US"/>
          </a:p>
          <a:p>
            <a:r>
              <a:rPr lang="en-US"/>
              <a:t>&lt;html&gt;</a:t>
            </a:r>
          </a:p>
          <a:p>
            <a:r>
              <a:rPr lang="en-US"/>
              <a:t>&lt;body style="background-</a:t>
            </a:r>
            <a:r>
              <a:rPr lang="en-US" err="1"/>
              <a:t>color:PowderBlue</a:t>
            </a:r>
            <a:r>
              <a:rPr lang="en-US"/>
              <a:t>;"&gt;</a:t>
            </a:r>
          </a:p>
          <a:p>
            <a:endParaRPr lang="en-US"/>
          </a:p>
          <a:p>
            <a:r>
              <a:rPr lang="en-US"/>
              <a:t>&lt;h1&gt;Look! Styles and colors&lt;/h1&gt;</a:t>
            </a:r>
          </a:p>
          <a:p>
            <a:endParaRPr lang="en-US"/>
          </a:p>
          <a:p>
            <a:r>
              <a:rPr lang="en-US"/>
              <a:t>&lt;p style="font-</a:t>
            </a:r>
            <a:r>
              <a:rPr lang="en-US" err="1"/>
              <a:t>family:verdana;color:red</a:t>
            </a:r>
            <a:r>
              <a:rPr lang="en-US"/>
              <a:t>;"&gt;</a:t>
            </a:r>
          </a:p>
          <a:p>
            <a:r>
              <a:rPr lang="en-US"/>
              <a:t>This text is in Verdana and red&lt;/p&gt;</a:t>
            </a:r>
          </a:p>
          <a:p>
            <a:endParaRPr lang="en-US"/>
          </a:p>
          <a:p>
            <a:r>
              <a:rPr lang="en-US"/>
              <a:t>&lt;p style="font-</a:t>
            </a:r>
            <a:r>
              <a:rPr lang="en-US" err="1"/>
              <a:t>family:times;color:green</a:t>
            </a:r>
            <a:r>
              <a:rPr lang="en-US"/>
              <a:t>;"&gt;</a:t>
            </a:r>
          </a:p>
          <a:p>
            <a:r>
              <a:rPr lang="en-US"/>
              <a:t>This text is in Times and green&lt;/p&gt;</a:t>
            </a:r>
          </a:p>
          <a:p>
            <a:endParaRPr lang="en-US"/>
          </a:p>
          <a:p>
            <a:r>
              <a:rPr lang="en-US"/>
              <a:t>&lt;p style="font-size:30px;"&gt;This text is 30 pixels high&lt;/p&gt;</a:t>
            </a:r>
          </a:p>
          <a:p>
            <a:endParaRPr lang="en-US"/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872A63D217A843A848CB489C7CC580" ma:contentTypeVersion="0" ma:contentTypeDescription="Create a new document." ma:contentTypeScope="" ma:versionID="c607fd63a3ddaad2c31a7f4cba399b5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0E734F-A888-4EC1-B646-BE0E3A236F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DFF812-FF96-401B-A9E0-B2BEACF36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78AB5B-02B5-4952-ACD2-C73548CCCD1E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4205</Words>
  <Application>Microsoft Office PowerPoint</Application>
  <PresentationFormat>On-screen Show (4:3)</PresentationFormat>
  <Paragraphs>590</Paragraphs>
  <Slides>41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Franklin Gothic Book</vt:lpstr>
      <vt:lpstr>Perpetua</vt:lpstr>
      <vt:lpstr>verdana</vt:lpstr>
      <vt:lpstr>Wingdings</vt:lpstr>
      <vt:lpstr>Wingdings 2</vt:lpstr>
      <vt:lpstr>Equity</vt:lpstr>
      <vt:lpstr>HTML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sys</dc:creator>
  <cp:lastModifiedBy>Deepa G</cp:lastModifiedBy>
  <cp:revision>4</cp:revision>
  <dcterms:created xsi:type="dcterms:W3CDTF">2012-05-24T10:32:29Z</dcterms:created>
  <dcterms:modified xsi:type="dcterms:W3CDTF">2025-07-29T00:49:45Z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0x010100DF872A63D217A843A848CB489C7CC580</vt:lpwstr>
  </property>
</Properties>
</file>