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4" r:id="rId2"/>
    <p:sldId id="329" r:id="rId3"/>
    <p:sldId id="330" r:id="rId4"/>
    <p:sldId id="331" r:id="rId5"/>
    <p:sldId id="333" r:id="rId6"/>
    <p:sldId id="334" r:id="rId7"/>
    <p:sldId id="335" r:id="rId8"/>
    <p:sldId id="336" r:id="rId9"/>
    <p:sldId id="337" r:id="rId10"/>
    <p:sldId id="338" r:id="rId11"/>
    <p:sldId id="339" r:id="rId12"/>
    <p:sldId id="345" r:id="rId13"/>
    <p:sldId id="346" r:id="rId14"/>
    <p:sldId id="340" r:id="rId15"/>
    <p:sldId id="341" r:id="rId16"/>
    <p:sldId id="342"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468"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3AAB-44E9-4B83-9104-AC8D72E98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FD3468-9701-4F2A-83A9-DBC8793F5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30E897-88DF-40B9-A77D-85A4D6F58F01}"/>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0E71B4A9-73E1-4589-BBCD-57805D80C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A50C7-0682-4F56-865A-D0F1F2F999A5}"/>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338280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182E-C31C-48B7-B806-B35CA8DE73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E217CA-6A6A-4461-84FC-10AF1DE622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18A17-8B53-4F7D-8AA9-AA3F2DE3EB3C}"/>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FDD2B581-950E-4374-9B1B-F00D656D6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72EBE-9165-4837-B3DA-F343F0CFE23D}"/>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269773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3DE58-9D69-41CC-8130-72C083E03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B39C9-9942-4289-87D4-9A60B3BE1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1DB1E-05D7-479F-977F-88E9DF282CA9}"/>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66D9CB7C-7D29-4160-9D99-4E24BA808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72EA6-47F5-48E3-BC8F-1D93A709DF3F}"/>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208824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FF08-AE8B-4A78-9EF8-044125DF2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97CD6-7C26-4308-8E42-2D181819E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B83D1-5D87-4BC2-B8A0-6B029B030E8A}"/>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A65C1B28-BD90-460C-B797-842913EC23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DDDBE-371F-48FC-98A1-0B3ABC466421}"/>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640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1474-D8E4-4AB5-9511-A4614A8C0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DE2794-84BF-4C58-A377-B1336655B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E2A56-A0D0-4C59-B224-71F8DEE5E45B}"/>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274C8575-2C07-4918-9D16-4ACEF8FBB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29924-7EF7-4030-BDB8-DC0A6B63A30D}"/>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24770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CC95-7127-4DBD-B922-D7A3D7FF7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1E051-8C55-4333-933E-A0C9B4B53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7BE590-1E3A-46C1-A048-D0AFD1B69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83BD86-93D5-44F4-A12E-B6E8B10DAFB2}"/>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6" name="Footer Placeholder 5">
            <a:extLst>
              <a:ext uri="{FF2B5EF4-FFF2-40B4-BE49-F238E27FC236}">
                <a16:creationId xmlns:a16="http://schemas.microsoft.com/office/drawing/2014/main" id="{CE2504E2-E4F6-444C-9B91-6A509C1597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B135F2-FB83-40F9-83FB-5578F6BD9C5D}"/>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151207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E9DA-EEC3-4DCD-B292-87AC443C26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ED0F42-DCF7-4687-8833-A55703B8A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EFE33-32E1-4AAE-B9D2-BE823B2A2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EB70F-DDC0-49C2-817B-556C4AB2B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0548D-C40F-43A0-A679-F0A18F2AD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BC0A5-0A45-468C-9FAD-ABF5BC163973}"/>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8" name="Footer Placeholder 7">
            <a:extLst>
              <a:ext uri="{FF2B5EF4-FFF2-40B4-BE49-F238E27FC236}">
                <a16:creationId xmlns:a16="http://schemas.microsoft.com/office/drawing/2014/main" id="{782702C8-B067-4147-B68D-C483F5C7CD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D0EE14-5D78-4C27-A389-DFF0CDB82C90}"/>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94662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E33C-2BCF-4D9B-8A2D-E35F9577FB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1EA940-DAEA-4FC7-82C9-14466B64BEC3}"/>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4" name="Footer Placeholder 3">
            <a:extLst>
              <a:ext uri="{FF2B5EF4-FFF2-40B4-BE49-F238E27FC236}">
                <a16:creationId xmlns:a16="http://schemas.microsoft.com/office/drawing/2014/main" id="{1A1E91BB-CEED-4F12-B94E-BE88990B8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28623A-F607-42FE-8D88-A0EAD9CDAAD1}"/>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409331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44D8D-145D-4486-BA63-615EF7C01C6B}"/>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3" name="Footer Placeholder 2">
            <a:extLst>
              <a:ext uri="{FF2B5EF4-FFF2-40B4-BE49-F238E27FC236}">
                <a16:creationId xmlns:a16="http://schemas.microsoft.com/office/drawing/2014/main" id="{E2082F5E-A38D-4F28-BA95-97BAAF3E1C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DA7C8-B9A5-403B-A61A-15AA90175F48}"/>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235683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13C5-7299-495E-91D2-27F3A066F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F2DBE6-4DF7-42CE-87BA-D42797E9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00850-0710-4AAD-A158-A9190888A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373E9-D1D1-4EDA-AE82-938D0C56FF25}"/>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6" name="Footer Placeholder 5">
            <a:extLst>
              <a:ext uri="{FF2B5EF4-FFF2-40B4-BE49-F238E27FC236}">
                <a16:creationId xmlns:a16="http://schemas.microsoft.com/office/drawing/2014/main" id="{0ECEFD9D-3C98-42B4-87A7-70D6F4248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B8815-785B-45C3-8514-419B10E3873B}"/>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132314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5A88-D46F-434E-8D3A-87A09407C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CBBEF9-9F19-4817-997A-8F5B88B95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5EA16D-01A3-4FB4-AD10-6928CD9D4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74C0B-D557-4BCC-A921-D86F18339C9D}"/>
              </a:ext>
            </a:extLst>
          </p:cNvPr>
          <p:cNvSpPr>
            <a:spLocks noGrp="1"/>
          </p:cNvSpPr>
          <p:nvPr>
            <p:ph type="dt" sz="half" idx="10"/>
          </p:nvPr>
        </p:nvSpPr>
        <p:spPr/>
        <p:txBody>
          <a:bodyPr/>
          <a:lstStyle/>
          <a:p>
            <a:fld id="{06268EC7-11BF-4A14-BCEF-17BFE3B898B3}" type="datetimeFigureOut">
              <a:rPr lang="en-IN" smtClean="0"/>
              <a:t>17-08-2025</a:t>
            </a:fld>
            <a:endParaRPr lang="en-IN"/>
          </a:p>
        </p:txBody>
      </p:sp>
      <p:sp>
        <p:nvSpPr>
          <p:cNvPr id="6" name="Footer Placeholder 5">
            <a:extLst>
              <a:ext uri="{FF2B5EF4-FFF2-40B4-BE49-F238E27FC236}">
                <a16:creationId xmlns:a16="http://schemas.microsoft.com/office/drawing/2014/main" id="{D9F98106-1CFD-436B-B5C1-76E2AA8FAA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3C59A-E6CF-486A-A27E-A9CBDB85289D}"/>
              </a:ext>
            </a:extLst>
          </p:cNvPr>
          <p:cNvSpPr>
            <a:spLocks noGrp="1"/>
          </p:cNvSpPr>
          <p:nvPr>
            <p:ph type="sldNum" sz="quarter" idx="12"/>
          </p:nvPr>
        </p:nvSpPr>
        <p:spPr/>
        <p:txBody>
          <a:bodyPr/>
          <a:lstStyle/>
          <a:p>
            <a:fld id="{FC1B6F74-014E-4E81-994B-892A681FD553}" type="slidenum">
              <a:rPr lang="en-IN" smtClean="0"/>
              <a:t>‹#›</a:t>
            </a:fld>
            <a:endParaRPr lang="en-IN"/>
          </a:p>
        </p:txBody>
      </p:sp>
    </p:spTree>
    <p:extLst>
      <p:ext uri="{BB962C8B-B14F-4D97-AF65-F5344CB8AC3E}">
        <p14:creationId xmlns:p14="http://schemas.microsoft.com/office/powerpoint/2010/main" val="192244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0343E-CED6-4FD3-83AE-555D0B8B5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B4861D-8A45-4720-BCF4-E879F325E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AA79C-D977-44DF-AE39-5A0CFBD10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68EC7-11BF-4A14-BCEF-17BFE3B898B3}" type="datetimeFigureOut">
              <a:rPr lang="en-IN" smtClean="0"/>
              <a:t>17-08-2025</a:t>
            </a:fld>
            <a:endParaRPr lang="en-IN"/>
          </a:p>
        </p:txBody>
      </p:sp>
      <p:sp>
        <p:nvSpPr>
          <p:cNvPr id="5" name="Footer Placeholder 4">
            <a:extLst>
              <a:ext uri="{FF2B5EF4-FFF2-40B4-BE49-F238E27FC236}">
                <a16:creationId xmlns:a16="http://schemas.microsoft.com/office/drawing/2014/main" id="{660E8E1B-0BA9-4A1F-8A61-153CC0005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E16A08-E554-426B-8F3A-DFBC058EE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B6F74-014E-4E81-994B-892A681FD553}" type="slidenum">
              <a:rPr lang="en-IN" smtClean="0"/>
              <a:t>‹#›</a:t>
            </a:fld>
            <a:endParaRPr lang="en-IN"/>
          </a:p>
        </p:txBody>
      </p:sp>
    </p:spTree>
    <p:extLst>
      <p:ext uri="{BB962C8B-B14F-4D97-AF65-F5344CB8AC3E}">
        <p14:creationId xmlns:p14="http://schemas.microsoft.com/office/powerpoint/2010/main" val="390736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806" y="3152149"/>
            <a:ext cx="10515600" cy="788786"/>
          </a:xfrm>
        </p:spPr>
        <p:txBody>
          <a:bodyPr>
            <a:normAutofit/>
          </a:bodyPr>
          <a:lstStyle/>
          <a:p>
            <a:pPr marL="0" indent="0" algn="ctr">
              <a:buNone/>
            </a:pPr>
            <a:r>
              <a:rPr lang="en-US" sz="4400" dirty="0">
                <a:latin typeface="Times New Roman" pitchFamily="18" charset="0"/>
                <a:cs typeface="Times New Roman" pitchFamily="18" charset="0"/>
              </a:rPr>
              <a:t>Images, Links and Lists in HTML</a:t>
            </a:r>
          </a:p>
        </p:txBody>
      </p:sp>
    </p:spTree>
    <p:extLst>
      <p:ext uri="{BB962C8B-B14F-4D97-AF65-F5344CB8AC3E}">
        <p14:creationId xmlns:p14="http://schemas.microsoft.com/office/powerpoint/2010/main" val="229673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C1829-A7D2-422E-8C62-1FE9C493B31A}"/>
              </a:ext>
            </a:extLst>
          </p:cNvPr>
          <p:cNvSpPr>
            <a:spLocks noGrp="1"/>
          </p:cNvSpPr>
          <p:nvPr>
            <p:ph idx="1"/>
          </p:nvPr>
        </p:nvSpPr>
        <p:spPr>
          <a:xfrm>
            <a:off x="384536" y="379899"/>
            <a:ext cx="10515600" cy="3939020"/>
          </a:xfrm>
        </p:spPr>
        <p:txBody>
          <a:bodyPr>
            <a:noAutofit/>
          </a:bodyPr>
          <a:lstStyle/>
          <a:p>
            <a:r>
              <a:rPr lang="en-IN" sz="2000" dirty="0">
                <a:latin typeface="Times New Roman" pitchFamily="18" charset="0"/>
                <a:cs typeface="Times New Roman" pitchFamily="18" charset="0"/>
              </a:rPr>
              <a:t>&lt;!DOCTYPE html&gt;</a:t>
            </a:r>
          </a:p>
          <a:p>
            <a:r>
              <a:rPr lang="en-IN" sz="2000" dirty="0">
                <a:latin typeface="Times New Roman" pitchFamily="18" charset="0"/>
                <a:cs typeface="Times New Roman" pitchFamily="18" charset="0"/>
              </a:rPr>
              <a:t>&lt;html&gt;</a:t>
            </a:r>
          </a:p>
          <a:p>
            <a:r>
              <a:rPr lang="en-IN" sz="2000" dirty="0">
                <a:latin typeface="Times New Roman" pitchFamily="18" charset="0"/>
                <a:cs typeface="Times New Roman" pitchFamily="18" charset="0"/>
              </a:rPr>
              <a:t>&lt;body&gt;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&lt;h1&gt;HTML Links&lt;/h1&gt;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&lt;p&gt;&lt;a </a:t>
            </a:r>
            <a:r>
              <a:rPr lang="en-IN" sz="2000" dirty="0" err="1">
                <a:latin typeface="Times New Roman" pitchFamily="18" charset="0"/>
                <a:cs typeface="Times New Roman" pitchFamily="18" charset="0"/>
              </a:rPr>
              <a:t>href</a:t>
            </a:r>
            <a:r>
              <a:rPr lang="en-IN" sz="2000" dirty="0">
                <a:latin typeface="Times New Roman" pitchFamily="18" charset="0"/>
                <a:cs typeface="Times New Roman" pitchFamily="18" charset="0"/>
              </a:rPr>
              <a:t>="https://en.wikipedia.org/wiki/Butterfly"&gt;Butterfly!&lt;/a&gt;&lt;/p&gt;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&lt;/body&gt;</a:t>
            </a:r>
          </a:p>
          <a:p>
            <a:r>
              <a:rPr lang="en-IN" sz="2000" dirty="0">
                <a:latin typeface="Times New Roman" pitchFamily="18" charset="0"/>
                <a:cs typeface="Times New Roman" pitchFamily="18" charset="0"/>
              </a:rPr>
              <a:t>&lt;/html&gt;</a:t>
            </a:r>
          </a:p>
        </p:txBody>
      </p:sp>
      <p:pic>
        <p:nvPicPr>
          <p:cNvPr id="4" name="Content Placeholder 3">
            <a:extLst>
              <a:ext uri="{FF2B5EF4-FFF2-40B4-BE49-F238E27FC236}">
                <a16:creationId xmlns:a16="http://schemas.microsoft.com/office/drawing/2014/main" id="{F6D99980-C4FA-4427-B796-AC15FC392E49}"/>
              </a:ext>
            </a:extLst>
          </p:cNvPr>
          <p:cNvPicPr>
            <a:picLocks noChangeAspect="1"/>
          </p:cNvPicPr>
          <p:nvPr/>
        </p:nvPicPr>
        <p:blipFill>
          <a:blip r:embed="rId2"/>
          <a:stretch>
            <a:fillRect/>
          </a:stretch>
        </p:blipFill>
        <p:spPr>
          <a:xfrm>
            <a:off x="5398584" y="3155325"/>
            <a:ext cx="5973461" cy="3052292"/>
          </a:xfrm>
          <a:prstGeom prst="rect">
            <a:avLst/>
          </a:prstGeom>
        </p:spPr>
      </p:pic>
    </p:spTree>
    <p:extLst>
      <p:ext uri="{BB962C8B-B14F-4D97-AF65-F5344CB8AC3E}">
        <p14:creationId xmlns:p14="http://schemas.microsoft.com/office/powerpoint/2010/main" val="77559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42542827"/>
              </p:ext>
            </p:extLst>
          </p:nvPr>
        </p:nvGraphicFramePr>
        <p:xfrm>
          <a:off x="1061235" y="1681471"/>
          <a:ext cx="6025564" cy="4354868"/>
        </p:xfrm>
        <a:graphic>
          <a:graphicData uri="http://schemas.openxmlformats.org/drawingml/2006/table">
            <a:tbl>
              <a:tblPr/>
              <a:tblGrid>
                <a:gridCol w="960748">
                  <a:extLst>
                    <a:ext uri="{9D8B030D-6E8A-4147-A177-3AD203B41FA5}">
                      <a16:colId xmlns:a16="http://schemas.microsoft.com/office/drawing/2014/main" val="20000"/>
                    </a:ext>
                  </a:extLst>
                </a:gridCol>
                <a:gridCol w="5064816">
                  <a:extLst>
                    <a:ext uri="{9D8B030D-6E8A-4147-A177-3AD203B41FA5}">
                      <a16:colId xmlns:a16="http://schemas.microsoft.com/office/drawing/2014/main" val="20001"/>
                    </a:ext>
                  </a:extLst>
                </a:gridCol>
              </a:tblGrid>
              <a:tr h="350108">
                <a:tc>
                  <a:txBody>
                    <a:bodyPr/>
                    <a:lstStyle/>
                    <a:p>
                      <a:pPr algn="l"/>
                      <a:r>
                        <a:rPr lang="en-US" sz="1500" b="1" dirty="0" err="1">
                          <a:effectLst/>
                          <a:latin typeface="inherit"/>
                        </a:rPr>
                        <a:t>Sl.No</a:t>
                      </a:r>
                      <a:endParaRPr lang="en-US" sz="1500" b="1" dirty="0">
                        <a:effectLst/>
                        <a:latin typeface="inherit"/>
                      </a:endParaRPr>
                    </a:p>
                  </a:txBody>
                  <a:tcPr marL="62519" marR="62519" marT="62519" marB="62519" anchor="ctr">
                    <a:lnL>
                      <a:noFill/>
                    </a:lnL>
                    <a:lnR>
                      <a:noFill/>
                    </a:lnR>
                    <a:lnT>
                      <a:noFill/>
                    </a:lnT>
                    <a:lnB>
                      <a:noFill/>
                    </a:lnB>
                  </a:tcPr>
                </a:tc>
                <a:tc>
                  <a:txBody>
                    <a:bodyPr/>
                    <a:lstStyle/>
                    <a:p>
                      <a:pPr algn="l"/>
                      <a:r>
                        <a:rPr lang="en-US" sz="1500" b="1">
                          <a:effectLst/>
                          <a:latin typeface="inherit"/>
                        </a:rPr>
                        <a:t>Option &amp; Description</a:t>
                      </a:r>
                    </a:p>
                  </a:txBody>
                  <a:tcPr marL="62519" marR="62519" marT="62519" marB="62519" anchor="ctr">
                    <a:lnL>
                      <a:noFill/>
                    </a:lnL>
                    <a:lnR>
                      <a:noFill/>
                    </a:lnR>
                    <a:lnT>
                      <a:noFill/>
                    </a:lnT>
                    <a:lnB>
                      <a:noFill/>
                    </a:lnB>
                  </a:tcPr>
                </a:tc>
                <a:extLst>
                  <a:ext uri="{0D108BD9-81ED-4DB2-BD59-A6C34878D82A}">
                    <a16:rowId xmlns:a16="http://schemas.microsoft.com/office/drawing/2014/main" val="10000"/>
                  </a:ext>
                </a:extLst>
              </a:tr>
              <a:tr h="800246">
                <a:tc>
                  <a:txBody>
                    <a:bodyPr/>
                    <a:lstStyle/>
                    <a:p>
                      <a:pPr algn="ctr"/>
                      <a:r>
                        <a:rPr lang="en-US" sz="1500">
                          <a:effectLst/>
                        </a:rPr>
                        <a:t>1</a:t>
                      </a:r>
                    </a:p>
                  </a:txBody>
                  <a:tcPr marL="62519" marR="62519" marT="62519" marB="62519" anchor="ctr">
                    <a:lnL>
                      <a:noFill/>
                    </a:lnL>
                    <a:lnR>
                      <a:noFill/>
                    </a:lnR>
                    <a:lnT>
                      <a:noFill/>
                    </a:lnT>
                    <a:lnB>
                      <a:noFill/>
                    </a:lnB>
                  </a:tcPr>
                </a:tc>
                <a:tc>
                  <a:txBody>
                    <a:bodyPr/>
                    <a:lstStyle/>
                    <a:p>
                      <a:pPr algn="l"/>
                      <a:r>
                        <a:rPr lang="en-US" sz="1500" b="1">
                          <a:effectLst/>
                          <a:latin typeface="inherit"/>
                        </a:rPr>
                        <a:t>_blank</a:t>
                      </a:r>
                      <a:endParaRPr lang="en-US" sz="1500">
                        <a:effectLst/>
                      </a:endParaRPr>
                    </a:p>
                    <a:p>
                      <a:pPr algn="l"/>
                      <a:r>
                        <a:rPr lang="en-US" sz="1500">
                          <a:effectLst/>
                        </a:rPr>
                        <a:t>Opens the linked document in a new window or tab.</a:t>
                      </a:r>
                    </a:p>
                  </a:txBody>
                  <a:tcPr marL="62519" marR="62519" marT="62519" marB="62519" anchor="ctr">
                    <a:lnL>
                      <a:noFill/>
                    </a:lnL>
                    <a:lnR>
                      <a:noFill/>
                    </a:lnR>
                    <a:lnT>
                      <a:noFill/>
                    </a:lnT>
                    <a:lnB>
                      <a:noFill/>
                    </a:lnB>
                  </a:tcPr>
                </a:tc>
                <a:extLst>
                  <a:ext uri="{0D108BD9-81ED-4DB2-BD59-A6C34878D82A}">
                    <a16:rowId xmlns:a16="http://schemas.microsoft.com/office/drawing/2014/main" val="10001"/>
                  </a:ext>
                </a:extLst>
              </a:tr>
              <a:tr h="800246">
                <a:tc>
                  <a:txBody>
                    <a:bodyPr/>
                    <a:lstStyle/>
                    <a:p>
                      <a:pPr algn="ctr"/>
                      <a:r>
                        <a:rPr lang="en-US" sz="1500">
                          <a:effectLst/>
                        </a:rPr>
                        <a:t>2</a:t>
                      </a:r>
                    </a:p>
                  </a:txBody>
                  <a:tcPr marL="62519" marR="62519" marT="62519" marB="62519" anchor="ctr">
                    <a:lnL>
                      <a:noFill/>
                    </a:lnL>
                    <a:lnR>
                      <a:noFill/>
                    </a:lnR>
                    <a:lnT>
                      <a:noFill/>
                    </a:lnT>
                    <a:lnB>
                      <a:noFill/>
                    </a:lnB>
                  </a:tcPr>
                </a:tc>
                <a:tc>
                  <a:txBody>
                    <a:bodyPr/>
                    <a:lstStyle/>
                    <a:p>
                      <a:pPr algn="l"/>
                      <a:r>
                        <a:rPr lang="en-US" sz="1500" b="1">
                          <a:effectLst/>
                          <a:latin typeface="inherit"/>
                        </a:rPr>
                        <a:t>_self</a:t>
                      </a:r>
                      <a:endParaRPr lang="en-US" sz="1500">
                        <a:effectLst/>
                      </a:endParaRPr>
                    </a:p>
                    <a:p>
                      <a:pPr algn="l"/>
                      <a:r>
                        <a:rPr lang="en-US" sz="1500">
                          <a:effectLst/>
                        </a:rPr>
                        <a:t>Opens the linked document in the same frame.</a:t>
                      </a:r>
                    </a:p>
                  </a:txBody>
                  <a:tcPr marL="62519" marR="62519" marT="62519" marB="62519" anchor="ctr">
                    <a:lnL>
                      <a:noFill/>
                    </a:lnL>
                    <a:lnR>
                      <a:noFill/>
                    </a:lnR>
                    <a:lnT>
                      <a:noFill/>
                    </a:lnT>
                    <a:lnB>
                      <a:noFill/>
                    </a:lnB>
                  </a:tcPr>
                </a:tc>
                <a:extLst>
                  <a:ext uri="{0D108BD9-81ED-4DB2-BD59-A6C34878D82A}">
                    <a16:rowId xmlns:a16="http://schemas.microsoft.com/office/drawing/2014/main" val="10002"/>
                  </a:ext>
                </a:extLst>
              </a:tr>
              <a:tr h="800246">
                <a:tc>
                  <a:txBody>
                    <a:bodyPr/>
                    <a:lstStyle/>
                    <a:p>
                      <a:pPr algn="ctr"/>
                      <a:r>
                        <a:rPr lang="en-US" sz="1500">
                          <a:effectLst/>
                        </a:rPr>
                        <a:t>3</a:t>
                      </a:r>
                    </a:p>
                  </a:txBody>
                  <a:tcPr marL="62519" marR="62519" marT="62519" marB="62519" anchor="ctr">
                    <a:lnL>
                      <a:noFill/>
                    </a:lnL>
                    <a:lnR>
                      <a:noFill/>
                    </a:lnR>
                    <a:lnT>
                      <a:noFill/>
                    </a:lnT>
                    <a:lnB>
                      <a:noFill/>
                    </a:lnB>
                  </a:tcPr>
                </a:tc>
                <a:tc>
                  <a:txBody>
                    <a:bodyPr/>
                    <a:lstStyle/>
                    <a:p>
                      <a:pPr algn="l"/>
                      <a:r>
                        <a:rPr lang="en-US" sz="1500" b="1">
                          <a:effectLst/>
                          <a:latin typeface="inherit"/>
                        </a:rPr>
                        <a:t>_parent</a:t>
                      </a:r>
                      <a:endParaRPr lang="en-US" sz="1500">
                        <a:effectLst/>
                      </a:endParaRPr>
                    </a:p>
                    <a:p>
                      <a:pPr algn="l"/>
                      <a:r>
                        <a:rPr lang="en-US" sz="1500">
                          <a:effectLst/>
                        </a:rPr>
                        <a:t>Opens the linked document in the parent frame.</a:t>
                      </a:r>
                    </a:p>
                  </a:txBody>
                  <a:tcPr marL="62519" marR="62519" marT="62519" marB="62519" anchor="ctr">
                    <a:lnL>
                      <a:noFill/>
                    </a:lnL>
                    <a:lnR>
                      <a:noFill/>
                    </a:lnR>
                    <a:lnT>
                      <a:noFill/>
                    </a:lnT>
                    <a:lnB>
                      <a:noFill/>
                    </a:lnB>
                  </a:tcPr>
                </a:tc>
                <a:extLst>
                  <a:ext uri="{0D108BD9-81ED-4DB2-BD59-A6C34878D82A}">
                    <a16:rowId xmlns:a16="http://schemas.microsoft.com/office/drawing/2014/main" val="10003"/>
                  </a:ext>
                </a:extLst>
              </a:tr>
              <a:tr h="800246">
                <a:tc>
                  <a:txBody>
                    <a:bodyPr/>
                    <a:lstStyle/>
                    <a:p>
                      <a:pPr algn="ctr"/>
                      <a:r>
                        <a:rPr lang="en-US" sz="1500">
                          <a:effectLst/>
                        </a:rPr>
                        <a:t>4</a:t>
                      </a:r>
                    </a:p>
                  </a:txBody>
                  <a:tcPr marL="62519" marR="62519" marT="62519" marB="62519" anchor="ctr">
                    <a:lnL>
                      <a:noFill/>
                    </a:lnL>
                    <a:lnR>
                      <a:noFill/>
                    </a:lnR>
                    <a:lnT>
                      <a:noFill/>
                    </a:lnT>
                    <a:lnB>
                      <a:noFill/>
                    </a:lnB>
                  </a:tcPr>
                </a:tc>
                <a:tc>
                  <a:txBody>
                    <a:bodyPr/>
                    <a:lstStyle/>
                    <a:p>
                      <a:pPr algn="l"/>
                      <a:r>
                        <a:rPr lang="en-US" sz="1500" b="1">
                          <a:effectLst/>
                          <a:latin typeface="inherit"/>
                        </a:rPr>
                        <a:t>_top</a:t>
                      </a:r>
                      <a:endParaRPr lang="en-US" sz="1500">
                        <a:effectLst/>
                      </a:endParaRPr>
                    </a:p>
                    <a:p>
                      <a:pPr algn="l"/>
                      <a:r>
                        <a:rPr lang="en-US" sz="1500">
                          <a:effectLst/>
                        </a:rPr>
                        <a:t>Opens the linked document in the full body of the window.</a:t>
                      </a:r>
                    </a:p>
                  </a:txBody>
                  <a:tcPr marL="62519" marR="62519" marT="62519" marB="62519" anchor="ctr">
                    <a:lnL>
                      <a:noFill/>
                    </a:lnL>
                    <a:lnR>
                      <a:noFill/>
                    </a:lnR>
                    <a:lnT>
                      <a:noFill/>
                    </a:lnT>
                    <a:lnB>
                      <a:noFill/>
                    </a:lnB>
                  </a:tcPr>
                </a:tc>
                <a:extLst>
                  <a:ext uri="{0D108BD9-81ED-4DB2-BD59-A6C34878D82A}">
                    <a16:rowId xmlns:a16="http://schemas.microsoft.com/office/drawing/2014/main" val="10004"/>
                  </a:ext>
                </a:extLst>
              </a:tr>
              <a:tr h="800246">
                <a:tc>
                  <a:txBody>
                    <a:bodyPr/>
                    <a:lstStyle/>
                    <a:p>
                      <a:pPr algn="ctr"/>
                      <a:r>
                        <a:rPr lang="en-US" sz="1500" dirty="0">
                          <a:effectLst/>
                        </a:rPr>
                        <a:t>5</a:t>
                      </a:r>
                    </a:p>
                  </a:txBody>
                  <a:tcPr marL="62519" marR="62519" marT="62519" marB="62519" anchor="ctr">
                    <a:lnL>
                      <a:noFill/>
                    </a:lnL>
                    <a:lnR>
                      <a:noFill/>
                    </a:lnR>
                    <a:lnT>
                      <a:noFill/>
                    </a:lnT>
                    <a:lnB>
                      <a:noFill/>
                    </a:lnB>
                  </a:tcPr>
                </a:tc>
                <a:tc>
                  <a:txBody>
                    <a:bodyPr/>
                    <a:lstStyle/>
                    <a:p>
                      <a:pPr algn="l"/>
                      <a:r>
                        <a:rPr lang="en-US" sz="1500" b="1" dirty="0" err="1">
                          <a:effectLst/>
                          <a:latin typeface="inherit"/>
                        </a:rPr>
                        <a:t>targetframe</a:t>
                      </a:r>
                      <a:endParaRPr lang="en-US" sz="1500" dirty="0">
                        <a:effectLst/>
                      </a:endParaRPr>
                    </a:p>
                    <a:p>
                      <a:pPr algn="l"/>
                      <a:r>
                        <a:rPr lang="en-US" sz="1500" dirty="0">
                          <a:effectLst/>
                        </a:rPr>
                        <a:t>Opens the linked document in a named </a:t>
                      </a:r>
                      <a:r>
                        <a:rPr lang="en-US" sz="1500" i="1" dirty="0" err="1">
                          <a:effectLst/>
                        </a:rPr>
                        <a:t>targetframe</a:t>
                      </a:r>
                      <a:r>
                        <a:rPr lang="en-US" sz="1500" dirty="0">
                          <a:effectLst/>
                        </a:rPr>
                        <a:t>.</a:t>
                      </a:r>
                    </a:p>
                  </a:txBody>
                  <a:tcPr marL="62519" marR="62519" marT="62519" marB="62519"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347729" y="317331"/>
            <a:ext cx="1155235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Times New Roman" pitchFamily="18" charset="0"/>
                <a:cs typeface="Times New Roman" pitchFamily="18" charset="0"/>
              </a:rPr>
              <a:t>The target Attribute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This attribute is used to specify the location where linked document is opened.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Following are the possible options −</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8046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12124" y="529446"/>
            <a:ext cx="7173532" cy="39703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&lt;!DOCTYPE html&gt;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&lt;html&gt;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&lt;head&gt;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&lt;title&gt;Hyperlink Example&lt;/title&gt;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b="1" i="0" u="none" strike="noStrike" cap="none" normalizeH="0" baseline="0" dirty="0">
                <a:ln>
                  <a:noFill/>
                </a:ln>
                <a:solidFill>
                  <a:srgbClr val="000000"/>
                </a:solidFill>
                <a:effectLst/>
                <a:latin typeface="Times New Roman" pitchFamily="18" charset="0"/>
                <a:cs typeface="Times New Roman" pitchFamily="18" charset="0"/>
              </a:rPr>
              <a:t>base </a:t>
            </a:r>
            <a:r>
              <a:rPr kumimoji="0" lang="en-US" b="1"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b="1" i="0" u="none" strike="noStrike" cap="none" normalizeH="0" baseline="0" dirty="0">
                <a:ln>
                  <a:noFill/>
                </a:ln>
                <a:solidFill>
                  <a:srgbClr val="000000"/>
                </a:solidFill>
                <a:effectLst/>
                <a:latin typeface="Times New Roman" pitchFamily="18" charset="0"/>
                <a:cs typeface="Times New Roman" pitchFamily="18" charset="0"/>
              </a:rPr>
              <a:t> </a:t>
            </a:r>
            <a:r>
              <a:rPr kumimoji="0" lang="en-US" b="0" i="0" u="none" strike="noStrike" cap="none" normalizeH="0" baseline="0" dirty="0">
                <a:ln>
                  <a:noFill/>
                </a:ln>
                <a:solidFill>
                  <a:srgbClr val="000000"/>
                </a:solidFill>
                <a:effectLst/>
                <a:latin typeface="Times New Roman" pitchFamily="18" charset="0"/>
                <a:cs typeface="Times New Roman" pitchFamily="18" charset="0"/>
              </a:rPr>
              <a:t>= "https://www.tutorialspoint.com/"&gt;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&lt;/head&gt;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&lt;body&gt;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&lt;p&gt;Click any of the following links&lt;/p&gt;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&lt;a </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b="0" i="0" u="none" strike="noStrike" cap="none" normalizeH="0" baseline="0" dirty="0">
                <a:ln>
                  <a:noFill/>
                </a:ln>
                <a:solidFill>
                  <a:srgbClr val="000000"/>
                </a:solidFill>
                <a:effectLst/>
                <a:latin typeface="Times New Roman" pitchFamily="18" charset="0"/>
                <a:cs typeface="Times New Roman" pitchFamily="18" charset="0"/>
              </a:rPr>
              <a:t> = "/html/index.htm" </a:t>
            </a:r>
            <a:r>
              <a:rPr kumimoji="0" lang="en-US" b="1" i="0" u="none" strike="noStrike" cap="none" normalizeH="0" baseline="0" dirty="0">
                <a:ln>
                  <a:noFill/>
                </a:ln>
                <a:solidFill>
                  <a:srgbClr val="000000"/>
                </a:solidFill>
                <a:effectLst/>
                <a:latin typeface="Times New Roman" pitchFamily="18" charset="0"/>
                <a:cs typeface="Times New Roman" pitchFamily="18" charset="0"/>
              </a:rPr>
              <a:t>target = "_blank</a:t>
            </a:r>
            <a:r>
              <a:rPr kumimoji="0" lang="en-US" b="0" i="0" u="none" strike="noStrike" cap="none" normalizeH="0" baseline="0" dirty="0">
                <a:ln>
                  <a:noFill/>
                </a:ln>
                <a:solidFill>
                  <a:srgbClr val="000000"/>
                </a:solidFill>
                <a:effectLst/>
                <a:latin typeface="Times New Roman" pitchFamily="18" charset="0"/>
                <a:cs typeface="Times New Roman" pitchFamily="18" charset="0"/>
              </a:rPr>
              <a:t>"&gt;Opens in New&lt;/a&gt;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 &lt;a </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b="0" i="0" u="none" strike="noStrike" cap="none" normalizeH="0" baseline="0" dirty="0">
                <a:ln>
                  <a:noFill/>
                </a:ln>
                <a:solidFill>
                  <a:srgbClr val="000000"/>
                </a:solidFill>
                <a:effectLst/>
                <a:latin typeface="Times New Roman" pitchFamily="18" charset="0"/>
                <a:cs typeface="Times New Roman" pitchFamily="18" charset="0"/>
              </a:rPr>
              <a:t> = "/html/index.htm" </a:t>
            </a:r>
            <a:r>
              <a:rPr kumimoji="0" lang="en-US" b="1" i="0" u="none" strike="noStrike" cap="none" normalizeH="0" baseline="0" dirty="0">
                <a:ln>
                  <a:noFill/>
                </a:ln>
                <a:solidFill>
                  <a:srgbClr val="000000"/>
                </a:solidFill>
                <a:effectLst/>
                <a:latin typeface="Times New Roman" pitchFamily="18" charset="0"/>
                <a:cs typeface="Times New Roman" pitchFamily="18" charset="0"/>
              </a:rPr>
              <a:t>target = "_self</a:t>
            </a:r>
            <a:r>
              <a:rPr kumimoji="0" lang="en-US" b="0" i="0" u="none" strike="noStrike" cap="none" normalizeH="0" baseline="0" dirty="0">
                <a:ln>
                  <a:noFill/>
                </a:ln>
                <a:solidFill>
                  <a:srgbClr val="000000"/>
                </a:solidFill>
                <a:effectLst/>
                <a:latin typeface="Times New Roman" pitchFamily="18" charset="0"/>
                <a:cs typeface="Times New Roman" pitchFamily="18" charset="0"/>
              </a:rPr>
              <a:t>"&gt;Opens in Self&lt;/a&gt;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&lt;a </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b="0" i="0" u="none" strike="noStrike" cap="none" normalizeH="0" baseline="0" dirty="0">
                <a:ln>
                  <a:noFill/>
                </a:ln>
                <a:solidFill>
                  <a:srgbClr val="000000"/>
                </a:solidFill>
                <a:effectLst/>
                <a:latin typeface="Times New Roman" pitchFamily="18" charset="0"/>
                <a:cs typeface="Times New Roman" pitchFamily="18" charset="0"/>
              </a:rPr>
              <a:t> = "/html/index.htm" </a:t>
            </a:r>
            <a:r>
              <a:rPr kumimoji="0" lang="en-US" b="1" i="0" u="none" strike="noStrike" cap="none" normalizeH="0" baseline="0" dirty="0">
                <a:ln>
                  <a:noFill/>
                </a:ln>
                <a:solidFill>
                  <a:srgbClr val="000000"/>
                </a:solidFill>
                <a:effectLst/>
                <a:latin typeface="Times New Roman" pitchFamily="18" charset="0"/>
                <a:cs typeface="Times New Roman" pitchFamily="18" charset="0"/>
              </a:rPr>
              <a:t>target = "_parent</a:t>
            </a:r>
            <a:r>
              <a:rPr kumimoji="0" lang="en-US" b="0" i="0" u="none" strike="noStrike" cap="none" normalizeH="0" baseline="0" dirty="0">
                <a:ln>
                  <a:noFill/>
                </a:ln>
                <a:solidFill>
                  <a:srgbClr val="000000"/>
                </a:solidFill>
                <a:effectLst/>
                <a:latin typeface="Times New Roman" pitchFamily="18" charset="0"/>
                <a:cs typeface="Times New Roman" pitchFamily="18" charset="0"/>
              </a:rPr>
              <a:t>"&gt;Opens in Parent&lt;/a&gt;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&lt;a </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b="0" i="0" u="none" strike="noStrike" cap="none" normalizeH="0" baseline="0" dirty="0">
                <a:ln>
                  <a:noFill/>
                </a:ln>
                <a:solidFill>
                  <a:srgbClr val="000000"/>
                </a:solidFill>
                <a:effectLst/>
                <a:latin typeface="Times New Roman" pitchFamily="18" charset="0"/>
                <a:cs typeface="Times New Roman" pitchFamily="18" charset="0"/>
              </a:rPr>
              <a:t> = "/html/index.htm" </a:t>
            </a:r>
            <a:r>
              <a:rPr kumimoji="0" lang="en-US" b="1" i="0" u="none" strike="noStrike" cap="none" normalizeH="0" baseline="0" dirty="0">
                <a:ln>
                  <a:noFill/>
                </a:ln>
                <a:solidFill>
                  <a:srgbClr val="000000"/>
                </a:solidFill>
                <a:effectLst/>
                <a:latin typeface="Times New Roman" pitchFamily="18" charset="0"/>
                <a:cs typeface="Times New Roman" pitchFamily="18" charset="0"/>
              </a:rPr>
              <a:t>target = "_top</a:t>
            </a:r>
            <a:r>
              <a:rPr kumimoji="0" lang="en-US" b="0" i="0" u="none" strike="noStrike" cap="none" normalizeH="0" baseline="0" dirty="0">
                <a:ln>
                  <a:noFill/>
                </a:ln>
                <a:solidFill>
                  <a:srgbClr val="000000"/>
                </a:solidFill>
                <a:effectLst/>
                <a:latin typeface="Times New Roman" pitchFamily="18" charset="0"/>
                <a:cs typeface="Times New Roman" pitchFamily="18" charset="0"/>
              </a:rPr>
              <a:t>"&gt;Opens in Body&lt;/a&gt;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&lt;/body&gt;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&lt;/html&gt;</a:t>
            </a:r>
            <a:r>
              <a:rPr kumimoji="0" lang="en-US" b="0" i="0" u="none" strike="noStrike" cap="none" normalizeH="0" baseline="0" dirty="0">
                <a:ln>
                  <a:noFill/>
                </a:ln>
                <a:solidFill>
                  <a:schemeClr val="tx1"/>
                </a:solidFill>
                <a:effectLst/>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85301"/>
            <a:ext cx="5649532" cy="15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2123" y="4514463"/>
            <a:ext cx="10805375" cy="1200329"/>
          </a:xfrm>
          <a:prstGeom prst="rect">
            <a:avLst/>
          </a:prstGeom>
        </p:spPr>
        <p:txBody>
          <a:bodyPr wrap="square">
            <a:spAutoFit/>
          </a:bodyPr>
          <a:lstStyle/>
          <a:p>
            <a:r>
              <a:rPr lang="en-US" dirty="0"/>
              <a:t>When you link HTML documents related to the same website, it is not required to give a complete URL for every link. You can get rid of it if you use </a:t>
            </a:r>
            <a:r>
              <a:rPr lang="en-US" b="1" dirty="0"/>
              <a:t>&lt;base&gt;</a:t>
            </a:r>
            <a:r>
              <a:rPr lang="en-US" dirty="0"/>
              <a:t> tag in your HTML document header. This tag is used to give a base path for all the links. So your browser will concatenate given relative path to this base path and will make a complete URL.</a:t>
            </a:r>
          </a:p>
        </p:txBody>
      </p:sp>
    </p:spTree>
    <p:extLst>
      <p:ext uri="{BB962C8B-B14F-4D97-AF65-F5344CB8AC3E}">
        <p14:creationId xmlns:p14="http://schemas.microsoft.com/office/powerpoint/2010/main" val="96050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802" y="674896"/>
            <a:ext cx="9328598" cy="1077218"/>
          </a:xfrm>
          <a:prstGeom prst="rect">
            <a:avLst/>
          </a:prstGeom>
        </p:spPr>
        <p:txBody>
          <a:bodyPr wrap="square">
            <a:spAutoFit/>
          </a:bodyPr>
          <a:lstStyle/>
          <a:p>
            <a:r>
              <a:rPr lang="en-US" sz="2800" b="1" dirty="0">
                <a:latin typeface="Times New Roman" pitchFamily="18" charset="0"/>
                <a:cs typeface="Times New Roman" pitchFamily="18" charset="0"/>
              </a:rPr>
              <a:t>Setting Link Colors</a:t>
            </a:r>
          </a:p>
          <a:p>
            <a:r>
              <a:rPr lang="en-US" dirty="0"/>
              <a:t>You can set colors of your links, active links and visited links using </a:t>
            </a:r>
            <a:r>
              <a:rPr lang="en-US" b="1" dirty="0"/>
              <a:t>link</a:t>
            </a:r>
            <a:r>
              <a:rPr lang="en-US" dirty="0"/>
              <a:t>, </a:t>
            </a:r>
            <a:r>
              <a:rPr lang="en-US" b="1" dirty="0" err="1"/>
              <a:t>alink</a:t>
            </a:r>
            <a:r>
              <a:rPr lang="en-US" dirty="0"/>
              <a:t> and </a:t>
            </a:r>
            <a:r>
              <a:rPr lang="en-US" b="1" dirty="0" err="1"/>
              <a:t>vlink</a:t>
            </a:r>
            <a:r>
              <a:rPr lang="en-US" dirty="0"/>
              <a:t> attributes of &lt;body&gt; tag.</a:t>
            </a:r>
          </a:p>
        </p:txBody>
      </p:sp>
      <p:sp>
        <p:nvSpPr>
          <p:cNvPr id="5" name="Rectangle 1"/>
          <p:cNvSpPr>
            <a:spLocks noChangeArrowheads="1"/>
          </p:cNvSpPr>
          <p:nvPr/>
        </p:nvSpPr>
        <p:spPr bwMode="auto">
          <a:xfrm>
            <a:off x="729802" y="1787901"/>
            <a:ext cx="10032696" cy="37856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&lt;!DOCTYPE html&gt;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&lt;html&gt;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&lt;head&gt;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&lt;title&gt;Hyperlink Example&lt;/title&gt;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&lt;base </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 "https://www.tutorialspoint.com/"&gt;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&lt;/head&gt;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body </a:t>
            </a:r>
            <a:r>
              <a:rPr kumimoji="0" lang="en-US" sz="2000" b="1" i="0" u="none" strike="noStrike" cap="none" normalizeH="0" baseline="0" dirty="0" err="1">
                <a:ln>
                  <a:noFill/>
                </a:ln>
                <a:solidFill>
                  <a:srgbClr val="000000"/>
                </a:solidFill>
                <a:effectLst/>
                <a:latin typeface="Times New Roman" pitchFamily="18" charset="0"/>
                <a:cs typeface="Times New Roman" pitchFamily="18" charset="0"/>
              </a:rPr>
              <a:t>alink</a:t>
            </a: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 = "#54A250" link = "#040404" </a:t>
            </a:r>
            <a:r>
              <a:rPr kumimoji="0" lang="en-US" sz="2000" b="1" i="0" u="none" strike="noStrike" cap="none" normalizeH="0" baseline="0" dirty="0" err="1">
                <a:ln>
                  <a:noFill/>
                </a:ln>
                <a:solidFill>
                  <a:srgbClr val="000000"/>
                </a:solidFill>
                <a:effectLst/>
                <a:latin typeface="Times New Roman" pitchFamily="18" charset="0"/>
                <a:cs typeface="Times New Roman" pitchFamily="18" charset="0"/>
              </a:rPr>
              <a:t>vlink</a:t>
            </a: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 = "#F40633"&gt;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&lt;p&gt;Click following link&lt;/p&gt;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 </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href</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 "/html/index.htm" target = "_blank" &gt;HTML Tutorial&lt;/a&gt; &lt;/body&gt; &lt;/html&gt;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This will produce the following result. Just check color of the link before clicking on it, next check its color when you activate it and when the link has been visited.</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424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F988-E0F0-4315-8CD2-A2CB2849FEB1}"/>
              </a:ext>
            </a:extLst>
          </p:cNvPr>
          <p:cNvSpPr>
            <a:spLocks noGrp="1"/>
          </p:cNvSpPr>
          <p:nvPr>
            <p:ph type="title"/>
          </p:nvPr>
        </p:nvSpPr>
        <p:spPr>
          <a:xfrm>
            <a:off x="838200" y="365126"/>
            <a:ext cx="10515600" cy="315912"/>
          </a:xfrm>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HTML Lists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D043C79-438D-4A02-9A16-409581E711D8}"/>
              </a:ext>
            </a:extLst>
          </p:cNvPr>
          <p:cNvSpPr>
            <a:spLocks noGrp="1"/>
          </p:cNvSpPr>
          <p:nvPr>
            <p:ph idx="1"/>
          </p:nvPr>
        </p:nvSpPr>
        <p:spPr>
          <a:xfrm>
            <a:off x="838200" y="914400"/>
            <a:ext cx="10515600" cy="5692588"/>
          </a:xfrm>
        </p:spPr>
        <p:txBody>
          <a:bodyPr numCol="2">
            <a:noAutofit/>
          </a:bodyPr>
          <a:lstStyle/>
          <a:p>
            <a:pPr>
              <a:lnSpc>
                <a:spcPct val="150000"/>
              </a:lnSpc>
            </a:pPr>
            <a:r>
              <a:rPr lang="en-US" sz="1600" b="0" i="0" dirty="0">
                <a:solidFill>
                  <a:srgbClr val="000000"/>
                </a:solidFill>
                <a:effectLst/>
                <a:latin typeface="Times New Roman" pitchFamily="18" charset="0"/>
                <a:cs typeface="Times New Roman" pitchFamily="18" charset="0"/>
              </a:rPr>
              <a:t>HTML lists allow web developers to group a set of related items in lists.</a:t>
            </a:r>
          </a:p>
          <a:p>
            <a:pPr algn="l">
              <a:lnSpc>
                <a:spcPct val="150000"/>
              </a:lnSpc>
            </a:pPr>
            <a:r>
              <a:rPr lang="en-US" sz="1600" b="0" i="0" dirty="0">
                <a:solidFill>
                  <a:srgbClr val="000000"/>
                </a:solidFill>
                <a:effectLst/>
                <a:latin typeface="Times New Roman" pitchFamily="18" charset="0"/>
                <a:cs typeface="Times New Roman" pitchFamily="18" charset="0"/>
              </a:rPr>
              <a:t>Example</a:t>
            </a:r>
          </a:p>
          <a:p>
            <a:pPr algn="l">
              <a:lnSpc>
                <a:spcPct val="150000"/>
              </a:lnSpc>
            </a:pPr>
            <a:r>
              <a:rPr lang="en-US" sz="1600" b="0" i="0" dirty="0">
                <a:solidFill>
                  <a:srgbClr val="000000"/>
                </a:solidFill>
                <a:effectLst/>
                <a:latin typeface="Times New Roman" pitchFamily="18" charset="0"/>
                <a:cs typeface="Times New Roman" pitchFamily="18" charset="0"/>
              </a:rPr>
              <a:t>An unordered HTML list:</a:t>
            </a:r>
          </a:p>
          <a:p>
            <a:pPr algn="l">
              <a:lnSpc>
                <a:spcPct val="150000"/>
              </a:lnSpc>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Item</a:t>
            </a:r>
          </a:p>
          <a:p>
            <a:pPr algn="l">
              <a:lnSpc>
                <a:spcPct val="150000"/>
              </a:lnSpc>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Item</a:t>
            </a:r>
          </a:p>
          <a:p>
            <a:pPr algn="l">
              <a:lnSpc>
                <a:spcPct val="150000"/>
              </a:lnSpc>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Item</a:t>
            </a:r>
          </a:p>
          <a:p>
            <a:pPr algn="l">
              <a:lnSpc>
                <a:spcPct val="150000"/>
              </a:lnSpc>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Item</a:t>
            </a:r>
          </a:p>
          <a:p>
            <a:pPr algn="l">
              <a:lnSpc>
                <a:spcPct val="150000"/>
              </a:lnSpc>
            </a:pPr>
            <a:endParaRPr lang="en-US" sz="1600" b="0" i="0" dirty="0">
              <a:solidFill>
                <a:srgbClr val="000000"/>
              </a:solidFill>
              <a:effectLst/>
              <a:latin typeface="Times New Roman" pitchFamily="18" charset="0"/>
              <a:cs typeface="Times New Roman" pitchFamily="18" charset="0"/>
            </a:endParaRPr>
          </a:p>
          <a:p>
            <a:pPr algn="l">
              <a:lnSpc>
                <a:spcPct val="150000"/>
              </a:lnSpc>
            </a:pPr>
            <a:endParaRPr lang="en-US" sz="1600" dirty="0">
              <a:solidFill>
                <a:srgbClr val="000000"/>
              </a:solidFill>
              <a:latin typeface="Times New Roman" pitchFamily="18" charset="0"/>
              <a:cs typeface="Times New Roman" pitchFamily="18" charset="0"/>
            </a:endParaRPr>
          </a:p>
          <a:p>
            <a:pPr algn="l">
              <a:lnSpc>
                <a:spcPct val="150000"/>
              </a:lnSpc>
            </a:pPr>
            <a:endParaRPr lang="en-US" sz="1600" b="0" i="0" dirty="0">
              <a:solidFill>
                <a:srgbClr val="000000"/>
              </a:solidFill>
              <a:effectLst/>
              <a:latin typeface="Times New Roman" pitchFamily="18" charset="0"/>
              <a:cs typeface="Times New Roman" pitchFamily="18" charset="0"/>
            </a:endParaRPr>
          </a:p>
          <a:p>
            <a:pPr algn="l">
              <a:lnSpc>
                <a:spcPct val="150000"/>
              </a:lnSpc>
            </a:pPr>
            <a:endParaRPr lang="en-US" sz="1600" dirty="0">
              <a:solidFill>
                <a:srgbClr val="000000"/>
              </a:solidFill>
              <a:latin typeface="Times New Roman" pitchFamily="18" charset="0"/>
              <a:cs typeface="Times New Roman" pitchFamily="18" charset="0"/>
            </a:endParaRPr>
          </a:p>
          <a:p>
            <a:pPr algn="l">
              <a:lnSpc>
                <a:spcPct val="150000"/>
              </a:lnSpc>
            </a:pPr>
            <a:endParaRPr lang="en-US" sz="1600" b="0" i="0" dirty="0">
              <a:solidFill>
                <a:srgbClr val="000000"/>
              </a:solidFill>
              <a:effectLst/>
              <a:latin typeface="Times New Roman" pitchFamily="18" charset="0"/>
              <a:cs typeface="Times New Roman" pitchFamily="18" charset="0"/>
            </a:endParaRPr>
          </a:p>
          <a:p>
            <a:pPr algn="l">
              <a:lnSpc>
                <a:spcPct val="150000"/>
              </a:lnSpc>
            </a:pPr>
            <a:endParaRPr lang="en-US" sz="1600" dirty="0">
              <a:solidFill>
                <a:srgbClr val="000000"/>
              </a:solidFill>
              <a:latin typeface="Times New Roman" pitchFamily="18" charset="0"/>
              <a:cs typeface="Times New Roman" pitchFamily="18" charset="0"/>
            </a:endParaRPr>
          </a:p>
          <a:p>
            <a:pPr algn="l">
              <a:lnSpc>
                <a:spcPct val="150000"/>
              </a:lnSpc>
            </a:pPr>
            <a:r>
              <a:rPr lang="en-US" sz="1600" b="0" i="0" dirty="0">
                <a:solidFill>
                  <a:srgbClr val="000000"/>
                </a:solidFill>
                <a:effectLst/>
                <a:latin typeface="Times New Roman" pitchFamily="18" charset="0"/>
                <a:cs typeface="Times New Roman" pitchFamily="18" charset="0"/>
              </a:rPr>
              <a:t>An ordered HTML list:</a:t>
            </a:r>
          </a:p>
          <a:p>
            <a:pPr algn="l">
              <a:lnSpc>
                <a:spcPct val="150000"/>
              </a:lnSpc>
              <a:buFont typeface="+mj-lt"/>
              <a:buAutoNum type="arabicPeriod"/>
            </a:pPr>
            <a:r>
              <a:rPr lang="en-US" sz="1600" b="0" i="0" dirty="0">
                <a:solidFill>
                  <a:srgbClr val="000000"/>
                </a:solidFill>
                <a:effectLst/>
                <a:latin typeface="Times New Roman" pitchFamily="18" charset="0"/>
                <a:cs typeface="Times New Roman" pitchFamily="18" charset="0"/>
              </a:rPr>
              <a:t>First item</a:t>
            </a:r>
          </a:p>
          <a:p>
            <a:pPr algn="l">
              <a:lnSpc>
                <a:spcPct val="150000"/>
              </a:lnSpc>
              <a:buFont typeface="+mj-lt"/>
              <a:buAutoNum type="arabicPeriod"/>
            </a:pPr>
            <a:r>
              <a:rPr lang="en-US" sz="1600" b="0" i="0" dirty="0">
                <a:solidFill>
                  <a:srgbClr val="000000"/>
                </a:solidFill>
                <a:effectLst/>
                <a:latin typeface="Times New Roman" pitchFamily="18" charset="0"/>
                <a:cs typeface="Times New Roman" pitchFamily="18" charset="0"/>
              </a:rPr>
              <a:t>Second item</a:t>
            </a:r>
          </a:p>
          <a:p>
            <a:pPr algn="l">
              <a:lnSpc>
                <a:spcPct val="150000"/>
              </a:lnSpc>
              <a:buFont typeface="+mj-lt"/>
              <a:buAutoNum type="arabicPeriod"/>
            </a:pPr>
            <a:r>
              <a:rPr lang="en-US" sz="1600" b="0" i="0" dirty="0">
                <a:solidFill>
                  <a:srgbClr val="000000"/>
                </a:solidFill>
                <a:effectLst/>
                <a:latin typeface="Times New Roman" pitchFamily="18" charset="0"/>
                <a:cs typeface="Times New Roman" pitchFamily="18" charset="0"/>
              </a:rPr>
              <a:t>Third item</a:t>
            </a:r>
          </a:p>
          <a:p>
            <a:pPr algn="l">
              <a:lnSpc>
                <a:spcPct val="150000"/>
              </a:lnSpc>
              <a:buFont typeface="+mj-lt"/>
              <a:buAutoNum type="arabicPeriod"/>
            </a:pPr>
            <a:r>
              <a:rPr lang="en-US" sz="1600" b="0" i="0" dirty="0">
                <a:solidFill>
                  <a:srgbClr val="000000"/>
                </a:solidFill>
                <a:effectLst/>
                <a:latin typeface="Times New Roman" pitchFamily="18" charset="0"/>
                <a:cs typeface="Times New Roman" pitchFamily="18" charset="0"/>
              </a:rPr>
              <a:t>Fourth item</a:t>
            </a:r>
          </a:p>
          <a:p>
            <a:pPr marL="0" indent="0">
              <a:buNone/>
            </a:pP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35256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B4491F-861A-4833-BAED-F0652A111726}"/>
              </a:ext>
            </a:extLst>
          </p:cNvPr>
          <p:cNvSpPr>
            <a:spLocks noGrp="1" noChangeArrowheads="1"/>
          </p:cNvSpPr>
          <p:nvPr>
            <p:ph idx="1"/>
          </p:nvPr>
        </p:nvSpPr>
        <p:spPr bwMode="auto">
          <a:xfrm>
            <a:off x="567745" y="65944"/>
            <a:ext cx="11113394" cy="1974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i="0" u="sng" strike="noStrike" cap="none" normalizeH="0" baseline="0" dirty="0">
                <a:ln>
                  <a:noFill/>
                </a:ln>
                <a:solidFill>
                  <a:srgbClr val="000000"/>
                </a:solidFill>
                <a:effectLst/>
                <a:latin typeface="Times New Roman" pitchFamily="18" charset="0"/>
                <a:cs typeface="Times New Roman" pitchFamily="18" charset="0"/>
              </a:rPr>
              <a:t>Unordered HTML List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An unordered list starts with 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&lt;ul&gt;</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tag. Each list item starts with 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&lt;li&gt;</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tag.</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The list items will be marked with bullets (small black circles) by default:</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4C20DC8C-6083-4AFE-AF58-8607D4F5248F}"/>
              </a:ext>
            </a:extLst>
          </p:cNvPr>
          <p:cNvSpPr txBox="1"/>
          <p:nvPr/>
        </p:nvSpPr>
        <p:spPr>
          <a:xfrm>
            <a:off x="699247" y="1963874"/>
            <a:ext cx="6096000" cy="3970318"/>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&lt;h2&gt;An unordered HTML list&lt;/h2&gt;</a:t>
            </a:r>
          </a:p>
          <a:p>
            <a:endParaRPr lang="en-IN" dirty="0"/>
          </a:p>
          <a:p>
            <a:r>
              <a:rPr lang="en-IN" dirty="0"/>
              <a:t>&lt;ul&gt;</a:t>
            </a:r>
          </a:p>
          <a:p>
            <a:r>
              <a:rPr lang="en-IN" dirty="0"/>
              <a:t>  &lt;li&gt;Coffee&lt;/li&gt;</a:t>
            </a:r>
          </a:p>
          <a:p>
            <a:r>
              <a:rPr lang="en-IN" dirty="0"/>
              <a:t>  &lt;li&gt;Tea&lt;/li&gt;</a:t>
            </a:r>
          </a:p>
          <a:p>
            <a:r>
              <a:rPr lang="en-IN" dirty="0"/>
              <a:t>  &lt;li&gt;Milk&lt;/li&gt;</a:t>
            </a:r>
          </a:p>
          <a:p>
            <a:r>
              <a:rPr lang="en-IN" dirty="0"/>
              <a:t>&lt;/ul&gt;  </a:t>
            </a:r>
          </a:p>
          <a:p>
            <a:endParaRPr lang="en-IN" dirty="0"/>
          </a:p>
          <a:p>
            <a:r>
              <a:rPr lang="en-IN" dirty="0"/>
              <a:t>&lt;/body&gt;</a:t>
            </a:r>
          </a:p>
          <a:p>
            <a:r>
              <a:rPr lang="en-IN" dirty="0"/>
              <a:t>&lt;/html&gt;</a:t>
            </a:r>
          </a:p>
        </p:txBody>
      </p:sp>
      <p:pic>
        <p:nvPicPr>
          <p:cNvPr id="8" name="Picture 7">
            <a:extLst>
              <a:ext uri="{FF2B5EF4-FFF2-40B4-BE49-F238E27FC236}">
                <a16:creationId xmlns:a16="http://schemas.microsoft.com/office/drawing/2014/main" id="{8C0E9B5F-A0AA-4521-A305-DDD63D98A9F2}"/>
              </a:ext>
            </a:extLst>
          </p:cNvPr>
          <p:cNvPicPr>
            <a:picLocks noChangeAspect="1"/>
          </p:cNvPicPr>
          <p:nvPr/>
        </p:nvPicPr>
        <p:blipFill>
          <a:blip r:embed="rId2"/>
          <a:stretch>
            <a:fillRect/>
          </a:stretch>
        </p:blipFill>
        <p:spPr>
          <a:xfrm>
            <a:off x="6795248" y="1856137"/>
            <a:ext cx="3722818" cy="2092896"/>
          </a:xfrm>
          <a:prstGeom prst="rect">
            <a:avLst/>
          </a:prstGeom>
        </p:spPr>
      </p:pic>
      <p:sp>
        <p:nvSpPr>
          <p:cNvPr id="3" name="Rectangle 2"/>
          <p:cNvSpPr/>
          <p:nvPr/>
        </p:nvSpPr>
        <p:spPr>
          <a:xfrm>
            <a:off x="5340440" y="3429000"/>
            <a:ext cx="6096000" cy="923330"/>
          </a:xfrm>
          <a:prstGeom prst="rect">
            <a:avLst/>
          </a:prstGeom>
        </p:spPr>
        <p:txBody>
          <a:bodyPr>
            <a:spAutoFit/>
          </a:bodyPr>
          <a:lstStyle/>
          <a:p>
            <a:r>
              <a:rPr lang="en-US" dirty="0"/>
              <a:t>You can use </a:t>
            </a:r>
            <a:r>
              <a:rPr lang="en-US" b="1" dirty="0"/>
              <a:t>type</a:t>
            </a:r>
            <a:r>
              <a:rPr lang="en-US" dirty="0"/>
              <a:t> attribute for &lt;</a:t>
            </a:r>
            <a:r>
              <a:rPr lang="en-US" dirty="0" err="1"/>
              <a:t>ul</a:t>
            </a:r>
            <a:r>
              <a:rPr lang="en-US" dirty="0"/>
              <a:t>&gt; tag to specify the type of bullet you like. By default, it is a disc. Following are the possible options −</a:t>
            </a:r>
          </a:p>
        </p:txBody>
      </p:sp>
      <p:sp>
        <p:nvSpPr>
          <p:cNvPr id="5" name="Rectangle 1"/>
          <p:cNvSpPr>
            <a:spLocks noChangeArrowheads="1"/>
          </p:cNvSpPr>
          <p:nvPr/>
        </p:nvSpPr>
        <p:spPr bwMode="auto">
          <a:xfrm>
            <a:off x="5439180" y="4451984"/>
            <a:ext cx="23396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1600" b="0" i="0" u="none" strike="noStrike" cap="none" normalizeH="0" baseline="0" dirty="0" err="1">
                <a:ln>
                  <a:noFill/>
                </a:ln>
                <a:solidFill>
                  <a:srgbClr val="000000"/>
                </a:solidFill>
                <a:effectLst/>
                <a:latin typeface="Times New Roman" pitchFamily="18" charset="0"/>
                <a:cs typeface="Times New Roman" pitchFamily="18" charset="0"/>
              </a:rPr>
              <a:t>ul</a:t>
            </a: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 type = "square"&gt;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 &lt;</a:t>
            </a:r>
            <a:r>
              <a:rPr kumimoji="0" lang="en-US" sz="1600" b="0" i="0" u="none" strike="noStrike" cap="none" normalizeH="0" baseline="0" dirty="0" err="1">
                <a:ln>
                  <a:noFill/>
                </a:ln>
                <a:solidFill>
                  <a:srgbClr val="000000"/>
                </a:solidFill>
                <a:effectLst/>
                <a:latin typeface="Times New Roman" pitchFamily="18" charset="0"/>
                <a:cs typeface="Times New Roman" pitchFamily="18" charset="0"/>
              </a:rPr>
              <a:t>ul</a:t>
            </a: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 type = "disc"&gt;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1600" b="0" i="0" u="none" strike="noStrike" cap="none" normalizeH="0" baseline="0" dirty="0" err="1">
                <a:ln>
                  <a:noFill/>
                </a:ln>
                <a:solidFill>
                  <a:srgbClr val="000000"/>
                </a:solidFill>
                <a:effectLst/>
                <a:latin typeface="Times New Roman" pitchFamily="18" charset="0"/>
                <a:cs typeface="Times New Roman" pitchFamily="18" charset="0"/>
              </a:rPr>
              <a:t>ul</a:t>
            </a: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 type = "circle"&gt;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64089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7C5681-4F13-4EA9-84EB-2BB465713536}"/>
              </a:ext>
            </a:extLst>
          </p:cNvPr>
          <p:cNvSpPr>
            <a:spLocks noGrp="1" noChangeArrowheads="1"/>
          </p:cNvSpPr>
          <p:nvPr>
            <p:ph type="title"/>
          </p:nvPr>
        </p:nvSpPr>
        <p:spPr bwMode="auto">
          <a:xfrm>
            <a:off x="838200" y="102033"/>
            <a:ext cx="10701270"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Ordered HTML List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An ordered list starts with 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&lt;</a:t>
            </a:r>
            <a:r>
              <a:rPr kumimoji="0" lang="en-US" altLang="en-US" sz="1600" b="0" i="0" u="none" strike="noStrike" cap="none" normalizeH="0" baseline="0" dirty="0" err="1">
                <a:ln>
                  <a:noFill/>
                </a:ln>
                <a:solidFill>
                  <a:srgbClr val="DC143C"/>
                </a:solidFill>
                <a:effectLst/>
                <a:latin typeface="Times New Roman" pitchFamily="18" charset="0"/>
                <a:cs typeface="Times New Roman" pitchFamily="18" charset="0"/>
              </a:rPr>
              <a:t>ol</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&gt;</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tag. Each list item starts with 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&lt;li&gt;</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tag.</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The list items will be marked with numbers by default:</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E9EF5E2-ED42-46B5-B638-8DC0909C780B}"/>
              </a:ext>
            </a:extLst>
          </p:cNvPr>
          <p:cNvSpPr>
            <a:spLocks noGrp="1"/>
          </p:cNvSpPr>
          <p:nvPr>
            <p:ph idx="1"/>
          </p:nvPr>
        </p:nvSpPr>
        <p:spPr>
          <a:xfrm>
            <a:off x="579550" y="2286000"/>
            <a:ext cx="10959332" cy="4499212"/>
          </a:xfrm>
        </p:spPr>
        <p:txBody>
          <a:bodyPr>
            <a:normAutofit fontScale="85000" lnSpcReduction="20000"/>
          </a:bodyPr>
          <a:lstStyle/>
          <a:p>
            <a:r>
              <a:rPr lang="en-IN" dirty="0"/>
              <a:t>&lt;!DOCTYPE html&gt;</a:t>
            </a:r>
          </a:p>
          <a:p>
            <a:r>
              <a:rPr lang="en-IN" dirty="0"/>
              <a:t>&lt;html&gt;</a:t>
            </a:r>
          </a:p>
          <a:p>
            <a:r>
              <a:rPr lang="en-IN" dirty="0"/>
              <a:t>&lt;body&gt;</a:t>
            </a:r>
          </a:p>
          <a:p>
            <a:r>
              <a:rPr lang="en-IN" dirty="0"/>
              <a:t>&lt;h2&gt;An ordered HTML list&lt;/h2&gt;</a:t>
            </a:r>
          </a:p>
          <a:p>
            <a:r>
              <a:rPr lang="en-IN" dirty="0"/>
              <a:t>&lt;</a:t>
            </a:r>
            <a:r>
              <a:rPr lang="en-IN" dirty="0" err="1"/>
              <a:t>ol</a:t>
            </a:r>
            <a:r>
              <a:rPr lang="en-IN" dirty="0"/>
              <a:t>&gt;</a:t>
            </a:r>
          </a:p>
          <a:p>
            <a:r>
              <a:rPr lang="en-IN" dirty="0"/>
              <a:t>  &lt;li&gt;Coffee&lt;/li&gt;</a:t>
            </a:r>
          </a:p>
          <a:p>
            <a:r>
              <a:rPr lang="en-IN" dirty="0"/>
              <a:t>  &lt;li&gt;Tea&lt;/li&gt;</a:t>
            </a:r>
          </a:p>
          <a:p>
            <a:r>
              <a:rPr lang="en-IN" dirty="0"/>
              <a:t>  &lt;li&gt;Milk&lt;/li&gt;</a:t>
            </a:r>
          </a:p>
          <a:p>
            <a:r>
              <a:rPr lang="en-IN" dirty="0"/>
              <a:t>&lt;/</a:t>
            </a:r>
            <a:r>
              <a:rPr lang="en-IN" dirty="0" err="1"/>
              <a:t>ol</a:t>
            </a:r>
            <a:r>
              <a:rPr lang="en-IN" dirty="0"/>
              <a:t>&gt;  </a:t>
            </a:r>
          </a:p>
          <a:p>
            <a:r>
              <a:rPr lang="en-IN" dirty="0"/>
              <a:t>&lt;/body&gt;</a:t>
            </a:r>
          </a:p>
          <a:p>
            <a:r>
              <a:rPr lang="en-IN" dirty="0"/>
              <a:t>&lt;/html&gt;</a:t>
            </a:r>
          </a:p>
          <a:p>
            <a:endParaRPr lang="en-IN" dirty="0"/>
          </a:p>
          <a:p>
            <a:endParaRPr lang="en-IN" dirty="0"/>
          </a:p>
        </p:txBody>
      </p:sp>
      <p:pic>
        <p:nvPicPr>
          <p:cNvPr id="6" name="Picture 5">
            <a:extLst>
              <a:ext uri="{FF2B5EF4-FFF2-40B4-BE49-F238E27FC236}">
                <a16:creationId xmlns:a16="http://schemas.microsoft.com/office/drawing/2014/main" id="{980CE8B7-7D13-40A8-A5A7-94EF0E85515A}"/>
              </a:ext>
            </a:extLst>
          </p:cNvPr>
          <p:cNvPicPr>
            <a:picLocks noChangeAspect="1"/>
          </p:cNvPicPr>
          <p:nvPr/>
        </p:nvPicPr>
        <p:blipFill>
          <a:blip r:embed="rId2"/>
          <a:stretch>
            <a:fillRect/>
          </a:stretch>
        </p:blipFill>
        <p:spPr>
          <a:xfrm>
            <a:off x="7302133" y="652399"/>
            <a:ext cx="4688098" cy="2808268"/>
          </a:xfrm>
          <a:prstGeom prst="rect">
            <a:avLst/>
          </a:prstGeom>
        </p:spPr>
      </p:pic>
      <p:sp>
        <p:nvSpPr>
          <p:cNvPr id="2" name="Rectangle 1"/>
          <p:cNvSpPr/>
          <p:nvPr/>
        </p:nvSpPr>
        <p:spPr>
          <a:xfrm>
            <a:off x="5598017" y="2356716"/>
            <a:ext cx="6096000" cy="923330"/>
          </a:xfrm>
          <a:prstGeom prst="rect">
            <a:avLst/>
          </a:prstGeom>
        </p:spPr>
        <p:txBody>
          <a:bodyPr>
            <a:spAutoFit/>
          </a:bodyPr>
          <a:lstStyle/>
          <a:p>
            <a:r>
              <a:rPr lang="en-US" dirty="0"/>
              <a:t>You can use </a:t>
            </a:r>
            <a:r>
              <a:rPr lang="en-US" b="1" dirty="0"/>
              <a:t>type</a:t>
            </a:r>
            <a:r>
              <a:rPr lang="en-US" dirty="0"/>
              <a:t> attribute for &lt;</a:t>
            </a:r>
            <a:r>
              <a:rPr lang="en-US" dirty="0" err="1"/>
              <a:t>ol</a:t>
            </a:r>
            <a:r>
              <a:rPr lang="en-US" dirty="0"/>
              <a:t>&gt; tag to specify the type of numbering you like. By default, it is a number. Following are the possible options −</a:t>
            </a:r>
          </a:p>
        </p:txBody>
      </p:sp>
      <p:sp>
        <p:nvSpPr>
          <p:cNvPr id="5" name="Rectangle 1"/>
          <p:cNvSpPr>
            <a:spLocks noChangeArrowheads="1"/>
          </p:cNvSpPr>
          <p:nvPr/>
        </p:nvSpPr>
        <p:spPr bwMode="auto">
          <a:xfrm>
            <a:off x="5598017" y="3300351"/>
            <a:ext cx="550357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type = "1"&gt; - Default-Case Numerals.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type = "I"&gt; - Upper-Case Numerals.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&lt;</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type = "i"&gt; - Lower-Case Numerals.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type = "A"&gt; - Upper-Case Letters.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type = "a"&gt; - Lower-Case Letters.</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7" name="Rectangle 2"/>
          <p:cNvSpPr>
            <a:spLocks noChangeArrowheads="1"/>
          </p:cNvSpPr>
          <p:nvPr/>
        </p:nvSpPr>
        <p:spPr bwMode="auto">
          <a:xfrm>
            <a:off x="5696755" y="4879600"/>
            <a:ext cx="58985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Times New Roman" pitchFamily="18" charset="0"/>
                <a:cs typeface="Times New Roman" pitchFamily="18" charset="0"/>
              </a:rPr>
              <a:t>The start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You can use </a:t>
            </a:r>
            <a:r>
              <a:rPr kumimoji="0" lang="en-US" b="1" i="0" u="none" strike="noStrike" cap="none" normalizeH="0" baseline="0" dirty="0">
                <a:ln>
                  <a:noFill/>
                </a:ln>
                <a:solidFill>
                  <a:srgbClr val="000000"/>
                </a:solidFill>
                <a:effectLst/>
                <a:latin typeface="Times New Roman" pitchFamily="18" charset="0"/>
                <a:cs typeface="Times New Roman" pitchFamily="18" charset="0"/>
              </a:rPr>
              <a:t>start</a:t>
            </a:r>
            <a:r>
              <a:rPr kumimoji="0" lang="en-US" b="0" i="0" u="none" strike="noStrike" cap="none" normalizeH="0" baseline="0" dirty="0">
                <a:ln>
                  <a:noFill/>
                </a:ln>
                <a:solidFill>
                  <a:srgbClr val="000000"/>
                </a:solidFill>
                <a:effectLst/>
                <a:latin typeface="Times New Roman" pitchFamily="18" charset="0"/>
                <a:cs typeface="Times New Roman" pitchFamily="18" charset="0"/>
              </a:rPr>
              <a:t> attribute for &lt;</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b="0" i="0" u="none" strike="noStrike" cap="none" normalizeH="0" baseline="0" dirty="0">
                <a:ln>
                  <a:noFill/>
                </a:ln>
                <a:solidFill>
                  <a:srgbClr val="000000"/>
                </a:solidFill>
                <a:effectLst/>
                <a:latin typeface="Times New Roman" pitchFamily="18" charset="0"/>
                <a:cs typeface="Times New Roman" pitchFamily="18" charset="0"/>
              </a:rPr>
              <a:t>&gt; tag to specify the starting point of numbering you need. Following are the possible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&lt;</a:t>
            </a:r>
            <a:r>
              <a:rPr kumimoji="0" lang="en-US" b="0" i="0" u="none" strike="noStrike" cap="none" normalizeH="0" baseline="0" dirty="0" err="1">
                <a:ln>
                  <a:noFill/>
                </a:ln>
                <a:solidFill>
                  <a:srgbClr val="000000"/>
                </a:solidFill>
                <a:effectLst/>
                <a:latin typeface="Times New Roman" pitchFamily="18" charset="0"/>
                <a:cs typeface="Times New Roman" pitchFamily="18" charset="0"/>
              </a:rPr>
              <a:t>ol</a:t>
            </a:r>
            <a:r>
              <a:rPr kumimoji="0" lang="en-US" b="0" i="0" u="none" strike="noStrike" cap="none" normalizeH="0" baseline="0" dirty="0">
                <a:ln>
                  <a:noFill/>
                </a:ln>
                <a:solidFill>
                  <a:srgbClr val="000000"/>
                </a:solidFill>
                <a:effectLst/>
                <a:latin typeface="Times New Roman" pitchFamily="18" charset="0"/>
                <a:cs typeface="Times New Roman" pitchFamily="18" charset="0"/>
              </a:rPr>
              <a:t> type = "1" start = "4"&gt; - Numerals starts with 4.</a:t>
            </a:r>
            <a:r>
              <a:rPr kumimoji="0" lang="en-US"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130551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86EAD56-7590-4EE0-B2E5-8BB66767FEA1}"/>
              </a:ext>
            </a:extLst>
          </p:cNvPr>
          <p:cNvSpPr>
            <a:spLocks noGrp="1" noChangeArrowheads="1"/>
          </p:cNvSpPr>
          <p:nvPr>
            <p:ph type="title"/>
          </p:nvPr>
        </p:nvSpPr>
        <p:spPr bwMode="auto">
          <a:xfrm>
            <a:off x="838200" y="-113412"/>
            <a:ext cx="8399735" cy="22826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HTML Description/Definition Lists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HTML also supports description lists.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A description list is a list of terms, with a description of each term.</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400" b="0" i="0" u="none" strike="noStrike" cap="none" normalizeH="0" baseline="0" dirty="0">
                <a:ln>
                  <a:noFill/>
                </a:ln>
                <a:solidFill>
                  <a:srgbClr val="DC143C"/>
                </a:solidFill>
                <a:effectLst/>
                <a:latin typeface="Times New Roman" pitchFamily="18" charset="0"/>
                <a:cs typeface="Times New Roman" pitchFamily="18" charset="0"/>
              </a:rPr>
              <a:t>&lt;dl&gt;</a:t>
            </a: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 tag defines the description list, the </a:t>
            </a:r>
            <a:r>
              <a:rPr kumimoji="0" lang="en-US" altLang="en-US" sz="1400" b="0" i="0" u="none" strike="noStrike" cap="none" normalizeH="0" baseline="0" dirty="0">
                <a:ln>
                  <a:noFill/>
                </a:ln>
                <a:solidFill>
                  <a:srgbClr val="DC143C"/>
                </a:solidFill>
                <a:effectLst/>
                <a:latin typeface="Times New Roman" pitchFamily="18" charset="0"/>
                <a:cs typeface="Times New Roman" pitchFamily="18" charset="0"/>
              </a:rPr>
              <a:t>&lt;dt&gt;</a:t>
            </a: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 tag defines the term (name), and the </a:t>
            </a:r>
            <a:r>
              <a:rPr kumimoji="0" lang="en-US" altLang="en-US" sz="1400" b="0" i="0" u="none" strike="noStrike" cap="none" normalizeH="0" baseline="0" dirty="0">
                <a:ln>
                  <a:noFill/>
                </a:ln>
                <a:solidFill>
                  <a:srgbClr val="DC143C"/>
                </a:solidFill>
                <a:effectLst/>
                <a:latin typeface="Times New Roman" pitchFamily="18" charset="0"/>
                <a:cs typeface="Times New Roman" pitchFamily="18" charset="0"/>
              </a:rPr>
              <a:t>&lt;dd&gt;</a:t>
            </a:r>
            <a: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t> tag describes each term:</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B0AA56C-E10C-4DFD-A4DE-CCB7CD617512}"/>
              </a:ext>
            </a:extLst>
          </p:cNvPr>
          <p:cNvSpPr>
            <a:spLocks noGrp="1"/>
          </p:cNvSpPr>
          <p:nvPr>
            <p:ph idx="1"/>
          </p:nvPr>
        </p:nvSpPr>
        <p:spPr>
          <a:xfrm>
            <a:off x="775447" y="2058707"/>
            <a:ext cx="10515600" cy="4351338"/>
          </a:xfrm>
        </p:spPr>
        <p:txBody>
          <a:bodyPr>
            <a:normAutofit fontScale="55000" lnSpcReduction="20000"/>
          </a:bodyPr>
          <a:lstStyle/>
          <a:p>
            <a:r>
              <a:rPr lang="en-IN" dirty="0"/>
              <a:t>&lt;!DOCTYPE html&gt;</a:t>
            </a:r>
          </a:p>
          <a:p>
            <a:r>
              <a:rPr lang="en-IN" dirty="0"/>
              <a:t>&lt;html&gt;</a:t>
            </a:r>
          </a:p>
          <a:p>
            <a:r>
              <a:rPr lang="en-IN" dirty="0"/>
              <a:t>&lt;body&gt;</a:t>
            </a:r>
          </a:p>
          <a:p>
            <a:endParaRPr lang="en-IN" dirty="0"/>
          </a:p>
          <a:p>
            <a:r>
              <a:rPr lang="en-IN" dirty="0"/>
              <a:t>&lt;h2&gt;A Description List&lt;/h2&gt;</a:t>
            </a:r>
          </a:p>
          <a:p>
            <a:endParaRPr lang="en-IN" dirty="0"/>
          </a:p>
          <a:p>
            <a:r>
              <a:rPr lang="en-IN" dirty="0"/>
              <a:t>&lt;dl&gt;</a:t>
            </a:r>
          </a:p>
          <a:p>
            <a:r>
              <a:rPr lang="en-IN" dirty="0"/>
              <a:t>  &lt;dt&gt;Coffee&lt;/dt&gt;</a:t>
            </a:r>
          </a:p>
          <a:p>
            <a:r>
              <a:rPr lang="en-IN" dirty="0"/>
              <a:t>  &lt;dd&gt;- black hot drink&lt;/dd&gt;</a:t>
            </a:r>
          </a:p>
          <a:p>
            <a:r>
              <a:rPr lang="en-IN" dirty="0"/>
              <a:t>  &lt;dt&gt;Milk&lt;/dt&gt;</a:t>
            </a:r>
          </a:p>
          <a:p>
            <a:r>
              <a:rPr lang="en-IN" dirty="0"/>
              <a:t>  &lt;dd&gt;- white cold drink&lt;/dd&gt;</a:t>
            </a:r>
          </a:p>
          <a:p>
            <a:r>
              <a:rPr lang="en-IN" dirty="0"/>
              <a:t>&lt;/dl&gt;</a:t>
            </a:r>
          </a:p>
          <a:p>
            <a:endParaRPr lang="en-IN" dirty="0"/>
          </a:p>
          <a:p>
            <a:r>
              <a:rPr lang="en-IN" dirty="0"/>
              <a:t>&lt;/body&gt;</a:t>
            </a:r>
          </a:p>
          <a:p>
            <a:r>
              <a:rPr lang="en-IN" dirty="0"/>
              <a:t>&lt;/html&gt;</a:t>
            </a:r>
          </a:p>
        </p:txBody>
      </p:sp>
      <p:pic>
        <p:nvPicPr>
          <p:cNvPr id="6" name="Picture 5">
            <a:extLst>
              <a:ext uri="{FF2B5EF4-FFF2-40B4-BE49-F238E27FC236}">
                <a16:creationId xmlns:a16="http://schemas.microsoft.com/office/drawing/2014/main" id="{151E2E09-6EAC-4FE9-B2A4-737739FE1F5C}"/>
              </a:ext>
            </a:extLst>
          </p:cNvPr>
          <p:cNvPicPr>
            <a:picLocks noChangeAspect="1"/>
          </p:cNvPicPr>
          <p:nvPr/>
        </p:nvPicPr>
        <p:blipFill>
          <a:blip r:embed="rId2"/>
          <a:stretch>
            <a:fillRect/>
          </a:stretch>
        </p:blipFill>
        <p:spPr>
          <a:xfrm>
            <a:off x="6524829" y="2315025"/>
            <a:ext cx="3685971" cy="3763045"/>
          </a:xfrm>
          <a:prstGeom prst="rect">
            <a:avLst/>
          </a:prstGeom>
        </p:spPr>
      </p:pic>
    </p:spTree>
    <p:extLst>
      <p:ext uri="{BB962C8B-B14F-4D97-AF65-F5344CB8AC3E}">
        <p14:creationId xmlns:p14="http://schemas.microsoft.com/office/powerpoint/2010/main" val="277814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D7B4-DFFE-4172-A6A4-F7EB701B93A7}"/>
              </a:ext>
            </a:extLst>
          </p:cNvPr>
          <p:cNvSpPr>
            <a:spLocks noGrp="1"/>
          </p:cNvSpPr>
          <p:nvPr>
            <p:ph type="title"/>
          </p:nvPr>
        </p:nvSpPr>
        <p:spPr>
          <a:xfrm>
            <a:off x="1215370" y="354107"/>
            <a:ext cx="10018713" cy="658906"/>
          </a:xfrm>
        </p:spPr>
        <p:txBody>
          <a:bodyPr>
            <a:normAutofit fontScale="90000"/>
          </a:bodyPr>
          <a:lstStyle/>
          <a:p>
            <a:r>
              <a:rPr lang="en-US" b="0" i="0" dirty="0">
                <a:solidFill>
                  <a:srgbClr val="610B38"/>
                </a:solidFill>
                <a:effectLst/>
                <a:latin typeface="erdana"/>
              </a:rPr>
              <a:t>How to include image in HTML</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F9EEA73-33D3-4BBC-8AC6-37BB7A1F5416}"/>
              </a:ext>
            </a:extLst>
          </p:cNvPr>
          <p:cNvSpPr>
            <a:spLocks noGrp="1"/>
          </p:cNvSpPr>
          <p:nvPr>
            <p:ph idx="1"/>
          </p:nvPr>
        </p:nvSpPr>
        <p:spPr>
          <a:xfrm>
            <a:off x="838200" y="1344706"/>
            <a:ext cx="10515600" cy="5351929"/>
          </a:xfrm>
        </p:spPr>
        <p:txBody>
          <a:bodyPr>
            <a:normAutofit fontScale="77500" lnSpcReduction="20000"/>
          </a:bodyPr>
          <a:lstStyle/>
          <a:p>
            <a:pPr marL="0" indent="0" algn="just">
              <a:buNone/>
            </a:pPr>
            <a:r>
              <a:rPr lang="en-US" b="0" i="0" dirty="0">
                <a:solidFill>
                  <a:srgbClr val="610B4B"/>
                </a:solidFill>
                <a:effectLst/>
                <a:latin typeface="erdana"/>
              </a:rPr>
              <a:t> &lt;IMG&gt;</a:t>
            </a:r>
          </a:p>
          <a:p>
            <a:pPr marL="0" indent="0" algn="just">
              <a:buNone/>
            </a:pPr>
            <a:endParaRPr lang="en-US" b="0" i="0" dirty="0">
              <a:solidFill>
                <a:srgbClr val="333333"/>
              </a:solidFill>
              <a:effectLst/>
              <a:latin typeface="inter-regular"/>
            </a:endParaRPr>
          </a:p>
          <a:p>
            <a:pPr algn="just">
              <a:lnSpc>
                <a:spcPct val="160000"/>
              </a:lnSpc>
              <a:buFont typeface="Arial" panose="020B0604020202020204" pitchFamily="34" charset="0"/>
              <a:buChar char="•"/>
            </a:pPr>
            <a:r>
              <a:rPr lang="en-US" b="0" i="0" dirty="0">
                <a:solidFill>
                  <a:srgbClr val="000000"/>
                </a:solidFill>
                <a:effectLst/>
                <a:latin typeface="inter-regular"/>
              </a:rPr>
              <a:t>IMG </a:t>
            </a:r>
            <a:r>
              <a:rPr lang="en-US" b="0" i="0" dirty="0" err="1">
                <a:solidFill>
                  <a:srgbClr val="000000"/>
                </a:solidFill>
                <a:effectLst/>
                <a:latin typeface="inter-regular"/>
              </a:rPr>
              <a:t>src</a:t>
            </a:r>
            <a:r>
              <a:rPr lang="en-US" b="0" i="0" dirty="0">
                <a:solidFill>
                  <a:srgbClr val="000000"/>
                </a:solidFill>
                <a:effectLst/>
                <a:latin typeface="inter-regular"/>
              </a:rPr>
              <a:t> attribute- This attribute defines the path to the specified image.</a:t>
            </a:r>
          </a:p>
          <a:p>
            <a:pPr algn="just">
              <a:lnSpc>
                <a:spcPct val="160000"/>
              </a:lnSpc>
              <a:buFont typeface="Arial" panose="020B0604020202020204" pitchFamily="34" charset="0"/>
              <a:buChar char="•"/>
            </a:pPr>
            <a:r>
              <a:rPr lang="en-US" b="0" i="0" dirty="0">
                <a:solidFill>
                  <a:srgbClr val="000000"/>
                </a:solidFill>
                <a:effectLst/>
                <a:latin typeface="inter-regular"/>
              </a:rPr>
              <a:t>IMG alt attribute - This attribute fetches an alternate text for the given image</a:t>
            </a:r>
          </a:p>
          <a:p>
            <a:pPr marL="0" indent="0" algn="just">
              <a:lnSpc>
                <a:spcPct val="160000"/>
              </a:lnSpc>
              <a:buNone/>
            </a:pPr>
            <a:r>
              <a:rPr lang="en-US" b="0" i="0" dirty="0">
                <a:solidFill>
                  <a:srgbClr val="610B4B"/>
                </a:solidFill>
                <a:effectLst/>
                <a:latin typeface="erdana"/>
              </a:rPr>
              <a:t> Image alt Attribute</a:t>
            </a:r>
          </a:p>
          <a:p>
            <a:pPr algn="just">
              <a:lnSpc>
                <a:spcPct val="160000"/>
              </a:lnSpc>
            </a:pPr>
            <a:r>
              <a:rPr lang="en-US" b="0" i="0" dirty="0">
                <a:solidFill>
                  <a:srgbClr val="333333"/>
                </a:solidFill>
                <a:effectLst/>
                <a:latin typeface="inter-regular"/>
              </a:rPr>
              <a:t>The HTML alt attribute is used to provide an alternate text for the given image, if the website user cannot view the image due to delay in loading, slow internet connections or any other reason.</a:t>
            </a:r>
          </a:p>
          <a:p>
            <a:pPr algn="just">
              <a:lnSpc>
                <a:spcPct val="160000"/>
              </a:lnSpc>
            </a:pPr>
            <a:r>
              <a:rPr lang="en-US" b="0" i="0" dirty="0">
                <a:solidFill>
                  <a:srgbClr val="333333"/>
                </a:solidFill>
                <a:effectLst/>
                <a:latin typeface="inter-regular"/>
              </a:rPr>
              <a:t>The content of the alt attribute should be precise and it should describe the purpose of the image.</a:t>
            </a:r>
          </a:p>
          <a:p>
            <a:endParaRPr lang="en-IN" dirty="0"/>
          </a:p>
        </p:txBody>
      </p:sp>
    </p:spTree>
    <p:extLst>
      <p:ext uri="{BB962C8B-B14F-4D97-AF65-F5344CB8AC3E}">
        <p14:creationId xmlns:p14="http://schemas.microsoft.com/office/powerpoint/2010/main" val="27136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6286-F9B0-4405-AE05-B0053B57B902}"/>
              </a:ext>
            </a:extLst>
          </p:cNvPr>
          <p:cNvSpPr>
            <a:spLocks noGrp="1"/>
          </p:cNvSpPr>
          <p:nvPr>
            <p:ph type="title"/>
          </p:nvPr>
        </p:nvSpPr>
        <p:spPr/>
        <p:txBody>
          <a:bodyPr>
            <a:normAutofit/>
          </a:bodyPr>
          <a:lstStyle/>
          <a:p>
            <a:r>
              <a:rPr lang="en-IN" b="0" i="0" dirty="0">
                <a:solidFill>
                  <a:srgbClr val="610B38"/>
                </a:solidFill>
                <a:effectLst/>
                <a:latin typeface="erdana"/>
              </a:rPr>
              <a:t>Commonly used Images Format</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0B98915F-ADE6-4F23-BD67-48FE4423AF51}"/>
              </a:ext>
            </a:extLst>
          </p:cNvPr>
          <p:cNvGraphicFramePr>
            <a:graphicFrameLocks noGrp="1"/>
          </p:cNvGraphicFramePr>
          <p:nvPr>
            <p:ph idx="1"/>
          </p:nvPr>
        </p:nvGraphicFramePr>
        <p:xfrm>
          <a:off x="1066799" y="1281953"/>
          <a:ext cx="9870141" cy="5234422"/>
        </p:xfrm>
        <a:graphic>
          <a:graphicData uri="http://schemas.openxmlformats.org/drawingml/2006/table">
            <a:tbl>
              <a:tblPr/>
              <a:tblGrid>
                <a:gridCol w="3290047">
                  <a:extLst>
                    <a:ext uri="{9D8B030D-6E8A-4147-A177-3AD203B41FA5}">
                      <a16:colId xmlns:a16="http://schemas.microsoft.com/office/drawing/2014/main" val="4157806999"/>
                    </a:ext>
                  </a:extLst>
                </a:gridCol>
                <a:gridCol w="3290047">
                  <a:extLst>
                    <a:ext uri="{9D8B030D-6E8A-4147-A177-3AD203B41FA5}">
                      <a16:colId xmlns:a16="http://schemas.microsoft.com/office/drawing/2014/main" val="367246827"/>
                    </a:ext>
                  </a:extLst>
                </a:gridCol>
                <a:gridCol w="3290047">
                  <a:extLst>
                    <a:ext uri="{9D8B030D-6E8A-4147-A177-3AD203B41FA5}">
                      <a16:colId xmlns:a16="http://schemas.microsoft.com/office/drawing/2014/main" val="1007926849"/>
                    </a:ext>
                  </a:extLst>
                </a:gridCol>
              </a:tblGrid>
              <a:tr h="548519">
                <a:tc>
                  <a:txBody>
                    <a:bodyPr/>
                    <a:lstStyle/>
                    <a:p>
                      <a:pPr algn="l" fontAlgn="t"/>
                      <a:r>
                        <a:rPr lang="en-IN" sz="1400">
                          <a:solidFill>
                            <a:srgbClr val="000000"/>
                          </a:solidFill>
                          <a:effectLst/>
                          <a:latin typeface="times new roman" panose="02020603050405020304" pitchFamily="18" charset="0"/>
                        </a:rPr>
                        <a:t>Image File Format abbreviation</a:t>
                      </a:r>
                    </a:p>
                  </a:txBody>
                  <a:tcPr marL="57254" marR="57254" marT="57254" marB="57254">
                    <a:lnL w="7620" cap="flat" cmpd="sng" algn="ctr">
                      <a:solidFill>
                        <a:srgbClr val="902E47"/>
                      </a:solidFill>
                      <a:prstDash val="solid"/>
                      <a:round/>
                      <a:headEnd type="none" w="med" len="med"/>
                      <a:tailEnd type="none" w="med" len="med"/>
                    </a:lnL>
                    <a:lnR w="7620" cap="flat" cmpd="sng" algn="ctr">
                      <a:solidFill>
                        <a:srgbClr val="902E47"/>
                      </a:solidFill>
                      <a:prstDash val="solid"/>
                      <a:round/>
                      <a:headEnd type="none" w="med" len="med"/>
                      <a:tailEnd type="none" w="med" len="med"/>
                    </a:lnR>
                    <a:lnT w="7620" cap="flat" cmpd="sng" algn="ctr">
                      <a:solidFill>
                        <a:srgbClr val="902E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Full Form</a:t>
                      </a:r>
                    </a:p>
                  </a:txBody>
                  <a:tcPr marL="57254" marR="57254" marT="57254" marB="57254">
                    <a:lnL w="7620" cap="flat" cmpd="sng" algn="ctr">
                      <a:solidFill>
                        <a:srgbClr val="902E47"/>
                      </a:solidFill>
                      <a:prstDash val="solid"/>
                      <a:round/>
                      <a:headEnd type="none" w="med" len="med"/>
                      <a:tailEnd type="none" w="med" len="med"/>
                    </a:lnL>
                    <a:lnR w="7620" cap="flat" cmpd="sng" algn="ctr">
                      <a:solidFill>
                        <a:srgbClr val="902E47"/>
                      </a:solidFill>
                      <a:prstDash val="solid"/>
                      <a:round/>
                      <a:headEnd type="none" w="med" len="med"/>
                      <a:tailEnd type="none" w="med" len="med"/>
                    </a:lnR>
                    <a:lnT w="7620" cap="flat" cmpd="sng" algn="ctr">
                      <a:solidFill>
                        <a:srgbClr val="902E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File extension</a:t>
                      </a:r>
                    </a:p>
                  </a:txBody>
                  <a:tcPr marL="57254" marR="57254" marT="57254" marB="57254">
                    <a:lnL w="7620" cap="flat" cmpd="sng" algn="ctr">
                      <a:solidFill>
                        <a:srgbClr val="902E47"/>
                      </a:solidFill>
                      <a:prstDash val="solid"/>
                      <a:round/>
                      <a:headEnd type="none" w="med" len="med"/>
                      <a:tailEnd type="none" w="med" len="med"/>
                    </a:lnL>
                    <a:lnR w="7620" cap="flat" cmpd="sng" algn="ctr">
                      <a:solidFill>
                        <a:srgbClr val="902E47"/>
                      </a:solidFill>
                      <a:prstDash val="solid"/>
                      <a:round/>
                      <a:headEnd type="none" w="med" len="med"/>
                      <a:tailEnd type="none" w="med" len="med"/>
                    </a:lnR>
                    <a:lnT w="7620" cap="flat" cmpd="sng" algn="ctr">
                      <a:solidFill>
                        <a:srgbClr val="902E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70728860"/>
                  </a:ext>
                </a:extLst>
              </a:tr>
              <a:tr h="708502">
                <a:tc>
                  <a:txBody>
                    <a:bodyPr/>
                    <a:lstStyle/>
                    <a:p>
                      <a:pPr algn="just" fontAlgn="t"/>
                      <a:r>
                        <a:rPr lang="en-IN" sz="1400">
                          <a:solidFill>
                            <a:srgbClr val="333333"/>
                          </a:solidFill>
                          <a:effectLst/>
                          <a:latin typeface="inter-regular"/>
                        </a:rPr>
                        <a:t>APNG</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APNG stands for Animated Portable Network Graphics</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 apng</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1430763"/>
                  </a:ext>
                </a:extLst>
              </a:tr>
              <a:tr h="708502">
                <a:tc>
                  <a:txBody>
                    <a:bodyPr/>
                    <a:lstStyle/>
                    <a:p>
                      <a:pPr algn="just" fontAlgn="t"/>
                      <a:r>
                        <a:rPr lang="en-IN" sz="1400">
                          <a:solidFill>
                            <a:srgbClr val="333333"/>
                          </a:solidFill>
                          <a:effectLst/>
                          <a:latin typeface="inter-regular"/>
                        </a:rPr>
                        <a:t>GIF</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GIF stands for Graphics Interchange Format</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.gif</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1322285"/>
                  </a:ext>
                </a:extLst>
              </a:tr>
              <a:tr h="502809">
                <a:tc>
                  <a:txBody>
                    <a:bodyPr/>
                    <a:lstStyle/>
                    <a:p>
                      <a:pPr algn="just" fontAlgn="t"/>
                      <a:r>
                        <a:rPr lang="en-IN" sz="1400">
                          <a:solidFill>
                            <a:srgbClr val="333333"/>
                          </a:solidFill>
                          <a:effectLst/>
                          <a:latin typeface="inter-regular"/>
                        </a:rPr>
                        <a:t>ICO</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nn-NO" sz="1400">
                          <a:solidFill>
                            <a:srgbClr val="333333"/>
                          </a:solidFill>
                          <a:effectLst/>
                          <a:latin typeface="inter-regular"/>
                        </a:rPr>
                        <a:t>ICO stands for Microsoft Icon</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mj-lt"/>
                        <a:buAutoNum type="arabicPeriod"/>
                      </a:pPr>
                      <a:r>
                        <a:rPr lang="en-IN" sz="1400">
                          <a:solidFill>
                            <a:srgbClr val="000000"/>
                          </a:solidFill>
                          <a:effectLst/>
                          <a:latin typeface="inter-regular"/>
                        </a:rPr>
                        <a:t>.ico</a:t>
                      </a:r>
                    </a:p>
                    <a:p>
                      <a:pPr algn="just" fontAlgn="t">
                        <a:buFont typeface="+mj-lt"/>
                        <a:buAutoNum type="arabicPeriod"/>
                      </a:pPr>
                      <a:r>
                        <a:rPr lang="en-IN" sz="1400">
                          <a:solidFill>
                            <a:srgbClr val="000000"/>
                          </a:solidFill>
                          <a:effectLst/>
                          <a:latin typeface="inter-regular"/>
                        </a:rPr>
                        <a:t>.cur</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9296607"/>
                  </a:ext>
                </a:extLst>
              </a:tr>
              <a:tr h="914197">
                <a:tc>
                  <a:txBody>
                    <a:bodyPr/>
                    <a:lstStyle/>
                    <a:p>
                      <a:pPr algn="just" fontAlgn="t"/>
                      <a:r>
                        <a:rPr lang="en-IN" sz="1400">
                          <a:solidFill>
                            <a:srgbClr val="333333"/>
                          </a:solidFill>
                          <a:effectLst/>
                          <a:latin typeface="inter-regular"/>
                        </a:rPr>
                        <a:t>PNG</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abbreviation PNG stands for Portable Network Graphics</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endParaRPr lang="en-IN" sz="1400"/>
                    </a:p>
                  </a:txBody>
                  <a:tcPr marL="57254" marR="57254" marT="28627" marB="28627">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2607369678"/>
                  </a:ext>
                </a:extLst>
              </a:tr>
              <a:tr h="708502">
                <a:tc>
                  <a:txBody>
                    <a:bodyPr/>
                    <a:lstStyle/>
                    <a:p>
                      <a:pPr algn="just" fontAlgn="t"/>
                      <a:r>
                        <a:rPr lang="en-IN" sz="1400">
                          <a:solidFill>
                            <a:srgbClr val="333333"/>
                          </a:solidFill>
                          <a:effectLst/>
                          <a:latin typeface="inter-regular"/>
                        </a:rPr>
                        <a:t>SVG</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full form of SVG is Scalable Vector Graphics</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57254" marR="57254" marT="28627" marB="28627">
                    <a:lnL w="7620" cap="flat" cmpd="sng" algn="ctr">
                      <a:solidFill>
                        <a:srgbClr val="C7CCBE"/>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61173938"/>
                  </a:ext>
                </a:extLst>
              </a:tr>
              <a:tr h="0">
                <a:tc>
                  <a:txBody>
                    <a:bodyPr/>
                    <a:lstStyle/>
                    <a:p>
                      <a:pPr algn="just" fontAlgn="t"/>
                      <a:r>
                        <a:rPr lang="en-IN" sz="1400">
                          <a:solidFill>
                            <a:srgbClr val="333333"/>
                          </a:solidFill>
                          <a:effectLst/>
                          <a:latin typeface="inter-regular"/>
                        </a:rPr>
                        <a:t>JPEG</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full form of JPEG is Joint Photographic Expert Group image</a:t>
                      </a: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mj-lt"/>
                        <a:buAutoNum type="arabicPeriod"/>
                      </a:pPr>
                      <a:r>
                        <a:rPr lang="en-IN" sz="1400" dirty="0">
                          <a:solidFill>
                            <a:srgbClr val="000000"/>
                          </a:solidFill>
                          <a:effectLst/>
                          <a:latin typeface="inter-regular"/>
                        </a:rPr>
                        <a:t>.</a:t>
                      </a:r>
                      <a:r>
                        <a:rPr lang="en-IN" sz="1400" dirty="0" err="1">
                          <a:solidFill>
                            <a:srgbClr val="000000"/>
                          </a:solidFill>
                          <a:effectLst/>
                          <a:latin typeface="inter-regular"/>
                        </a:rPr>
                        <a:t>pjp</a:t>
                      </a:r>
                      <a:endParaRPr lang="en-IN" sz="1400" dirty="0">
                        <a:solidFill>
                          <a:srgbClr val="000000"/>
                        </a:solidFill>
                        <a:effectLst/>
                        <a:latin typeface="inter-regular"/>
                      </a:endParaRPr>
                    </a:p>
                    <a:p>
                      <a:pPr algn="just" fontAlgn="t">
                        <a:buFont typeface="+mj-lt"/>
                        <a:buAutoNum type="arabicPeriod"/>
                      </a:pPr>
                      <a:r>
                        <a:rPr lang="en-IN" sz="1400" dirty="0">
                          <a:solidFill>
                            <a:srgbClr val="000000"/>
                          </a:solidFill>
                          <a:effectLst/>
                          <a:latin typeface="inter-regular"/>
                        </a:rPr>
                        <a:t>.jpg</a:t>
                      </a:r>
                    </a:p>
                    <a:p>
                      <a:pPr algn="just" fontAlgn="t">
                        <a:buFont typeface="+mj-lt"/>
                        <a:buAutoNum type="arabicPeriod"/>
                      </a:pPr>
                      <a:r>
                        <a:rPr lang="en-IN" sz="1400" dirty="0">
                          <a:solidFill>
                            <a:srgbClr val="000000"/>
                          </a:solidFill>
                          <a:effectLst/>
                          <a:latin typeface="inter-regular"/>
                        </a:rPr>
                        <a:t>.jpeg</a:t>
                      </a:r>
                    </a:p>
                    <a:p>
                      <a:pPr algn="just" fontAlgn="t">
                        <a:buFont typeface="+mj-lt"/>
                        <a:buAutoNum type="arabicPeriod"/>
                      </a:pPr>
                      <a:r>
                        <a:rPr lang="en-IN" sz="1400" dirty="0">
                          <a:solidFill>
                            <a:srgbClr val="000000"/>
                          </a:solidFill>
                          <a:effectLst/>
                          <a:latin typeface="inter-regular"/>
                        </a:rPr>
                        <a:t>.</a:t>
                      </a:r>
                      <a:r>
                        <a:rPr lang="en-IN" sz="1400" dirty="0" err="1">
                          <a:solidFill>
                            <a:srgbClr val="000000"/>
                          </a:solidFill>
                          <a:effectLst/>
                          <a:latin typeface="inter-regular"/>
                        </a:rPr>
                        <a:t>pjpeg</a:t>
                      </a:r>
                      <a:endParaRPr lang="en-IN" sz="1400" dirty="0">
                        <a:solidFill>
                          <a:srgbClr val="000000"/>
                        </a:solidFill>
                        <a:effectLst/>
                        <a:latin typeface="inter-regular"/>
                      </a:endParaRPr>
                    </a:p>
                    <a:p>
                      <a:pPr algn="just" fontAlgn="t">
                        <a:buFont typeface="+mj-lt"/>
                        <a:buAutoNum type="arabicPeriod"/>
                      </a:pPr>
                      <a:r>
                        <a:rPr lang="en-IN" sz="1400" dirty="0">
                          <a:solidFill>
                            <a:srgbClr val="000000"/>
                          </a:solidFill>
                          <a:effectLst/>
                          <a:latin typeface="inter-regular"/>
                        </a:rPr>
                        <a:t>.</a:t>
                      </a:r>
                      <a:r>
                        <a:rPr lang="en-IN" sz="1400" dirty="0" err="1">
                          <a:solidFill>
                            <a:srgbClr val="000000"/>
                          </a:solidFill>
                          <a:effectLst/>
                          <a:latin typeface="inter-regular"/>
                        </a:rPr>
                        <a:t>jfif</a:t>
                      </a:r>
                      <a:endParaRPr lang="en-IN" sz="1400" dirty="0">
                        <a:solidFill>
                          <a:srgbClr val="000000"/>
                        </a:solidFill>
                        <a:effectLst/>
                        <a:latin typeface="inter-regular"/>
                      </a:endParaRPr>
                    </a:p>
                  </a:txBody>
                  <a:tcPr marL="38170" marR="38170" marT="38170" marB="381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93705338"/>
                  </a:ext>
                </a:extLst>
              </a:tr>
            </a:tbl>
          </a:graphicData>
        </a:graphic>
      </p:graphicFrame>
    </p:spTree>
    <p:extLst>
      <p:ext uri="{BB962C8B-B14F-4D97-AF65-F5344CB8AC3E}">
        <p14:creationId xmlns:p14="http://schemas.microsoft.com/office/powerpoint/2010/main" val="34335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C800-75BC-4F06-89F5-AA412183A55D}"/>
              </a:ext>
            </a:extLst>
          </p:cNvPr>
          <p:cNvSpPr>
            <a:spLocks noGrp="1"/>
          </p:cNvSpPr>
          <p:nvPr>
            <p:ph type="title"/>
          </p:nvPr>
        </p:nvSpPr>
        <p:spPr>
          <a:xfrm>
            <a:off x="1335087" y="0"/>
            <a:ext cx="10018713" cy="1752599"/>
          </a:xfrm>
        </p:spPr>
        <p:txBody>
          <a:bodyPr>
            <a:normAutofit/>
          </a:bodyPr>
          <a:lstStyle/>
          <a:p>
            <a:r>
              <a:rPr lang="en-US" b="0" i="0" dirty="0">
                <a:solidFill>
                  <a:srgbClr val="610B4B"/>
                </a:solidFill>
                <a:effectLst/>
                <a:latin typeface="erdana"/>
              </a:rPr>
              <a:t>Image on a HTML element</a:t>
            </a:r>
            <a:br>
              <a:rPr lang="en-US" b="0" i="0" dirty="0">
                <a:solidFill>
                  <a:srgbClr val="610B4B"/>
                </a:solidFill>
                <a:effectLst/>
                <a:latin typeface="erdana"/>
              </a:rPr>
            </a:br>
            <a:endParaRPr lang="en-IN" dirty="0"/>
          </a:p>
        </p:txBody>
      </p:sp>
      <p:sp>
        <p:nvSpPr>
          <p:cNvPr id="4" name="Content Placeholder 3"/>
          <p:cNvSpPr>
            <a:spLocks noGrp="1"/>
          </p:cNvSpPr>
          <p:nvPr>
            <p:ph idx="1"/>
          </p:nvPr>
        </p:nvSpPr>
        <p:spPr>
          <a:xfrm>
            <a:off x="336876" y="949862"/>
            <a:ext cx="4673006" cy="634239"/>
          </a:xfrm>
        </p:spPr>
        <p:txBody>
          <a:bodyPr/>
          <a:lstStyle/>
          <a:p>
            <a:r>
              <a:rPr lang="en-US" dirty="0"/>
              <a:t>&lt;</a:t>
            </a:r>
            <a:r>
              <a:rPr lang="en-US" dirty="0" err="1"/>
              <a:t>img</a:t>
            </a:r>
            <a:r>
              <a:rPr lang="en-US" dirty="0"/>
              <a:t> </a:t>
            </a:r>
            <a:r>
              <a:rPr lang="en-US" dirty="0" err="1"/>
              <a:t>src</a:t>
            </a:r>
            <a:r>
              <a:rPr lang="en-US" dirty="0"/>
              <a:t>=“  </a:t>
            </a:r>
            <a:r>
              <a:rPr lang="en-US" dirty="0" err="1"/>
              <a:t>url</a:t>
            </a:r>
            <a:r>
              <a:rPr lang="en-US" dirty="0"/>
              <a:t>…..”&gt;</a:t>
            </a:r>
          </a:p>
        </p:txBody>
      </p:sp>
      <p:pic>
        <p:nvPicPr>
          <p:cNvPr id="5" name="Content Placeholder 4">
            <a:extLst>
              <a:ext uri="{FF2B5EF4-FFF2-40B4-BE49-F238E27FC236}">
                <a16:creationId xmlns:a16="http://schemas.microsoft.com/office/drawing/2014/main" id="{E0359691-87EB-412D-B681-33594749E1DE}"/>
              </a:ext>
            </a:extLst>
          </p:cNvPr>
          <p:cNvPicPr>
            <a:picLocks noChangeAspect="1"/>
          </p:cNvPicPr>
          <p:nvPr/>
        </p:nvPicPr>
        <p:blipFill>
          <a:blip r:embed="rId2"/>
          <a:stretch>
            <a:fillRect/>
          </a:stretch>
        </p:blipFill>
        <p:spPr>
          <a:xfrm>
            <a:off x="5427251" y="904047"/>
            <a:ext cx="6330480" cy="5325035"/>
          </a:xfrm>
          <a:prstGeom prst="rect">
            <a:avLst/>
          </a:prstGeom>
        </p:spPr>
      </p:pic>
    </p:spTree>
    <p:extLst>
      <p:ext uri="{BB962C8B-B14F-4D97-AF65-F5344CB8AC3E}">
        <p14:creationId xmlns:p14="http://schemas.microsoft.com/office/powerpoint/2010/main" val="57788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8E369BE-BAA6-450A-9B55-D85B1C92CA5F}"/>
              </a:ext>
            </a:extLst>
          </p:cNvPr>
          <p:cNvSpPr>
            <a:spLocks noGrp="1" noChangeArrowheads="1"/>
          </p:cNvSpPr>
          <p:nvPr>
            <p:ph type="title"/>
          </p:nvPr>
        </p:nvSpPr>
        <p:spPr bwMode="auto">
          <a:xfrm>
            <a:off x="569259" y="291312"/>
            <a:ext cx="95580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avoid the background image from repeating itself, set the </a:t>
            </a:r>
            <a:r>
              <a:rPr kumimoji="0" lang="en-US" altLang="en-US" sz="1400" b="0" i="0" u="none" strike="noStrike" cap="none" normalizeH="0" baseline="0" dirty="0">
                <a:ln>
                  <a:noFill/>
                </a:ln>
                <a:solidFill>
                  <a:srgbClr val="DC143C"/>
                </a:solidFill>
                <a:effectLst/>
                <a:latin typeface="Consolas" panose="020B0609020204030204" pitchFamily="49" charset="0"/>
              </a:rPr>
              <a:t>background-repeat</a:t>
            </a:r>
            <a:r>
              <a:rPr kumimoji="0" lang="en-US" altLang="en-US" sz="1400" b="0" i="0" u="none" strike="noStrike" cap="none" normalizeH="0" baseline="0" dirty="0">
                <a:ln>
                  <a:noFill/>
                </a:ln>
                <a:solidFill>
                  <a:srgbClr val="000000"/>
                </a:solidFill>
                <a:effectLst/>
                <a:latin typeface="Verdana" panose="020B0604030504040204" pitchFamily="34" charset="0"/>
              </a:rPr>
              <a:t> property to </a:t>
            </a:r>
            <a:r>
              <a:rPr kumimoji="0" lang="en-US" altLang="en-US" sz="1400" b="0" i="0" u="none" strike="noStrike" cap="none" normalizeH="0" baseline="0" dirty="0">
                <a:ln>
                  <a:noFill/>
                </a:ln>
                <a:solidFill>
                  <a:srgbClr val="DC143C"/>
                </a:solidFill>
                <a:effectLst/>
                <a:latin typeface="Consolas" panose="020B0609020204030204" pitchFamily="49" charset="0"/>
              </a:rPr>
              <a:t>no-repeat</a:t>
            </a:r>
            <a:r>
              <a:rPr kumimoji="0" lang="en-US" altLang="en-US" sz="1400" b="0" i="0" u="none" strike="noStrike" cap="none" normalizeH="0" baseline="0" dirty="0">
                <a:ln>
                  <a:noFill/>
                </a:ln>
                <a:solidFill>
                  <a:srgbClr val="000000"/>
                </a:solidFill>
                <a:effectLst/>
                <a:latin typeface="Verdana" panose="020B0604030504040204" pitchFamily="34"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7">
            <a:extLst>
              <a:ext uri="{FF2B5EF4-FFF2-40B4-BE49-F238E27FC236}">
                <a16:creationId xmlns:a16="http://schemas.microsoft.com/office/drawing/2014/main" id="{7617805B-FE2B-4AE2-BCBB-22913CEEE4EA}"/>
              </a:ext>
            </a:extLst>
          </p:cNvPr>
          <p:cNvPicPr>
            <a:picLocks noGrp="1" noChangeAspect="1"/>
          </p:cNvPicPr>
          <p:nvPr>
            <p:ph idx="1"/>
          </p:nvPr>
        </p:nvPicPr>
        <p:blipFill>
          <a:blip r:embed="rId2"/>
          <a:stretch>
            <a:fillRect/>
          </a:stretch>
        </p:blipFill>
        <p:spPr>
          <a:xfrm>
            <a:off x="2988165" y="3307000"/>
            <a:ext cx="7011008" cy="1844200"/>
          </a:xfrm>
        </p:spPr>
      </p:pic>
      <p:sp>
        <p:nvSpPr>
          <p:cNvPr id="6" name="TextBox 5">
            <a:extLst>
              <a:ext uri="{FF2B5EF4-FFF2-40B4-BE49-F238E27FC236}">
                <a16:creationId xmlns:a16="http://schemas.microsoft.com/office/drawing/2014/main" id="{B5ADC2AF-FA17-4B97-8781-9644B741088E}"/>
              </a:ext>
            </a:extLst>
          </p:cNvPr>
          <p:cNvSpPr txBox="1"/>
          <p:nvPr/>
        </p:nvSpPr>
        <p:spPr>
          <a:xfrm>
            <a:off x="645459" y="809962"/>
            <a:ext cx="6096000" cy="2031325"/>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('example_img_girl.jpg')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756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331725-E5D9-43FF-BEBF-2A7D6373DE53}"/>
              </a:ext>
            </a:extLst>
          </p:cNvPr>
          <p:cNvSpPr>
            <a:spLocks noGrp="1" noChangeArrowheads="1"/>
          </p:cNvSpPr>
          <p:nvPr>
            <p:ph type="title"/>
          </p:nvPr>
        </p:nvSpPr>
        <p:spPr bwMode="auto">
          <a:xfrm>
            <a:off x="291353" y="520729"/>
            <a:ext cx="4654134"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If you want the background image to cover the entire element, you can set the </a:t>
            </a:r>
            <a:r>
              <a:rPr kumimoji="0" lang="en-US" altLang="en-US" sz="1100" b="0" i="0" u="none" strike="noStrike" cap="none" normalizeH="0" baseline="0" dirty="0">
                <a:ln>
                  <a:noFill/>
                </a:ln>
                <a:solidFill>
                  <a:srgbClr val="DC143C"/>
                </a:solidFill>
                <a:effectLst/>
                <a:latin typeface="Consolas" panose="020B0609020204030204" pitchFamily="49" charset="0"/>
              </a:rPr>
              <a:t>background-size</a:t>
            </a:r>
            <a:r>
              <a:rPr kumimoji="0" lang="en-US" altLang="en-US" sz="1100" b="0" i="0" u="none" strike="noStrike" cap="none" normalizeH="0" baseline="0" dirty="0">
                <a:ln>
                  <a:noFill/>
                </a:ln>
                <a:solidFill>
                  <a:srgbClr val="000000"/>
                </a:solidFill>
                <a:effectLst/>
                <a:latin typeface="Verdana" panose="020B0604030504040204" pitchFamily="34" charset="0"/>
              </a:rPr>
              <a:t> property to </a:t>
            </a:r>
            <a:r>
              <a:rPr kumimoji="0" lang="en-US" altLang="en-US" sz="1100" b="0" i="0" u="none" strike="noStrike" cap="none" normalizeH="0" baseline="0" dirty="0">
                <a:ln>
                  <a:noFill/>
                </a:ln>
                <a:solidFill>
                  <a:srgbClr val="DC143C"/>
                </a:solidFill>
                <a:effectLst/>
                <a:latin typeface="Consolas" panose="020B0609020204030204" pitchFamily="49" charset="0"/>
              </a:rPr>
              <a:t>cover.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Also, to make sure the entire element is always covered, set the </a:t>
            </a:r>
            <a:r>
              <a:rPr kumimoji="0" lang="en-US" altLang="en-US" sz="1100" b="0" i="0" u="none" strike="noStrike" cap="none" normalizeH="0" baseline="0" dirty="0">
                <a:ln>
                  <a:noFill/>
                </a:ln>
                <a:solidFill>
                  <a:srgbClr val="DC143C"/>
                </a:solidFill>
                <a:effectLst/>
                <a:latin typeface="Consolas" panose="020B0609020204030204" pitchFamily="49" charset="0"/>
              </a:rPr>
              <a:t>background-attachment</a:t>
            </a:r>
            <a:r>
              <a:rPr kumimoji="0" lang="en-US" altLang="en-US" sz="1100" b="0" i="0" u="none" strike="noStrike" cap="none" normalizeH="0" baseline="0" dirty="0">
                <a:ln>
                  <a:noFill/>
                </a:ln>
                <a:solidFill>
                  <a:srgbClr val="000000"/>
                </a:solidFill>
                <a:effectLst/>
                <a:latin typeface="Verdana" panose="020B0604030504040204" pitchFamily="34" charset="0"/>
              </a:rPr>
              <a:t> property to </a:t>
            </a:r>
            <a:r>
              <a:rPr kumimoji="0" lang="en-US" altLang="en-US" sz="1100" b="0" i="0" u="none" strike="noStrike" cap="none" normalizeH="0" baseline="0" dirty="0">
                <a:ln>
                  <a:noFill/>
                </a:ln>
                <a:solidFill>
                  <a:srgbClr val="DC143C"/>
                </a:solidFill>
                <a:effectLst/>
                <a:latin typeface="Consolas" panose="020B0609020204030204" pitchFamily="49" charset="0"/>
              </a:rPr>
              <a:t>fixed: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This way, the background image will cover the entire element, with no stretching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3A5C0BA-7075-49FD-BE3B-F0238E556FFD}"/>
              </a:ext>
            </a:extLst>
          </p:cNvPr>
          <p:cNvSpPr txBox="1"/>
          <p:nvPr/>
        </p:nvSpPr>
        <p:spPr>
          <a:xfrm>
            <a:off x="291353" y="2954399"/>
            <a:ext cx="6096000" cy="2308324"/>
          </a:xfrm>
          <a:prstGeom prst="rect">
            <a:avLst/>
          </a:prstGeom>
          <a:noFill/>
        </p:spPr>
        <p:txBody>
          <a:bodyPr wrap="square">
            <a:spAutoFit/>
          </a:bodyPr>
          <a:lstStyle/>
          <a:p>
            <a:r>
              <a:rPr lang="en-IN" b="0" i="0" dirty="0">
                <a:effectLst/>
                <a:latin typeface="Consolas" panose="020B0609020204030204" pitchFamily="49" charset="0"/>
              </a:rPr>
              <a:t>&lt;style&gt;</a:t>
            </a:r>
            <a:br>
              <a:rPr lang="en-IN" b="0" i="0" dirty="0">
                <a:effectLst/>
                <a:latin typeface="Consolas" panose="020B0609020204030204" pitchFamily="49" charset="0"/>
              </a:rPr>
            </a:br>
            <a:r>
              <a:rPr lang="en-IN" b="0" i="0" dirty="0">
                <a:effectLst/>
                <a:latin typeface="Consolas" panose="020B0609020204030204" pitchFamily="49" charset="0"/>
              </a:rPr>
              <a:t>body {</a:t>
            </a:r>
            <a:br>
              <a:rPr lang="en-IN" b="0" i="0" dirty="0">
                <a:effectLst/>
                <a:latin typeface="Consolas" panose="020B0609020204030204" pitchFamily="49" charset="0"/>
              </a:rPr>
            </a:br>
            <a:r>
              <a:rPr lang="en-IN" b="0" i="0" dirty="0">
                <a:effectLst/>
                <a:latin typeface="Consolas" panose="020B0609020204030204" pitchFamily="49" charset="0"/>
              </a:rPr>
              <a:t>  background-image: </a:t>
            </a:r>
            <a:r>
              <a:rPr lang="en-IN" b="0" i="0" dirty="0" err="1">
                <a:effectLst/>
                <a:latin typeface="Consolas" panose="020B0609020204030204" pitchFamily="49" charset="0"/>
              </a:rPr>
              <a:t>url</a:t>
            </a:r>
            <a:r>
              <a:rPr lang="en-IN" b="0" i="0" dirty="0">
                <a:effectLst/>
                <a:latin typeface="Consolas" panose="020B0609020204030204" pitchFamily="49" charset="0"/>
              </a:rPr>
              <a:t>('img_girl.jpg');</a:t>
            </a:r>
            <a:br>
              <a:rPr lang="en-IN" b="0" i="0" dirty="0">
                <a:effectLst/>
                <a:latin typeface="Consolas" panose="020B0609020204030204" pitchFamily="49" charset="0"/>
              </a:rPr>
            </a:br>
            <a:r>
              <a:rPr lang="en-IN" b="0" i="0" dirty="0">
                <a:effectLst/>
                <a:latin typeface="Consolas" panose="020B0609020204030204" pitchFamily="49" charset="0"/>
              </a:rPr>
              <a:t>  background-repeat: no-repeat;</a:t>
            </a:r>
            <a:br>
              <a:rPr lang="en-IN" b="0" i="0" dirty="0">
                <a:effectLst/>
                <a:latin typeface="Consolas" panose="020B0609020204030204" pitchFamily="49" charset="0"/>
              </a:rPr>
            </a:br>
            <a:r>
              <a:rPr lang="en-IN" b="0" i="0" dirty="0">
                <a:effectLst/>
                <a:latin typeface="Consolas" panose="020B0609020204030204" pitchFamily="49" charset="0"/>
              </a:rPr>
              <a:t>  background-attachment: fixed;</a:t>
            </a:r>
            <a:br>
              <a:rPr lang="en-IN" b="0" i="0" dirty="0">
                <a:effectLst/>
                <a:latin typeface="Consolas" panose="020B0609020204030204" pitchFamily="49" charset="0"/>
              </a:rPr>
            </a:br>
            <a:r>
              <a:rPr lang="en-IN" b="0" i="0" dirty="0">
                <a:effectLst/>
                <a:latin typeface="Consolas" panose="020B0609020204030204" pitchFamily="49" charset="0"/>
              </a:rPr>
              <a:t>  background-size: cover;</a:t>
            </a:r>
            <a:br>
              <a:rPr lang="en-IN" b="0" i="0" dirty="0">
                <a:effectLst/>
                <a:latin typeface="Consolas" panose="020B0609020204030204" pitchFamily="49" charset="0"/>
              </a:rPr>
            </a:br>
            <a:r>
              <a:rPr lang="en-IN" b="0" i="0" dirty="0">
                <a:effectLst/>
                <a:latin typeface="Consolas" panose="020B0609020204030204" pitchFamily="49" charset="0"/>
              </a:rPr>
              <a:t>}</a:t>
            </a:r>
            <a:br>
              <a:rPr lang="en-IN" b="0" i="0" dirty="0">
                <a:effectLst/>
                <a:latin typeface="Consolas" panose="020B0609020204030204" pitchFamily="49" charset="0"/>
              </a:rPr>
            </a:br>
            <a:r>
              <a:rPr lang="en-IN" b="0" i="0" dirty="0">
                <a:effectLst/>
                <a:latin typeface="Consolas" panose="020B0609020204030204" pitchFamily="49" charset="0"/>
              </a:rPr>
              <a:t>&lt;/style&gt;</a:t>
            </a:r>
            <a:endParaRPr lang="en-IN" dirty="0"/>
          </a:p>
        </p:txBody>
      </p:sp>
      <p:pic>
        <p:nvPicPr>
          <p:cNvPr id="8" name="Picture 7">
            <a:extLst>
              <a:ext uri="{FF2B5EF4-FFF2-40B4-BE49-F238E27FC236}">
                <a16:creationId xmlns:a16="http://schemas.microsoft.com/office/drawing/2014/main" id="{87A8D3BC-5CA6-4792-8A70-8D25E0E707D6}"/>
              </a:ext>
            </a:extLst>
          </p:cNvPr>
          <p:cNvPicPr>
            <a:picLocks noChangeAspect="1"/>
          </p:cNvPicPr>
          <p:nvPr/>
        </p:nvPicPr>
        <p:blipFill>
          <a:blip r:embed="rId2"/>
          <a:stretch>
            <a:fillRect/>
          </a:stretch>
        </p:blipFill>
        <p:spPr>
          <a:xfrm>
            <a:off x="5118239" y="1208521"/>
            <a:ext cx="7011008" cy="5262723"/>
          </a:xfrm>
          <a:prstGeom prst="rect">
            <a:avLst/>
          </a:prstGeom>
        </p:spPr>
      </p:pic>
    </p:spTree>
    <p:extLst>
      <p:ext uri="{BB962C8B-B14F-4D97-AF65-F5344CB8AC3E}">
        <p14:creationId xmlns:p14="http://schemas.microsoft.com/office/powerpoint/2010/main" val="58335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C40D23-E0D3-4FC3-ADBA-71E696FCA229}"/>
              </a:ext>
            </a:extLst>
          </p:cNvPr>
          <p:cNvSpPr>
            <a:spLocks noGrp="1" noChangeArrowheads="1"/>
          </p:cNvSpPr>
          <p:nvPr>
            <p:ph type="title"/>
          </p:nvPr>
        </p:nvSpPr>
        <p:spPr bwMode="auto">
          <a:xfrm>
            <a:off x="282389" y="367090"/>
            <a:ext cx="11071411" cy="3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r>
              <a:rPr lang="en-US" altLang="en-US" sz="1100" dirty="0">
                <a:solidFill>
                  <a:srgbClr val="000000"/>
                </a:solidFill>
                <a:latin typeface="Verdana" panose="020B0604030504040204" pitchFamily="34" charset="0"/>
              </a:rPr>
              <a:t>If y</a:t>
            </a:r>
            <a:r>
              <a:rPr kumimoji="0" lang="en-US" altLang="en-US" sz="1100" b="0" i="0" u="none" strike="noStrike" cap="none" normalizeH="0" baseline="0" dirty="0">
                <a:ln>
                  <a:noFill/>
                </a:ln>
                <a:solidFill>
                  <a:srgbClr val="000000"/>
                </a:solidFill>
                <a:effectLst/>
                <a:latin typeface="Verdana" panose="020B0604030504040204" pitchFamily="34" charset="0"/>
              </a:rPr>
              <a:t>ou want the background image to stretch to fit the entire element, you can set the </a:t>
            </a:r>
            <a:r>
              <a:rPr kumimoji="0" lang="en-US" altLang="en-US" sz="1100" b="0" i="0" u="none" strike="noStrike" cap="none" normalizeH="0" baseline="0" dirty="0">
                <a:ln>
                  <a:noFill/>
                </a:ln>
                <a:solidFill>
                  <a:srgbClr val="DC143C"/>
                </a:solidFill>
                <a:effectLst/>
                <a:latin typeface="Consolas" panose="020B0609020204030204" pitchFamily="49" charset="0"/>
              </a:rPr>
              <a:t>background-size</a:t>
            </a:r>
            <a:r>
              <a:rPr kumimoji="0" lang="en-US" altLang="en-US" sz="1100" b="0" i="0" u="none" strike="noStrike" cap="none" normalizeH="0" baseline="0" dirty="0">
                <a:ln>
                  <a:noFill/>
                </a:ln>
                <a:solidFill>
                  <a:srgbClr val="000000"/>
                </a:solidFill>
                <a:effectLst/>
                <a:latin typeface="Verdana" panose="020B0604030504040204" pitchFamily="34" charset="0"/>
              </a:rPr>
              <a:t> property to </a:t>
            </a:r>
            <a:r>
              <a:rPr kumimoji="0" lang="en-US" altLang="en-US" sz="1100" b="0" i="0" u="none" strike="noStrike" cap="none" normalizeH="0" baseline="0" dirty="0">
                <a:ln>
                  <a:noFill/>
                </a:ln>
                <a:solidFill>
                  <a:srgbClr val="DC143C"/>
                </a:solidFill>
                <a:effectLst/>
                <a:latin typeface="Consolas" panose="020B0609020204030204" pitchFamily="49" charset="0"/>
              </a:rPr>
              <a:t>100% 100%</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13365166-578E-4E67-A950-CAED1CF9B77C}"/>
              </a:ext>
            </a:extLst>
          </p:cNvPr>
          <p:cNvSpPr>
            <a:spLocks noGrp="1"/>
          </p:cNvSpPr>
          <p:nvPr>
            <p:ph idx="1"/>
          </p:nvPr>
        </p:nvSpPr>
        <p:spPr>
          <a:xfrm>
            <a:off x="712694" y="1162237"/>
            <a:ext cx="8117541" cy="3266328"/>
          </a:xfrm>
        </p:spPr>
        <p:txBody>
          <a:bodyPr>
            <a:normAutofit/>
          </a:bodyPr>
          <a:lstStyle/>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style</a:t>
            </a:r>
            <a:r>
              <a:rPr lang="en-IN" sz="1800" b="0" i="0" dirty="0">
                <a:solidFill>
                  <a:srgbClr val="0000CD"/>
                </a:solidFill>
                <a:effectLst/>
                <a:latin typeface="Consolas" panose="020B0609020204030204" pitchFamily="49" charset="0"/>
              </a:rPr>
              <a:t>&gt;</a:t>
            </a:r>
            <a:br>
              <a:rPr lang="en-IN" sz="1800" b="0" i="0" dirty="0">
                <a:solidFill>
                  <a:srgbClr val="A52A2A"/>
                </a:solidFill>
                <a:effectLst/>
                <a:latin typeface="Consolas" panose="020B0609020204030204" pitchFamily="49" charset="0"/>
              </a:rPr>
            </a:br>
            <a:r>
              <a:rPr lang="en-IN" sz="1800" b="0" i="0" dirty="0">
                <a:solidFill>
                  <a:srgbClr val="A52A2A"/>
                </a:solidFill>
                <a:effectLst/>
                <a:latin typeface="Consolas" panose="020B0609020204030204" pitchFamily="49" charset="0"/>
              </a:rPr>
              <a:t>body </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background-image</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a:t>
            </a:r>
            <a:r>
              <a:rPr lang="en-IN" sz="1800" b="0" i="0" dirty="0" err="1">
                <a:solidFill>
                  <a:srgbClr val="0000CD"/>
                </a:solidFill>
                <a:effectLst/>
                <a:latin typeface="Consolas" panose="020B0609020204030204" pitchFamily="49" charset="0"/>
              </a:rPr>
              <a:t>url</a:t>
            </a:r>
            <a:r>
              <a:rPr lang="en-IN" sz="1800" b="0" i="0" dirty="0">
                <a:solidFill>
                  <a:srgbClr val="0000CD"/>
                </a:solidFill>
                <a:effectLst/>
                <a:latin typeface="Consolas" panose="020B0609020204030204" pitchFamily="49" charset="0"/>
              </a:rPr>
              <a:t>('img_girl.jpg')</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background-repeat</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no-repeat</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background-attachment</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fixed</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background-size</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100% 100%</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a:t>
            </a:r>
            <a:br>
              <a:rPr lang="en-IN" sz="1800" b="0" i="0" dirty="0">
                <a:solidFill>
                  <a:srgbClr val="A52A2A"/>
                </a:solidFill>
                <a:effectLst/>
                <a:latin typeface="Consolas" panose="020B0609020204030204" pitchFamily="49" charset="0"/>
              </a:rPr>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/style</a:t>
            </a:r>
            <a:r>
              <a:rPr lang="en-IN" sz="1800" b="0" i="0" dirty="0">
                <a:solidFill>
                  <a:srgbClr val="0000CD"/>
                </a:solidFill>
                <a:effectLst/>
                <a:latin typeface="Consolas" panose="020B0609020204030204" pitchFamily="49" charset="0"/>
              </a:rPr>
              <a:t>&gt;</a:t>
            </a:r>
            <a:endParaRPr lang="en-IN" sz="1800" dirty="0"/>
          </a:p>
        </p:txBody>
      </p:sp>
      <p:pic>
        <p:nvPicPr>
          <p:cNvPr id="8" name="Picture 7">
            <a:extLst>
              <a:ext uri="{FF2B5EF4-FFF2-40B4-BE49-F238E27FC236}">
                <a16:creationId xmlns:a16="http://schemas.microsoft.com/office/drawing/2014/main" id="{ABDD0DB6-B966-4F3C-9BB3-9078CC5B42A0}"/>
              </a:ext>
            </a:extLst>
          </p:cNvPr>
          <p:cNvPicPr>
            <a:picLocks noChangeAspect="1"/>
          </p:cNvPicPr>
          <p:nvPr/>
        </p:nvPicPr>
        <p:blipFill>
          <a:blip r:embed="rId2"/>
          <a:stretch>
            <a:fillRect/>
          </a:stretch>
        </p:blipFill>
        <p:spPr>
          <a:xfrm>
            <a:off x="5196677" y="2308466"/>
            <a:ext cx="7049111" cy="4549534"/>
          </a:xfrm>
          <a:prstGeom prst="rect">
            <a:avLst/>
          </a:prstGeom>
        </p:spPr>
      </p:pic>
    </p:spTree>
    <p:extLst>
      <p:ext uri="{BB962C8B-B14F-4D97-AF65-F5344CB8AC3E}">
        <p14:creationId xmlns:p14="http://schemas.microsoft.com/office/powerpoint/2010/main" val="80136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7D0E-B268-47BB-8843-406A71D72CD7}"/>
              </a:ext>
            </a:extLst>
          </p:cNvPr>
          <p:cNvSpPr>
            <a:spLocks noGrp="1"/>
          </p:cNvSpPr>
          <p:nvPr>
            <p:ph type="title"/>
          </p:nvPr>
        </p:nvSpPr>
        <p:spPr/>
        <p:txBody>
          <a:bodyPr>
            <a:normAutofit/>
          </a:bodyPr>
          <a:lstStyle/>
          <a:p>
            <a:r>
              <a:rPr lang="en-US" b="0" i="0" dirty="0">
                <a:solidFill>
                  <a:srgbClr val="610B38"/>
                </a:solidFill>
                <a:effectLst/>
                <a:latin typeface="erdana"/>
              </a:rPr>
              <a:t>HTML Link</a:t>
            </a:r>
            <a:endParaRPr lang="en-IN" dirty="0"/>
          </a:p>
        </p:txBody>
      </p:sp>
      <p:sp>
        <p:nvSpPr>
          <p:cNvPr id="3" name="Content Placeholder 2">
            <a:extLst>
              <a:ext uri="{FF2B5EF4-FFF2-40B4-BE49-F238E27FC236}">
                <a16:creationId xmlns:a16="http://schemas.microsoft.com/office/drawing/2014/main" id="{CE160C22-80F3-4BBE-B07B-FFCB22767A08}"/>
              </a:ext>
            </a:extLst>
          </p:cNvPr>
          <p:cNvSpPr>
            <a:spLocks noGrp="1"/>
          </p:cNvSpPr>
          <p:nvPr>
            <p:ph idx="1"/>
          </p:nvPr>
        </p:nvSpPr>
        <p:spPr>
          <a:xfrm>
            <a:off x="799563" y="1387743"/>
            <a:ext cx="10515600" cy="2553192"/>
          </a:xfrm>
        </p:spPr>
        <p:txBody>
          <a:bodyPr/>
          <a:lstStyle/>
          <a:p>
            <a:r>
              <a:rPr lang="en-US" dirty="0">
                <a:latin typeface="Times New Roman" pitchFamily="18" charset="0"/>
                <a:cs typeface="Times New Roman" pitchFamily="18" charset="0"/>
              </a:rPr>
              <a:t>A webpage can contain various links that take you directly to other pages and even specific parts of a given page. These links are known as hyperlinks.</a:t>
            </a:r>
          </a:p>
          <a:p>
            <a:r>
              <a:rPr lang="en-US" dirty="0">
                <a:latin typeface="Times New Roman" pitchFamily="18" charset="0"/>
                <a:cs typeface="Times New Roman" pitchFamily="18" charset="0"/>
              </a:rPr>
              <a:t>Hyperlinks allow visitors to navigate between Web sites by clicking on words, phrases, and images. Thus you can create hyperlinks using text or images available on a webpage.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735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9EBD-B8B6-4405-BBB0-386E61456063}"/>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Times New Roman" pitchFamily="18" charset="0"/>
                <a:ea typeface="PMingLiU-ExtB" pitchFamily="18" charset="-120"/>
                <a:cs typeface="Times New Roman" pitchFamily="18" charset="0"/>
              </a:rPr>
              <a:t>HTML Links</a:t>
            </a:r>
            <a:br>
              <a:rPr lang="en-IN" b="0" i="0" dirty="0">
                <a:solidFill>
                  <a:srgbClr val="000000"/>
                </a:solidFill>
                <a:effectLst/>
                <a:latin typeface="Times New Roman" pitchFamily="18" charset="0"/>
                <a:ea typeface="PMingLiU-ExtB" pitchFamily="18" charset="-120"/>
                <a:cs typeface="Times New Roman" pitchFamily="18" charset="0"/>
              </a:rPr>
            </a:br>
            <a:endParaRPr lang="en-IN" dirty="0">
              <a:latin typeface="Times New Roman" pitchFamily="18" charset="0"/>
              <a:ea typeface="PMingLiU-ExtB" pitchFamily="18" charset="-120"/>
              <a:cs typeface="Times New Roman" pitchFamily="18" charset="0"/>
            </a:endParaRPr>
          </a:p>
        </p:txBody>
      </p:sp>
      <p:sp>
        <p:nvSpPr>
          <p:cNvPr id="3" name="Content Placeholder 2">
            <a:extLst>
              <a:ext uri="{FF2B5EF4-FFF2-40B4-BE49-F238E27FC236}">
                <a16:creationId xmlns:a16="http://schemas.microsoft.com/office/drawing/2014/main" id="{6EACEF28-3A82-48D1-AB8D-77F70E94CDBB}"/>
              </a:ext>
            </a:extLst>
          </p:cNvPr>
          <p:cNvSpPr>
            <a:spLocks noGrp="1"/>
          </p:cNvSpPr>
          <p:nvPr>
            <p:ph idx="1"/>
          </p:nvPr>
        </p:nvSpPr>
        <p:spPr>
          <a:xfrm>
            <a:off x="721659" y="929154"/>
            <a:ext cx="10515600" cy="1917077"/>
          </a:xfrm>
        </p:spPr>
        <p:txBody>
          <a:bodyPr>
            <a:normAutofit/>
          </a:bodyPr>
          <a:lstStyle/>
          <a:p>
            <a:r>
              <a:rPr lang="en-US" sz="2000" dirty="0"/>
              <a:t>A link is specified using HTML tag &lt;a&gt;. </a:t>
            </a:r>
          </a:p>
          <a:p>
            <a:r>
              <a:rPr lang="en-US" sz="2000" dirty="0"/>
              <a:t>This tag is called </a:t>
            </a:r>
            <a:r>
              <a:rPr lang="en-US" sz="2000" b="1" dirty="0"/>
              <a:t>anchor tag</a:t>
            </a:r>
            <a:r>
              <a:rPr lang="en-US" sz="2000" dirty="0"/>
              <a:t> and anything between the opening &lt;a&gt; tag and the closing &lt;/a&gt; tag becomes part of the link and a user can click that part to reach to the linked document. </a:t>
            </a:r>
          </a:p>
          <a:p>
            <a:pPr algn="l">
              <a:lnSpc>
                <a:spcPct val="200000"/>
              </a:lnSpc>
            </a:pPr>
            <a:r>
              <a:rPr lang="en-US" sz="2000" dirty="0">
                <a:solidFill>
                  <a:srgbClr val="000000"/>
                </a:solidFill>
                <a:latin typeface="Times New Roman" pitchFamily="18" charset="0"/>
                <a:cs typeface="Times New Roman" pitchFamily="18" charset="0"/>
              </a:rPr>
              <a:t>Syntax: </a:t>
            </a:r>
            <a:r>
              <a:rPr lang="en-US" sz="2000" b="0" i="0" dirty="0">
                <a:solidFill>
                  <a:srgbClr val="0000CD"/>
                </a:solidFill>
                <a:effectLst/>
                <a:latin typeface="Times New Roman" pitchFamily="18" charset="0"/>
                <a:cs typeface="Times New Roman" pitchFamily="18" charset="0"/>
              </a:rPr>
              <a:t>	&lt;</a:t>
            </a:r>
            <a:r>
              <a:rPr lang="en-US" sz="2000" b="0" i="0" dirty="0">
                <a:solidFill>
                  <a:srgbClr val="A52A2A"/>
                </a:solidFill>
                <a:effectLst/>
                <a:latin typeface="Times New Roman" pitchFamily="18" charset="0"/>
                <a:cs typeface="Times New Roman" pitchFamily="18" charset="0"/>
              </a:rPr>
              <a:t>a</a:t>
            </a:r>
            <a:r>
              <a:rPr lang="en-US" sz="2000" b="0" i="0" dirty="0">
                <a:solidFill>
                  <a:srgbClr val="FF0000"/>
                </a:solidFill>
                <a:effectLst/>
                <a:latin typeface="Times New Roman" pitchFamily="18" charset="0"/>
                <a:cs typeface="Times New Roman" pitchFamily="18" charset="0"/>
              </a:rPr>
              <a:t> </a:t>
            </a:r>
            <a:r>
              <a:rPr lang="en-US" sz="2000" b="0" i="0" dirty="0" err="1">
                <a:solidFill>
                  <a:srgbClr val="FF0000"/>
                </a:solidFill>
                <a:effectLst/>
                <a:latin typeface="Times New Roman" pitchFamily="18" charset="0"/>
                <a:cs typeface="Times New Roman" pitchFamily="18" charset="0"/>
              </a:rPr>
              <a:t>href</a:t>
            </a:r>
            <a:r>
              <a:rPr lang="en-US" sz="2000" b="0" i="0" dirty="0">
                <a:solidFill>
                  <a:srgbClr val="0000CD"/>
                </a:solidFill>
                <a:effectLst/>
                <a:latin typeface="Times New Roman" pitchFamily="18" charset="0"/>
                <a:cs typeface="Times New Roman" pitchFamily="18" charset="0"/>
              </a:rPr>
              <a:t>="</a:t>
            </a:r>
            <a:r>
              <a:rPr lang="en-US" sz="2000" b="0" i="1" dirty="0" err="1">
                <a:solidFill>
                  <a:srgbClr val="0000CD"/>
                </a:solidFill>
                <a:effectLst/>
                <a:latin typeface="Times New Roman" pitchFamily="18" charset="0"/>
                <a:cs typeface="Times New Roman" pitchFamily="18" charset="0"/>
              </a:rPr>
              <a:t>url</a:t>
            </a:r>
            <a:r>
              <a:rPr lang="en-US" sz="2000" b="0" i="0" dirty="0">
                <a:solidFill>
                  <a:srgbClr val="0000CD"/>
                </a:solidFill>
                <a:effectLst/>
                <a:latin typeface="Times New Roman" pitchFamily="18" charset="0"/>
                <a:cs typeface="Times New Roman" pitchFamily="18" charset="0"/>
              </a:rPr>
              <a:t>"&gt;</a:t>
            </a:r>
            <a:r>
              <a:rPr lang="en-US" sz="2000" b="0" i="1" dirty="0">
                <a:solidFill>
                  <a:srgbClr val="000000"/>
                </a:solidFill>
                <a:effectLst/>
                <a:latin typeface="Times New Roman" pitchFamily="18" charset="0"/>
                <a:cs typeface="Times New Roman" pitchFamily="18" charset="0"/>
              </a:rPr>
              <a:t>link text</a:t>
            </a:r>
            <a:r>
              <a:rPr lang="en-US" sz="2000" b="0" i="0" dirty="0">
                <a:solidFill>
                  <a:srgbClr val="0000CD"/>
                </a:solidFill>
                <a:effectLst/>
                <a:latin typeface="Times New Roman" pitchFamily="18" charset="0"/>
                <a:cs typeface="Times New Roman" pitchFamily="18" charset="0"/>
              </a:rPr>
              <a:t>&lt;</a:t>
            </a:r>
            <a:r>
              <a:rPr lang="en-US" sz="2000" b="0" i="0" dirty="0">
                <a:solidFill>
                  <a:srgbClr val="A52A2A"/>
                </a:solidFill>
                <a:effectLst/>
                <a:latin typeface="Times New Roman" pitchFamily="18" charset="0"/>
                <a:cs typeface="Times New Roman" pitchFamily="18" charset="0"/>
              </a:rPr>
              <a:t>/a</a:t>
            </a:r>
            <a:r>
              <a:rPr lang="en-US" sz="2000" b="0" i="0" dirty="0">
                <a:solidFill>
                  <a:srgbClr val="0000CD"/>
                </a:solidFill>
                <a:effectLst/>
                <a:latin typeface="Times New Roman" pitchFamily="18" charset="0"/>
                <a:cs typeface="Times New Roman" pitchFamily="18" charset="0"/>
              </a:rPr>
              <a:t>&gt;</a:t>
            </a:r>
          </a:p>
        </p:txBody>
      </p:sp>
      <p:sp>
        <p:nvSpPr>
          <p:cNvPr id="5" name="Rectangle 2">
            <a:extLst>
              <a:ext uri="{FF2B5EF4-FFF2-40B4-BE49-F238E27FC236}">
                <a16:creationId xmlns:a16="http://schemas.microsoft.com/office/drawing/2014/main" id="{671E70B2-AA21-496A-8960-CBC0C4B9E2B4}"/>
              </a:ext>
            </a:extLst>
          </p:cNvPr>
          <p:cNvSpPr>
            <a:spLocks noChangeArrowheads="1"/>
          </p:cNvSpPr>
          <p:nvPr/>
        </p:nvSpPr>
        <p:spPr bwMode="auto">
          <a:xfrm>
            <a:off x="741302" y="2953104"/>
            <a:ext cx="9815508" cy="24581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most important attribute of the </a:t>
            </a:r>
            <a:r>
              <a:rPr kumimoji="0" lang="en-US" altLang="en-US" sz="2000" b="0" i="0" u="none" strike="noStrike" cap="none" normalizeH="0" baseline="0" dirty="0">
                <a:ln>
                  <a:noFill/>
                </a:ln>
                <a:solidFill>
                  <a:srgbClr val="DC143C"/>
                </a:solidFill>
                <a:effectLst/>
                <a:latin typeface="Consolas" panose="020B0609020204030204" pitchFamily="49" charset="0"/>
              </a:rPr>
              <a:t>&lt;a&gt;</a:t>
            </a:r>
            <a:r>
              <a:rPr kumimoji="0" lang="en-US" altLang="en-US" sz="2000" b="0" i="0" u="none" strike="noStrike" cap="none" normalizeH="0" baseline="0" dirty="0">
                <a:ln>
                  <a:noFill/>
                </a:ln>
                <a:solidFill>
                  <a:srgbClr val="000000"/>
                </a:solidFill>
                <a:effectLst/>
                <a:latin typeface="Verdana" panose="020B0604030504040204" pitchFamily="34" charset="0"/>
              </a:rPr>
              <a:t> element is the </a:t>
            </a:r>
            <a:r>
              <a:rPr kumimoji="0" lang="en-US" altLang="en-US" sz="2000" b="0" i="0" u="none" strike="noStrike" cap="none" normalizeH="0" baseline="0" dirty="0" err="1">
                <a:ln>
                  <a:noFill/>
                </a:ln>
                <a:solidFill>
                  <a:srgbClr val="DC143C"/>
                </a:solidFill>
                <a:effectLst/>
                <a:latin typeface="Consolas" panose="020B0609020204030204" pitchFamily="49" charset="0"/>
              </a:rPr>
              <a:t>href</a:t>
            </a:r>
            <a:r>
              <a:rPr kumimoji="0" lang="en-US" altLang="en-US" sz="2000" b="0" i="0" u="none" strike="noStrike" cap="none" normalizeH="0" baseline="0" dirty="0">
                <a:ln>
                  <a:noFill/>
                </a:ln>
                <a:solidFill>
                  <a:srgbClr val="000000"/>
                </a:solidFill>
                <a:effectLst/>
                <a:latin typeface="Verdana" panose="020B0604030504040204" pitchFamily="34" charset="0"/>
              </a:rPr>
              <a:t> attribute,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 which indicates the link's destination.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1" u="none" strike="noStrike" cap="none" normalizeH="0" baseline="0" dirty="0">
                <a:ln>
                  <a:noFill/>
                </a:ln>
                <a:solidFill>
                  <a:srgbClr val="000000"/>
                </a:solidFill>
                <a:effectLst/>
                <a:latin typeface="Verdana" panose="020B0604030504040204" pitchFamily="34" charset="0"/>
              </a:rPr>
              <a:t>link text</a:t>
            </a:r>
            <a:r>
              <a:rPr kumimoji="0" lang="en-US" altLang="en-US" sz="2000" b="0" i="0" u="none" strike="noStrike" cap="none" normalizeH="0" baseline="0" dirty="0">
                <a:ln>
                  <a:noFill/>
                </a:ln>
                <a:solidFill>
                  <a:srgbClr val="000000"/>
                </a:solidFill>
                <a:effectLst/>
                <a:latin typeface="Verdana" panose="020B0604030504040204" pitchFamily="34" charset="0"/>
              </a:rPr>
              <a:t> is the part that will be visible to the reader.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Clicking on the link text, will send the reader to the specified URL address.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322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72A63D217A843A848CB489C7CC580" ma:contentTypeVersion="3" ma:contentTypeDescription="Create a new document." ma:contentTypeScope="" ma:versionID="b786a7b31ca661c827442982d388702f">
  <xsd:schema xmlns:xsd="http://www.w3.org/2001/XMLSchema" xmlns:xs="http://www.w3.org/2001/XMLSchema" xmlns:p="http://schemas.microsoft.com/office/2006/metadata/properties" xmlns:ns2="e58fabd9-3e57-423e-8ef4-3f553d060193" targetNamespace="http://schemas.microsoft.com/office/2006/metadata/properties" ma:root="true" ma:fieldsID="1d3e321fd108a319ee1d21860412aa96" ns2:_="">
    <xsd:import namespace="e58fabd9-3e57-423e-8ef4-3f553d06019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d9-3e57-423e-8ef4-3f553d060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CDE547-2281-45CD-B197-344AD05B5426}"/>
</file>

<file path=customXml/itemProps2.xml><?xml version="1.0" encoding="utf-8"?>
<ds:datastoreItem xmlns:ds="http://schemas.openxmlformats.org/officeDocument/2006/customXml" ds:itemID="{2DDAAE32-9140-413C-B535-BA76A6C29026}"/>
</file>

<file path=customXml/itemProps3.xml><?xml version="1.0" encoding="utf-8"?>
<ds:datastoreItem xmlns:ds="http://schemas.openxmlformats.org/officeDocument/2006/customXml" ds:itemID="{BBCC3D0D-B86A-4F4A-A0E8-F87A28FA627A}"/>
</file>

<file path=docProps/app.xml><?xml version="1.0" encoding="utf-8"?>
<Properties xmlns="http://schemas.openxmlformats.org/officeDocument/2006/extended-properties" xmlns:vt="http://schemas.openxmlformats.org/officeDocument/2006/docPropsVTypes">
  <TotalTime>213</TotalTime>
  <Words>1076</Words>
  <Application>Microsoft Office PowerPoint</Application>
  <PresentationFormat>Widescreen</PresentationFormat>
  <Paragraphs>197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How to include image in HTML </vt:lpstr>
      <vt:lpstr>Commonly used Images Format </vt:lpstr>
      <vt:lpstr>Image on a HTML element </vt:lpstr>
      <vt:lpstr>To avoid the background image from repeating itself, set the background-repeat property to no-repeat. </vt:lpstr>
      <vt:lpstr>If you want the background image to cover the entire element, you can set the background-size property to cover. Also, to make sure the entire element is always covered, set the background-attachment property to fixed: This way, the background image will cover the entire element, with no stretching </vt:lpstr>
      <vt:lpstr>  If you want the background image to stretch to fit the entire element, you can set the background-size property to 100% 100%: </vt:lpstr>
      <vt:lpstr>HTML Link</vt:lpstr>
      <vt:lpstr>HTML Links </vt:lpstr>
      <vt:lpstr>PowerPoint Presentation</vt:lpstr>
      <vt:lpstr>PowerPoint Presentation</vt:lpstr>
      <vt:lpstr>PowerPoint Presentation</vt:lpstr>
      <vt:lpstr>PowerPoint Presentation</vt:lpstr>
      <vt:lpstr> HTML Lists </vt:lpstr>
      <vt:lpstr>PowerPoint Presentation</vt:lpstr>
      <vt:lpstr>Ordered HTML List An ordered list starts with the &lt;ol&gt; tag. Each list item starts with the &lt;li&gt; tag. The list items will be marked with numbers by default:</vt:lpstr>
      <vt:lpstr>HTML Description/Definition Lists HTML also supports description lists. A description list is a list of terms, with a description of each term. The &lt;dl&gt; tag defines the description list, the &lt;dt&gt; tag defines the term (name), and the &lt;dd&gt; tag describes each term: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include image in HTML</dc:title>
  <dc:creator>harsha kalesh</dc:creator>
  <cp:lastModifiedBy>admin</cp:lastModifiedBy>
  <cp:revision>15</cp:revision>
  <dcterms:created xsi:type="dcterms:W3CDTF">2021-12-13T04:17:07Z</dcterms:created>
  <dcterms:modified xsi:type="dcterms:W3CDTF">2025-08-18T01:02:03Z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0x010100DF872A63D217A843A848CB489C7CC580</vt:lpwstr>
  </property>
</Properties>
</file>