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97"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17" r:id="rId20"/>
    <p:sldId id="298" r:id="rId21"/>
    <p:sldId id="299" r:id="rId22"/>
    <p:sldId id="318" r:id="rId23"/>
    <p:sldId id="319" r:id="rId24"/>
    <p:sldId id="320" r:id="rId25"/>
    <p:sldId id="321" r:id="rId26"/>
    <p:sldId id="322" r:id="rId27"/>
    <p:sldId id="323" r:id="rId28"/>
    <p:sldId id="324" r:id="rId29"/>
    <p:sldId id="325" r:id="rId30"/>
    <p:sldId id="326" r:id="rId31"/>
    <p:sldId id="327" r:id="rId32"/>
    <p:sldId id="328" r:id="rId33"/>
    <p:sldId id="34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102"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7186EA8B-850F-4E79-910A-4BA497B3A22C}" type="datetimeFigureOut">
              <a:rPr lang="en-IN" smtClean="0"/>
              <a:t>18-07-2025</a:t>
            </a:fld>
            <a:endParaRPr lang="en-IN" dirty="0"/>
          </a:p>
        </p:txBody>
      </p:sp>
      <p:sp>
        <p:nvSpPr>
          <p:cNvPr id="20" name="Footer Placeholder 19"/>
          <p:cNvSpPr>
            <a:spLocks noGrp="1"/>
          </p:cNvSpPr>
          <p:nvPr>
            <p:ph type="ftr" sz="quarter" idx="11"/>
          </p:nvPr>
        </p:nvSpPr>
        <p:spPr/>
        <p:txBody>
          <a:bodyPr/>
          <a:lstStyle/>
          <a:p>
            <a:endParaRPr lang="en-IN" dirty="0"/>
          </a:p>
        </p:txBody>
      </p:sp>
      <p:sp>
        <p:nvSpPr>
          <p:cNvPr id="10" name="Slide Number Placeholder 9"/>
          <p:cNvSpPr>
            <a:spLocks noGrp="1"/>
          </p:cNvSpPr>
          <p:nvPr>
            <p:ph type="sldNum" sz="quarter" idx="12"/>
          </p:nvPr>
        </p:nvSpPr>
        <p:spPr/>
        <p:txBody>
          <a:bodyPr/>
          <a:lstStyle/>
          <a:p>
            <a:fld id="{C999B6DB-EA14-4D1C-BC80-B8C145923EE0}" type="slidenum">
              <a:rPr lang="en-IN" smtClean="0"/>
              <a:t>‹#›</a:t>
            </a:fld>
            <a:endParaRPr lang="en-IN" dirty="0"/>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86EA8B-850F-4E79-910A-4BA497B3A22C}" type="datetimeFigureOut">
              <a:rPr lang="en-IN" smtClean="0"/>
              <a:t>18-07-2025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999B6DB-EA14-4D1C-BC80-B8C145923EE0}"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86EA8B-850F-4E79-910A-4BA497B3A22C}" type="datetimeFigureOut">
              <a:rPr lang="en-IN" smtClean="0"/>
              <a:t>18-07-2025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999B6DB-EA14-4D1C-BC80-B8C145923EE0}"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86EA8B-850F-4E79-910A-4BA497B3A22C}" type="datetimeFigureOut">
              <a:rPr lang="en-IN" smtClean="0"/>
              <a:t>18-07-2025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999B6DB-EA14-4D1C-BC80-B8C145923EE0}"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186EA8B-850F-4E79-910A-4BA497B3A22C}" type="datetimeFigureOut">
              <a:rPr lang="en-IN" smtClean="0"/>
              <a:t>18-07-2025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999B6DB-EA14-4D1C-BC80-B8C145923EE0}" type="slidenum">
              <a:rPr lang="en-IN" smtClean="0"/>
              <a:t>‹#›</a:t>
            </a:fld>
            <a:endParaRPr lang="en-IN" dirty="0"/>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186EA8B-850F-4E79-910A-4BA497B3A22C}" type="datetimeFigureOut">
              <a:rPr lang="en-IN" smtClean="0"/>
              <a:t>18-07-2025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999B6DB-EA14-4D1C-BC80-B8C145923EE0}"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186EA8B-850F-4E79-910A-4BA497B3A22C}" type="datetimeFigureOut">
              <a:rPr lang="en-IN" smtClean="0"/>
              <a:t>18-07-2025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999B6DB-EA14-4D1C-BC80-B8C145923EE0}"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7186EA8B-850F-4E79-910A-4BA497B3A22C}" type="datetimeFigureOut">
              <a:rPr lang="en-IN" smtClean="0"/>
              <a:t>18-07-2025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999B6DB-EA14-4D1C-BC80-B8C145923EE0}"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7186EA8B-850F-4E79-910A-4BA497B3A22C}" type="datetimeFigureOut">
              <a:rPr lang="en-IN" smtClean="0"/>
              <a:t>18-07-2025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999B6DB-EA14-4D1C-BC80-B8C145923EE0}" type="slidenum">
              <a:rPr lang="en-IN" smtClean="0"/>
              <a:t>‹#›</a:t>
            </a:fld>
            <a:endParaRPr lang="en-IN" dirty="0"/>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186EA8B-850F-4E79-910A-4BA497B3A22C}" type="datetimeFigureOut">
              <a:rPr lang="en-IN" smtClean="0"/>
              <a:t>18-07-2025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999B6DB-EA14-4D1C-BC80-B8C145923EE0}"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7186EA8B-850F-4E79-910A-4BA497B3A22C}" type="datetimeFigureOut">
              <a:rPr lang="en-IN" smtClean="0"/>
              <a:t>18-07-2025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999B6DB-EA14-4D1C-BC80-B8C145923EE0}" type="slidenum">
              <a:rPr lang="en-IN" smtClean="0"/>
              <a:t>‹#›</a:t>
            </a:fld>
            <a:endParaRPr lang="en-IN" dirty="0"/>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7186EA8B-850F-4E79-910A-4BA497B3A22C}" type="datetimeFigureOut">
              <a:rPr lang="en-IN" smtClean="0"/>
              <a:t>18-07-2025</a:t>
            </a:fld>
            <a:endParaRPr lang="en-IN" dirty="0"/>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dirty="0"/>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999B6DB-EA14-4D1C-BC80-B8C145923EE0}" type="slidenum">
              <a:rPr lang="en-IN" smtClean="0"/>
              <a:t>‹#›</a:t>
            </a:fld>
            <a:endParaRPr lang="en-IN" dirty="0"/>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javatpoint.com/doctype-html" TargetMode="External"/><Relationship Id="rId2" Type="http://schemas.openxmlformats.org/officeDocument/2006/relationships/hyperlink" Target="https://www.javatpoint.com/html-comments" TargetMode="External"/><Relationship Id="rId1" Type="http://schemas.openxmlformats.org/officeDocument/2006/relationships/slideLayout" Target="../slideLayouts/slideLayout2.xml"/><Relationship Id="rId6" Type="http://schemas.openxmlformats.org/officeDocument/2006/relationships/hyperlink" Target="https://www.javatpoint.com/html-audio" TargetMode="External"/><Relationship Id="rId5" Type="http://schemas.openxmlformats.org/officeDocument/2006/relationships/hyperlink" Target="https://www.javatpoint.com/html-aside-tag" TargetMode="External"/><Relationship Id="rId4" Type="http://schemas.openxmlformats.org/officeDocument/2006/relationships/hyperlink" Target="https://www.javatpoint.com/html-anchor"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javatpoint.com/html-caption-tag" TargetMode="External"/><Relationship Id="rId3" Type="http://schemas.openxmlformats.org/officeDocument/2006/relationships/hyperlink" Target="https://www.javatpoint.com/html-big-tag" TargetMode="External"/><Relationship Id="rId7" Type="http://schemas.openxmlformats.org/officeDocument/2006/relationships/hyperlink" Target="https://www.javatpoint.com/html-canvas" TargetMode="External"/><Relationship Id="rId2" Type="http://schemas.openxmlformats.org/officeDocument/2006/relationships/hyperlink" Target="https://www.javatpoint.com/html-bold-tag" TargetMode="External"/><Relationship Id="rId1" Type="http://schemas.openxmlformats.org/officeDocument/2006/relationships/slideLayout" Target="../slideLayouts/slideLayout2.xml"/><Relationship Id="rId6" Type="http://schemas.openxmlformats.org/officeDocument/2006/relationships/hyperlink" Target="https://www.javatpoint.com/html-button-tag" TargetMode="External"/><Relationship Id="rId11" Type="http://schemas.openxmlformats.org/officeDocument/2006/relationships/hyperlink" Target="https://www.javatpoint.com/html-colgroup-tag" TargetMode="External"/><Relationship Id="rId5" Type="http://schemas.openxmlformats.org/officeDocument/2006/relationships/hyperlink" Target="https://www.javatpoint.com/html-br-tag" TargetMode="External"/><Relationship Id="rId10" Type="http://schemas.openxmlformats.org/officeDocument/2006/relationships/hyperlink" Target="https://www.javatpoint.com/html-col-tag" TargetMode="External"/><Relationship Id="rId4" Type="http://schemas.openxmlformats.org/officeDocument/2006/relationships/hyperlink" Target="https://www.javatpoint.com/html-body-tag" TargetMode="External"/><Relationship Id="rId9" Type="http://schemas.openxmlformats.org/officeDocument/2006/relationships/hyperlink" Target="https://www.javatpoint.com/html-center-tag"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javatpoint.com/html-footer-tag" TargetMode="External"/><Relationship Id="rId3" Type="http://schemas.openxmlformats.org/officeDocument/2006/relationships/hyperlink" Target="https://www.javatpoint.com/html-del-tag" TargetMode="External"/><Relationship Id="rId7" Type="http://schemas.openxmlformats.org/officeDocument/2006/relationships/hyperlink" Target="https://www.javatpoint.com/html-font-tag" TargetMode="External"/><Relationship Id="rId2" Type="http://schemas.openxmlformats.org/officeDocument/2006/relationships/hyperlink" Target="https://www.javatpoint.com/html-description-list" TargetMode="External"/><Relationship Id="rId1" Type="http://schemas.openxmlformats.org/officeDocument/2006/relationships/slideLayout" Target="../slideLayouts/slideLayout2.xml"/><Relationship Id="rId6" Type="http://schemas.openxmlformats.org/officeDocument/2006/relationships/hyperlink" Target="https://www.javatpoint.com/html-embed-tag" TargetMode="External"/><Relationship Id="rId11" Type="http://schemas.openxmlformats.org/officeDocument/2006/relationships/hyperlink" Target="https://www.javatpoint.com/html-frameset-tag" TargetMode="External"/><Relationship Id="rId5" Type="http://schemas.openxmlformats.org/officeDocument/2006/relationships/hyperlink" Target="https://www.javatpoint.com/html-em-tag" TargetMode="External"/><Relationship Id="rId10" Type="http://schemas.openxmlformats.org/officeDocument/2006/relationships/hyperlink" Target="https://www.javatpoint.com/html-frame-tag" TargetMode="External"/><Relationship Id="rId4" Type="http://schemas.openxmlformats.org/officeDocument/2006/relationships/hyperlink" Target="https://www.javatpoint.com/html-div-tag" TargetMode="External"/><Relationship Id="rId9" Type="http://schemas.openxmlformats.org/officeDocument/2006/relationships/hyperlink" Target="https://www.javatpoint.com/html-form"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javatpoint.com/html-i-tag" TargetMode="External"/><Relationship Id="rId13" Type="http://schemas.openxmlformats.org/officeDocument/2006/relationships/hyperlink" Target="https://www.javatpoint.com/html-u-tag" TargetMode="External"/><Relationship Id="rId3" Type="http://schemas.openxmlformats.org/officeDocument/2006/relationships/hyperlink" Target="https://www.javatpoint.com/html-head" TargetMode="External"/><Relationship Id="rId7" Type="http://schemas.openxmlformats.org/officeDocument/2006/relationships/image" Target="../media/image8.png"/><Relationship Id="rId12" Type="http://schemas.openxmlformats.org/officeDocument/2006/relationships/hyperlink" Target="https://www.javatpoint.com/html-ins-tag" TargetMode="External"/><Relationship Id="rId2" Type="http://schemas.openxmlformats.org/officeDocument/2006/relationships/hyperlink" Target="https://www.javatpoint.com/html-heading" TargetMode="External"/><Relationship Id="rId1" Type="http://schemas.openxmlformats.org/officeDocument/2006/relationships/slideLayout" Target="../slideLayouts/slideLayout2.xml"/><Relationship Id="rId6" Type="http://schemas.openxmlformats.org/officeDocument/2006/relationships/hyperlink" Target="https://www.javatpoint.com/html-html-tag" TargetMode="External"/><Relationship Id="rId11" Type="http://schemas.openxmlformats.org/officeDocument/2006/relationships/hyperlink" Target="https://www.javatpoint.com/html-input-tag" TargetMode="External"/><Relationship Id="rId5" Type="http://schemas.openxmlformats.org/officeDocument/2006/relationships/hyperlink" Target="https://www.javatpoint.com/html-hr-tag" TargetMode="External"/><Relationship Id="rId10" Type="http://schemas.openxmlformats.org/officeDocument/2006/relationships/hyperlink" Target="https://www.javatpoint.com/html-image" TargetMode="External"/><Relationship Id="rId4" Type="http://schemas.openxmlformats.org/officeDocument/2006/relationships/hyperlink" Target="https://www.javatpoint.com/html-header-tag" TargetMode="External"/><Relationship Id="rId9" Type="http://schemas.openxmlformats.org/officeDocument/2006/relationships/hyperlink" Target="https://www.javatpoint.com/html-iframes" TargetMode="External"/><Relationship Id="rId14" Type="http://schemas.openxmlformats.org/officeDocument/2006/relationships/hyperlink" Target="https://www.javatpoint.com/html-unordered-list"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javatpoint.com/html-nav-tag" TargetMode="External"/><Relationship Id="rId3" Type="http://schemas.openxmlformats.org/officeDocument/2006/relationships/hyperlink" Target="https://www.javatpoint.com/html-legend-tag" TargetMode="External"/><Relationship Id="rId7" Type="http://schemas.openxmlformats.org/officeDocument/2006/relationships/hyperlink" Target="https://www.javatpoint.com/marquee-html" TargetMode="External"/><Relationship Id="rId12" Type="http://schemas.openxmlformats.org/officeDocument/2006/relationships/hyperlink" Target="https://www.javatpoint.com/html-small-tag" TargetMode="External"/><Relationship Id="rId2" Type="http://schemas.openxmlformats.org/officeDocument/2006/relationships/hyperlink" Target="https://www.javatpoint.com/html-label-tag" TargetMode="External"/><Relationship Id="rId1" Type="http://schemas.openxmlformats.org/officeDocument/2006/relationships/slideLayout" Target="../slideLayouts/slideLayout2.xml"/><Relationship Id="rId6" Type="http://schemas.openxmlformats.org/officeDocument/2006/relationships/hyperlink" Target="https://www.javatpoint.com/html-mark-tag" TargetMode="External"/><Relationship Id="rId11" Type="http://schemas.openxmlformats.org/officeDocument/2006/relationships/hyperlink" Target="https://www.javatpoint.com/html-script-tag" TargetMode="External"/><Relationship Id="rId5" Type="http://schemas.openxmlformats.org/officeDocument/2006/relationships/hyperlink" Target="https://www.javatpoint.com/html-link-tag" TargetMode="External"/><Relationship Id="rId10" Type="http://schemas.openxmlformats.org/officeDocument/2006/relationships/hyperlink" Target="https://www.javatpoint.com/html-paragraph" TargetMode="External"/><Relationship Id="rId4" Type="http://schemas.openxmlformats.org/officeDocument/2006/relationships/hyperlink" Target="https://www.javatpoint.com/html-lists" TargetMode="External"/><Relationship Id="rId9" Type="http://schemas.openxmlformats.org/officeDocument/2006/relationships/hyperlink" Target="https://www.javatpoint.com/html-ordered-list"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javatpoint.com/html-sup-tag" TargetMode="External"/><Relationship Id="rId3" Type="http://schemas.openxmlformats.org/officeDocument/2006/relationships/hyperlink" Target="https://www.javatpoint.com/html-strike-tag" TargetMode="External"/><Relationship Id="rId7" Type="http://schemas.openxmlformats.org/officeDocument/2006/relationships/hyperlink" Target="https://www.javatpoint.com/html-summary-tag" TargetMode="External"/><Relationship Id="rId2" Type="http://schemas.openxmlformats.org/officeDocument/2006/relationships/hyperlink" Target="https://www.javatpoint.com/html-span-tag" TargetMode="External"/><Relationship Id="rId1" Type="http://schemas.openxmlformats.org/officeDocument/2006/relationships/slideLayout" Target="../slideLayouts/slideLayout2.xml"/><Relationship Id="rId6" Type="http://schemas.openxmlformats.org/officeDocument/2006/relationships/hyperlink" Target="https://www.javatpoint.com/html-sub-tag" TargetMode="External"/><Relationship Id="rId11" Type="http://schemas.openxmlformats.org/officeDocument/2006/relationships/hyperlink" Target="https://www.javatpoint.com/html-video" TargetMode="External"/><Relationship Id="rId5" Type="http://schemas.openxmlformats.org/officeDocument/2006/relationships/hyperlink" Target="https://www.javatpoint.com/html-style" TargetMode="External"/><Relationship Id="rId10" Type="http://schemas.openxmlformats.org/officeDocument/2006/relationships/hyperlink" Target="https://www.javatpoint.com/html-var-list" TargetMode="External"/><Relationship Id="rId4" Type="http://schemas.openxmlformats.org/officeDocument/2006/relationships/hyperlink" Target="https://www.javatpoint.com/html-strong-tag" TargetMode="External"/><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hyperlink" Target="https://www.javatpoint.com/html-th-tag" TargetMode="External"/><Relationship Id="rId3" Type="http://schemas.openxmlformats.org/officeDocument/2006/relationships/hyperlink" Target="https://www.javatpoint.com/html-tbody-tag" TargetMode="External"/><Relationship Id="rId7" Type="http://schemas.openxmlformats.org/officeDocument/2006/relationships/hyperlink" Target="https://www.javatpoint.com/html-tfoot-tag" TargetMode="External"/><Relationship Id="rId2" Type="http://schemas.openxmlformats.org/officeDocument/2006/relationships/hyperlink" Target="https://www.javatpoint.com/html-table" TargetMode="External"/><Relationship Id="rId1" Type="http://schemas.openxmlformats.org/officeDocument/2006/relationships/slideLayout" Target="../slideLayouts/slideLayout2.xml"/><Relationship Id="rId6" Type="http://schemas.openxmlformats.org/officeDocument/2006/relationships/hyperlink" Target="https://www.javatpoint.com/html-textarea" TargetMode="External"/><Relationship Id="rId11" Type="http://schemas.openxmlformats.org/officeDocument/2006/relationships/hyperlink" Target="https://www.javatpoint.com/html-tr-tag" TargetMode="External"/><Relationship Id="rId5" Type="http://schemas.openxmlformats.org/officeDocument/2006/relationships/hyperlink" Target="https://www.javatpoint.com/html-template-tag" TargetMode="External"/><Relationship Id="rId10" Type="http://schemas.openxmlformats.org/officeDocument/2006/relationships/hyperlink" Target="https://www.javatpoint.com/html-title" TargetMode="External"/><Relationship Id="rId4" Type="http://schemas.openxmlformats.org/officeDocument/2006/relationships/hyperlink" Target="https://www.javatpoint.com/html-td-tag" TargetMode="External"/><Relationship Id="rId9" Type="http://schemas.openxmlformats.org/officeDocument/2006/relationships/hyperlink" Target="https://www.javatpoint.com/html-time-ta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93C70-A2D7-4103-8C49-E3ACCC2B6928}"/>
              </a:ext>
            </a:extLst>
          </p:cNvPr>
          <p:cNvSpPr>
            <a:spLocks noGrp="1"/>
          </p:cNvSpPr>
          <p:nvPr>
            <p:ph type="title"/>
          </p:nvPr>
        </p:nvSpPr>
        <p:spPr>
          <a:xfrm>
            <a:off x="1398989" y="261759"/>
            <a:ext cx="9997440" cy="1143000"/>
          </a:xfrm>
        </p:spPr>
        <p:txBody>
          <a:bodyPr>
            <a:noAutofit/>
          </a:bodyPr>
          <a:lstStyle/>
          <a:p>
            <a:r>
              <a:rPr lang="en-IN" sz="4000" b="1" i="0" dirty="0">
                <a:solidFill>
                  <a:srgbClr val="610B38"/>
                </a:solidFill>
                <a:effectLst/>
                <a:latin typeface="Times New Roman" pitchFamily="18" charset="0"/>
                <a:cs typeface="Times New Roman" pitchFamily="18" charset="0"/>
              </a:rPr>
              <a:t>What is HTML</a:t>
            </a:r>
            <a:br>
              <a:rPr lang="en-IN" sz="4000" b="1" i="0" dirty="0">
                <a:solidFill>
                  <a:srgbClr val="610B38"/>
                </a:solidFill>
                <a:effectLst/>
                <a:latin typeface="Times New Roman" pitchFamily="18" charset="0"/>
                <a:cs typeface="Times New Roman" pitchFamily="18" charset="0"/>
              </a:rPr>
            </a:b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A4A633C5-7788-44E6-B8F9-F6D811FD3A69}"/>
              </a:ext>
            </a:extLst>
          </p:cNvPr>
          <p:cNvSpPr>
            <a:spLocks noGrp="1"/>
          </p:cNvSpPr>
          <p:nvPr>
            <p:ph idx="1"/>
          </p:nvPr>
        </p:nvSpPr>
        <p:spPr>
          <a:xfrm>
            <a:off x="1484311" y="1447799"/>
            <a:ext cx="10018713" cy="3124201"/>
          </a:xfrm>
        </p:spPr>
        <p:txBody>
          <a:bodyPr>
            <a:normAutofit/>
          </a:bodyPr>
          <a:lstStyle/>
          <a:p>
            <a:pPr>
              <a:lnSpc>
                <a:spcPct val="200000"/>
              </a:lnSpc>
            </a:pPr>
            <a:r>
              <a:rPr lang="en-US" sz="2400" b="0" i="0" dirty="0">
                <a:solidFill>
                  <a:srgbClr val="333333"/>
                </a:solidFill>
                <a:effectLst/>
                <a:latin typeface="inter-regular"/>
              </a:rPr>
              <a:t>HTML is an acronym which stands for </a:t>
            </a:r>
            <a:r>
              <a:rPr lang="en-US" sz="2400" b="1" i="0" dirty="0">
                <a:solidFill>
                  <a:srgbClr val="333333"/>
                </a:solidFill>
                <a:effectLst/>
                <a:latin typeface="inter-bold"/>
              </a:rPr>
              <a:t>Hyper Text Markup Language</a:t>
            </a:r>
            <a:r>
              <a:rPr lang="en-US" sz="2400" b="0" i="0" dirty="0">
                <a:solidFill>
                  <a:srgbClr val="333333"/>
                </a:solidFill>
                <a:effectLst/>
                <a:latin typeface="inter-regular"/>
              </a:rPr>
              <a:t> which is used for creating web pages and web applications. </a:t>
            </a:r>
            <a:endParaRPr lang="en-IN" sz="2400" dirty="0"/>
          </a:p>
        </p:txBody>
      </p:sp>
    </p:spTree>
    <p:extLst>
      <p:ext uri="{BB962C8B-B14F-4D97-AF65-F5344CB8AC3E}">
        <p14:creationId xmlns:p14="http://schemas.microsoft.com/office/powerpoint/2010/main" val="2632198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8BA1-8965-4E31-AD8F-BCB6466E58C4}"/>
              </a:ext>
            </a:extLst>
          </p:cNvPr>
          <p:cNvSpPr>
            <a:spLocks noGrp="1"/>
          </p:cNvSpPr>
          <p:nvPr>
            <p:ph type="title"/>
          </p:nvPr>
        </p:nvSpPr>
        <p:spPr>
          <a:xfrm>
            <a:off x="1314718" y="256035"/>
            <a:ext cx="10515600" cy="1325563"/>
          </a:xfrm>
        </p:spPr>
        <p:txBody>
          <a:bodyPr>
            <a:normAutofit/>
          </a:bodyPr>
          <a:lstStyle/>
          <a:p>
            <a:r>
              <a:rPr lang="en-US" sz="3200" b="1" i="0" dirty="0">
                <a:solidFill>
                  <a:srgbClr val="610B38"/>
                </a:solidFill>
                <a:effectLst/>
                <a:latin typeface="Times New Roman" pitchFamily="18" charset="0"/>
                <a:cs typeface="Times New Roman" pitchFamily="18" charset="0"/>
              </a:rPr>
              <a:t>Building blocks of HTML</a:t>
            </a:r>
            <a:br>
              <a:rPr lang="en-US" sz="3200" b="1" i="0" dirty="0">
                <a:solidFill>
                  <a:srgbClr val="610B38"/>
                </a:solidFill>
                <a:effectLst/>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D2461A47-4E09-4F63-BB76-35366CF64938}"/>
              </a:ext>
            </a:extLst>
          </p:cNvPr>
          <p:cNvSpPr>
            <a:spLocks noGrp="1"/>
          </p:cNvSpPr>
          <p:nvPr>
            <p:ph idx="1"/>
          </p:nvPr>
        </p:nvSpPr>
        <p:spPr>
          <a:xfrm>
            <a:off x="1424746" y="1473558"/>
            <a:ext cx="9997440" cy="4800600"/>
          </a:xfrm>
        </p:spPr>
        <p:txBody>
          <a:bodyPr>
            <a:normAutofit/>
          </a:bodyPr>
          <a:lstStyle/>
          <a:p>
            <a:pPr algn="just">
              <a:lnSpc>
                <a:spcPct val="150000"/>
              </a:lnSpc>
            </a:pPr>
            <a:r>
              <a:rPr lang="en-US" sz="2400" b="0" i="0" dirty="0">
                <a:solidFill>
                  <a:srgbClr val="333333"/>
                </a:solidFill>
                <a:effectLst/>
                <a:latin typeface="Times New Roman" pitchFamily="18" charset="0"/>
                <a:cs typeface="Times New Roman" pitchFamily="18" charset="0"/>
              </a:rPr>
              <a:t>An HTML document consist of its basic building blocks which are:</a:t>
            </a:r>
          </a:p>
          <a:p>
            <a:pPr algn="just">
              <a:lnSpc>
                <a:spcPct val="150000"/>
              </a:lnSpc>
              <a:buFont typeface="Arial" panose="020B0604020202020204" pitchFamily="34" charset="0"/>
              <a:buChar char="•"/>
            </a:pPr>
            <a:r>
              <a:rPr lang="en-US" sz="2400" b="1" i="0" dirty="0">
                <a:solidFill>
                  <a:srgbClr val="000000"/>
                </a:solidFill>
                <a:effectLst/>
                <a:latin typeface="Times New Roman" pitchFamily="18" charset="0"/>
                <a:cs typeface="Times New Roman" pitchFamily="18" charset="0"/>
              </a:rPr>
              <a:t>Tags:</a:t>
            </a:r>
            <a:r>
              <a:rPr lang="en-US" sz="2400" b="0" i="0" dirty="0">
                <a:solidFill>
                  <a:srgbClr val="000000"/>
                </a:solidFill>
                <a:effectLst/>
                <a:latin typeface="Times New Roman" pitchFamily="18" charset="0"/>
                <a:cs typeface="Times New Roman" pitchFamily="18" charset="0"/>
              </a:rPr>
              <a:t> An HTML tag surrounds the content and apply meaning to it. It is written between &lt; and &gt; brackets.</a:t>
            </a:r>
          </a:p>
          <a:p>
            <a:pPr algn="just">
              <a:lnSpc>
                <a:spcPct val="150000"/>
              </a:lnSpc>
              <a:buFont typeface="Arial" panose="020B0604020202020204" pitchFamily="34" charset="0"/>
              <a:buChar char="•"/>
            </a:pPr>
            <a:r>
              <a:rPr lang="en-US" sz="2400" b="1" i="0" dirty="0">
                <a:solidFill>
                  <a:srgbClr val="000000"/>
                </a:solidFill>
                <a:effectLst/>
                <a:latin typeface="Times New Roman" pitchFamily="18" charset="0"/>
                <a:cs typeface="Times New Roman" pitchFamily="18" charset="0"/>
              </a:rPr>
              <a:t>Attribute:</a:t>
            </a:r>
            <a:r>
              <a:rPr lang="en-US" sz="2400" b="0" i="0" dirty="0">
                <a:solidFill>
                  <a:srgbClr val="000000"/>
                </a:solidFill>
                <a:effectLst/>
                <a:latin typeface="Times New Roman" pitchFamily="18" charset="0"/>
                <a:cs typeface="Times New Roman" pitchFamily="18" charset="0"/>
              </a:rPr>
              <a:t> An attribute in HTML provides extra information about the element, and it is applied within the start tag. An HTML attribute contains two fields: name &amp; value.</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56021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8140-6A56-4706-9909-46034381249F}"/>
              </a:ext>
            </a:extLst>
          </p:cNvPr>
          <p:cNvSpPr>
            <a:spLocks noGrp="1"/>
          </p:cNvSpPr>
          <p:nvPr>
            <p:ph type="title"/>
          </p:nvPr>
        </p:nvSpPr>
        <p:spPr>
          <a:xfrm>
            <a:off x="1342054" y="238823"/>
            <a:ext cx="10515600" cy="799821"/>
          </a:xfrm>
        </p:spPr>
        <p:txBody>
          <a:bodyPr>
            <a:noAutofit/>
          </a:bodyPr>
          <a:lstStyle/>
          <a:p>
            <a:br>
              <a:rPr lang="en-IN" sz="3200" b="1" i="0" dirty="0">
                <a:solidFill>
                  <a:schemeClr val="tx1"/>
                </a:solidFill>
                <a:effectLst/>
                <a:latin typeface="Times New Roman" pitchFamily="18" charset="0"/>
                <a:cs typeface="Times New Roman" pitchFamily="18" charset="0"/>
              </a:rPr>
            </a:br>
            <a:r>
              <a:rPr lang="en-IN" sz="3200" b="1" i="0" dirty="0">
                <a:solidFill>
                  <a:schemeClr val="tx1"/>
                </a:solidFill>
                <a:effectLst/>
                <a:latin typeface="Times New Roman" pitchFamily="18" charset="0"/>
                <a:cs typeface="Times New Roman" pitchFamily="18" charset="0"/>
              </a:rPr>
              <a:t>Syntax</a:t>
            </a:r>
            <a:br>
              <a:rPr lang="en-IN" sz="3200" b="1" i="0" dirty="0">
                <a:solidFill>
                  <a:schemeClr val="tx1"/>
                </a:solidFill>
                <a:effectLst/>
                <a:latin typeface="Times New Roman" pitchFamily="18" charset="0"/>
                <a:cs typeface="Times New Roman" pitchFamily="18" charset="0"/>
              </a:rPr>
            </a:br>
            <a:endParaRPr lang="en-IN" sz="3200" b="1" dirty="0">
              <a:solidFill>
                <a:schemeClr val="tx1"/>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55BA2BCC-1ED2-4F61-B0F3-631DDCF85C68}"/>
              </a:ext>
            </a:extLst>
          </p:cNvPr>
          <p:cNvSpPr>
            <a:spLocks noGrp="1"/>
          </p:cNvSpPr>
          <p:nvPr>
            <p:ph idx="1"/>
          </p:nvPr>
        </p:nvSpPr>
        <p:spPr>
          <a:xfrm>
            <a:off x="1367811" y="1126376"/>
            <a:ext cx="5226172" cy="5480485"/>
          </a:xfrm>
        </p:spPr>
        <p:txBody>
          <a:bodyPr>
            <a:normAutofit fontScale="77500" lnSpcReduction="20000"/>
          </a:bodyPr>
          <a:lstStyle/>
          <a:p>
            <a:pPr marL="0" indent="0">
              <a:lnSpc>
                <a:spcPct val="150000"/>
              </a:lnSpc>
              <a:buNone/>
            </a:pPr>
            <a:r>
              <a:rPr lang="en-US" b="1" i="0" dirty="0">
                <a:solidFill>
                  <a:srgbClr val="006699"/>
                </a:solidFill>
                <a:effectLst/>
                <a:latin typeface="inter-regular"/>
              </a:rPr>
              <a:t>	&lt;tag</a:t>
            </a:r>
            <a:r>
              <a:rPr lang="en-US" b="0" i="0" dirty="0">
                <a:solidFill>
                  <a:srgbClr val="000000"/>
                </a:solidFill>
                <a:effectLst/>
                <a:latin typeface="inter-regular"/>
              </a:rPr>
              <a:t> name  </a:t>
            </a:r>
            <a:r>
              <a:rPr lang="en-US" b="0" i="0" dirty="0" err="1">
                <a:solidFill>
                  <a:srgbClr val="FF0000"/>
                </a:solidFill>
                <a:effectLst/>
                <a:latin typeface="inter-regular"/>
              </a:rPr>
              <a:t>attribute_name</a:t>
            </a:r>
            <a:r>
              <a:rPr lang="en-US" b="0" i="0" dirty="0">
                <a:solidFill>
                  <a:srgbClr val="000000"/>
                </a:solidFill>
                <a:effectLst/>
                <a:latin typeface="inter-regular"/>
              </a:rPr>
              <a:t>= </a:t>
            </a:r>
            <a:r>
              <a:rPr lang="en-US" b="0" i="0" dirty="0">
                <a:solidFill>
                  <a:srgbClr val="0000FF"/>
                </a:solidFill>
                <a:effectLst/>
                <a:latin typeface="inter-regular"/>
              </a:rPr>
              <a:t>" </a:t>
            </a:r>
            <a:r>
              <a:rPr lang="en-US" b="0" i="0" dirty="0" err="1">
                <a:solidFill>
                  <a:srgbClr val="0000FF"/>
                </a:solidFill>
                <a:effectLst/>
                <a:latin typeface="inter-regular"/>
              </a:rPr>
              <a:t>attr_value</a:t>
            </a:r>
            <a:r>
              <a:rPr lang="en-US" b="0" i="0" dirty="0">
                <a:solidFill>
                  <a:srgbClr val="0000FF"/>
                </a:solidFill>
                <a:effectLst/>
                <a:latin typeface="inter-regular"/>
              </a:rPr>
              <a:t>"</a:t>
            </a:r>
            <a:r>
              <a:rPr lang="en-US" b="1" i="0" dirty="0">
                <a:solidFill>
                  <a:srgbClr val="006699"/>
                </a:solidFill>
                <a:effectLst/>
                <a:latin typeface="inter-regular"/>
              </a:rPr>
              <a:t>&gt;</a:t>
            </a:r>
            <a:r>
              <a:rPr lang="en-US" b="0" i="0" dirty="0">
                <a:solidFill>
                  <a:srgbClr val="000000"/>
                </a:solidFill>
                <a:effectLst/>
                <a:latin typeface="inter-regular"/>
              </a:rPr>
              <a:t> content </a:t>
            </a:r>
            <a:r>
              <a:rPr lang="en-US" b="1" i="0" dirty="0">
                <a:solidFill>
                  <a:srgbClr val="006699"/>
                </a:solidFill>
                <a:effectLst/>
                <a:latin typeface="inter-regular"/>
              </a:rPr>
              <a:t>&lt;/</a:t>
            </a:r>
            <a:r>
              <a:rPr lang="en-US" b="0" i="0" dirty="0">
                <a:solidFill>
                  <a:srgbClr val="000000"/>
                </a:solidFill>
                <a:effectLst/>
                <a:latin typeface="inter-regular"/>
              </a:rPr>
              <a:t> </a:t>
            </a:r>
            <a:r>
              <a:rPr lang="en-US" b="1" i="0" dirty="0">
                <a:solidFill>
                  <a:srgbClr val="006699"/>
                </a:solidFill>
                <a:effectLst/>
                <a:latin typeface="inter-regular"/>
              </a:rPr>
              <a:t>tag</a:t>
            </a:r>
            <a:r>
              <a:rPr lang="en-US" b="0" i="0" dirty="0">
                <a:solidFill>
                  <a:srgbClr val="000000"/>
                </a:solidFill>
                <a:effectLst/>
                <a:latin typeface="inter-regular"/>
              </a:rPr>
              <a:t> name</a:t>
            </a:r>
            <a:r>
              <a:rPr lang="en-US" b="1" i="0" dirty="0">
                <a:solidFill>
                  <a:srgbClr val="006699"/>
                </a:solidFill>
                <a:effectLst/>
                <a:latin typeface="inter-regular"/>
              </a:rPr>
              <a:t>&gt;</a:t>
            </a:r>
          </a:p>
          <a:p>
            <a:pPr>
              <a:lnSpc>
                <a:spcPct val="150000"/>
              </a:lnSpc>
            </a:pPr>
            <a:endParaRPr lang="en-US" b="1" i="0" dirty="0">
              <a:solidFill>
                <a:srgbClr val="000000"/>
              </a:solidFill>
              <a:effectLst/>
              <a:latin typeface="inter-bold"/>
            </a:endParaRPr>
          </a:p>
          <a:p>
            <a:pPr>
              <a:lnSpc>
                <a:spcPct val="150000"/>
              </a:lnSpc>
            </a:pPr>
            <a:r>
              <a:rPr lang="en-US" b="1" i="0" dirty="0">
                <a:solidFill>
                  <a:srgbClr val="000000"/>
                </a:solidFill>
                <a:effectLst/>
                <a:latin typeface="inter-bold"/>
              </a:rPr>
              <a:t>Elements:</a:t>
            </a:r>
            <a:r>
              <a:rPr lang="en-US" b="0" i="0" dirty="0">
                <a:solidFill>
                  <a:srgbClr val="000000"/>
                </a:solidFill>
                <a:effectLst/>
                <a:latin typeface="inter-regular"/>
              </a:rPr>
              <a:t> An HTML element is an individual component of an HTML file. In an HTML file, everything written within tags are termed as HTML elements.</a:t>
            </a:r>
          </a:p>
          <a:p>
            <a:pPr marL="82296" indent="0">
              <a:buNone/>
            </a:pPr>
            <a:r>
              <a:rPr lang="en-US" b="0" i="0" dirty="0">
                <a:solidFill>
                  <a:srgbClr val="000000"/>
                </a:solidFill>
                <a:effectLst/>
                <a:latin typeface="inter-regular"/>
              </a:rPr>
              <a:t>  </a:t>
            </a:r>
            <a:endParaRPr lang="en-IN" dirty="0"/>
          </a:p>
        </p:txBody>
      </p:sp>
      <p:pic>
        <p:nvPicPr>
          <p:cNvPr id="6146" name="Picture 2" descr="HTML Building blocks ">
            <a:extLst>
              <a:ext uri="{FF2B5EF4-FFF2-40B4-BE49-F238E27FC236}">
                <a16:creationId xmlns:a16="http://schemas.microsoft.com/office/drawing/2014/main" id="{75182CE2-B5FD-4BCC-B34A-126212719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9589" y="832834"/>
            <a:ext cx="5525036"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88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8436-C8BE-4761-B933-FB76AFB6F5FE}"/>
              </a:ext>
            </a:extLst>
          </p:cNvPr>
          <p:cNvSpPr>
            <a:spLocks noGrp="1"/>
          </p:cNvSpPr>
          <p:nvPr>
            <p:ph type="title"/>
          </p:nvPr>
        </p:nvSpPr>
        <p:spPr>
          <a:xfrm>
            <a:off x="1379112" y="287852"/>
            <a:ext cx="3115615" cy="674781"/>
          </a:xfrm>
        </p:spPr>
        <p:txBody>
          <a:bodyPr>
            <a:noAutofit/>
          </a:bodyPr>
          <a:lstStyle/>
          <a:p>
            <a:r>
              <a:rPr lang="en-US" sz="4000" b="1" i="0" dirty="0">
                <a:solidFill>
                  <a:srgbClr val="610B38"/>
                </a:solidFill>
                <a:effectLst/>
                <a:latin typeface="Times New Roman" pitchFamily="18" charset="0"/>
                <a:cs typeface="Times New Roman" pitchFamily="18" charset="0"/>
              </a:rPr>
              <a:t>HTML Tags</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2BE61E2E-487A-4D33-9732-B7077A21100A}"/>
              </a:ext>
            </a:extLst>
          </p:cNvPr>
          <p:cNvSpPr>
            <a:spLocks noGrp="1"/>
          </p:cNvSpPr>
          <p:nvPr>
            <p:ph idx="1"/>
          </p:nvPr>
        </p:nvSpPr>
        <p:spPr>
          <a:xfrm>
            <a:off x="1391992" y="954173"/>
            <a:ext cx="10515600" cy="5638800"/>
          </a:xfrm>
        </p:spPr>
        <p:txBody>
          <a:bodyPr>
            <a:normAutofit lnSpcReduction="10000"/>
          </a:bodyPr>
          <a:lstStyle/>
          <a:p>
            <a:pPr algn="just">
              <a:lnSpc>
                <a:spcPct val="150000"/>
              </a:lnSpc>
            </a:pPr>
            <a:r>
              <a:rPr lang="en-US" sz="1900" b="0" i="0" dirty="0">
                <a:solidFill>
                  <a:srgbClr val="333333"/>
                </a:solidFill>
                <a:effectLst/>
                <a:latin typeface="Times New Roman" pitchFamily="18" charset="0"/>
                <a:cs typeface="Times New Roman" pitchFamily="18" charset="0"/>
              </a:rPr>
              <a:t>HTML tags are like keywords which defines that how web browser will format and display the content. With the help of tags, a web browser can distinguish between an HTML content and a simple content. </a:t>
            </a:r>
            <a:r>
              <a:rPr lang="en-US" sz="1900" b="1" i="0" dirty="0">
                <a:solidFill>
                  <a:srgbClr val="333333"/>
                </a:solidFill>
                <a:effectLst/>
                <a:latin typeface="Times New Roman" pitchFamily="18" charset="0"/>
                <a:cs typeface="Times New Roman" pitchFamily="18" charset="0"/>
              </a:rPr>
              <a:t>HTML tags contain three main parts: opening tag, content and closing tag. But some HTML tags are unclosed tags.</a:t>
            </a:r>
          </a:p>
          <a:p>
            <a:pPr algn="just">
              <a:lnSpc>
                <a:spcPct val="150000"/>
              </a:lnSpc>
            </a:pPr>
            <a:r>
              <a:rPr lang="en-US" sz="1900" b="0" i="0" dirty="0">
                <a:solidFill>
                  <a:srgbClr val="333333"/>
                </a:solidFill>
                <a:effectLst/>
                <a:latin typeface="Times New Roman" pitchFamily="18" charset="0"/>
                <a:cs typeface="Times New Roman" pitchFamily="18" charset="0"/>
              </a:rPr>
              <a:t>When a web browser reads an HTML document, </a:t>
            </a:r>
            <a:r>
              <a:rPr lang="en-US" sz="1900" b="1" i="0" dirty="0">
                <a:solidFill>
                  <a:srgbClr val="333333"/>
                </a:solidFill>
                <a:effectLst/>
                <a:latin typeface="Times New Roman" pitchFamily="18" charset="0"/>
                <a:cs typeface="Times New Roman" pitchFamily="18" charset="0"/>
              </a:rPr>
              <a:t>browser reads it from top to bottom and left to right. </a:t>
            </a:r>
            <a:r>
              <a:rPr lang="en-US" sz="1900" b="0" i="0" dirty="0">
                <a:solidFill>
                  <a:srgbClr val="333333"/>
                </a:solidFill>
                <a:effectLst/>
                <a:latin typeface="Times New Roman" pitchFamily="18" charset="0"/>
                <a:cs typeface="Times New Roman" pitchFamily="18" charset="0"/>
              </a:rPr>
              <a:t>HTML tags are used to create HTML documents and render their properties. Each HTML tags have different properties.</a:t>
            </a:r>
          </a:p>
          <a:p>
            <a:pPr algn="just">
              <a:lnSpc>
                <a:spcPct val="150000"/>
              </a:lnSpc>
            </a:pPr>
            <a:r>
              <a:rPr lang="en-US" sz="1900" b="1" i="0" dirty="0">
                <a:solidFill>
                  <a:srgbClr val="333333"/>
                </a:solidFill>
                <a:effectLst/>
                <a:latin typeface="Times New Roman" pitchFamily="18" charset="0"/>
                <a:cs typeface="Times New Roman" pitchFamily="18" charset="0"/>
              </a:rPr>
              <a:t>An HTML file must have some essential tags so that web browser can differentiate between a simple text and HTML text</a:t>
            </a:r>
            <a:r>
              <a:rPr lang="en-US" sz="1900" b="0" i="0" dirty="0">
                <a:solidFill>
                  <a:srgbClr val="333333"/>
                </a:solidFill>
                <a:effectLst/>
                <a:latin typeface="Times New Roman" pitchFamily="18" charset="0"/>
                <a:cs typeface="Times New Roman" pitchFamily="18" charset="0"/>
              </a:rPr>
              <a:t>. You can use as many tags you want as per your code requirement.</a:t>
            </a:r>
          </a:p>
          <a:p>
            <a:pPr algn="just">
              <a:lnSpc>
                <a:spcPct val="150000"/>
              </a:lnSpc>
              <a:buFont typeface="Arial" panose="020B0604020202020204" pitchFamily="34" charset="0"/>
              <a:buChar char="•"/>
            </a:pPr>
            <a:r>
              <a:rPr lang="en-US" sz="1900" b="0" i="0" dirty="0">
                <a:solidFill>
                  <a:srgbClr val="000000"/>
                </a:solidFill>
                <a:effectLst/>
                <a:latin typeface="Times New Roman" pitchFamily="18" charset="0"/>
                <a:cs typeface="Times New Roman" pitchFamily="18" charset="0"/>
              </a:rPr>
              <a:t>All HTML tags must enclosed within </a:t>
            </a:r>
            <a:r>
              <a:rPr lang="en-US" sz="1900" b="1" i="0" dirty="0">
                <a:solidFill>
                  <a:srgbClr val="000000"/>
                </a:solidFill>
                <a:effectLst/>
                <a:latin typeface="Times New Roman" pitchFamily="18" charset="0"/>
                <a:cs typeface="Times New Roman" pitchFamily="18" charset="0"/>
              </a:rPr>
              <a:t>&lt; &gt;</a:t>
            </a:r>
            <a:r>
              <a:rPr lang="en-US" sz="1900" b="0" i="0" dirty="0">
                <a:solidFill>
                  <a:srgbClr val="000000"/>
                </a:solidFill>
                <a:effectLst/>
                <a:latin typeface="Times New Roman" pitchFamily="18" charset="0"/>
                <a:cs typeface="Times New Roman" pitchFamily="18" charset="0"/>
              </a:rPr>
              <a:t> these brackets.</a:t>
            </a:r>
          </a:p>
          <a:p>
            <a:pPr algn="just">
              <a:lnSpc>
                <a:spcPct val="150000"/>
              </a:lnSpc>
              <a:buFont typeface="Arial" panose="020B0604020202020204" pitchFamily="34" charset="0"/>
              <a:buChar char="•"/>
            </a:pPr>
            <a:r>
              <a:rPr lang="en-US" sz="1900" b="0" i="0" dirty="0">
                <a:solidFill>
                  <a:srgbClr val="000000"/>
                </a:solidFill>
                <a:effectLst/>
                <a:latin typeface="Times New Roman" pitchFamily="18" charset="0"/>
                <a:cs typeface="Times New Roman" pitchFamily="18" charset="0"/>
              </a:rPr>
              <a:t>Every tag in HTML perform different tasks.</a:t>
            </a:r>
          </a:p>
          <a:p>
            <a:pPr algn="just">
              <a:lnSpc>
                <a:spcPct val="150000"/>
              </a:lnSpc>
              <a:buFont typeface="Arial" panose="020B0604020202020204" pitchFamily="34" charset="0"/>
              <a:buChar char="•"/>
            </a:pPr>
            <a:r>
              <a:rPr lang="en-US" sz="1900" b="0" i="0" dirty="0">
                <a:solidFill>
                  <a:srgbClr val="000000"/>
                </a:solidFill>
                <a:effectLst/>
                <a:latin typeface="Times New Roman" pitchFamily="18" charset="0"/>
                <a:cs typeface="Times New Roman" pitchFamily="18" charset="0"/>
              </a:rPr>
              <a:t>If you have used an open tag &lt;tag&gt;, then you must use a close tag &lt;/tag&gt; (except some tags)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995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1E293B-A23D-4C78-9657-CD466701132F}"/>
              </a:ext>
            </a:extLst>
          </p:cNvPr>
          <p:cNvSpPr>
            <a:spLocks noGrp="1"/>
          </p:cNvSpPr>
          <p:nvPr>
            <p:ph idx="1"/>
          </p:nvPr>
        </p:nvSpPr>
        <p:spPr>
          <a:xfrm>
            <a:off x="1354429" y="240146"/>
            <a:ext cx="10515600" cy="1627291"/>
          </a:xfrm>
        </p:spPr>
        <p:txBody>
          <a:bodyPr>
            <a:normAutofit fontScale="92500" lnSpcReduction="10000"/>
          </a:bodyPr>
          <a:lstStyle/>
          <a:p>
            <a:pPr algn="just">
              <a:lnSpc>
                <a:spcPct val="150000"/>
              </a:lnSpc>
            </a:pPr>
            <a:r>
              <a:rPr lang="en-IN" b="0" i="0" dirty="0">
                <a:solidFill>
                  <a:srgbClr val="610B4B"/>
                </a:solidFill>
                <a:effectLst/>
                <a:latin typeface="Times New Roman" pitchFamily="18" charset="0"/>
                <a:cs typeface="Times New Roman" pitchFamily="18" charset="0"/>
              </a:rPr>
              <a:t>Syntax</a:t>
            </a:r>
          </a:p>
          <a:p>
            <a:pPr algn="just">
              <a:lnSpc>
                <a:spcPct val="150000"/>
              </a:lnSpc>
            </a:pPr>
            <a:r>
              <a:rPr lang="en-IN" sz="2000" b="1" i="0" u="sng" dirty="0">
                <a:solidFill>
                  <a:srgbClr val="333333"/>
                </a:solidFill>
                <a:effectLst/>
                <a:latin typeface="inter-regular"/>
              </a:rPr>
              <a:t>&lt;tag&gt; content &lt;/tag</a:t>
            </a:r>
          </a:p>
          <a:p>
            <a:pPr algn="just">
              <a:lnSpc>
                <a:spcPct val="150000"/>
              </a:lnSpc>
            </a:pPr>
            <a:r>
              <a:rPr lang="en-US" sz="1600" b="0" i="1" dirty="0">
                <a:solidFill>
                  <a:srgbClr val="333333"/>
                </a:solidFill>
                <a:effectLst/>
                <a:latin typeface="Arial" panose="020B0604020202020204" pitchFamily="34" charset="0"/>
              </a:rPr>
              <a:t>Note: HTML Tags are always written in lowercase letters. The basic HTML tags are given below</a:t>
            </a:r>
            <a:r>
              <a:rPr lang="en-US" sz="1600" b="0" i="0" dirty="0">
                <a:solidFill>
                  <a:srgbClr val="333333"/>
                </a:solidFill>
                <a:effectLst/>
                <a:latin typeface="Arial" panose="020B0604020202020204" pitchFamily="34" charset="0"/>
              </a:rPr>
              <a:t>:</a:t>
            </a:r>
          </a:p>
          <a:p>
            <a:endParaRPr lang="en-IN" dirty="0"/>
          </a:p>
        </p:txBody>
      </p:sp>
      <p:graphicFrame>
        <p:nvGraphicFramePr>
          <p:cNvPr id="4" name="Table 3">
            <a:extLst>
              <a:ext uri="{FF2B5EF4-FFF2-40B4-BE49-F238E27FC236}">
                <a16:creationId xmlns:a16="http://schemas.microsoft.com/office/drawing/2014/main" id="{95560F97-AE5D-4635-921E-23FA68F0C8B7}"/>
              </a:ext>
            </a:extLst>
          </p:cNvPr>
          <p:cNvGraphicFramePr>
            <a:graphicFrameLocks noGrp="1"/>
          </p:cNvGraphicFramePr>
          <p:nvPr>
            <p:extLst>
              <p:ext uri="{D42A27DB-BD31-4B8C-83A1-F6EECF244321}">
                <p14:modId xmlns:p14="http://schemas.microsoft.com/office/powerpoint/2010/main" val="822611251"/>
              </p:ext>
            </p:extLst>
          </p:nvPr>
        </p:nvGraphicFramePr>
        <p:xfrm>
          <a:off x="1721221" y="2224564"/>
          <a:ext cx="8624048" cy="1341120"/>
        </p:xfrm>
        <a:graphic>
          <a:graphicData uri="http://schemas.openxmlformats.org/drawingml/2006/table">
            <a:tbl>
              <a:tblPr/>
              <a:tblGrid>
                <a:gridCol w="4312024">
                  <a:extLst>
                    <a:ext uri="{9D8B030D-6E8A-4147-A177-3AD203B41FA5}">
                      <a16:colId xmlns:a16="http://schemas.microsoft.com/office/drawing/2014/main" val="2850741238"/>
                    </a:ext>
                  </a:extLst>
                </a:gridCol>
                <a:gridCol w="4312024">
                  <a:extLst>
                    <a:ext uri="{9D8B030D-6E8A-4147-A177-3AD203B41FA5}">
                      <a16:colId xmlns:a16="http://schemas.microsoft.com/office/drawing/2014/main" val="1181508100"/>
                    </a:ext>
                  </a:extLst>
                </a:gridCol>
              </a:tblGrid>
              <a:tr h="0">
                <a:tc>
                  <a:txBody>
                    <a:bodyPr/>
                    <a:lstStyle/>
                    <a:p>
                      <a:pPr algn="just" fontAlgn="t"/>
                      <a:r>
                        <a:rPr lang="en-IN" u="none" strike="noStrike" dirty="0">
                          <a:solidFill>
                            <a:schemeClr val="tx1"/>
                          </a:solidFill>
                          <a:effectLst/>
                          <a:latin typeface="inter-regular"/>
                          <a:hlinkClick r:id="rId2"/>
                        </a:rPr>
                        <a:t>&lt;!-- --&gt;</a:t>
                      </a:r>
                      <a:endParaRPr lang="en-IN" dirty="0">
                        <a:solidFill>
                          <a:schemeClr val="tx1"/>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This tag is used to apply comment in an HTML document.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53048053"/>
                  </a:ext>
                </a:extLst>
              </a:tr>
              <a:tr h="0">
                <a:tc>
                  <a:txBody>
                    <a:bodyPr/>
                    <a:lstStyle/>
                    <a:p>
                      <a:pPr algn="just" fontAlgn="t"/>
                      <a:r>
                        <a:rPr lang="en-IN" u="none" strike="noStrike" dirty="0">
                          <a:solidFill>
                            <a:schemeClr val="tx1"/>
                          </a:solidFill>
                          <a:effectLst/>
                          <a:latin typeface="inter-regular"/>
                          <a:hlinkClick r:id="rId3"/>
                        </a:rPr>
                        <a:t>&lt;!DOCTYPE&gt;</a:t>
                      </a:r>
                      <a:endParaRPr lang="en-IN" dirty="0">
                        <a:solidFill>
                          <a:schemeClr val="tx1"/>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This tag is used to specify the version of HTML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7913733"/>
                  </a:ext>
                </a:extLst>
              </a:tr>
            </a:tbl>
          </a:graphicData>
        </a:graphic>
      </p:graphicFrame>
      <p:graphicFrame>
        <p:nvGraphicFramePr>
          <p:cNvPr id="5" name="Table 4">
            <a:extLst>
              <a:ext uri="{FF2B5EF4-FFF2-40B4-BE49-F238E27FC236}">
                <a16:creationId xmlns:a16="http://schemas.microsoft.com/office/drawing/2014/main" id="{978CD4FB-BF90-41CE-80C7-F3131097FE60}"/>
              </a:ext>
            </a:extLst>
          </p:cNvPr>
          <p:cNvGraphicFramePr>
            <a:graphicFrameLocks noGrp="1"/>
          </p:cNvGraphicFramePr>
          <p:nvPr>
            <p:extLst>
              <p:ext uri="{D42A27DB-BD31-4B8C-83A1-F6EECF244321}">
                <p14:modId xmlns:p14="http://schemas.microsoft.com/office/powerpoint/2010/main" val="2184437327"/>
              </p:ext>
            </p:extLst>
          </p:nvPr>
        </p:nvGraphicFramePr>
        <p:xfrm>
          <a:off x="1721221" y="3565684"/>
          <a:ext cx="8624048" cy="670560"/>
        </p:xfrm>
        <a:graphic>
          <a:graphicData uri="http://schemas.openxmlformats.org/drawingml/2006/table">
            <a:tbl>
              <a:tblPr/>
              <a:tblGrid>
                <a:gridCol w="4312024">
                  <a:extLst>
                    <a:ext uri="{9D8B030D-6E8A-4147-A177-3AD203B41FA5}">
                      <a16:colId xmlns:a16="http://schemas.microsoft.com/office/drawing/2014/main" val="1942322881"/>
                    </a:ext>
                  </a:extLst>
                </a:gridCol>
                <a:gridCol w="4312024">
                  <a:extLst>
                    <a:ext uri="{9D8B030D-6E8A-4147-A177-3AD203B41FA5}">
                      <a16:colId xmlns:a16="http://schemas.microsoft.com/office/drawing/2014/main" val="952752184"/>
                    </a:ext>
                  </a:extLst>
                </a:gridCol>
              </a:tblGrid>
              <a:tr h="0">
                <a:tc>
                  <a:txBody>
                    <a:bodyPr/>
                    <a:lstStyle/>
                    <a:p>
                      <a:pPr algn="just" fontAlgn="t"/>
                      <a:r>
                        <a:rPr lang="en-IN" u="none" strike="noStrike" dirty="0">
                          <a:solidFill>
                            <a:srgbClr val="008000"/>
                          </a:solidFill>
                          <a:effectLst/>
                          <a:latin typeface="inter-regular"/>
                          <a:hlinkClick r:id="rId4"/>
                        </a:rPr>
                        <a:t>&lt;a&gt;</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is termed as anchor tag and it creates a hyperlink or link.</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76628989"/>
                  </a:ext>
                </a:extLst>
              </a:tr>
            </a:tbl>
          </a:graphicData>
        </a:graphic>
      </p:graphicFrame>
      <p:graphicFrame>
        <p:nvGraphicFramePr>
          <p:cNvPr id="6" name="Table 5">
            <a:extLst>
              <a:ext uri="{FF2B5EF4-FFF2-40B4-BE49-F238E27FC236}">
                <a16:creationId xmlns:a16="http://schemas.microsoft.com/office/drawing/2014/main" id="{50416986-419C-44BC-9AD6-C8A49EC69C22}"/>
              </a:ext>
            </a:extLst>
          </p:cNvPr>
          <p:cNvGraphicFramePr>
            <a:graphicFrameLocks noGrp="1"/>
          </p:cNvGraphicFramePr>
          <p:nvPr>
            <p:extLst>
              <p:ext uri="{D42A27DB-BD31-4B8C-83A1-F6EECF244321}">
                <p14:modId xmlns:p14="http://schemas.microsoft.com/office/powerpoint/2010/main" val="716725036"/>
              </p:ext>
            </p:extLst>
          </p:nvPr>
        </p:nvGraphicFramePr>
        <p:xfrm>
          <a:off x="1721221" y="4238252"/>
          <a:ext cx="8624048" cy="1341120"/>
        </p:xfrm>
        <a:graphic>
          <a:graphicData uri="http://schemas.openxmlformats.org/drawingml/2006/table">
            <a:tbl>
              <a:tblPr/>
              <a:tblGrid>
                <a:gridCol w="4312024">
                  <a:extLst>
                    <a:ext uri="{9D8B030D-6E8A-4147-A177-3AD203B41FA5}">
                      <a16:colId xmlns:a16="http://schemas.microsoft.com/office/drawing/2014/main" val="4070328321"/>
                    </a:ext>
                  </a:extLst>
                </a:gridCol>
                <a:gridCol w="4312024">
                  <a:extLst>
                    <a:ext uri="{9D8B030D-6E8A-4147-A177-3AD203B41FA5}">
                      <a16:colId xmlns:a16="http://schemas.microsoft.com/office/drawing/2014/main" val="2544677824"/>
                    </a:ext>
                  </a:extLst>
                </a:gridCol>
              </a:tblGrid>
              <a:tr h="0">
                <a:tc>
                  <a:txBody>
                    <a:bodyPr/>
                    <a:lstStyle/>
                    <a:p>
                      <a:pPr algn="just" fontAlgn="t"/>
                      <a:r>
                        <a:rPr lang="en-IN" u="none" strike="noStrike" dirty="0">
                          <a:solidFill>
                            <a:srgbClr val="008000"/>
                          </a:solidFill>
                          <a:effectLst/>
                          <a:latin typeface="inter-regular"/>
                          <a:hlinkClick r:id="rId5"/>
                        </a:rPr>
                        <a:t>&lt;aside&gt;</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defines content aside from main content. Mainly represented as sidebar.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67509086"/>
                  </a:ext>
                </a:extLst>
              </a:tr>
              <a:tr h="0">
                <a:tc>
                  <a:txBody>
                    <a:bodyPr/>
                    <a:lstStyle/>
                    <a:p>
                      <a:pPr algn="just" fontAlgn="t"/>
                      <a:r>
                        <a:rPr lang="en-IN" u="none" strike="noStrike">
                          <a:solidFill>
                            <a:srgbClr val="008000"/>
                          </a:solidFill>
                          <a:effectLst/>
                          <a:latin typeface="inter-regular"/>
                          <a:hlinkClick r:id="rId6"/>
                        </a:rPr>
                        <a:t>&lt;audio&gt;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is used to embed sound content in HTML document.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89452670"/>
                  </a:ext>
                </a:extLst>
              </a:tr>
            </a:tbl>
          </a:graphicData>
        </a:graphic>
      </p:graphicFrame>
    </p:spTree>
    <p:extLst>
      <p:ext uri="{BB962C8B-B14F-4D97-AF65-F5344CB8AC3E}">
        <p14:creationId xmlns:p14="http://schemas.microsoft.com/office/powerpoint/2010/main" val="3975789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3AC75-9F51-4DC7-A89F-329AC4227428}"/>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F85E85A1-FB4E-4B6E-AA6A-45775506C7B2}"/>
              </a:ext>
            </a:extLst>
          </p:cNvPr>
          <p:cNvGraphicFramePr>
            <a:graphicFrameLocks noGrp="1"/>
          </p:cNvGraphicFramePr>
          <p:nvPr>
            <p:ph idx="1"/>
            <p:extLst>
              <p:ext uri="{D42A27DB-BD31-4B8C-83A1-F6EECF244321}">
                <p14:modId xmlns:p14="http://schemas.microsoft.com/office/powerpoint/2010/main" val="3093576498"/>
              </p:ext>
            </p:extLst>
          </p:nvPr>
        </p:nvGraphicFramePr>
        <p:xfrm>
          <a:off x="1340040" y="364331"/>
          <a:ext cx="10194832" cy="396240"/>
        </p:xfrm>
        <a:graphic>
          <a:graphicData uri="http://schemas.openxmlformats.org/drawingml/2006/table">
            <a:tbl>
              <a:tblPr/>
              <a:tblGrid>
                <a:gridCol w="5097416">
                  <a:extLst>
                    <a:ext uri="{9D8B030D-6E8A-4147-A177-3AD203B41FA5}">
                      <a16:colId xmlns:a16="http://schemas.microsoft.com/office/drawing/2014/main" val="759080539"/>
                    </a:ext>
                  </a:extLst>
                </a:gridCol>
                <a:gridCol w="5097416">
                  <a:extLst>
                    <a:ext uri="{9D8B030D-6E8A-4147-A177-3AD203B41FA5}">
                      <a16:colId xmlns:a16="http://schemas.microsoft.com/office/drawing/2014/main" val="3077096399"/>
                    </a:ext>
                  </a:extLst>
                </a:gridCol>
              </a:tblGrid>
              <a:tr h="0">
                <a:tc>
                  <a:txBody>
                    <a:bodyPr/>
                    <a:lstStyle/>
                    <a:p>
                      <a:pPr algn="just" fontAlgn="t"/>
                      <a:r>
                        <a:rPr lang="en-IN" u="sng" dirty="0">
                          <a:solidFill>
                            <a:srgbClr val="FF0000"/>
                          </a:solidFill>
                          <a:effectLst/>
                          <a:latin typeface="inter-regular"/>
                          <a:hlinkClick r:id="rId2"/>
                        </a:rPr>
                        <a:t>&lt;b&gt;</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is used to make a text bold.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99096455"/>
                  </a:ext>
                </a:extLst>
              </a:tr>
            </a:tbl>
          </a:graphicData>
        </a:graphic>
      </p:graphicFrame>
      <p:graphicFrame>
        <p:nvGraphicFramePr>
          <p:cNvPr id="5" name="Table 4">
            <a:extLst>
              <a:ext uri="{FF2B5EF4-FFF2-40B4-BE49-F238E27FC236}">
                <a16:creationId xmlns:a16="http://schemas.microsoft.com/office/drawing/2014/main" id="{9EACCB8B-F38E-4C38-BB0D-24EE309D1E6E}"/>
              </a:ext>
            </a:extLst>
          </p:cNvPr>
          <p:cNvGraphicFramePr>
            <a:graphicFrameLocks noGrp="1"/>
          </p:cNvGraphicFramePr>
          <p:nvPr>
            <p:extLst>
              <p:ext uri="{D42A27DB-BD31-4B8C-83A1-F6EECF244321}">
                <p14:modId xmlns:p14="http://schemas.microsoft.com/office/powerpoint/2010/main" val="1396964807"/>
              </p:ext>
            </p:extLst>
          </p:nvPr>
        </p:nvGraphicFramePr>
        <p:xfrm>
          <a:off x="1340039" y="767710"/>
          <a:ext cx="10194832" cy="944880"/>
        </p:xfrm>
        <a:graphic>
          <a:graphicData uri="http://schemas.openxmlformats.org/drawingml/2006/table">
            <a:tbl>
              <a:tblPr/>
              <a:tblGrid>
                <a:gridCol w="5097416">
                  <a:extLst>
                    <a:ext uri="{9D8B030D-6E8A-4147-A177-3AD203B41FA5}">
                      <a16:colId xmlns:a16="http://schemas.microsoft.com/office/drawing/2014/main" val="4204643505"/>
                    </a:ext>
                  </a:extLst>
                </a:gridCol>
                <a:gridCol w="5097416">
                  <a:extLst>
                    <a:ext uri="{9D8B030D-6E8A-4147-A177-3AD203B41FA5}">
                      <a16:colId xmlns:a16="http://schemas.microsoft.com/office/drawing/2014/main" val="1071675226"/>
                    </a:ext>
                  </a:extLst>
                </a:gridCol>
              </a:tblGrid>
              <a:tr h="0">
                <a:tc>
                  <a:txBody>
                    <a:bodyPr/>
                    <a:lstStyle/>
                    <a:p>
                      <a:pPr algn="just" fontAlgn="t"/>
                      <a:r>
                        <a:rPr lang="en-IN" u="none" strike="noStrike" dirty="0">
                          <a:solidFill>
                            <a:srgbClr val="008000"/>
                          </a:solidFill>
                          <a:effectLst/>
                          <a:latin typeface="inter-regular"/>
                          <a:hlinkClick r:id="rId3"/>
                        </a:rPr>
                        <a:t>&lt;big&gt;</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This tag is used to make font size one level larger than its surrounding content. </a:t>
                      </a:r>
                      <a:r>
                        <a:rPr lang="en-US" b="1" dirty="0">
                          <a:solidFill>
                            <a:srgbClr val="333333"/>
                          </a:solidFill>
                          <a:effectLst/>
                          <a:latin typeface="inter-bold"/>
                        </a:rPr>
                        <a:t>(Not supported in HTML5)</a:t>
                      </a:r>
                      <a:endParaRPr lang="en-US"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96520943"/>
                  </a:ext>
                </a:extLst>
              </a:tr>
            </a:tbl>
          </a:graphicData>
        </a:graphic>
      </p:graphicFrame>
      <p:graphicFrame>
        <p:nvGraphicFramePr>
          <p:cNvPr id="6" name="Table 5">
            <a:extLst>
              <a:ext uri="{FF2B5EF4-FFF2-40B4-BE49-F238E27FC236}">
                <a16:creationId xmlns:a16="http://schemas.microsoft.com/office/drawing/2014/main" id="{8F1F31F7-23B7-4310-A058-09BC40425872}"/>
              </a:ext>
            </a:extLst>
          </p:cNvPr>
          <p:cNvGraphicFramePr>
            <a:graphicFrameLocks noGrp="1"/>
          </p:cNvGraphicFramePr>
          <p:nvPr>
            <p:extLst>
              <p:ext uri="{D42A27DB-BD31-4B8C-83A1-F6EECF244321}">
                <p14:modId xmlns:p14="http://schemas.microsoft.com/office/powerpoint/2010/main" val="3700838771"/>
              </p:ext>
            </p:extLst>
          </p:nvPr>
        </p:nvGraphicFramePr>
        <p:xfrm>
          <a:off x="1340039" y="1719729"/>
          <a:ext cx="10194832" cy="1463040"/>
        </p:xfrm>
        <a:graphic>
          <a:graphicData uri="http://schemas.openxmlformats.org/drawingml/2006/table">
            <a:tbl>
              <a:tblPr/>
              <a:tblGrid>
                <a:gridCol w="5097416">
                  <a:extLst>
                    <a:ext uri="{9D8B030D-6E8A-4147-A177-3AD203B41FA5}">
                      <a16:colId xmlns:a16="http://schemas.microsoft.com/office/drawing/2014/main" val="744342963"/>
                    </a:ext>
                  </a:extLst>
                </a:gridCol>
                <a:gridCol w="5097416">
                  <a:extLst>
                    <a:ext uri="{9D8B030D-6E8A-4147-A177-3AD203B41FA5}">
                      <a16:colId xmlns:a16="http://schemas.microsoft.com/office/drawing/2014/main" val="3772902000"/>
                    </a:ext>
                  </a:extLst>
                </a:gridCol>
              </a:tblGrid>
              <a:tr h="0">
                <a:tc>
                  <a:txBody>
                    <a:bodyPr/>
                    <a:lstStyle/>
                    <a:p>
                      <a:pPr algn="just" fontAlgn="t"/>
                      <a:r>
                        <a:rPr lang="en-IN" u="none" strike="noStrike" dirty="0">
                          <a:solidFill>
                            <a:srgbClr val="008000"/>
                          </a:solidFill>
                          <a:effectLst/>
                          <a:latin typeface="inter-regular"/>
                          <a:hlinkClick r:id="rId4"/>
                        </a:rPr>
                        <a:t>&lt;body&gt;</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define the body section of an HTML document.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15442303"/>
                  </a:ext>
                </a:extLst>
              </a:tr>
              <a:tr h="0">
                <a:tc>
                  <a:txBody>
                    <a:bodyPr/>
                    <a:lstStyle/>
                    <a:p>
                      <a:pPr algn="just" fontAlgn="t"/>
                      <a:r>
                        <a:rPr lang="en-IN" u="none" strike="noStrike">
                          <a:solidFill>
                            <a:srgbClr val="008000"/>
                          </a:solidFill>
                          <a:effectLst/>
                          <a:latin typeface="inter-regular"/>
                          <a:hlinkClick r:id="rId5"/>
                        </a:rPr>
                        <a:t>&lt;br&gt;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apply single line break.</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12757684"/>
                  </a:ext>
                </a:extLst>
              </a:tr>
              <a:tr h="0">
                <a:tc>
                  <a:txBody>
                    <a:bodyPr/>
                    <a:lstStyle/>
                    <a:p>
                      <a:pPr algn="just" fontAlgn="t"/>
                      <a:r>
                        <a:rPr lang="en-IN" u="none" strike="noStrike">
                          <a:solidFill>
                            <a:srgbClr val="008000"/>
                          </a:solidFill>
                          <a:effectLst/>
                          <a:latin typeface="inter-regular"/>
                          <a:hlinkClick r:id="rId6"/>
                        </a:rPr>
                        <a:t>&lt;button&gt;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represent a clickable button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9198006"/>
                  </a:ext>
                </a:extLst>
              </a:tr>
            </a:tbl>
          </a:graphicData>
        </a:graphic>
      </p:graphicFrame>
      <p:graphicFrame>
        <p:nvGraphicFramePr>
          <p:cNvPr id="7" name="Table 6">
            <a:extLst>
              <a:ext uri="{FF2B5EF4-FFF2-40B4-BE49-F238E27FC236}">
                <a16:creationId xmlns:a16="http://schemas.microsoft.com/office/drawing/2014/main" id="{7396B393-C8C1-4E11-AB8A-C918CCBDF2E1}"/>
              </a:ext>
            </a:extLst>
          </p:cNvPr>
          <p:cNvGraphicFramePr>
            <a:graphicFrameLocks noGrp="1"/>
          </p:cNvGraphicFramePr>
          <p:nvPr>
            <p:extLst>
              <p:ext uri="{D42A27DB-BD31-4B8C-83A1-F6EECF244321}">
                <p14:modId xmlns:p14="http://schemas.microsoft.com/office/powerpoint/2010/main" val="33124361"/>
              </p:ext>
            </p:extLst>
          </p:nvPr>
        </p:nvGraphicFramePr>
        <p:xfrm>
          <a:off x="1340039" y="3189908"/>
          <a:ext cx="10194832" cy="1737360"/>
        </p:xfrm>
        <a:graphic>
          <a:graphicData uri="http://schemas.openxmlformats.org/drawingml/2006/table">
            <a:tbl>
              <a:tblPr/>
              <a:tblGrid>
                <a:gridCol w="5097416">
                  <a:extLst>
                    <a:ext uri="{9D8B030D-6E8A-4147-A177-3AD203B41FA5}">
                      <a16:colId xmlns:a16="http://schemas.microsoft.com/office/drawing/2014/main" val="3971095659"/>
                    </a:ext>
                  </a:extLst>
                </a:gridCol>
                <a:gridCol w="5097416">
                  <a:extLst>
                    <a:ext uri="{9D8B030D-6E8A-4147-A177-3AD203B41FA5}">
                      <a16:colId xmlns:a16="http://schemas.microsoft.com/office/drawing/2014/main" val="2736196075"/>
                    </a:ext>
                  </a:extLst>
                </a:gridCol>
              </a:tblGrid>
              <a:tr h="0">
                <a:tc>
                  <a:txBody>
                    <a:bodyPr/>
                    <a:lstStyle/>
                    <a:p>
                      <a:pPr algn="just" fontAlgn="t"/>
                      <a:br>
                        <a:rPr lang="en-IN" u="none" strike="noStrike" dirty="0">
                          <a:solidFill>
                            <a:srgbClr val="008000"/>
                          </a:solidFill>
                          <a:effectLst/>
                          <a:latin typeface="inter-regular"/>
                          <a:hlinkClick r:id="rId7"/>
                        </a:rPr>
                      </a:br>
                      <a:r>
                        <a:rPr lang="en-IN" u="none" strike="noStrike" dirty="0">
                          <a:solidFill>
                            <a:srgbClr val="008000"/>
                          </a:solidFill>
                          <a:effectLst/>
                          <a:latin typeface="inter-regular"/>
                          <a:hlinkClick r:id="rId7"/>
                        </a:rPr>
                        <a:t>&lt;canvas&gt;</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provide a graphics space within a web document.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91153481"/>
                  </a:ext>
                </a:extLst>
              </a:tr>
              <a:tr h="0">
                <a:tc>
                  <a:txBody>
                    <a:bodyPr/>
                    <a:lstStyle/>
                    <a:p>
                      <a:pPr algn="just" fontAlgn="t"/>
                      <a:r>
                        <a:rPr lang="en-IN" u="none" strike="noStrike">
                          <a:solidFill>
                            <a:srgbClr val="008000"/>
                          </a:solidFill>
                          <a:effectLst/>
                          <a:latin typeface="inter-regular"/>
                          <a:hlinkClick r:id="rId8"/>
                        </a:rPr>
                        <a:t>&lt;caption&gt;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define a caption for a table.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96266464"/>
                  </a:ext>
                </a:extLst>
              </a:tr>
              <a:tr h="0">
                <a:tc>
                  <a:txBody>
                    <a:bodyPr/>
                    <a:lstStyle/>
                    <a:p>
                      <a:pPr algn="just" fontAlgn="t"/>
                      <a:r>
                        <a:rPr lang="en-IN" u="none" strike="noStrike">
                          <a:solidFill>
                            <a:srgbClr val="008000"/>
                          </a:solidFill>
                          <a:effectLst/>
                          <a:latin typeface="inter-regular"/>
                          <a:hlinkClick r:id="rId9"/>
                        </a:rPr>
                        <a:t>&lt;center&gt;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align the content in center. </a:t>
                      </a:r>
                      <a:r>
                        <a:rPr lang="en-US" b="1" dirty="0">
                          <a:solidFill>
                            <a:srgbClr val="333333"/>
                          </a:solidFill>
                          <a:effectLst/>
                          <a:latin typeface="inter-bold"/>
                        </a:rPr>
                        <a:t>(Not supported in HTML5)</a:t>
                      </a:r>
                      <a:endParaRPr lang="en-US"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75506932"/>
                  </a:ext>
                </a:extLst>
              </a:tr>
            </a:tbl>
          </a:graphicData>
        </a:graphic>
      </p:graphicFrame>
      <p:graphicFrame>
        <p:nvGraphicFramePr>
          <p:cNvPr id="8" name="Table 7">
            <a:extLst>
              <a:ext uri="{FF2B5EF4-FFF2-40B4-BE49-F238E27FC236}">
                <a16:creationId xmlns:a16="http://schemas.microsoft.com/office/drawing/2014/main" id="{496CCA8B-627C-4F11-8FBA-EB7B737EEC19}"/>
              </a:ext>
            </a:extLst>
          </p:cNvPr>
          <p:cNvGraphicFramePr>
            <a:graphicFrameLocks noGrp="1"/>
          </p:cNvGraphicFramePr>
          <p:nvPr>
            <p:extLst>
              <p:ext uri="{D42A27DB-BD31-4B8C-83A1-F6EECF244321}">
                <p14:modId xmlns:p14="http://schemas.microsoft.com/office/powerpoint/2010/main" val="4043605966"/>
              </p:ext>
            </p:extLst>
          </p:nvPr>
        </p:nvGraphicFramePr>
        <p:xfrm>
          <a:off x="1340038" y="4927268"/>
          <a:ext cx="10194832" cy="1341120"/>
        </p:xfrm>
        <a:graphic>
          <a:graphicData uri="http://schemas.openxmlformats.org/drawingml/2006/table">
            <a:tbl>
              <a:tblPr/>
              <a:tblGrid>
                <a:gridCol w="5097416">
                  <a:extLst>
                    <a:ext uri="{9D8B030D-6E8A-4147-A177-3AD203B41FA5}">
                      <a16:colId xmlns:a16="http://schemas.microsoft.com/office/drawing/2014/main" val="2877875021"/>
                    </a:ext>
                  </a:extLst>
                </a:gridCol>
                <a:gridCol w="5097416">
                  <a:extLst>
                    <a:ext uri="{9D8B030D-6E8A-4147-A177-3AD203B41FA5}">
                      <a16:colId xmlns:a16="http://schemas.microsoft.com/office/drawing/2014/main" val="2468769427"/>
                    </a:ext>
                  </a:extLst>
                </a:gridCol>
              </a:tblGrid>
              <a:tr h="0">
                <a:tc>
                  <a:txBody>
                    <a:bodyPr/>
                    <a:lstStyle/>
                    <a:p>
                      <a:pPr algn="just" fontAlgn="t"/>
                      <a:r>
                        <a:rPr lang="en-IN" u="none" strike="noStrike">
                          <a:solidFill>
                            <a:srgbClr val="008000"/>
                          </a:solidFill>
                          <a:effectLst/>
                          <a:latin typeface="inter-regular"/>
                          <a:hlinkClick r:id="rId10"/>
                        </a:rPr>
                        <a:t>&lt;col&gt;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defines a column within a table which represent common properties of columns and used with the &lt;colgroup&gt; element.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26515416"/>
                  </a:ext>
                </a:extLst>
              </a:tr>
              <a:tr h="0">
                <a:tc>
                  <a:txBody>
                    <a:bodyPr/>
                    <a:lstStyle/>
                    <a:p>
                      <a:pPr algn="just" fontAlgn="t"/>
                      <a:r>
                        <a:rPr lang="en-IN" u="none" strike="noStrike">
                          <a:solidFill>
                            <a:srgbClr val="008000"/>
                          </a:solidFill>
                          <a:effectLst/>
                          <a:latin typeface="inter-regular"/>
                          <a:hlinkClick r:id="rId11"/>
                        </a:rPr>
                        <a:t>&lt;colgroup&gt;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define group of columns in a table.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602766"/>
                  </a:ext>
                </a:extLst>
              </a:tr>
            </a:tbl>
          </a:graphicData>
        </a:graphic>
      </p:graphicFrame>
    </p:spTree>
    <p:extLst>
      <p:ext uri="{BB962C8B-B14F-4D97-AF65-F5344CB8AC3E}">
        <p14:creationId xmlns:p14="http://schemas.microsoft.com/office/powerpoint/2010/main" val="922407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794F7-5936-4268-BD39-F5880D6E5B3B}"/>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BD85C205-3E42-4117-BAFC-47E94FC26F3D}"/>
              </a:ext>
            </a:extLst>
          </p:cNvPr>
          <p:cNvGraphicFramePr>
            <a:graphicFrameLocks noGrp="1"/>
          </p:cNvGraphicFramePr>
          <p:nvPr>
            <p:ph idx="1"/>
            <p:extLst>
              <p:ext uri="{D42A27DB-BD31-4B8C-83A1-F6EECF244321}">
                <p14:modId xmlns:p14="http://schemas.microsoft.com/office/powerpoint/2010/main" val="4159287617"/>
              </p:ext>
            </p:extLst>
          </p:nvPr>
        </p:nvGraphicFramePr>
        <p:xfrm>
          <a:off x="1341250" y="444557"/>
          <a:ext cx="10723750" cy="1341120"/>
        </p:xfrm>
        <a:graphic>
          <a:graphicData uri="http://schemas.openxmlformats.org/drawingml/2006/table">
            <a:tbl>
              <a:tblPr/>
              <a:tblGrid>
                <a:gridCol w="5361875">
                  <a:extLst>
                    <a:ext uri="{9D8B030D-6E8A-4147-A177-3AD203B41FA5}">
                      <a16:colId xmlns:a16="http://schemas.microsoft.com/office/drawing/2014/main" val="2116228843"/>
                    </a:ext>
                  </a:extLst>
                </a:gridCol>
                <a:gridCol w="5361875">
                  <a:extLst>
                    <a:ext uri="{9D8B030D-6E8A-4147-A177-3AD203B41FA5}">
                      <a16:colId xmlns:a16="http://schemas.microsoft.com/office/drawing/2014/main" val="390018506"/>
                    </a:ext>
                  </a:extLst>
                </a:gridCol>
              </a:tblGrid>
              <a:tr h="0">
                <a:tc>
                  <a:txBody>
                    <a:bodyPr/>
                    <a:lstStyle/>
                    <a:p>
                      <a:pPr algn="just" fontAlgn="t"/>
                      <a:r>
                        <a:rPr lang="en-IN" u="sng">
                          <a:solidFill>
                            <a:srgbClr val="FF0000"/>
                          </a:solidFill>
                          <a:effectLst/>
                          <a:latin typeface="inter-regular"/>
                          <a:hlinkClick r:id="rId2"/>
                        </a:rPr>
                        <a:t>&lt;dd&gt;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provide definition/description of a term in description list.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56364355"/>
                  </a:ext>
                </a:extLst>
              </a:tr>
              <a:tr h="0">
                <a:tc>
                  <a:txBody>
                    <a:bodyPr/>
                    <a:lstStyle/>
                    <a:p>
                      <a:pPr algn="just" fontAlgn="t"/>
                      <a:r>
                        <a:rPr lang="en-IN" u="none" strike="noStrike">
                          <a:solidFill>
                            <a:srgbClr val="008000"/>
                          </a:solidFill>
                          <a:effectLst/>
                          <a:latin typeface="inter-regular"/>
                          <a:hlinkClick r:id="rId3"/>
                        </a:rPr>
                        <a:t>&lt;del&gt;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defines a text which has been deleted from the document.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24295311"/>
                  </a:ext>
                </a:extLst>
              </a:tr>
            </a:tbl>
          </a:graphicData>
        </a:graphic>
      </p:graphicFrame>
      <p:graphicFrame>
        <p:nvGraphicFramePr>
          <p:cNvPr id="5" name="Table 4">
            <a:extLst>
              <a:ext uri="{FF2B5EF4-FFF2-40B4-BE49-F238E27FC236}">
                <a16:creationId xmlns:a16="http://schemas.microsoft.com/office/drawing/2014/main" id="{78EFD226-CB6C-449B-BAE8-D604E18E54E1}"/>
              </a:ext>
            </a:extLst>
          </p:cNvPr>
          <p:cNvGraphicFramePr>
            <a:graphicFrameLocks noGrp="1"/>
          </p:cNvGraphicFramePr>
          <p:nvPr>
            <p:extLst>
              <p:ext uri="{D42A27DB-BD31-4B8C-83A1-F6EECF244321}">
                <p14:modId xmlns:p14="http://schemas.microsoft.com/office/powerpoint/2010/main" val="1951126236"/>
              </p:ext>
            </p:extLst>
          </p:nvPr>
        </p:nvGraphicFramePr>
        <p:xfrm>
          <a:off x="1341249" y="1785677"/>
          <a:ext cx="10723750" cy="396240"/>
        </p:xfrm>
        <a:graphic>
          <a:graphicData uri="http://schemas.openxmlformats.org/drawingml/2006/table">
            <a:tbl>
              <a:tblPr/>
              <a:tblGrid>
                <a:gridCol w="5361875">
                  <a:extLst>
                    <a:ext uri="{9D8B030D-6E8A-4147-A177-3AD203B41FA5}">
                      <a16:colId xmlns:a16="http://schemas.microsoft.com/office/drawing/2014/main" val="1836654438"/>
                    </a:ext>
                  </a:extLst>
                </a:gridCol>
                <a:gridCol w="5361875">
                  <a:extLst>
                    <a:ext uri="{9D8B030D-6E8A-4147-A177-3AD203B41FA5}">
                      <a16:colId xmlns:a16="http://schemas.microsoft.com/office/drawing/2014/main" val="362875999"/>
                    </a:ext>
                  </a:extLst>
                </a:gridCol>
              </a:tblGrid>
              <a:tr h="0">
                <a:tc>
                  <a:txBody>
                    <a:bodyPr/>
                    <a:lstStyle/>
                    <a:p>
                      <a:pPr algn="just" fontAlgn="t"/>
                      <a:r>
                        <a:rPr lang="en-IN" u="sng" dirty="0">
                          <a:solidFill>
                            <a:srgbClr val="FF0000"/>
                          </a:solidFill>
                          <a:effectLst/>
                          <a:latin typeface="inter-regular"/>
                          <a:hlinkClick r:id="rId4"/>
                        </a:rPr>
                        <a:t>&lt;div&gt;</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defines a division or section within HTML document.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66398847"/>
                  </a:ext>
                </a:extLst>
              </a:tr>
            </a:tbl>
          </a:graphicData>
        </a:graphic>
      </p:graphicFrame>
      <p:graphicFrame>
        <p:nvGraphicFramePr>
          <p:cNvPr id="6" name="Table 5">
            <a:extLst>
              <a:ext uri="{FF2B5EF4-FFF2-40B4-BE49-F238E27FC236}">
                <a16:creationId xmlns:a16="http://schemas.microsoft.com/office/drawing/2014/main" id="{C89DE598-7C88-4D74-A55C-9070359966B7}"/>
              </a:ext>
            </a:extLst>
          </p:cNvPr>
          <p:cNvGraphicFramePr>
            <a:graphicFrameLocks noGrp="1"/>
          </p:cNvGraphicFramePr>
          <p:nvPr>
            <p:extLst>
              <p:ext uri="{D42A27DB-BD31-4B8C-83A1-F6EECF244321}">
                <p14:modId xmlns:p14="http://schemas.microsoft.com/office/powerpoint/2010/main" val="2868195220"/>
              </p:ext>
            </p:extLst>
          </p:nvPr>
        </p:nvGraphicFramePr>
        <p:xfrm>
          <a:off x="1341249" y="2181917"/>
          <a:ext cx="10723750" cy="1341120"/>
        </p:xfrm>
        <a:graphic>
          <a:graphicData uri="http://schemas.openxmlformats.org/drawingml/2006/table">
            <a:tbl>
              <a:tblPr/>
              <a:tblGrid>
                <a:gridCol w="5361875">
                  <a:extLst>
                    <a:ext uri="{9D8B030D-6E8A-4147-A177-3AD203B41FA5}">
                      <a16:colId xmlns:a16="http://schemas.microsoft.com/office/drawing/2014/main" val="2368039437"/>
                    </a:ext>
                  </a:extLst>
                </a:gridCol>
                <a:gridCol w="5361875">
                  <a:extLst>
                    <a:ext uri="{9D8B030D-6E8A-4147-A177-3AD203B41FA5}">
                      <a16:colId xmlns:a16="http://schemas.microsoft.com/office/drawing/2014/main" val="2065073569"/>
                    </a:ext>
                  </a:extLst>
                </a:gridCol>
              </a:tblGrid>
              <a:tr h="0">
                <a:tc>
                  <a:txBody>
                    <a:bodyPr/>
                    <a:lstStyle/>
                    <a:p>
                      <a:pPr algn="just" fontAlgn="t"/>
                      <a:r>
                        <a:rPr lang="en-IN" u="sng" dirty="0">
                          <a:solidFill>
                            <a:srgbClr val="FF0000"/>
                          </a:solidFill>
                          <a:effectLst/>
                          <a:latin typeface="inter-regular"/>
                          <a:hlinkClick r:id="rId5"/>
                        </a:rPr>
                        <a:t>&lt;</a:t>
                      </a:r>
                      <a:r>
                        <a:rPr lang="en-IN" u="sng" dirty="0" err="1">
                          <a:solidFill>
                            <a:srgbClr val="FF0000"/>
                          </a:solidFill>
                          <a:effectLst/>
                          <a:latin typeface="inter-regular"/>
                          <a:hlinkClick r:id="rId5"/>
                        </a:rPr>
                        <a:t>em</a:t>
                      </a:r>
                      <a:r>
                        <a:rPr lang="en-IN" u="sng" dirty="0">
                          <a:solidFill>
                            <a:srgbClr val="FF0000"/>
                          </a:solidFill>
                          <a:effectLst/>
                          <a:latin typeface="inter-regular"/>
                          <a:hlinkClick r:id="rId5"/>
                        </a:rPr>
                        <a:t>&gt;</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emphasis the content applied within this element.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2202149"/>
                  </a:ext>
                </a:extLst>
              </a:tr>
              <a:tr h="0">
                <a:tc>
                  <a:txBody>
                    <a:bodyPr/>
                    <a:lstStyle/>
                    <a:p>
                      <a:pPr algn="just" fontAlgn="t"/>
                      <a:r>
                        <a:rPr lang="en-IN" u="none" strike="noStrike">
                          <a:solidFill>
                            <a:srgbClr val="008000"/>
                          </a:solidFill>
                          <a:effectLst/>
                          <a:latin typeface="inter-regular"/>
                          <a:hlinkClick r:id="rId6"/>
                        </a:rPr>
                        <a:t>&lt;embed&gt;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is used as embedded container for external file/application/media, etc.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34699497"/>
                  </a:ext>
                </a:extLst>
              </a:tr>
            </a:tbl>
          </a:graphicData>
        </a:graphic>
      </p:graphicFrame>
      <p:graphicFrame>
        <p:nvGraphicFramePr>
          <p:cNvPr id="7" name="Table 6">
            <a:extLst>
              <a:ext uri="{FF2B5EF4-FFF2-40B4-BE49-F238E27FC236}">
                <a16:creationId xmlns:a16="http://schemas.microsoft.com/office/drawing/2014/main" id="{ED980A8F-BD76-4C24-9E31-166C4B442E16}"/>
              </a:ext>
            </a:extLst>
          </p:cNvPr>
          <p:cNvGraphicFramePr>
            <a:graphicFrameLocks noGrp="1"/>
          </p:cNvGraphicFramePr>
          <p:nvPr>
            <p:extLst>
              <p:ext uri="{D42A27DB-BD31-4B8C-83A1-F6EECF244321}">
                <p14:modId xmlns:p14="http://schemas.microsoft.com/office/powerpoint/2010/main" val="3313843862"/>
              </p:ext>
            </p:extLst>
          </p:nvPr>
        </p:nvGraphicFramePr>
        <p:xfrm>
          <a:off x="1341249" y="3523037"/>
          <a:ext cx="10723750" cy="2529840"/>
        </p:xfrm>
        <a:graphic>
          <a:graphicData uri="http://schemas.openxmlformats.org/drawingml/2006/table">
            <a:tbl>
              <a:tblPr/>
              <a:tblGrid>
                <a:gridCol w="5361875">
                  <a:extLst>
                    <a:ext uri="{9D8B030D-6E8A-4147-A177-3AD203B41FA5}">
                      <a16:colId xmlns:a16="http://schemas.microsoft.com/office/drawing/2014/main" val="1063640600"/>
                    </a:ext>
                  </a:extLst>
                </a:gridCol>
                <a:gridCol w="5361875">
                  <a:extLst>
                    <a:ext uri="{9D8B030D-6E8A-4147-A177-3AD203B41FA5}">
                      <a16:colId xmlns:a16="http://schemas.microsoft.com/office/drawing/2014/main" val="436221844"/>
                    </a:ext>
                  </a:extLst>
                </a:gridCol>
              </a:tblGrid>
              <a:tr h="0">
                <a:tc>
                  <a:txBody>
                    <a:bodyPr/>
                    <a:lstStyle/>
                    <a:p>
                      <a:pPr algn="just" fontAlgn="t"/>
                      <a:r>
                        <a:rPr lang="en-IN" u="sng" dirty="0">
                          <a:solidFill>
                            <a:srgbClr val="FF0000"/>
                          </a:solidFill>
                          <a:effectLst/>
                          <a:latin typeface="inter-regular"/>
                          <a:hlinkClick r:id="rId7"/>
                        </a:rPr>
                        <a:t>&lt;font&gt;</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defines the font, size, color, and face for the content. </a:t>
                      </a:r>
                      <a:r>
                        <a:rPr lang="en-US" b="1" dirty="0">
                          <a:solidFill>
                            <a:srgbClr val="333333"/>
                          </a:solidFill>
                          <a:effectLst/>
                          <a:latin typeface="inter-bold"/>
                        </a:rPr>
                        <a:t>(Not supported in HTML5)</a:t>
                      </a:r>
                      <a:endParaRPr lang="en-US"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592949"/>
                  </a:ext>
                </a:extLst>
              </a:tr>
              <a:tr h="0">
                <a:tc>
                  <a:txBody>
                    <a:bodyPr/>
                    <a:lstStyle/>
                    <a:p>
                      <a:pPr algn="just" fontAlgn="t"/>
                      <a:r>
                        <a:rPr lang="en-IN" u="none" strike="noStrike">
                          <a:solidFill>
                            <a:srgbClr val="008000"/>
                          </a:solidFill>
                          <a:effectLst/>
                          <a:latin typeface="inter-regular"/>
                          <a:hlinkClick r:id="rId8"/>
                        </a:rPr>
                        <a:t>&lt;footer&gt;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defines the footer section of a webpage.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46082276"/>
                  </a:ext>
                </a:extLst>
              </a:tr>
              <a:tr h="0">
                <a:tc>
                  <a:txBody>
                    <a:bodyPr/>
                    <a:lstStyle/>
                    <a:p>
                      <a:pPr algn="just" fontAlgn="t"/>
                      <a:r>
                        <a:rPr lang="en-IN" u="none" strike="noStrike">
                          <a:solidFill>
                            <a:srgbClr val="008000"/>
                          </a:solidFill>
                          <a:effectLst/>
                          <a:latin typeface="inter-regular"/>
                          <a:hlinkClick r:id="rId9"/>
                        </a:rPr>
                        <a:t>&lt;form&gt;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define an HTML form.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49160876"/>
                  </a:ext>
                </a:extLst>
              </a:tr>
              <a:tr h="0">
                <a:tc>
                  <a:txBody>
                    <a:bodyPr/>
                    <a:lstStyle/>
                    <a:p>
                      <a:pPr algn="just" fontAlgn="t"/>
                      <a:r>
                        <a:rPr lang="en-IN" u="none" strike="noStrike">
                          <a:solidFill>
                            <a:srgbClr val="008000"/>
                          </a:solidFill>
                          <a:effectLst/>
                          <a:latin typeface="inter-regular"/>
                          <a:hlinkClick r:id="rId10"/>
                        </a:rPr>
                        <a:t>&lt;frame&gt;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defines a particular area of webpage which can contain another HTML file. </a:t>
                      </a:r>
                      <a:r>
                        <a:rPr lang="en-US" b="1" dirty="0">
                          <a:solidFill>
                            <a:srgbClr val="333333"/>
                          </a:solidFill>
                          <a:effectLst/>
                          <a:latin typeface="inter-bold"/>
                        </a:rPr>
                        <a:t>(Not supported in HTML5)</a:t>
                      </a:r>
                      <a:endParaRPr lang="en-US"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7214819"/>
                  </a:ext>
                </a:extLst>
              </a:tr>
              <a:tr h="0">
                <a:tc>
                  <a:txBody>
                    <a:bodyPr/>
                    <a:lstStyle/>
                    <a:p>
                      <a:pPr algn="just" fontAlgn="t"/>
                      <a:r>
                        <a:rPr lang="en-IN" u="none" strike="noStrike">
                          <a:solidFill>
                            <a:srgbClr val="008000"/>
                          </a:solidFill>
                          <a:effectLst/>
                          <a:latin typeface="inter-regular"/>
                          <a:hlinkClick r:id="rId11"/>
                        </a:rPr>
                        <a:t>&lt;frameset&gt;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defines group of Frames. </a:t>
                      </a:r>
                      <a:r>
                        <a:rPr lang="en-US" b="1" dirty="0">
                          <a:solidFill>
                            <a:srgbClr val="333333"/>
                          </a:solidFill>
                          <a:effectLst/>
                          <a:latin typeface="inter-bold"/>
                        </a:rPr>
                        <a:t>(Not supported in HTML5)</a:t>
                      </a:r>
                      <a:endParaRPr lang="en-US"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92499428"/>
                  </a:ext>
                </a:extLst>
              </a:tr>
            </a:tbl>
          </a:graphicData>
        </a:graphic>
      </p:graphicFrame>
    </p:spTree>
    <p:extLst>
      <p:ext uri="{BB962C8B-B14F-4D97-AF65-F5344CB8AC3E}">
        <p14:creationId xmlns:p14="http://schemas.microsoft.com/office/powerpoint/2010/main" val="647895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3565-153B-40C5-81E0-65DEBDDEA62E}"/>
              </a:ext>
            </a:extLst>
          </p:cNvPr>
          <p:cNvSpPr>
            <a:spLocks noGrp="1"/>
          </p:cNvSpPr>
          <p:nvPr>
            <p:ph type="title"/>
          </p:nvPr>
        </p:nvSpPr>
        <p:spPr/>
        <p:txBody>
          <a:bodyPr/>
          <a:lstStyle/>
          <a:p>
            <a:endParaRPr lang="en-IN" dirty="0"/>
          </a:p>
        </p:txBody>
      </p:sp>
      <p:graphicFrame>
        <p:nvGraphicFramePr>
          <p:cNvPr id="6" name="Content Placeholder 5">
            <a:extLst>
              <a:ext uri="{FF2B5EF4-FFF2-40B4-BE49-F238E27FC236}">
                <a16:creationId xmlns:a16="http://schemas.microsoft.com/office/drawing/2014/main" id="{52DD7F92-B394-4451-9C04-F7DEA838C3F6}"/>
              </a:ext>
            </a:extLst>
          </p:cNvPr>
          <p:cNvGraphicFramePr>
            <a:graphicFrameLocks noGrp="1"/>
          </p:cNvGraphicFramePr>
          <p:nvPr>
            <p:ph idx="1"/>
            <p:extLst>
              <p:ext uri="{D42A27DB-BD31-4B8C-83A1-F6EECF244321}">
                <p14:modId xmlns:p14="http://schemas.microsoft.com/office/powerpoint/2010/main" val="1020490904"/>
              </p:ext>
            </p:extLst>
          </p:nvPr>
        </p:nvGraphicFramePr>
        <p:xfrm>
          <a:off x="1359307" y="380115"/>
          <a:ext cx="10699030" cy="2529840"/>
        </p:xfrm>
        <a:graphic>
          <a:graphicData uri="http://schemas.openxmlformats.org/drawingml/2006/table">
            <a:tbl>
              <a:tblPr/>
              <a:tblGrid>
                <a:gridCol w="5349515">
                  <a:extLst>
                    <a:ext uri="{9D8B030D-6E8A-4147-A177-3AD203B41FA5}">
                      <a16:colId xmlns:a16="http://schemas.microsoft.com/office/drawing/2014/main" val="2021164155"/>
                    </a:ext>
                  </a:extLst>
                </a:gridCol>
                <a:gridCol w="5349515">
                  <a:extLst>
                    <a:ext uri="{9D8B030D-6E8A-4147-A177-3AD203B41FA5}">
                      <a16:colId xmlns:a16="http://schemas.microsoft.com/office/drawing/2014/main" val="4068614329"/>
                    </a:ext>
                  </a:extLst>
                </a:gridCol>
              </a:tblGrid>
              <a:tr h="0">
                <a:tc>
                  <a:txBody>
                    <a:bodyPr/>
                    <a:lstStyle/>
                    <a:p>
                      <a:pPr algn="just" fontAlgn="t"/>
                      <a:r>
                        <a:rPr lang="en-IN" u="sng" dirty="0">
                          <a:solidFill>
                            <a:srgbClr val="FF0000"/>
                          </a:solidFill>
                          <a:effectLst/>
                          <a:latin typeface="inter-regular"/>
                          <a:hlinkClick r:id="rId2"/>
                        </a:rPr>
                        <a:t>&lt;h1&gt; to &lt;h6&gt;</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defines headings for an HTML document from level 1 to level 6.</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31315804"/>
                  </a:ext>
                </a:extLst>
              </a:tr>
              <a:tr h="0">
                <a:tc>
                  <a:txBody>
                    <a:bodyPr/>
                    <a:lstStyle/>
                    <a:p>
                      <a:pPr algn="just" fontAlgn="t"/>
                      <a:r>
                        <a:rPr lang="en-IN" u="none" strike="noStrike">
                          <a:solidFill>
                            <a:srgbClr val="008000"/>
                          </a:solidFill>
                          <a:effectLst/>
                          <a:latin typeface="inter-regular"/>
                          <a:hlinkClick r:id="rId3"/>
                        </a:rPr>
                        <a:t>&lt;head&gt;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defines the head section of an HTML document.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68231129"/>
                  </a:ext>
                </a:extLst>
              </a:tr>
              <a:tr h="0">
                <a:tc>
                  <a:txBody>
                    <a:bodyPr/>
                    <a:lstStyle/>
                    <a:p>
                      <a:pPr algn="just" fontAlgn="t"/>
                      <a:r>
                        <a:rPr lang="en-IN" u="none" strike="noStrike">
                          <a:solidFill>
                            <a:srgbClr val="008000"/>
                          </a:solidFill>
                          <a:effectLst/>
                          <a:latin typeface="inter-regular"/>
                          <a:hlinkClick r:id="rId4"/>
                        </a:rPr>
                        <a:t>&lt;header&gt;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defines the header of a section or webpage.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3342722"/>
                  </a:ext>
                </a:extLst>
              </a:tr>
              <a:tr h="0">
                <a:tc>
                  <a:txBody>
                    <a:bodyPr/>
                    <a:lstStyle/>
                    <a:p>
                      <a:pPr algn="just" fontAlgn="t"/>
                      <a:r>
                        <a:rPr lang="en-IN" u="none" strike="noStrike">
                          <a:solidFill>
                            <a:srgbClr val="008000"/>
                          </a:solidFill>
                          <a:effectLst/>
                          <a:latin typeface="inter-regular"/>
                          <a:hlinkClick r:id="rId5"/>
                        </a:rPr>
                        <a:t>&lt;hr&gt;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apply thematic break between paragraph-level elements.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39249578"/>
                  </a:ext>
                </a:extLst>
              </a:tr>
              <a:tr h="0">
                <a:tc>
                  <a:txBody>
                    <a:bodyPr/>
                    <a:lstStyle/>
                    <a:p>
                      <a:pPr algn="just" fontAlgn="t"/>
                      <a:r>
                        <a:rPr lang="en-IN" u="none" strike="noStrike">
                          <a:solidFill>
                            <a:srgbClr val="008000"/>
                          </a:solidFill>
                          <a:effectLst/>
                          <a:latin typeface="inter-regular"/>
                          <a:hlinkClick r:id="rId6"/>
                        </a:rPr>
                        <a:t>&lt;html&gt;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represents root of an HTML document.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69338553"/>
                  </a:ext>
                </a:extLst>
              </a:tr>
            </a:tbl>
          </a:graphicData>
        </a:graphic>
      </p:graphicFrame>
      <p:pic>
        <p:nvPicPr>
          <p:cNvPr id="10242" name="Picture 2" descr="HTML Tags List">
            <a:extLst>
              <a:ext uri="{FF2B5EF4-FFF2-40B4-BE49-F238E27FC236}">
                <a16:creationId xmlns:a16="http://schemas.microsoft.com/office/drawing/2014/main" id="{E201F19F-45F8-4F05-9EDF-FCC1498D20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7492" y="-1822609"/>
            <a:ext cx="252113" cy="152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3B903157-65C7-433F-B342-E17E4C002AE6}"/>
              </a:ext>
            </a:extLst>
          </p:cNvPr>
          <p:cNvGraphicFramePr>
            <a:graphicFrameLocks noGrp="1"/>
          </p:cNvGraphicFramePr>
          <p:nvPr>
            <p:extLst>
              <p:ext uri="{D42A27DB-BD31-4B8C-83A1-F6EECF244321}">
                <p14:modId xmlns:p14="http://schemas.microsoft.com/office/powerpoint/2010/main" val="1139416031"/>
              </p:ext>
            </p:extLst>
          </p:nvPr>
        </p:nvGraphicFramePr>
        <p:xfrm>
          <a:off x="1359305" y="2909955"/>
          <a:ext cx="10699030" cy="2529840"/>
        </p:xfrm>
        <a:graphic>
          <a:graphicData uri="http://schemas.openxmlformats.org/drawingml/2006/table">
            <a:tbl>
              <a:tblPr/>
              <a:tblGrid>
                <a:gridCol w="5349515">
                  <a:extLst>
                    <a:ext uri="{9D8B030D-6E8A-4147-A177-3AD203B41FA5}">
                      <a16:colId xmlns:a16="http://schemas.microsoft.com/office/drawing/2014/main" val="1952403088"/>
                    </a:ext>
                  </a:extLst>
                </a:gridCol>
                <a:gridCol w="5349515">
                  <a:extLst>
                    <a:ext uri="{9D8B030D-6E8A-4147-A177-3AD203B41FA5}">
                      <a16:colId xmlns:a16="http://schemas.microsoft.com/office/drawing/2014/main" val="600738379"/>
                    </a:ext>
                  </a:extLst>
                </a:gridCol>
              </a:tblGrid>
              <a:tr h="0">
                <a:tc>
                  <a:txBody>
                    <a:bodyPr/>
                    <a:lstStyle/>
                    <a:p>
                      <a:pPr algn="just" fontAlgn="t"/>
                      <a:r>
                        <a:rPr lang="en-IN" u="none" strike="noStrike">
                          <a:solidFill>
                            <a:srgbClr val="008000"/>
                          </a:solidFill>
                          <a:effectLst/>
                          <a:latin typeface="inter-regular"/>
                          <a:hlinkClick r:id="rId8"/>
                        </a:rPr>
                        <a:t>&lt;i&gt;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represent a text in some different voice.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40941132"/>
                  </a:ext>
                </a:extLst>
              </a:tr>
              <a:tr h="0">
                <a:tc>
                  <a:txBody>
                    <a:bodyPr/>
                    <a:lstStyle/>
                    <a:p>
                      <a:pPr algn="just" fontAlgn="t"/>
                      <a:r>
                        <a:rPr lang="en-IN" u="none" strike="noStrike">
                          <a:solidFill>
                            <a:srgbClr val="008000"/>
                          </a:solidFill>
                          <a:effectLst/>
                          <a:latin typeface="inter-regular"/>
                          <a:hlinkClick r:id="rId9"/>
                        </a:rPr>
                        <a:t>&lt;iframe&gt;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defines an inline frame which can embed other content.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38862729"/>
                  </a:ext>
                </a:extLst>
              </a:tr>
              <a:tr h="0">
                <a:tc>
                  <a:txBody>
                    <a:bodyPr/>
                    <a:lstStyle/>
                    <a:p>
                      <a:pPr algn="just" fontAlgn="t"/>
                      <a:r>
                        <a:rPr lang="en-IN" u="none" strike="noStrike">
                          <a:solidFill>
                            <a:srgbClr val="008000"/>
                          </a:solidFill>
                          <a:effectLst/>
                          <a:latin typeface="inter-regular"/>
                          <a:hlinkClick r:id="rId10"/>
                        </a:rPr>
                        <a:t>&lt;img&gt;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insert an image within an HTML document.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33927117"/>
                  </a:ext>
                </a:extLst>
              </a:tr>
              <a:tr h="0">
                <a:tc>
                  <a:txBody>
                    <a:bodyPr/>
                    <a:lstStyle/>
                    <a:p>
                      <a:pPr algn="just" fontAlgn="t"/>
                      <a:r>
                        <a:rPr lang="en-IN" u="none" strike="noStrike">
                          <a:solidFill>
                            <a:srgbClr val="008000"/>
                          </a:solidFill>
                          <a:effectLst/>
                          <a:latin typeface="inter-regular"/>
                          <a:hlinkClick r:id="rId11"/>
                        </a:rPr>
                        <a:t>&lt;input&gt;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defines an input field within an HTML form.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62022353"/>
                  </a:ext>
                </a:extLst>
              </a:tr>
              <a:tr h="0">
                <a:tc>
                  <a:txBody>
                    <a:bodyPr/>
                    <a:lstStyle/>
                    <a:p>
                      <a:pPr algn="just" fontAlgn="t"/>
                      <a:r>
                        <a:rPr lang="en-IN" u="none" strike="noStrike">
                          <a:solidFill>
                            <a:srgbClr val="008000"/>
                          </a:solidFill>
                          <a:effectLst/>
                          <a:latin typeface="inter-regular"/>
                          <a:hlinkClick r:id="rId12"/>
                        </a:rPr>
                        <a:t>&lt;ins&gt;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represent text that has been inserted within an HTML document.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39204508"/>
                  </a:ext>
                </a:extLst>
              </a:tr>
            </a:tbl>
          </a:graphicData>
        </a:graphic>
      </p:graphicFrame>
      <p:graphicFrame>
        <p:nvGraphicFramePr>
          <p:cNvPr id="10" name="Content Placeholder 3">
            <a:extLst>
              <a:ext uri="{FF2B5EF4-FFF2-40B4-BE49-F238E27FC236}">
                <a16:creationId xmlns:a16="http://schemas.microsoft.com/office/drawing/2014/main" id="{1832FF4A-9545-4D04-99E3-ADE9C92CB9CF}"/>
              </a:ext>
            </a:extLst>
          </p:cNvPr>
          <p:cNvGraphicFramePr>
            <a:graphicFrameLocks/>
          </p:cNvGraphicFramePr>
          <p:nvPr>
            <p:extLst>
              <p:ext uri="{D42A27DB-BD31-4B8C-83A1-F6EECF244321}">
                <p14:modId xmlns:p14="http://schemas.microsoft.com/office/powerpoint/2010/main" val="3455963506"/>
              </p:ext>
            </p:extLst>
          </p:nvPr>
        </p:nvGraphicFramePr>
        <p:xfrm>
          <a:off x="1359302" y="5357524"/>
          <a:ext cx="10699030" cy="792480"/>
        </p:xfrm>
        <a:graphic>
          <a:graphicData uri="http://schemas.openxmlformats.org/drawingml/2006/table">
            <a:tbl>
              <a:tblPr/>
              <a:tblGrid>
                <a:gridCol w="5349515">
                  <a:extLst>
                    <a:ext uri="{9D8B030D-6E8A-4147-A177-3AD203B41FA5}">
                      <a16:colId xmlns:a16="http://schemas.microsoft.com/office/drawing/2014/main" val="4033659771"/>
                    </a:ext>
                  </a:extLst>
                </a:gridCol>
                <a:gridCol w="5349515">
                  <a:extLst>
                    <a:ext uri="{9D8B030D-6E8A-4147-A177-3AD203B41FA5}">
                      <a16:colId xmlns:a16="http://schemas.microsoft.com/office/drawing/2014/main" val="845734512"/>
                    </a:ext>
                  </a:extLst>
                </a:gridCol>
              </a:tblGrid>
              <a:tr h="0">
                <a:tc>
                  <a:txBody>
                    <a:bodyPr/>
                    <a:lstStyle/>
                    <a:p>
                      <a:pPr algn="just" fontAlgn="t"/>
                      <a:r>
                        <a:rPr lang="en-IN" u="none" strike="noStrike">
                          <a:solidFill>
                            <a:srgbClr val="008000"/>
                          </a:solidFill>
                          <a:effectLst/>
                          <a:latin typeface="inter-regular"/>
                          <a:hlinkClick r:id="rId13"/>
                        </a:rPr>
                        <a:t>&lt;u&gt;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render enclosed text with an underline.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94156458"/>
                  </a:ext>
                </a:extLst>
              </a:tr>
              <a:tr h="0">
                <a:tc>
                  <a:txBody>
                    <a:bodyPr/>
                    <a:lstStyle/>
                    <a:p>
                      <a:pPr algn="just" fontAlgn="t"/>
                      <a:r>
                        <a:rPr lang="en-IN" u="none" strike="noStrike" dirty="0">
                          <a:solidFill>
                            <a:srgbClr val="008000"/>
                          </a:solidFill>
                          <a:effectLst/>
                          <a:latin typeface="inter-regular"/>
                          <a:hlinkClick r:id="rId14"/>
                        </a:rPr>
                        <a:t>&lt;ul&gt;</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defines unordered list of items.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53530016"/>
                  </a:ext>
                </a:extLst>
              </a:tr>
            </a:tbl>
          </a:graphicData>
        </a:graphic>
      </p:graphicFrame>
    </p:spTree>
    <p:extLst>
      <p:ext uri="{BB962C8B-B14F-4D97-AF65-F5344CB8AC3E}">
        <p14:creationId xmlns:p14="http://schemas.microsoft.com/office/powerpoint/2010/main" val="4092496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D009-8083-4126-A071-59CD3E710C5B}"/>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3F2036D6-F914-41A5-BA0F-4E7C16636009}"/>
              </a:ext>
            </a:extLst>
          </p:cNvPr>
          <p:cNvGraphicFramePr>
            <a:graphicFrameLocks noGrp="1"/>
          </p:cNvGraphicFramePr>
          <p:nvPr>
            <p:ph idx="1"/>
            <p:extLst>
              <p:ext uri="{D42A27DB-BD31-4B8C-83A1-F6EECF244321}">
                <p14:modId xmlns:p14="http://schemas.microsoft.com/office/powerpoint/2010/main" val="1302370770"/>
              </p:ext>
            </p:extLst>
          </p:nvPr>
        </p:nvGraphicFramePr>
        <p:xfrm>
          <a:off x="1375229" y="365601"/>
          <a:ext cx="10515600" cy="1859280"/>
        </p:xfrm>
        <a:graphic>
          <a:graphicData uri="http://schemas.openxmlformats.org/drawingml/2006/table">
            <a:tbl>
              <a:tblPr/>
              <a:tblGrid>
                <a:gridCol w="5257800">
                  <a:extLst>
                    <a:ext uri="{9D8B030D-6E8A-4147-A177-3AD203B41FA5}">
                      <a16:colId xmlns:a16="http://schemas.microsoft.com/office/drawing/2014/main" val="361572601"/>
                    </a:ext>
                  </a:extLst>
                </a:gridCol>
                <a:gridCol w="5257800">
                  <a:extLst>
                    <a:ext uri="{9D8B030D-6E8A-4147-A177-3AD203B41FA5}">
                      <a16:colId xmlns:a16="http://schemas.microsoft.com/office/drawing/2014/main" val="3166551184"/>
                    </a:ext>
                  </a:extLst>
                </a:gridCol>
              </a:tblGrid>
              <a:tr h="0">
                <a:tc>
                  <a:txBody>
                    <a:bodyPr/>
                    <a:lstStyle/>
                    <a:p>
                      <a:pPr algn="just" fontAlgn="t"/>
                      <a:r>
                        <a:rPr lang="en-IN" u="none" strike="noStrike" dirty="0">
                          <a:solidFill>
                            <a:srgbClr val="008000"/>
                          </a:solidFill>
                          <a:effectLst/>
                          <a:latin typeface="inter-regular"/>
                          <a:hlinkClick r:id="rId2"/>
                        </a:rPr>
                        <a:t>&lt;label&gt;</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defines a text label for the input field of form.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99057268"/>
                  </a:ext>
                </a:extLst>
              </a:tr>
              <a:tr h="0">
                <a:tc>
                  <a:txBody>
                    <a:bodyPr/>
                    <a:lstStyle/>
                    <a:p>
                      <a:pPr algn="just" fontAlgn="t"/>
                      <a:r>
                        <a:rPr lang="en-IN" u="none" strike="noStrike">
                          <a:solidFill>
                            <a:srgbClr val="008000"/>
                          </a:solidFill>
                          <a:effectLst/>
                          <a:latin typeface="inter-regular"/>
                          <a:hlinkClick r:id="rId3"/>
                        </a:rPr>
                        <a:t>&lt;legend&gt;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defines a caption for content of &lt;fieldset&gt;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59443961"/>
                  </a:ext>
                </a:extLst>
              </a:tr>
              <a:tr h="0">
                <a:tc>
                  <a:txBody>
                    <a:bodyPr/>
                    <a:lstStyle/>
                    <a:p>
                      <a:pPr algn="just" fontAlgn="t"/>
                      <a:r>
                        <a:rPr lang="en-IN" u="none" strike="noStrike">
                          <a:solidFill>
                            <a:srgbClr val="008000"/>
                          </a:solidFill>
                          <a:effectLst/>
                          <a:latin typeface="inter-regular"/>
                          <a:hlinkClick r:id="rId4"/>
                        </a:rPr>
                        <a:t>&lt;li&gt;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represent items in list.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23070485"/>
                  </a:ext>
                </a:extLst>
              </a:tr>
              <a:tr h="0">
                <a:tc>
                  <a:txBody>
                    <a:bodyPr/>
                    <a:lstStyle/>
                    <a:p>
                      <a:pPr algn="just" fontAlgn="t"/>
                      <a:r>
                        <a:rPr lang="en-IN" u="none" strike="noStrike">
                          <a:solidFill>
                            <a:srgbClr val="008000"/>
                          </a:solidFill>
                          <a:effectLst/>
                          <a:latin typeface="inter-regular"/>
                          <a:hlinkClick r:id="rId5"/>
                        </a:rPr>
                        <a:t>&lt;link&gt;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represents a relationship between current document and an external resource.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33199575"/>
                  </a:ext>
                </a:extLst>
              </a:tr>
            </a:tbl>
          </a:graphicData>
        </a:graphic>
      </p:graphicFrame>
      <p:graphicFrame>
        <p:nvGraphicFramePr>
          <p:cNvPr id="5" name="Table 4">
            <a:extLst>
              <a:ext uri="{FF2B5EF4-FFF2-40B4-BE49-F238E27FC236}">
                <a16:creationId xmlns:a16="http://schemas.microsoft.com/office/drawing/2014/main" id="{36CF0004-7E49-4877-884D-18315423C92C}"/>
              </a:ext>
            </a:extLst>
          </p:cNvPr>
          <p:cNvGraphicFramePr>
            <a:graphicFrameLocks noGrp="1"/>
          </p:cNvGraphicFramePr>
          <p:nvPr>
            <p:extLst>
              <p:ext uri="{D42A27DB-BD31-4B8C-83A1-F6EECF244321}">
                <p14:modId xmlns:p14="http://schemas.microsoft.com/office/powerpoint/2010/main" val="2214029193"/>
              </p:ext>
            </p:extLst>
          </p:nvPr>
        </p:nvGraphicFramePr>
        <p:xfrm>
          <a:off x="1375229" y="2224881"/>
          <a:ext cx="10515600" cy="1066800"/>
        </p:xfrm>
        <a:graphic>
          <a:graphicData uri="http://schemas.openxmlformats.org/drawingml/2006/table">
            <a:tbl>
              <a:tblPr/>
              <a:tblGrid>
                <a:gridCol w="5257800">
                  <a:extLst>
                    <a:ext uri="{9D8B030D-6E8A-4147-A177-3AD203B41FA5}">
                      <a16:colId xmlns:a16="http://schemas.microsoft.com/office/drawing/2014/main" val="1221576316"/>
                    </a:ext>
                  </a:extLst>
                </a:gridCol>
                <a:gridCol w="5257800">
                  <a:extLst>
                    <a:ext uri="{9D8B030D-6E8A-4147-A177-3AD203B41FA5}">
                      <a16:colId xmlns:a16="http://schemas.microsoft.com/office/drawing/2014/main" val="729001407"/>
                    </a:ext>
                  </a:extLst>
                </a:gridCol>
              </a:tblGrid>
              <a:tr h="0">
                <a:tc>
                  <a:txBody>
                    <a:bodyPr/>
                    <a:lstStyle/>
                    <a:p>
                      <a:pPr algn="just" fontAlgn="t"/>
                      <a:r>
                        <a:rPr lang="en-IN" u="none" strike="noStrike">
                          <a:solidFill>
                            <a:srgbClr val="008000"/>
                          </a:solidFill>
                          <a:effectLst/>
                          <a:latin typeface="inter-regular"/>
                          <a:hlinkClick r:id="rId6"/>
                        </a:rPr>
                        <a:t>&lt;mark&gt;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represents a highlighted text.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98371945"/>
                  </a:ext>
                </a:extLst>
              </a:tr>
              <a:tr h="0">
                <a:tc>
                  <a:txBody>
                    <a:bodyPr/>
                    <a:lstStyle/>
                    <a:p>
                      <a:pPr algn="just" fontAlgn="t"/>
                      <a:r>
                        <a:rPr lang="en-IN" u="none" strike="noStrike">
                          <a:solidFill>
                            <a:srgbClr val="008000"/>
                          </a:solidFill>
                          <a:effectLst/>
                          <a:latin typeface="inter-regular"/>
                          <a:hlinkClick r:id="rId7"/>
                        </a:rPr>
                        <a:t>&lt;marquee&gt;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is used to insert the scrolling text or an image either horizontally or vertically.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88787079"/>
                  </a:ext>
                </a:extLst>
              </a:tr>
            </a:tbl>
          </a:graphicData>
        </a:graphic>
      </p:graphicFrame>
      <p:graphicFrame>
        <p:nvGraphicFramePr>
          <p:cNvPr id="6" name="Table 5">
            <a:extLst>
              <a:ext uri="{FF2B5EF4-FFF2-40B4-BE49-F238E27FC236}">
                <a16:creationId xmlns:a16="http://schemas.microsoft.com/office/drawing/2014/main" id="{42D0766E-79CE-4488-8898-A5379F8E2CBA}"/>
              </a:ext>
            </a:extLst>
          </p:cNvPr>
          <p:cNvGraphicFramePr>
            <a:graphicFrameLocks noGrp="1"/>
          </p:cNvGraphicFramePr>
          <p:nvPr>
            <p:extLst>
              <p:ext uri="{D42A27DB-BD31-4B8C-83A1-F6EECF244321}">
                <p14:modId xmlns:p14="http://schemas.microsoft.com/office/powerpoint/2010/main" val="2085655985"/>
              </p:ext>
            </p:extLst>
          </p:nvPr>
        </p:nvGraphicFramePr>
        <p:xfrm>
          <a:off x="1375226" y="3291681"/>
          <a:ext cx="10515600" cy="670560"/>
        </p:xfrm>
        <a:graphic>
          <a:graphicData uri="http://schemas.openxmlformats.org/drawingml/2006/table">
            <a:tbl>
              <a:tblPr/>
              <a:tblGrid>
                <a:gridCol w="5257800">
                  <a:extLst>
                    <a:ext uri="{9D8B030D-6E8A-4147-A177-3AD203B41FA5}">
                      <a16:colId xmlns:a16="http://schemas.microsoft.com/office/drawing/2014/main" val="1350280982"/>
                    </a:ext>
                  </a:extLst>
                </a:gridCol>
                <a:gridCol w="5257800">
                  <a:extLst>
                    <a:ext uri="{9D8B030D-6E8A-4147-A177-3AD203B41FA5}">
                      <a16:colId xmlns:a16="http://schemas.microsoft.com/office/drawing/2014/main" val="1013170455"/>
                    </a:ext>
                  </a:extLst>
                </a:gridCol>
              </a:tblGrid>
              <a:tr h="0">
                <a:tc>
                  <a:txBody>
                    <a:bodyPr/>
                    <a:lstStyle/>
                    <a:p>
                      <a:pPr algn="just" fontAlgn="t"/>
                      <a:r>
                        <a:rPr lang="en-IN" u="sng">
                          <a:solidFill>
                            <a:srgbClr val="FF0000"/>
                          </a:solidFill>
                          <a:effectLst/>
                          <a:latin typeface="inter-regular"/>
                          <a:hlinkClick r:id="rId8"/>
                        </a:rPr>
                        <a:t>&lt;nav&gt;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represents section of page to represent navigation links.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66574747"/>
                  </a:ext>
                </a:extLst>
              </a:tr>
            </a:tbl>
          </a:graphicData>
        </a:graphic>
      </p:graphicFrame>
      <p:graphicFrame>
        <p:nvGraphicFramePr>
          <p:cNvPr id="7" name="Table 6">
            <a:extLst>
              <a:ext uri="{FF2B5EF4-FFF2-40B4-BE49-F238E27FC236}">
                <a16:creationId xmlns:a16="http://schemas.microsoft.com/office/drawing/2014/main" id="{A84C7238-8CA8-455C-84CD-3CEA98B3F2BF}"/>
              </a:ext>
            </a:extLst>
          </p:cNvPr>
          <p:cNvGraphicFramePr>
            <a:graphicFrameLocks noGrp="1"/>
          </p:cNvGraphicFramePr>
          <p:nvPr>
            <p:extLst>
              <p:ext uri="{D42A27DB-BD31-4B8C-83A1-F6EECF244321}">
                <p14:modId xmlns:p14="http://schemas.microsoft.com/office/powerpoint/2010/main" val="3141645522"/>
              </p:ext>
            </p:extLst>
          </p:nvPr>
        </p:nvGraphicFramePr>
        <p:xfrm>
          <a:off x="1375225" y="3978274"/>
          <a:ext cx="10515600" cy="396240"/>
        </p:xfrm>
        <a:graphic>
          <a:graphicData uri="http://schemas.openxmlformats.org/drawingml/2006/table">
            <a:tbl>
              <a:tblPr/>
              <a:tblGrid>
                <a:gridCol w="5257800">
                  <a:extLst>
                    <a:ext uri="{9D8B030D-6E8A-4147-A177-3AD203B41FA5}">
                      <a16:colId xmlns:a16="http://schemas.microsoft.com/office/drawing/2014/main" val="2645744819"/>
                    </a:ext>
                  </a:extLst>
                </a:gridCol>
                <a:gridCol w="5257800">
                  <a:extLst>
                    <a:ext uri="{9D8B030D-6E8A-4147-A177-3AD203B41FA5}">
                      <a16:colId xmlns:a16="http://schemas.microsoft.com/office/drawing/2014/main" val="3204559587"/>
                    </a:ext>
                  </a:extLst>
                </a:gridCol>
              </a:tblGrid>
              <a:tr h="0">
                <a:tc>
                  <a:txBody>
                    <a:bodyPr/>
                    <a:lstStyle/>
                    <a:p>
                      <a:pPr algn="just" fontAlgn="t"/>
                      <a:r>
                        <a:rPr lang="en-IN" u="none" strike="noStrike">
                          <a:solidFill>
                            <a:srgbClr val="008000"/>
                          </a:solidFill>
                          <a:effectLst/>
                          <a:latin typeface="inter-regular"/>
                          <a:hlinkClick r:id="rId9"/>
                        </a:rPr>
                        <a:t>&lt;ol&gt;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defines an ordered list of items.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15041580"/>
                  </a:ext>
                </a:extLst>
              </a:tr>
            </a:tbl>
          </a:graphicData>
        </a:graphic>
      </p:graphicFrame>
      <p:graphicFrame>
        <p:nvGraphicFramePr>
          <p:cNvPr id="8" name="Table 7">
            <a:extLst>
              <a:ext uri="{FF2B5EF4-FFF2-40B4-BE49-F238E27FC236}">
                <a16:creationId xmlns:a16="http://schemas.microsoft.com/office/drawing/2014/main" id="{3C3FD123-B5E2-4190-B5ED-6F885535AF1E}"/>
              </a:ext>
            </a:extLst>
          </p:cNvPr>
          <p:cNvGraphicFramePr>
            <a:graphicFrameLocks noGrp="1"/>
          </p:cNvGraphicFramePr>
          <p:nvPr>
            <p:extLst>
              <p:ext uri="{D42A27DB-BD31-4B8C-83A1-F6EECF244321}">
                <p14:modId xmlns:p14="http://schemas.microsoft.com/office/powerpoint/2010/main" val="3785118183"/>
              </p:ext>
            </p:extLst>
          </p:nvPr>
        </p:nvGraphicFramePr>
        <p:xfrm>
          <a:off x="1375225" y="4373562"/>
          <a:ext cx="10515600" cy="396240"/>
        </p:xfrm>
        <a:graphic>
          <a:graphicData uri="http://schemas.openxmlformats.org/drawingml/2006/table">
            <a:tbl>
              <a:tblPr/>
              <a:tblGrid>
                <a:gridCol w="5257800">
                  <a:extLst>
                    <a:ext uri="{9D8B030D-6E8A-4147-A177-3AD203B41FA5}">
                      <a16:colId xmlns:a16="http://schemas.microsoft.com/office/drawing/2014/main" val="1526011798"/>
                    </a:ext>
                  </a:extLst>
                </a:gridCol>
                <a:gridCol w="5257800">
                  <a:extLst>
                    <a:ext uri="{9D8B030D-6E8A-4147-A177-3AD203B41FA5}">
                      <a16:colId xmlns:a16="http://schemas.microsoft.com/office/drawing/2014/main" val="1200435480"/>
                    </a:ext>
                  </a:extLst>
                </a:gridCol>
              </a:tblGrid>
              <a:tr h="0">
                <a:tc>
                  <a:txBody>
                    <a:bodyPr/>
                    <a:lstStyle/>
                    <a:p>
                      <a:pPr algn="just" fontAlgn="t"/>
                      <a:r>
                        <a:rPr lang="en-IN" u="none" strike="noStrike" dirty="0">
                          <a:solidFill>
                            <a:srgbClr val="008000"/>
                          </a:solidFill>
                          <a:effectLst/>
                          <a:latin typeface="inter-regular"/>
                          <a:hlinkClick r:id="rId10"/>
                        </a:rPr>
                        <a:t>&lt;p&gt;</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represents a paragraph in an HTML document.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72720445"/>
                  </a:ext>
                </a:extLst>
              </a:tr>
            </a:tbl>
          </a:graphicData>
        </a:graphic>
      </p:graphicFrame>
      <p:graphicFrame>
        <p:nvGraphicFramePr>
          <p:cNvPr id="9" name="Table 8">
            <a:extLst>
              <a:ext uri="{FF2B5EF4-FFF2-40B4-BE49-F238E27FC236}">
                <a16:creationId xmlns:a16="http://schemas.microsoft.com/office/drawing/2014/main" id="{68F70095-7569-42F8-9279-DA0E53BFC668}"/>
              </a:ext>
            </a:extLst>
          </p:cNvPr>
          <p:cNvGraphicFramePr>
            <a:graphicFrameLocks noGrp="1"/>
          </p:cNvGraphicFramePr>
          <p:nvPr>
            <p:extLst>
              <p:ext uri="{D42A27DB-BD31-4B8C-83A1-F6EECF244321}">
                <p14:modId xmlns:p14="http://schemas.microsoft.com/office/powerpoint/2010/main" val="959563562"/>
              </p:ext>
            </p:extLst>
          </p:nvPr>
        </p:nvGraphicFramePr>
        <p:xfrm>
          <a:off x="1375225" y="4785835"/>
          <a:ext cx="10515600" cy="670560"/>
        </p:xfrm>
        <a:graphic>
          <a:graphicData uri="http://schemas.openxmlformats.org/drawingml/2006/table">
            <a:tbl>
              <a:tblPr/>
              <a:tblGrid>
                <a:gridCol w="5257800">
                  <a:extLst>
                    <a:ext uri="{9D8B030D-6E8A-4147-A177-3AD203B41FA5}">
                      <a16:colId xmlns:a16="http://schemas.microsoft.com/office/drawing/2014/main" val="3855890433"/>
                    </a:ext>
                  </a:extLst>
                </a:gridCol>
                <a:gridCol w="5257800">
                  <a:extLst>
                    <a:ext uri="{9D8B030D-6E8A-4147-A177-3AD203B41FA5}">
                      <a16:colId xmlns:a16="http://schemas.microsoft.com/office/drawing/2014/main" val="2136965939"/>
                    </a:ext>
                  </a:extLst>
                </a:gridCol>
              </a:tblGrid>
              <a:tr h="0">
                <a:tc>
                  <a:txBody>
                    <a:bodyPr/>
                    <a:lstStyle/>
                    <a:p>
                      <a:pPr algn="just" fontAlgn="t"/>
                      <a:r>
                        <a:rPr lang="en-IN" u="none" strike="noStrike">
                          <a:solidFill>
                            <a:srgbClr val="008000"/>
                          </a:solidFill>
                          <a:effectLst/>
                          <a:latin typeface="inter-regular"/>
                          <a:hlinkClick r:id="rId11"/>
                        </a:rPr>
                        <a:t>&lt;script&gt;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declare the JavaScript within HTML document.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81101641"/>
                  </a:ext>
                </a:extLst>
              </a:tr>
            </a:tbl>
          </a:graphicData>
        </a:graphic>
      </p:graphicFrame>
      <p:graphicFrame>
        <p:nvGraphicFramePr>
          <p:cNvPr id="10" name="Table 9">
            <a:extLst>
              <a:ext uri="{FF2B5EF4-FFF2-40B4-BE49-F238E27FC236}">
                <a16:creationId xmlns:a16="http://schemas.microsoft.com/office/drawing/2014/main" id="{43E304DC-8B2E-4BFE-AF47-42A8B8A8C746}"/>
              </a:ext>
            </a:extLst>
          </p:cNvPr>
          <p:cNvGraphicFramePr>
            <a:graphicFrameLocks noGrp="1"/>
          </p:cNvGraphicFramePr>
          <p:nvPr>
            <p:extLst>
              <p:ext uri="{D42A27DB-BD31-4B8C-83A1-F6EECF244321}">
                <p14:modId xmlns:p14="http://schemas.microsoft.com/office/powerpoint/2010/main" val="696299564"/>
              </p:ext>
            </p:extLst>
          </p:nvPr>
        </p:nvGraphicFramePr>
        <p:xfrm>
          <a:off x="1375225" y="5456395"/>
          <a:ext cx="10515600" cy="670560"/>
        </p:xfrm>
        <a:graphic>
          <a:graphicData uri="http://schemas.openxmlformats.org/drawingml/2006/table">
            <a:tbl>
              <a:tblPr/>
              <a:tblGrid>
                <a:gridCol w="5257800">
                  <a:extLst>
                    <a:ext uri="{9D8B030D-6E8A-4147-A177-3AD203B41FA5}">
                      <a16:colId xmlns:a16="http://schemas.microsoft.com/office/drawing/2014/main" val="2613736251"/>
                    </a:ext>
                  </a:extLst>
                </a:gridCol>
                <a:gridCol w="5257800">
                  <a:extLst>
                    <a:ext uri="{9D8B030D-6E8A-4147-A177-3AD203B41FA5}">
                      <a16:colId xmlns:a16="http://schemas.microsoft.com/office/drawing/2014/main" val="1928448006"/>
                    </a:ext>
                  </a:extLst>
                </a:gridCol>
              </a:tblGrid>
              <a:tr h="0">
                <a:tc>
                  <a:txBody>
                    <a:bodyPr/>
                    <a:lstStyle/>
                    <a:p>
                      <a:pPr algn="just" fontAlgn="t"/>
                      <a:r>
                        <a:rPr lang="en-IN" u="none" strike="noStrike">
                          <a:solidFill>
                            <a:srgbClr val="008000"/>
                          </a:solidFill>
                          <a:effectLst/>
                          <a:latin typeface="inter-regular"/>
                          <a:hlinkClick r:id="rId12"/>
                        </a:rPr>
                        <a:t>&lt;small&gt;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is used to make text font one size smaller than documents base font size.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211690924"/>
                  </a:ext>
                </a:extLst>
              </a:tr>
            </a:tbl>
          </a:graphicData>
        </a:graphic>
      </p:graphicFrame>
    </p:spTree>
    <p:extLst>
      <p:ext uri="{BB962C8B-B14F-4D97-AF65-F5344CB8AC3E}">
        <p14:creationId xmlns:p14="http://schemas.microsoft.com/office/powerpoint/2010/main" val="2975268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1E3B4-5F95-4248-B8AC-33C6FCA367B4}"/>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6E8A41B2-0F88-4E78-81FD-237AF2F34F9A}"/>
              </a:ext>
            </a:extLst>
          </p:cNvPr>
          <p:cNvGraphicFramePr>
            <a:graphicFrameLocks noGrp="1"/>
          </p:cNvGraphicFramePr>
          <p:nvPr>
            <p:ph idx="1"/>
            <p:extLst>
              <p:ext uri="{D42A27DB-BD31-4B8C-83A1-F6EECF244321}">
                <p14:modId xmlns:p14="http://schemas.microsoft.com/office/powerpoint/2010/main" val="2854353811"/>
              </p:ext>
            </p:extLst>
          </p:nvPr>
        </p:nvGraphicFramePr>
        <p:xfrm>
          <a:off x="1347866" y="377693"/>
          <a:ext cx="10515600" cy="4444604"/>
        </p:xfrm>
        <a:graphic>
          <a:graphicData uri="http://schemas.openxmlformats.org/drawingml/2006/table">
            <a:tbl>
              <a:tblPr/>
              <a:tblGrid>
                <a:gridCol w="5257800">
                  <a:extLst>
                    <a:ext uri="{9D8B030D-6E8A-4147-A177-3AD203B41FA5}">
                      <a16:colId xmlns:a16="http://schemas.microsoft.com/office/drawing/2014/main" val="2058305151"/>
                    </a:ext>
                  </a:extLst>
                </a:gridCol>
                <a:gridCol w="5257800">
                  <a:extLst>
                    <a:ext uri="{9D8B030D-6E8A-4147-A177-3AD203B41FA5}">
                      <a16:colId xmlns:a16="http://schemas.microsoft.com/office/drawing/2014/main" val="821392911"/>
                    </a:ext>
                  </a:extLst>
                </a:gridCol>
              </a:tblGrid>
              <a:tr h="556566">
                <a:tc>
                  <a:txBody>
                    <a:bodyPr/>
                    <a:lstStyle/>
                    <a:p>
                      <a:pPr algn="just" fontAlgn="t"/>
                      <a:r>
                        <a:rPr lang="en-IN" sz="1800" u="none" strike="noStrike" dirty="0">
                          <a:solidFill>
                            <a:srgbClr val="008000"/>
                          </a:solidFill>
                          <a:effectLst/>
                          <a:latin typeface="inter-regular"/>
                          <a:hlinkClick r:id="rId2"/>
                        </a:rPr>
                        <a:t>&lt;span&gt;</a:t>
                      </a:r>
                      <a:endParaRPr lang="en-IN" sz="1800" dirty="0">
                        <a:solidFill>
                          <a:srgbClr val="333333"/>
                        </a:solidFill>
                        <a:effectLst/>
                        <a:latin typeface="inter-regular"/>
                      </a:endParaRPr>
                    </a:p>
                  </a:txBody>
                  <a:tcPr marL="50597" marR="50597" marT="50597" marB="505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for styling and grouping inline.</a:t>
                      </a:r>
                    </a:p>
                  </a:txBody>
                  <a:tcPr marL="50597" marR="50597" marT="50597" marB="505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50894932"/>
                  </a:ext>
                </a:extLst>
              </a:tr>
              <a:tr h="784253">
                <a:tc>
                  <a:txBody>
                    <a:bodyPr/>
                    <a:lstStyle/>
                    <a:p>
                      <a:pPr algn="just" fontAlgn="t"/>
                      <a:r>
                        <a:rPr lang="en-IN" sz="1800" u="none" strike="noStrike">
                          <a:solidFill>
                            <a:srgbClr val="008000"/>
                          </a:solidFill>
                          <a:effectLst/>
                          <a:latin typeface="inter-regular"/>
                          <a:hlinkClick r:id="rId3"/>
                        </a:rPr>
                        <a:t>&lt;strike&gt;</a:t>
                      </a:r>
                      <a:endParaRPr lang="en-IN" sz="1800">
                        <a:solidFill>
                          <a:srgbClr val="333333"/>
                        </a:solidFill>
                        <a:effectLst/>
                        <a:latin typeface="inter-regular"/>
                      </a:endParaRPr>
                    </a:p>
                  </a:txBody>
                  <a:tcPr marL="50597" marR="50597" marT="50597" marB="505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is used to render strike through the text. </a:t>
                      </a:r>
                      <a:r>
                        <a:rPr lang="en-US" sz="1800" b="1" dirty="0">
                          <a:solidFill>
                            <a:srgbClr val="333333"/>
                          </a:solidFill>
                          <a:effectLst/>
                          <a:latin typeface="inter-bold"/>
                        </a:rPr>
                        <a:t>(Not supported in HTML5)</a:t>
                      </a:r>
                      <a:endParaRPr lang="en-US" sz="1800" dirty="0">
                        <a:solidFill>
                          <a:srgbClr val="333333"/>
                        </a:solidFill>
                        <a:effectLst/>
                        <a:latin typeface="inter-regular"/>
                      </a:endParaRPr>
                    </a:p>
                  </a:txBody>
                  <a:tcPr marL="50597" marR="50597" marT="50597" marB="505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27182303"/>
                  </a:ext>
                </a:extLst>
              </a:tr>
              <a:tr h="556566">
                <a:tc>
                  <a:txBody>
                    <a:bodyPr/>
                    <a:lstStyle/>
                    <a:p>
                      <a:pPr algn="just" fontAlgn="t"/>
                      <a:r>
                        <a:rPr lang="en-IN" sz="1800" u="none" strike="noStrike">
                          <a:solidFill>
                            <a:srgbClr val="008000"/>
                          </a:solidFill>
                          <a:effectLst/>
                          <a:latin typeface="inter-regular"/>
                          <a:hlinkClick r:id="rId4"/>
                        </a:rPr>
                        <a:t>&lt;strong&gt;</a:t>
                      </a:r>
                      <a:endParaRPr lang="en-IN" sz="1800">
                        <a:solidFill>
                          <a:srgbClr val="333333"/>
                        </a:solidFill>
                        <a:effectLst/>
                        <a:latin typeface="inter-regular"/>
                      </a:endParaRPr>
                    </a:p>
                  </a:txBody>
                  <a:tcPr marL="50597" marR="50597" marT="50597" marB="505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to define important text.</a:t>
                      </a:r>
                    </a:p>
                  </a:txBody>
                  <a:tcPr marL="50597" marR="50597" marT="50597" marB="505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21414564"/>
                  </a:ext>
                </a:extLst>
              </a:tr>
              <a:tr h="784253">
                <a:tc>
                  <a:txBody>
                    <a:bodyPr/>
                    <a:lstStyle/>
                    <a:p>
                      <a:pPr algn="just" fontAlgn="t"/>
                      <a:r>
                        <a:rPr lang="en-IN" sz="1800" u="none" strike="noStrike">
                          <a:solidFill>
                            <a:srgbClr val="008000"/>
                          </a:solidFill>
                          <a:effectLst/>
                          <a:latin typeface="inter-regular"/>
                          <a:hlinkClick r:id="rId5"/>
                        </a:rPr>
                        <a:t>&lt;style&gt;</a:t>
                      </a:r>
                      <a:endParaRPr lang="en-IN" sz="1800">
                        <a:solidFill>
                          <a:srgbClr val="333333"/>
                        </a:solidFill>
                        <a:effectLst/>
                        <a:latin typeface="inter-regular"/>
                      </a:endParaRPr>
                    </a:p>
                  </a:txBody>
                  <a:tcPr marL="50597" marR="50597" marT="50597" marB="505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to contain style information for an HTML document.</a:t>
                      </a:r>
                    </a:p>
                  </a:txBody>
                  <a:tcPr marL="50597" marR="50597" marT="50597" marB="505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45529931"/>
                  </a:ext>
                </a:extLst>
              </a:tr>
              <a:tr h="556566">
                <a:tc>
                  <a:txBody>
                    <a:bodyPr/>
                    <a:lstStyle/>
                    <a:p>
                      <a:pPr algn="just" fontAlgn="t"/>
                      <a:r>
                        <a:rPr lang="en-IN" sz="1800" u="none" strike="noStrike">
                          <a:solidFill>
                            <a:srgbClr val="008000"/>
                          </a:solidFill>
                          <a:effectLst/>
                          <a:latin typeface="inter-regular"/>
                          <a:hlinkClick r:id="rId6"/>
                        </a:rPr>
                        <a:t>&lt;sub&gt;</a:t>
                      </a:r>
                      <a:endParaRPr lang="en-IN" sz="1800">
                        <a:solidFill>
                          <a:srgbClr val="333333"/>
                        </a:solidFill>
                        <a:effectLst/>
                        <a:latin typeface="inter-regular"/>
                      </a:endParaRPr>
                    </a:p>
                  </a:txBody>
                  <a:tcPr marL="50597" marR="50597" marT="50597" marB="505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defines a text which displays as a subscript text.</a:t>
                      </a:r>
                    </a:p>
                  </a:txBody>
                  <a:tcPr marL="50597" marR="50597" marT="50597" marB="505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2119258"/>
                  </a:ext>
                </a:extLst>
              </a:tr>
              <a:tr h="556566">
                <a:tc>
                  <a:txBody>
                    <a:bodyPr/>
                    <a:lstStyle/>
                    <a:p>
                      <a:pPr algn="just" fontAlgn="t"/>
                      <a:r>
                        <a:rPr lang="en-IN" sz="1800" u="none" strike="noStrike">
                          <a:solidFill>
                            <a:srgbClr val="008000"/>
                          </a:solidFill>
                          <a:effectLst/>
                          <a:latin typeface="inter-regular"/>
                          <a:hlinkClick r:id="rId7"/>
                        </a:rPr>
                        <a:t>&lt;summary&gt;</a:t>
                      </a:r>
                      <a:endParaRPr lang="en-IN" sz="1800">
                        <a:solidFill>
                          <a:srgbClr val="333333"/>
                        </a:solidFill>
                        <a:effectLst/>
                        <a:latin typeface="inter-regular"/>
                      </a:endParaRPr>
                    </a:p>
                  </a:txBody>
                  <a:tcPr marL="50597" marR="50597" marT="50597" marB="505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defines summary which can be used with &lt;details&gt; tag.</a:t>
                      </a:r>
                    </a:p>
                  </a:txBody>
                  <a:tcPr marL="50597" marR="50597" marT="50597" marB="505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93005126"/>
                  </a:ext>
                </a:extLst>
              </a:tr>
              <a:tr h="556566">
                <a:tc>
                  <a:txBody>
                    <a:bodyPr/>
                    <a:lstStyle/>
                    <a:p>
                      <a:pPr algn="just" fontAlgn="t"/>
                      <a:r>
                        <a:rPr lang="en-IN" sz="1800" u="none" strike="noStrike" dirty="0">
                          <a:solidFill>
                            <a:srgbClr val="008000"/>
                          </a:solidFill>
                          <a:effectLst/>
                          <a:latin typeface="inter-regular"/>
                          <a:hlinkClick r:id="rId8"/>
                        </a:rPr>
                        <a:t>&lt;sup&gt;</a:t>
                      </a:r>
                      <a:endParaRPr lang="en-IN" sz="1800" dirty="0">
                        <a:solidFill>
                          <a:srgbClr val="333333"/>
                        </a:solidFill>
                        <a:effectLst/>
                        <a:latin typeface="inter-regular"/>
                      </a:endParaRPr>
                    </a:p>
                  </a:txBody>
                  <a:tcPr marL="50597" marR="50597" marT="50597" marB="505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inter-regular"/>
                        </a:rPr>
                        <a:t>It defines a text which represent as superscript text.</a:t>
                      </a:r>
                    </a:p>
                  </a:txBody>
                  <a:tcPr marL="50597" marR="50597" marT="50597" marB="50597">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93640960"/>
                  </a:ext>
                </a:extLst>
              </a:tr>
            </a:tbl>
          </a:graphicData>
        </a:graphic>
      </p:graphicFrame>
      <p:pic>
        <p:nvPicPr>
          <p:cNvPr id="12289" name="Picture 1" descr="HTML Tags List">
            <a:extLst>
              <a:ext uri="{FF2B5EF4-FFF2-40B4-BE49-F238E27FC236}">
                <a16:creationId xmlns:a16="http://schemas.microsoft.com/office/drawing/2014/main" id="{90C4FEFE-A44D-4E28-93CE-8968451E3F9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3789" y="-1453190"/>
            <a:ext cx="298542" cy="152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CC7544F4-B32E-4502-B342-2F43D8185A55}"/>
              </a:ext>
            </a:extLst>
          </p:cNvPr>
          <p:cNvGraphicFramePr>
            <a:graphicFrameLocks noGrp="1"/>
          </p:cNvGraphicFramePr>
          <p:nvPr>
            <p:extLst>
              <p:ext uri="{D42A27DB-BD31-4B8C-83A1-F6EECF244321}">
                <p14:modId xmlns:p14="http://schemas.microsoft.com/office/powerpoint/2010/main" val="2135135601"/>
              </p:ext>
            </p:extLst>
          </p:nvPr>
        </p:nvGraphicFramePr>
        <p:xfrm>
          <a:off x="1347864" y="4928536"/>
          <a:ext cx="10515600" cy="1341120"/>
        </p:xfrm>
        <a:graphic>
          <a:graphicData uri="http://schemas.openxmlformats.org/drawingml/2006/table">
            <a:tbl>
              <a:tblPr/>
              <a:tblGrid>
                <a:gridCol w="5257800">
                  <a:extLst>
                    <a:ext uri="{9D8B030D-6E8A-4147-A177-3AD203B41FA5}">
                      <a16:colId xmlns:a16="http://schemas.microsoft.com/office/drawing/2014/main" val="385797978"/>
                    </a:ext>
                  </a:extLst>
                </a:gridCol>
                <a:gridCol w="5257800">
                  <a:extLst>
                    <a:ext uri="{9D8B030D-6E8A-4147-A177-3AD203B41FA5}">
                      <a16:colId xmlns:a16="http://schemas.microsoft.com/office/drawing/2014/main" val="1630944605"/>
                    </a:ext>
                  </a:extLst>
                </a:gridCol>
              </a:tblGrid>
              <a:tr h="0">
                <a:tc>
                  <a:txBody>
                    <a:bodyPr/>
                    <a:lstStyle/>
                    <a:p>
                      <a:pPr algn="just" fontAlgn="t"/>
                      <a:r>
                        <a:rPr lang="en-IN" u="none" strike="noStrike" dirty="0">
                          <a:solidFill>
                            <a:srgbClr val="008000"/>
                          </a:solidFill>
                          <a:effectLst/>
                          <a:latin typeface="inter-regular"/>
                          <a:hlinkClick r:id="rId10"/>
                        </a:rPr>
                        <a:t>&lt;var&gt;</a:t>
                      </a:r>
                      <a:endParaRPr lang="en-IN"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defines variable name used in mathematical or programming context.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61094818"/>
                  </a:ext>
                </a:extLst>
              </a:tr>
              <a:tr h="0">
                <a:tc>
                  <a:txBody>
                    <a:bodyPr/>
                    <a:lstStyle/>
                    <a:p>
                      <a:pPr algn="just" fontAlgn="t"/>
                      <a:r>
                        <a:rPr lang="en-IN" u="none" strike="noStrike">
                          <a:solidFill>
                            <a:srgbClr val="008000"/>
                          </a:solidFill>
                          <a:effectLst/>
                          <a:latin typeface="inter-regular"/>
                          <a:hlinkClick r:id="rId11"/>
                        </a:rPr>
                        <a:t>&lt;video&gt;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embed a video content with an HTML document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594022088"/>
                  </a:ext>
                </a:extLst>
              </a:tr>
            </a:tbl>
          </a:graphicData>
        </a:graphic>
      </p:graphicFrame>
    </p:spTree>
    <p:extLst>
      <p:ext uri="{BB962C8B-B14F-4D97-AF65-F5344CB8AC3E}">
        <p14:creationId xmlns:p14="http://schemas.microsoft.com/office/powerpoint/2010/main" val="1607531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813C03E-A92B-48E5-8087-14CEF06C2632}"/>
              </a:ext>
            </a:extLst>
          </p:cNvPr>
          <p:cNvGraphicFramePr>
            <a:graphicFrameLocks noGrp="1"/>
          </p:cNvGraphicFramePr>
          <p:nvPr>
            <p:ph idx="1"/>
            <p:extLst>
              <p:ext uri="{D42A27DB-BD31-4B8C-83A1-F6EECF244321}">
                <p14:modId xmlns:p14="http://schemas.microsoft.com/office/powerpoint/2010/main" val="2977344876"/>
              </p:ext>
            </p:extLst>
          </p:nvPr>
        </p:nvGraphicFramePr>
        <p:xfrm>
          <a:off x="1418772" y="488772"/>
          <a:ext cx="10515600" cy="4380250"/>
        </p:xfrm>
        <a:graphic>
          <a:graphicData uri="http://schemas.openxmlformats.org/drawingml/2006/table">
            <a:tbl>
              <a:tblPr/>
              <a:tblGrid>
                <a:gridCol w="5257800">
                  <a:extLst>
                    <a:ext uri="{9D8B030D-6E8A-4147-A177-3AD203B41FA5}">
                      <a16:colId xmlns:a16="http://schemas.microsoft.com/office/drawing/2014/main" val="1224049848"/>
                    </a:ext>
                  </a:extLst>
                </a:gridCol>
                <a:gridCol w="5257800">
                  <a:extLst>
                    <a:ext uri="{9D8B030D-6E8A-4147-A177-3AD203B41FA5}">
                      <a16:colId xmlns:a16="http://schemas.microsoft.com/office/drawing/2014/main" val="1516658051"/>
                    </a:ext>
                  </a:extLst>
                </a:gridCol>
              </a:tblGrid>
              <a:tr h="621620">
                <a:tc>
                  <a:txBody>
                    <a:bodyPr/>
                    <a:lstStyle/>
                    <a:p>
                      <a:pPr algn="just" fontAlgn="t"/>
                      <a:r>
                        <a:rPr lang="en-IN" sz="1800" u="none" strike="noStrike">
                          <a:solidFill>
                            <a:srgbClr val="008000"/>
                          </a:solidFill>
                          <a:effectLst/>
                          <a:latin typeface="inter-regular"/>
                          <a:hlinkClick r:id="rId2"/>
                        </a:rPr>
                        <a:t>&lt;table&gt;</a:t>
                      </a:r>
                      <a:endParaRPr lang="en-IN" sz="1800">
                        <a:solidFill>
                          <a:srgbClr val="333333"/>
                        </a:solidFill>
                        <a:effectLst/>
                        <a:latin typeface="inter-regular"/>
                      </a:endParaRP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to present data in tabular form or to create a table within HTML document.</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96651956"/>
                  </a:ext>
                </a:extLst>
              </a:tr>
              <a:tr h="621620">
                <a:tc>
                  <a:txBody>
                    <a:bodyPr/>
                    <a:lstStyle/>
                    <a:p>
                      <a:pPr algn="just" fontAlgn="t"/>
                      <a:r>
                        <a:rPr lang="en-IN" sz="1800" u="none" strike="noStrike">
                          <a:solidFill>
                            <a:srgbClr val="008000"/>
                          </a:solidFill>
                          <a:effectLst/>
                          <a:latin typeface="inter-regular"/>
                          <a:hlinkClick r:id="rId3"/>
                        </a:rPr>
                        <a:t>&lt;tbody&gt;</a:t>
                      </a:r>
                      <a:endParaRPr lang="en-IN" sz="1800">
                        <a:solidFill>
                          <a:srgbClr val="333333"/>
                        </a:solidFill>
                        <a:effectLst/>
                        <a:latin typeface="inter-regular"/>
                      </a:endParaRP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represents the body content of an HTML table and used along with &lt;thead&gt; and &lt;tfoot&gt;.</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92261254"/>
                  </a:ext>
                </a:extLst>
              </a:tr>
              <a:tr h="621620">
                <a:tc>
                  <a:txBody>
                    <a:bodyPr/>
                    <a:lstStyle/>
                    <a:p>
                      <a:pPr algn="just" fontAlgn="t"/>
                      <a:r>
                        <a:rPr lang="en-IN" sz="1800" u="none" strike="noStrike">
                          <a:solidFill>
                            <a:srgbClr val="008000"/>
                          </a:solidFill>
                          <a:effectLst/>
                          <a:latin typeface="inter-regular"/>
                          <a:hlinkClick r:id="rId4"/>
                        </a:rPr>
                        <a:t>&lt;td&gt;</a:t>
                      </a:r>
                      <a:endParaRPr lang="en-IN" sz="1800">
                        <a:solidFill>
                          <a:srgbClr val="333333"/>
                        </a:solidFill>
                        <a:effectLst/>
                        <a:latin typeface="inter-regular"/>
                      </a:endParaRP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to define cells of an HTML table which contains table data</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81001452"/>
                  </a:ext>
                </a:extLst>
              </a:tr>
              <a:tr h="982560">
                <a:tc>
                  <a:txBody>
                    <a:bodyPr/>
                    <a:lstStyle/>
                    <a:p>
                      <a:pPr algn="just" fontAlgn="t"/>
                      <a:r>
                        <a:rPr lang="en-IN" sz="1800" u="none" strike="noStrike">
                          <a:solidFill>
                            <a:srgbClr val="008000"/>
                          </a:solidFill>
                          <a:effectLst/>
                          <a:latin typeface="inter-regular"/>
                          <a:hlinkClick r:id="rId5"/>
                        </a:rPr>
                        <a:t>&lt;template&gt;</a:t>
                      </a:r>
                      <a:endParaRPr lang="en-IN" sz="1800">
                        <a:solidFill>
                          <a:srgbClr val="333333"/>
                        </a:solidFill>
                        <a:effectLst/>
                        <a:latin typeface="inter-regular"/>
                      </a:endParaRP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is used to contain the client side content which will not display at time of page load and may render later using JavaScript.</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44764780"/>
                  </a:ext>
                </a:extLst>
              </a:tr>
              <a:tr h="621620">
                <a:tc>
                  <a:txBody>
                    <a:bodyPr/>
                    <a:lstStyle/>
                    <a:p>
                      <a:pPr algn="just" fontAlgn="t"/>
                      <a:r>
                        <a:rPr lang="en-IN" sz="1800" u="none" strike="noStrike">
                          <a:solidFill>
                            <a:srgbClr val="008000"/>
                          </a:solidFill>
                          <a:effectLst/>
                          <a:latin typeface="inter-regular"/>
                          <a:hlinkClick r:id="rId6"/>
                        </a:rPr>
                        <a:t>&lt;textarea&gt;</a:t>
                      </a:r>
                      <a:endParaRPr lang="en-IN" sz="1800">
                        <a:solidFill>
                          <a:srgbClr val="333333"/>
                        </a:solidFill>
                        <a:effectLst/>
                        <a:latin typeface="inter-regular"/>
                      </a:endParaRP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rgbClr val="333333"/>
                          </a:solidFill>
                          <a:effectLst/>
                          <a:latin typeface="inter-regular"/>
                        </a:rPr>
                        <a:t>It is used to define multiple line input, such as comment, feedback, and review, etc.</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14718134"/>
                  </a:ext>
                </a:extLst>
              </a:tr>
              <a:tr h="441149">
                <a:tc>
                  <a:txBody>
                    <a:bodyPr/>
                    <a:lstStyle/>
                    <a:p>
                      <a:pPr algn="just" fontAlgn="t"/>
                      <a:r>
                        <a:rPr lang="en-IN" sz="1800" u="none" strike="noStrike">
                          <a:solidFill>
                            <a:srgbClr val="008000"/>
                          </a:solidFill>
                          <a:effectLst/>
                          <a:latin typeface="inter-regular"/>
                          <a:hlinkClick r:id="rId7"/>
                        </a:rPr>
                        <a:t>&lt;tfoot&gt;</a:t>
                      </a:r>
                      <a:endParaRPr lang="en-IN" sz="1800">
                        <a:solidFill>
                          <a:srgbClr val="333333"/>
                        </a:solidFill>
                        <a:effectLst/>
                        <a:latin typeface="inter-regular"/>
                      </a:endParaRP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rgbClr val="333333"/>
                          </a:solidFill>
                          <a:effectLst/>
                          <a:latin typeface="inter-regular"/>
                        </a:rPr>
                        <a:t>It defines the footer content of an HTML table.</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55821015"/>
                  </a:ext>
                </a:extLst>
              </a:tr>
              <a:tr h="441149">
                <a:tc>
                  <a:txBody>
                    <a:bodyPr/>
                    <a:lstStyle/>
                    <a:p>
                      <a:pPr algn="just" fontAlgn="t"/>
                      <a:r>
                        <a:rPr lang="en-IN" sz="1800" u="none" strike="noStrike">
                          <a:solidFill>
                            <a:srgbClr val="008000"/>
                          </a:solidFill>
                          <a:effectLst/>
                          <a:latin typeface="inter-regular"/>
                          <a:hlinkClick r:id="rId8"/>
                        </a:rPr>
                        <a:t>&lt;th&gt;</a:t>
                      </a:r>
                      <a:endParaRPr lang="en-IN" sz="1800">
                        <a:solidFill>
                          <a:srgbClr val="333333"/>
                        </a:solidFill>
                        <a:effectLst/>
                        <a:latin typeface="inter-regular"/>
                      </a:endParaRP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inter-regular"/>
                        </a:rPr>
                        <a:t>It defines the head cell of an HTML table.</a:t>
                      </a:r>
                    </a:p>
                  </a:txBody>
                  <a:tcPr marL="40104" marR="40104" marT="40104" marB="4010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4703605"/>
                  </a:ext>
                </a:extLst>
              </a:tr>
            </a:tbl>
          </a:graphicData>
        </a:graphic>
      </p:graphicFrame>
      <p:graphicFrame>
        <p:nvGraphicFramePr>
          <p:cNvPr id="5" name="Table 4">
            <a:extLst>
              <a:ext uri="{FF2B5EF4-FFF2-40B4-BE49-F238E27FC236}">
                <a16:creationId xmlns:a16="http://schemas.microsoft.com/office/drawing/2014/main" id="{37E9EFA7-61D3-4DFD-8366-94A34C355D20}"/>
              </a:ext>
            </a:extLst>
          </p:cNvPr>
          <p:cNvGraphicFramePr>
            <a:graphicFrameLocks noGrp="1"/>
          </p:cNvGraphicFramePr>
          <p:nvPr>
            <p:extLst>
              <p:ext uri="{D42A27DB-BD31-4B8C-83A1-F6EECF244321}">
                <p14:modId xmlns:p14="http://schemas.microsoft.com/office/powerpoint/2010/main" val="4164773356"/>
              </p:ext>
            </p:extLst>
          </p:nvPr>
        </p:nvGraphicFramePr>
        <p:xfrm>
          <a:off x="1418772" y="4840110"/>
          <a:ext cx="10515600" cy="1463040"/>
        </p:xfrm>
        <a:graphic>
          <a:graphicData uri="http://schemas.openxmlformats.org/drawingml/2006/table">
            <a:tbl>
              <a:tblPr/>
              <a:tblGrid>
                <a:gridCol w="5257800">
                  <a:extLst>
                    <a:ext uri="{9D8B030D-6E8A-4147-A177-3AD203B41FA5}">
                      <a16:colId xmlns:a16="http://schemas.microsoft.com/office/drawing/2014/main" val="3705482123"/>
                    </a:ext>
                  </a:extLst>
                </a:gridCol>
                <a:gridCol w="5257800">
                  <a:extLst>
                    <a:ext uri="{9D8B030D-6E8A-4147-A177-3AD203B41FA5}">
                      <a16:colId xmlns:a16="http://schemas.microsoft.com/office/drawing/2014/main" val="128018946"/>
                    </a:ext>
                  </a:extLst>
                </a:gridCol>
              </a:tblGrid>
              <a:tr h="0">
                <a:tc>
                  <a:txBody>
                    <a:bodyPr/>
                    <a:lstStyle/>
                    <a:p>
                      <a:pPr algn="just" fontAlgn="t"/>
                      <a:r>
                        <a:rPr lang="en-IN" u="none" strike="noStrike">
                          <a:solidFill>
                            <a:srgbClr val="008000"/>
                          </a:solidFill>
                          <a:effectLst/>
                          <a:latin typeface="inter-regular"/>
                          <a:hlinkClick r:id="rId9"/>
                        </a:rPr>
                        <a:t>&lt;time&gt;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define data/time within an HTML document.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88671017"/>
                  </a:ext>
                </a:extLst>
              </a:tr>
              <a:tr h="0">
                <a:tc>
                  <a:txBody>
                    <a:bodyPr/>
                    <a:lstStyle/>
                    <a:p>
                      <a:pPr algn="just" fontAlgn="t"/>
                      <a:r>
                        <a:rPr lang="en-IN" u="none" strike="noStrike">
                          <a:solidFill>
                            <a:srgbClr val="008000"/>
                          </a:solidFill>
                          <a:effectLst/>
                          <a:latin typeface="inter-regular"/>
                          <a:hlinkClick r:id="rId10"/>
                        </a:rPr>
                        <a:t>&lt;title&gt;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defines the title or name of an HTML document.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94322109"/>
                  </a:ext>
                </a:extLst>
              </a:tr>
              <a:tr h="0">
                <a:tc>
                  <a:txBody>
                    <a:bodyPr/>
                    <a:lstStyle/>
                    <a:p>
                      <a:pPr algn="just" fontAlgn="t"/>
                      <a:r>
                        <a:rPr lang="en-IN" u="none" strike="noStrike">
                          <a:solidFill>
                            <a:srgbClr val="008000"/>
                          </a:solidFill>
                          <a:effectLst/>
                          <a:latin typeface="inter-regular"/>
                          <a:hlinkClick r:id="rId11"/>
                        </a:rPr>
                        <a:t>&lt;tr&gt;</a:t>
                      </a:r>
                      <a:endParaRPr lang="en-IN">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defines the row cells in an HTML table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53143745"/>
                  </a:ext>
                </a:extLst>
              </a:tr>
            </a:tbl>
          </a:graphicData>
        </a:graphic>
      </p:graphicFrame>
    </p:spTree>
    <p:extLst>
      <p:ext uri="{BB962C8B-B14F-4D97-AF65-F5344CB8AC3E}">
        <p14:creationId xmlns:p14="http://schemas.microsoft.com/office/powerpoint/2010/main" val="904552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95A8-F4AE-4913-9906-7FF29525650A}"/>
              </a:ext>
            </a:extLst>
          </p:cNvPr>
          <p:cNvSpPr>
            <a:spLocks noGrp="1"/>
          </p:cNvSpPr>
          <p:nvPr>
            <p:ph type="title"/>
          </p:nvPr>
        </p:nvSpPr>
        <p:spPr>
          <a:xfrm>
            <a:off x="1437625" y="223123"/>
            <a:ext cx="9997440" cy="1143000"/>
          </a:xfrm>
        </p:spPr>
        <p:txBody>
          <a:bodyPr>
            <a:noAutofit/>
          </a:bodyPr>
          <a:lstStyle/>
          <a:p>
            <a:r>
              <a:rPr lang="en-IN" sz="4000" b="1" i="0" dirty="0">
                <a:solidFill>
                  <a:srgbClr val="610B38"/>
                </a:solidFill>
                <a:effectLst/>
                <a:latin typeface="Times New Roman" pitchFamily="18" charset="0"/>
                <a:cs typeface="Times New Roman" pitchFamily="18" charset="0"/>
              </a:rPr>
              <a:t>History of HTML</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A13F096E-F16B-47E6-947E-ABAC61B4DA77}"/>
              </a:ext>
            </a:extLst>
          </p:cNvPr>
          <p:cNvSpPr>
            <a:spLocks noGrp="1"/>
          </p:cNvSpPr>
          <p:nvPr>
            <p:ph idx="1"/>
          </p:nvPr>
        </p:nvSpPr>
        <p:spPr/>
        <p:txBody>
          <a:bodyPr/>
          <a:lstStyle/>
          <a:p>
            <a:pPr>
              <a:lnSpc>
                <a:spcPct val="200000"/>
              </a:lnSpc>
            </a:pPr>
            <a:r>
              <a:rPr lang="en-US" b="1" i="0" dirty="0">
                <a:solidFill>
                  <a:srgbClr val="333333"/>
                </a:solidFill>
                <a:effectLst/>
                <a:latin typeface="Times New Roman" pitchFamily="18" charset="0"/>
                <a:cs typeface="Times New Roman" pitchFamily="18" charset="0"/>
              </a:rPr>
              <a:t>Tim Berners-Lee</a:t>
            </a:r>
            <a:r>
              <a:rPr lang="en-US" b="0" i="0" dirty="0">
                <a:solidFill>
                  <a:srgbClr val="333333"/>
                </a:solidFill>
                <a:effectLst/>
                <a:latin typeface="Times New Roman" pitchFamily="18" charset="0"/>
                <a:cs typeface="Times New Roman" pitchFamily="18" charset="0"/>
              </a:rPr>
              <a:t> is known as the father of HTML. The first available description of HTML was a document called "HTML Tags" proposed by Tim in late 1991. The latest version of HTML is HTML5.</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886910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213358-EBC1-4CEF-A30C-CE741F5281C7}"/>
              </a:ext>
            </a:extLst>
          </p:cNvPr>
          <p:cNvSpPr>
            <a:spLocks noGrp="1"/>
          </p:cNvSpPr>
          <p:nvPr>
            <p:ph idx="1"/>
          </p:nvPr>
        </p:nvSpPr>
        <p:spPr>
          <a:xfrm>
            <a:off x="1317171" y="493059"/>
            <a:ext cx="10515600" cy="5683904"/>
          </a:xfrm>
        </p:spPr>
        <p:txBody>
          <a:bodyPr>
            <a:normAutofit fontScale="62500" lnSpcReduction="20000"/>
          </a:bodyPr>
          <a:lstStyle/>
          <a:p>
            <a:pPr algn="just">
              <a:lnSpc>
                <a:spcPct val="170000"/>
              </a:lnSpc>
              <a:buFont typeface="+mj-lt"/>
              <a:buAutoNum type="arabicPeriod"/>
            </a:pPr>
            <a:r>
              <a:rPr lang="en-US" b="0" i="0" dirty="0">
                <a:solidFill>
                  <a:srgbClr val="000000"/>
                </a:solidFill>
                <a:effectLst/>
                <a:latin typeface="inter-regular"/>
              </a:rPr>
              <a:t>&lt;!DOCTYPE</a:t>
            </a:r>
            <a:r>
              <a:rPr lang="en-US" b="1" i="0" dirty="0">
                <a:solidFill>
                  <a:srgbClr val="006699"/>
                </a:solidFill>
                <a:effectLst/>
                <a:latin typeface="inter-regular"/>
              </a:rPr>
              <a:t>&gt;</a:t>
            </a:r>
            <a:r>
              <a:rPr lang="en-US" b="0" i="0" dirty="0">
                <a:solidFill>
                  <a:srgbClr val="000000"/>
                </a:solidFill>
                <a:effectLst/>
                <a:latin typeface="inter-regular"/>
              </a:rPr>
              <a:t>  </a:t>
            </a:r>
          </a:p>
          <a:p>
            <a:pPr algn="just">
              <a:lnSpc>
                <a:spcPct val="170000"/>
              </a:lnSpc>
              <a:buFont typeface="+mj-lt"/>
              <a:buAutoNum type="arabicPeriod"/>
            </a:pPr>
            <a:r>
              <a:rPr lang="en-US" b="1" i="0" dirty="0">
                <a:solidFill>
                  <a:srgbClr val="006699"/>
                </a:solidFill>
                <a:effectLst/>
                <a:latin typeface="inter-regular"/>
              </a:rPr>
              <a:t>&lt;html&gt;</a:t>
            </a:r>
            <a:r>
              <a:rPr lang="en-US" b="0" i="0" dirty="0">
                <a:solidFill>
                  <a:srgbClr val="000000"/>
                </a:solidFill>
                <a:effectLst/>
                <a:latin typeface="inter-regular"/>
              </a:rPr>
              <a:t>  </a:t>
            </a:r>
          </a:p>
          <a:p>
            <a:pPr algn="just">
              <a:lnSpc>
                <a:spcPct val="170000"/>
              </a:lnSpc>
              <a:buFont typeface="+mj-lt"/>
              <a:buAutoNum type="arabicPeriod"/>
            </a:pPr>
            <a:r>
              <a:rPr lang="en-US" b="1" i="0" dirty="0">
                <a:solidFill>
                  <a:srgbClr val="006699"/>
                </a:solidFill>
                <a:effectLst/>
                <a:latin typeface="inter-regular"/>
              </a:rPr>
              <a:t>&lt;head&gt;</a:t>
            </a:r>
            <a:r>
              <a:rPr lang="en-US" b="0" i="0" dirty="0">
                <a:solidFill>
                  <a:srgbClr val="000000"/>
                </a:solidFill>
                <a:effectLst/>
                <a:latin typeface="inter-regular"/>
              </a:rPr>
              <a:t>  </a:t>
            </a:r>
          </a:p>
          <a:p>
            <a:pPr algn="just">
              <a:lnSpc>
                <a:spcPct val="170000"/>
              </a:lnSpc>
              <a:buFont typeface="+mj-lt"/>
              <a:buAutoNum type="arabicPeriod"/>
            </a:pPr>
            <a:r>
              <a:rPr lang="en-US" b="1" i="0" dirty="0">
                <a:solidFill>
                  <a:srgbClr val="006699"/>
                </a:solidFill>
                <a:effectLst/>
                <a:latin typeface="inter-regular"/>
              </a:rPr>
              <a:t>&lt;title&gt;</a:t>
            </a:r>
            <a:r>
              <a:rPr lang="en-US" b="0" i="0" dirty="0">
                <a:solidFill>
                  <a:srgbClr val="000000"/>
                </a:solidFill>
                <a:effectLst/>
                <a:latin typeface="inter-regular"/>
              </a:rPr>
              <a:t>Web page title</a:t>
            </a:r>
            <a:r>
              <a:rPr lang="en-US" b="1" i="0" dirty="0">
                <a:solidFill>
                  <a:srgbClr val="006699"/>
                </a:solidFill>
                <a:effectLst/>
                <a:latin typeface="inter-regular"/>
              </a:rPr>
              <a:t>&lt;/title&gt;</a:t>
            </a:r>
            <a:r>
              <a:rPr lang="en-US" b="0" i="0" dirty="0">
                <a:solidFill>
                  <a:srgbClr val="000000"/>
                </a:solidFill>
                <a:effectLst/>
                <a:latin typeface="inter-regular"/>
              </a:rPr>
              <a:t>  </a:t>
            </a:r>
          </a:p>
          <a:p>
            <a:pPr algn="just">
              <a:lnSpc>
                <a:spcPct val="170000"/>
              </a:lnSpc>
              <a:buFont typeface="+mj-lt"/>
              <a:buAutoNum type="arabicPeriod"/>
            </a:pPr>
            <a:r>
              <a:rPr lang="en-US" b="1" i="0" dirty="0">
                <a:solidFill>
                  <a:srgbClr val="006699"/>
                </a:solidFill>
                <a:effectLst/>
                <a:latin typeface="inter-regular"/>
              </a:rPr>
              <a:t>&lt;/head&gt;</a:t>
            </a:r>
            <a:r>
              <a:rPr lang="en-US" b="0" i="0" dirty="0">
                <a:solidFill>
                  <a:srgbClr val="000000"/>
                </a:solidFill>
                <a:effectLst/>
                <a:latin typeface="inter-regular"/>
              </a:rPr>
              <a:t>  </a:t>
            </a:r>
          </a:p>
          <a:p>
            <a:pPr algn="just">
              <a:lnSpc>
                <a:spcPct val="170000"/>
              </a:lnSpc>
              <a:buFont typeface="+mj-lt"/>
              <a:buAutoNum type="arabicPeriod"/>
            </a:pPr>
            <a:r>
              <a:rPr lang="en-US" b="1" i="0" dirty="0">
                <a:solidFill>
                  <a:srgbClr val="006699"/>
                </a:solidFill>
                <a:effectLst/>
                <a:latin typeface="inter-regular"/>
              </a:rPr>
              <a:t>&lt;body&gt;</a:t>
            </a:r>
            <a:r>
              <a:rPr lang="en-US" b="0" i="0" dirty="0">
                <a:solidFill>
                  <a:srgbClr val="000000"/>
                </a:solidFill>
                <a:effectLst/>
                <a:latin typeface="inter-regular"/>
              </a:rPr>
              <a:t>  </a:t>
            </a:r>
          </a:p>
          <a:p>
            <a:pPr algn="just">
              <a:lnSpc>
                <a:spcPct val="170000"/>
              </a:lnSpc>
              <a:buFont typeface="+mj-lt"/>
              <a:buAutoNum type="arabicPeriod"/>
            </a:pPr>
            <a:r>
              <a:rPr lang="en-US" b="1" i="0" dirty="0">
                <a:solidFill>
                  <a:srgbClr val="006699"/>
                </a:solidFill>
                <a:effectLst/>
                <a:latin typeface="inter-regular"/>
              </a:rPr>
              <a:t>&lt;h1&gt;</a:t>
            </a:r>
            <a:r>
              <a:rPr lang="en-US" b="0" i="0" dirty="0">
                <a:solidFill>
                  <a:srgbClr val="000000"/>
                </a:solidFill>
                <a:effectLst/>
                <a:latin typeface="inter-regular"/>
              </a:rPr>
              <a:t>Write Your First Heading</a:t>
            </a:r>
            <a:r>
              <a:rPr lang="en-US" b="1" i="0" dirty="0">
                <a:solidFill>
                  <a:srgbClr val="006699"/>
                </a:solidFill>
                <a:effectLst/>
                <a:latin typeface="inter-regular"/>
              </a:rPr>
              <a:t>&lt;/h1&gt;</a:t>
            </a:r>
            <a:r>
              <a:rPr lang="en-US" b="0" i="0" dirty="0">
                <a:solidFill>
                  <a:srgbClr val="000000"/>
                </a:solidFill>
                <a:effectLst/>
                <a:latin typeface="inter-regular"/>
              </a:rPr>
              <a:t>  </a:t>
            </a:r>
          </a:p>
          <a:p>
            <a:pPr algn="just">
              <a:lnSpc>
                <a:spcPct val="170000"/>
              </a:lnSpc>
              <a:buFont typeface="+mj-lt"/>
              <a:buAutoNum type="arabicPeriod"/>
            </a:pPr>
            <a:r>
              <a:rPr lang="en-US" b="1" i="0" dirty="0">
                <a:solidFill>
                  <a:srgbClr val="006699"/>
                </a:solidFill>
                <a:effectLst/>
                <a:latin typeface="inter-regular"/>
              </a:rPr>
              <a:t>&lt;p&gt;</a:t>
            </a:r>
            <a:r>
              <a:rPr lang="en-US" b="0" i="0" dirty="0">
                <a:solidFill>
                  <a:srgbClr val="000000"/>
                </a:solidFill>
                <a:effectLst/>
                <a:latin typeface="inter-regular"/>
              </a:rPr>
              <a:t>Write Your First Paragraph.</a:t>
            </a:r>
            <a:r>
              <a:rPr lang="en-US" b="1" i="0" dirty="0">
                <a:solidFill>
                  <a:srgbClr val="006699"/>
                </a:solidFill>
                <a:effectLst/>
                <a:latin typeface="inter-regular"/>
              </a:rPr>
              <a:t>&lt;/p&gt;</a:t>
            </a:r>
            <a:r>
              <a:rPr lang="en-US" b="0" i="0" dirty="0">
                <a:solidFill>
                  <a:srgbClr val="000000"/>
                </a:solidFill>
                <a:effectLst/>
                <a:latin typeface="inter-regular"/>
              </a:rPr>
              <a:t>  </a:t>
            </a:r>
          </a:p>
          <a:p>
            <a:pPr algn="just">
              <a:lnSpc>
                <a:spcPct val="170000"/>
              </a:lnSpc>
              <a:buFont typeface="+mj-lt"/>
              <a:buAutoNum type="arabicPeriod"/>
            </a:pPr>
            <a:r>
              <a:rPr lang="en-US" b="1" i="0" dirty="0">
                <a:solidFill>
                  <a:srgbClr val="006699"/>
                </a:solidFill>
                <a:effectLst/>
                <a:latin typeface="inter-regular"/>
              </a:rPr>
              <a:t>&lt;/body&gt;</a:t>
            </a:r>
            <a:r>
              <a:rPr lang="en-US" b="0" i="0" dirty="0">
                <a:solidFill>
                  <a:srgbClr val="000000"/>
                </a:solidFill>
                <a:effectLst/>
                <a:latin typeface="inter-regular"/>
              </a:rPr>
              <a:t>  </a:t>
            </a:r>
          </a:p>
          <a:p>
            <a:pPr algn="just">
              <a:lnSpc>
                <a:spcPct val="170000"/>
              </a:lnSpc>
              <a:buFont typeface="+mj-lt"/>
              <a:buAutoNum type="arabicPeriod"/>
            </a:pPr>
            <a:r>
              <a:rPr lang="en-US" b="1" i="0" dirty="0">
                <a:solidFill>
                  <a:srgbClr val="006699"/>
                </a:solidFill>
                <a:effectLst/>
                <a:latin typeface="inter-regular"/>
              </a:rPr>
              <a:t>&lt;/html&gt;</a:t>
            </a:r>
            <a:r>
              <a:rPr lang="en-US" b="0" i="0" dirty="0">
                <a:solidFill>
                  <a:srgbClr val="000000"/>
                </a:solidFill>
                <a:effectLst/>
                <a:latin typeface="inter-regular"/>
              </a:rPr>
              <a:t> </a:t>
            </a:r>
          </a:p>
          <a:p>
            <a:endParaRPr lang="en-IN" dirty="0"/>
          </a:p>
        </p:txBody>
      </p:sp>
      <p:pic>
        <p:nvPicPr>
          <p:cNvPr id="5" name="Picture 4">
            <a:extLst>
              <a:ext uri="{FF2B5EF4-FFF2-40B4-BE49-F238E27FC236}">
                <a16:creationId xmlns:a16="http://schemas.microsoft.com/office/drawing/2014/main" id="{FAB539DC-C684-4C20-821D-A1AC6EA0D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2860" y="1132762"/>
            <a:ext cx="5645311" cy="3188226"/>
          </a:xfrm>
          <a:prstGeom prst="rect">
            <a:avLst/>
          </a:prstGeom>
        </p:spPr>
      </p:pic>
    </p:spTree>
    <p:extLst>
      <p:ext uri="{BB962C8B-B14F-4D97-AF65-F5344CB8AC3E}">
        <p14:creationId xmlns:p14="http://schemas.microsoft.com/office/powerpoint/2010/main" val="1579940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6DE7-23DB-4B1F-A6E5-78D569EEC917}"/>
              </a:ext>
            </a:extLst>
          </p:cNvPr>
          <p:cNvSpPr>
            <a:spLocks noGrp="1"/>
          </p:cNvSpPr>
          <p:nvPr>
            <p:ph type="title"/>
          </p:nvPr>
        </p:nvSpPr>
        <p:spPr>
          <a:xfrm>
            <a:off x="1364116" y="232230"/>
            <a:ext cx="10018713" cy="914400"/>
          </a:xfrm>
        </p:spPr>
        <p:txBody>
          <a:bodyPr>
            <a:normAutofit/>
          </a:bodyPr>
          <a:lstStyle/>
          <a:p>
            <a:r>
              <a:rPr lang="en-IN" sz="4000" b="1" i="0" dirty="0">
                <a:solidFill>
                  <a:srgbClr val="610B38"/>
                </a:solidFill>
                <a:effectLst/>
                <a:latin typeface="Times New Roman" pitchFamily="18" charset="0"/>
                <a:cs typeface="Times New Roman" pitchFamily="18" charset="0"/>
              </a:rPr>
              <a:t>Description of HTML Example</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6BFB8220-F53E-45F3-8812-726491CA1AE9}"/>
              </a:ext>
            </a:extLst>
          </p:cNvPr>
          <p:cNvSpPr>
            <a:spLocks noGrp="1"/>
          </p:cNvSpPr>
          <p:nvPr>
            <p:ph idx="1"/>
          </p:nvPr>
        </p:nvSpPr>
        <p:spPr>
          <a:xfrm>
            <a:off x="1360715" y="1125711"/>
            <a:ext cx="10515600" cy="5192993"/>
          </a:xfrm>
        </p:spPr>
        <p:txBody>
          <a:bodyPr>
            <a:normAutofit fontScale="92500"/>
          </a:bodyPr>
          <a:lstStyle/>
          <a:p>
            <a:pPr algn="just">
              <a:lnSpc>
                <a:spcPct val="150000"/>
              </a:lnSpc>
            </a:pPr>
            <a:r>
              <a:rPr lang="en-US" sz="2000" b="1" i="0" dirty="0">
                <a:solidFill>
                  <a:srgbClr val="333333"/>
                </a:solidFill>
                <a:effectLst/>
                <a:latin typeface="Times New Roman" pitchFamily="18" charset="0"/>
                <a:cs typeface="Times New Roman" pitchFamily="18" charset="0"/>
              </a:rPr>
              <a:t>&lt;!DOCTYPE&gt;:</a:t>
            </a:r>
            <a:r>
              <a:rPr lang="en-US" sz="2000" b="0" i="0" dirty="0">
                <a:solidFill>
                  <a:srgbClr val="333333"/>
                </a:solidFill>
                <a:effectLst/>
                <a:latin typeface="Times New Roman" pitchFamily="18" charset="0"/>
                <a:cs typeface="Times New Roman" pitchFamily="18" charset="0"/>
              </a:rPr>
              <a:t> It defines the document type or it instruct the browser about the version of HTML.</a:t>
            </a:r>
          </a:p>
          <a:p>
            <a:pPr algn="just">
              <a:lnSpc>
                <a:spcPct val="150000"/>
              </a:lnSpc>
            </a:pPr>
            <a:r>
              <a:rPr lang="en-US" sz="2000" b="1" i="0" dirty="0">
                <a:solidFill>
                  <a:srgbClr val="333333"/>
                </a:solidFill>
                <a:effectLst/>
                <a:latin typeface="Times New Roman" pitchFamily="18" charset="0"/>
                <a:cs typeface="Times New Roman" pitchFamily="18" charset="0"/>
              </a:rPr>
              <a:t>&lt;html &gt;</a:t>
            </a:r>
            <a:r>
              <a:rPr lang="en-US" sz="2000" b="0" i="0" dirty="0">
                <a:solidFill>
                  <a:srgbClr val="333333"/>
                </a:solidFill>
                <a:effectLst/>
                <a:latin typeface="Times New Roman" pitchFamily="18" charset="0"/>
                <a:cs typeface="Times New Roman" pitchFamily="18" charset="0"/>
              </a:rPr>
              <a:t> :This tag informs the browser that it is an HTML document. Text between html tag describes the web document. It is a container for all other elements of HTML except &lt;!DOCTYPE&gt;</a:t>
            </a:r>
          </a:p>
          <a:p>
            <a:pPr algn="just">
              <a:lnSpc>
                <a:spcPct val="150000"/>
              </a:lnSpc>
            </a:pPr>
            <a:r>
              <a:rPr lang="en-US" sz="2000" b="1" i="0" dirty="0">
                <a:solidFill>
                  <a:srgbClr val="333333"/>
                </a:solidFill>
                <a:effectLst/>
                <a:latin typeface="Times New Roman" pitchFamily="18" charset="0"/>
                <a:cs typeface="Times New Roman" pitchFamily="18" charset="0"/>
              </a:rPr>
              <a:t>&lt;head&gt;:</a:t>
            </a:r>
            <a:r>
              <a:rPr lang="en-US" sz="2000" b="0" i="0" dirty="0">
                <a:solidFill>
                  <a:srgbClr val="333333"/>
                </a:solidFill>
                <a:effectLst/>
                <a:latin typeface="Times New Roman" pitchFamily="18" charset="0"/>
                <a:cs typeface="Times New Roman" pitchFamily="18" charset="0"/>
              </a:rPr>
              <a:t> It should be the first element inside the &lt;html&gt; element, which contains the metadata(information about the document). It must be closed before the body tag opens.</a:t>
            </a:r>
          </a:p>
          <a:p>
            <a:pPr algn="just">
              <a:lnSpc>
                <a:spcPct val="150000"/>
              </a:lnSpc>
            </a:pPr>
            <a:r>
              <a:rPr lang="en-US" sz="2000" b="1" i="0" dirty="0">
                <a:solidFill>
                  <a:srgbClr val="333333"/>
                </a:solidFill>
                <a:effectLst/>
                <a:latin typeface="Times New Roman" pitchFamily="18" charset="0"/>
                <a:cs typeface="Times New Roman" pitchFamily="18" charset="0"/>
              </a:rPr>
              <a:t>&lt;title&gt;:</a:t>
            </a:r>
            <a:r>
              <a:rPr lang="en-US" sz="2000" b="0" i="0" dirty="0">
                <a:solidFill>
                  <a:srgbClr val="333333"/>
                </a:solidFill>
                <a:effectLst/>
                <a:latin typeface="Times New Roman" pitchFamily="18" charset="0"/>
                <a:cs typeface="Times New Roman" pitchFamily="18" charset="0"/>
              </a:rPr>
              <a:t> As its name suggested, it is used to add title of that HTML page which appears at the top of the browser window. It must be placed inside the head tag and should close immediately. (Optional)</a:t>
            </a:r>
          </a:p>
          <a:p>
            <a:pPr algn="just">
              <a:lnSpc>
                <a:spcPct val="150000"/>
              </a:lnSpc>
            </a:pPr>
            <a:r>
              <a:rPr lang="en-US" sz="2000" b="1" i="0" dirty="0">
                <a:solidFill>
                  <a:srgbClr val="333333"/>
                </a:solidFill>
                <a:effectLst/>
                <a:latin typeface="Times New Roman" pitchFamily="18" charset="0"/>
                <a:cs typeface="Times New Roman" pitchFamily="18" charset="0"/>
              </a:rPr>
              <a:t>&lt;body&gt; </a:t>
            </a:r>
            <a:r>
              <a:rPr lang="en-US" sz="2000" b="0" i="0" dirty="0">
                <a:solidFill>
                  <a:srgbClr val="333333"/>
                </a:solidFill>
                <a:effectLst/>
                <a:latin typeface="Times New Roman" pitchFamily="18" charset="0"/>
                <a:cs typeface="Times New Roman" pitchFamily="18" charset="0"/>
              </a:rPr>
              <a:t>: Text between body tag describes the body content of the page that is visible to the end user. This tag contains the main content of the HTML document.</a:t>
            </a:r>
          </a:p>
          <a:p>
            <a:pPr algn="just">
              <a:lnSpc>
                <a:spcPct val="150000"/>
              </a:lnSpc>
            </a:pPr>
            <a:r>
              <a:rPr lang="en-US" sz="2000" b="1" i="0" dirty="0">
                <a:solidFill>
                  <a:srgbClr val="333333"/>
                </a:solidFill>
                <a:effectLst/>
                <a:latin typeface="Times New Roman" pitchFamily="18" charset="0"/>
                <a:cs typeface="Times New Roman" pitchFamily="18" charset="0"/>
              </a:rPr>
              <a:t>&lt;h1&gt;</a:t>
            </a:r>
            <a:r>
              <a:rPr lang="en-US" sz="2000" b="0" i="0" dirty="0">
                <a:solidFill>
                  <a:srgbClr val="333333"/>
                </a:solidFill>
                <a:effectLst/>
                <a:latin typeface="Times New Roman" pitchFamily="18" charset="0"/>
                <a:cs typeface="Times New Roman" pitchFamily="18" charset="0"/>
              </a:rPr>
              <a:t> : Text between &lt;h1&gt; tag describes the first level heading of the webpage.</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66276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41B5DE-7554-4623-AF8F-ADB159F50C7B}"/>
              </a:ext>
            </a:extLst>
          </p:cNvPr>
          <p:cNvSpPr>
            <a:spLocks noGrp="1"/>
          </p:cNvSpPr>
          <p:nvPr>
            <p:ph idx="1"/>
          </p:nvPr>
        </p:nvSpPr>
        <p:spPr>
          <a:xfrm>
            <a:off x="1412369" y="513989"/>
            <a:ext cx="10515600" cy="5277211"/>
          </a:xfrm>
        </p:spPr>
        <p:txBody>
          <a:bodyPr>
            <a:noAutofit/>
          </a:bodyPr>
          <a:lstStyle/>
          <a:p>
            <a:pPr algn="just">
              <a:lnSpc>
                <a:spcPct val="200000"/>
              </a:lnSpc>
              <a:buFont typeface="Arial" panose="020B0604020202020204" pitchFamily="34" charset="0"/>
              <a:buChar char="•"/>
            </a:pPr>
            <a:r>
              <a:rPr lang="en-US" sz="2000" b="0" i="0" dirty="0">
                <a:solidFill>
                  <a:srgbClr val="000000"/>
                </a:solidFill>
                <a:effectLst/>
                <a:latin typeface="Times New Roman" pitchFamily="18" charset="0"/>
                <a:cs typeface="Times New Roman" pitchFamily="18" charset="0"/>
              </a:rPr>
              <a:t>All the content written between body elements are visible on web page.</a:t>
            </a:r>
          </a:p>
          <a:p>
            <a:pPr algn="just">
              <a:lnSpc>
                <a:spcPct val="200000"/>
              </a:lnSpc>
            </a:pPr>
            <a:r>
              <a:rPr lang="en-US" sz="2000" b="1" i="0" dirty="0">
                <a:solidFill>
                  <a:srgbClr val="333333"/>
                </a:solidFill>
                <a:effectLst/>
                <a:latin typeface="Times New Roman" pitchFamily="18" charset="0"/>
                <a:cs typeface="Times New Roman" pitchFamily="18" charset="0"/>
              </a:rPr>
              <a:t>Void element:</a:t>
            </a:r>
            <a:r>
              <a:rPr lang="en-US" sz="2000" b="0" i="0" dirty="0">
                <a:solidFill>
                  <a:srgbClr val="333333"/>
                </a:solidFill>
                <a:effectLst/>
                <a:latin typeface="Times New Roman" pitchFamily="18" charset="0"/>
                <a:cs typeface="Times New Roman" pitchFamily="18" charset="0"/>
              </a:rPr>
              <a:t> All the elements in HTML do not require to have start tag and end tag, some elements does not have content and end tag such elements are known as Void elements or empty elements. </a:t>
            </a:r>
            <a:r>
              <a:rPr lang="en-US" sz="2000" b="1" i="0" dirty="0">
                <a:solidFill>
                  <a:srgbClr val="333333"/>
                </a:solidFill>
                <a:effectLst/>
                <a:latin typeface="Times New Roman" pitchFamily="18" charset="0"/>
                <a:cs typeface="Times New Roman" pitchFamily="18" charset="0"/>
              </a:rPr>
              <a:t>These elements are also called as unpaired tag</a:t>
            </a:r>
            <a:r>
              <a:rPr lang="en-US" sz="2000" b="0" i="0" dirty="0">
                <a:solidFill>
                  <a:srgbClr val="333333"/>
                </a:solidFill>
                <a:effectLst/>
                <a:latin typeface="Times New Roman" pitchFamily="18" charset="0"/>
                <a:cs typeface="Times New Roman" pitchFamily="18" charset="0"/>
              </a:rPr>
              <a:t>.</a:t>
            </a:r>
          </a:p>
          <a:p>
            <a:pPr algn="just">
              <a:lnSpc>
                <a:spcPct val="200000"/>
              </a:lnSpc>
            </a:pPr>
            <a:r>
              <a:rPr lang="en-US" sz="2000" b="1" i="0" dirty="0">
                <a:solidFill>
                  <a:srgbClr val="333333"/>
                </a:solidFill>
                <a:effectLst/>
                <a:latin typeface="Times New Roman" pitchFamily="18" charset="0"/>
                <a:cs typeface="Times New Roman" pitchFamily="18" charset="0"/>
              </a:rPr>
              <a:t>Some Void elements are &lt;</a:t>
            </a:r>
            <a:r>
              <a:rPr lang="en-US" sz="2000" b="1" i="0" dirty="0" err="1">
                <a:solidFill>
                  <a:srgbClr val="333333"/>
                </a:solidFill>
                <a:effectLst/>
                <a:latin typeface="Times New Roman" pitchFamily="18" charset="0"/>
                <a:cs typeface="Times New Roman" pitchFamily="18" charset="0"/>
              </a:rPr>
              <a:t>br</a:t>
            </a:r>
            <a:r>
              <a:rPr lang="en-US" sz="2000" b="1" i="0" dirty="0">
                <a:solidFill>
                  <a:srgbClr val="333333"/>
                </a:solidFill>
                <a:effectLst/>
                <a:latin typeface="Times New Roman" pitchFamily="18" charset="0"/>
                <a:cs typeface="Times New Roman" pitchFamily="18" charset="0"/>
              </a:rPr>
              <a:t>&gt; (represents a line break) , &lt;</a:t>
            </a:r>
            <a:r>
              <a:rPr lang="en-US" sz="2000" b="1" i="0" dirty="0" err="1">
                <a:solidFill>
                  <a:srgbClr val="333333"/>
                </a:solidFill>
                <a:effectLst/>
                <a:latin typeface="Times New Roman" pitchFamily="18" charset="0"/>
                <a:cs typeface="Times New Roman" pitchFamily="18" charset="0"/>
              </a:rPr>
              <a:t>hr</a:t>
            </a:r>
            <a:r>
              <a:rPr lang="en-US" sz="2000" b="1" i="0" dirty="0">
                <a:solidFill>
                  <a:srgbClr val="333333"/>
                </a:solidFill>
                <a:effectLst/>
                <a:latin typeface="Times New Roman" pitchFamily="18" charset="0"/>
                <a:cs typeface="Times New Roman" pitchFamily="18" charset="0"/>
              </a:rPr>
              <a:t>&gt;(represents a horizontal line), etc.</a:t>
            </a:r>
          </a:p>
          <a:p>
            <a:pPr algn="just">
              <a:lnSpc>
                <a:spcPct val="200000"/>
              </a:lnSpc>
            </a:pPr>
            <a:r>
              <a:rPr lang="en-US" sz="2000" b="1" i="0" dirty="0">
                <a:solidFill>
                  <a:srgbClr val="333333"/>
                </a:solidFill>
                <a:effectLst/>
                <a:latin typeface="Times New Roman" pitchFamily="18" charset="0"/>
                <a:cs typeface="Times New Roman" pitchFamily="18" charset="0"/>
              </a:rPr>
              <a:t>Nested HTML Elements:</a:t>
            </a:r>
            <a:r>
              <a:rPr lang="en-US" sz="2000" b="0" i="0" dirty="0">
                <a:solidFill>
                  <a:srgbClr val="333333"/>
                </a:solidFill>
                <a:effectLst/>
                <a:latin typeface="Times New Roman" pitchFamily="18" charset="0"/>
                <a:cs typeface="Times New Roman" pitchFamily="18" charset="0"/>
              </a:rPr>
              <a:t> HTML can be nested, which means an element can contain another element.</a:t>
            </a:r>
          </a:p>
          <a:p>
            <a:pPr marL="82296"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55162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46D3-5342-481E-9537-5C37ED8D4B08}"/>
              </a:ext>
            </a:extLst>
          </p:cNvPr>
          <p:cNvSpPr>
            <a:spLocks noGrp="1"/>
          </p:cNvSpPr>
          <p:nvPr>
            <p:ph type="title"/>
          </p:nvPr>
        </p:nvSpPr>
        <p:spPr>
          <a:xfrm>
            <a:off x="1420658" y="448810"/>
            <a:ext cx="9997440" cy="1143000"/>
          </a:xfrm>
        </p:spPr>
        <p:txBody>
          <a:bodyPr>
            <a:normAutofit/>
          </a:bodyPr>
          <a:lstStyle/>
          <a:p>
            <a:r>
              <a:rPr lang="en-US" sz="4000" b="1" i="0" dirty="0">
                <a:solidFill>
                  <a:srgbClr val="610B38"/>
                </a:solidFill>
                <a:effectLst/>
                <a:latin typeface="Times New Roman" pitchFamily="18" charset="0"/>
                <a:cs typeface="Times New Roman" pitchFamily="18" charset="0"/>
              </a:rPr>
              <a:t>HTML Formatting</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6B12AB55-DF0E-479A-9AD8-B32E0C099B50}"/>
              </a:ext>
            </a:extLst>
          </p:cNvPr>
          <p:cNvSpPr>
            <a:spLocks noGrp="1"/>
          </p:cNvSpPr>
          <p:nvPr>
            <p:ph idx="1"/>
          </p:nvPr>
        </p:nvSpPr>
        <p:spPr>
          <a:xfrm>
            <a:off x="1455281" y="1744488"/>
            <a:ext cx="10018713" cy="3124201"/>
          </a:xfrm>
        </p:spPr>
        <p:txBody>
          <a:bodyPr>
            <a:normAutofit fontScale="85000" lnSpcReduction="20000"/>
          </a:bodyPr>
          <a:lstStyle/>
          <a:p>
            <a:pPr algn="just">
              <a:lnSpc>
                <a:spcPct val="200000"/>
              </a:lnSpc>
            </a:pPr>
            <a:r>
              <a:rPr lang="en-US" b="1" i="0" dirty="0">
                <a:solidFill>
                  <a:srgbClr val="333333"/>
                </a:solidFill>
                <a:effectLst/>
                <a:latin typeface="Times New Roman" pitchFamily="18" charset="0"/>
                <a:cs typeface="Times New Roman" pitchFamily="18" charset="0"/>
              </a:rPr>
              <a:t>HTML Formatting</a:t>
            </a:r>
            <a:r>
              <a:rPr lang="en-US" b="0" i="0" dirty="0">
                <a:solidFill>
                  <a:srgbClr val="333333"/>
                </a:solidFill>
                <a:effectLst/>
                <a:latin typeface="Times New Roman" pitchFamily="18" charset="0"/>
                <a:cs typeface="Times New Roman" pitchFamily="18" charset="0"/>
              </a:rPr>
              <a:t> is a process of formatting text for better look and feel. HTML provides us ability to format text without using CSS. There are many formatting tags in HTML. These tags are used to make text bold, italicized, or underlined.</a:t>
            </a:r>
          </a:p>
        </p:txBody>
      </p:sp>
    </p:spTree>
    <p:extLst>
      <p:ext uri="{BB962C8B-B14F-4D97-AF65-F5344CB8AC3E}">
        <p14:creationId xmlns:p14="http://schemas.microsoft.com/office/powerpoint/2010/main" val="2722981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C414-F550-47C7-B9B3-51451D658A6B}"/>
              </a:ext>
            </a:extLst>
          </p:cNvPr>
          <p:cNvSpPr>
            <a:spLocks noGrp="1"/>
          </p:cNvSpPr>
          <p:nvPr>
            <p:ph type="title"/>
          </p:nvPr>
        </p:nvSpPr>
        <p:spPr>
          <a:xfrm>
            <a:off x="1357630" y="179883"/>
            <a:ext cx="10018713" cy="1039318"/>
          </a:xfrm>
        </p:spPr>
        <p:txBody>
          <a:bodyPr>
            <a:normAutofit/>
          </a:bodyPr>
          <a:lstStyle/>
          <a:p>
            <a:r>
              <a:rPr lang="en-IN" sz="4000" b="1" i="0" dirty="0">
                <a:solidFill>
                  <a:srgbClr val="610B38"/>
                </a:solidFill>
                <a:effectLst/>
                <a:latin typeface="Times New Roman" pitchFamily="18" charset="0"/>
                <a:cs typeface="Times New Roman" pitchFamily="18" charset="0"/>
              </a:rPr>
              <a:t> Bold Text</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6A3B8782-E81E-4CFE-A345-B01EFCE026DE}"/>
              </a:ext>
            </a:extLst>
          </p:cNvPr>
          <p:cNvSpPr>
            <a:spLocks noGrp="1"/>
          </p:cNvSpPr>
          <p:nvPr>
            <p:ph idx="1"/>
          </p:nvPr>
        </p:nvSpPr>
        <p:spPr>
          <a:xfrm>
            <a:off x="1512894" y="1207804"/>
            <a:ext cx="10018713" cy="3124201"/>
          </a:xfrm>
        </p:spPr>
        <p:txBody>
          <a:bodyPr>
            <a:normAutofit/>
          </a:bodyPr>
          <a:lstStyle/>
          <a:p>
            <a:r>
              <a:rPr lang="en-US" sz="2400" dirty="0">
                <a:latin typeface="Times New Roman" pitchFamily="18" charset="0"/>
                <a:cs typeface="Times New Roman" pitchFamily="18" charset="0"/>
              </a:rPr>
              <a:t>&lt;!DOCTYPE&gt;</a:t>
            </a:r>
          </a:p>
          <a:p>
            <a:r>
              <a:rPr lang="en-US" sz="2400" dirty="0">
                <a:latin typeface="Times New Roman" pitchFamily="18" charset="0"/>
                <a:cs typeface="Times New Roman" pitchFamily="18" charset="0"/>
              </a:rPr>
              <a:t>&lt;html&gt;  </a:t>
            </a:r>
          </a:p>
          <a:p>
            <a:r>
              <a:rPr lang="en-US" sz="2400" dirty="0">
                <a:latin typeface="Times New Roman" pitchFamily="18" charset="0"/>
                <a:cs typeface="Times New Roman" pitchFamily="18" charset="0"/>
              </a:rPr>
              <a:t>&lt;body&gt;  </a:t>
            </a:r>
          </a:p>
          <a:p>
            <a:r>
              <a:rPr lang="en-US" sz="2400" dirty="0">
                <a:latin typeface="Times New Roman" pitchFamily="18" charset="0"/>
                <a:cs typeface="Times New Roman" pitchFamily="18" charset="0"/>
              </a:rPr>
              <a:t>&lt;p&gt; &lt;b&gt;Write Your First Paragraph in bold text.&lt;/b&gt;&lt;/p&gt; </a:t>
            </a:r>
          </a:p>
          <a:p>
            <a:r>
              <a:rPr lang="en-US" sz="2400" dirty="0">
                <a:latin typeface="Times New Roman" pitchFamily="18" charset="0"/>
                <a:cs typeface="Times New Roman" pitchFamily="18" charset="0"/>
              </a:rPr>
              <a:t>&lt;/body&gt;  </a:t>
            </a:r>
          </a:p>
          <a:p>
            <a:r>
              <a:rPr lang="en-US" sz="2400" dirty="0">
                <a:latin typeface="Times New Roman" pitchFamily="18" charset="0"/>
                <a:cs typeface="Times New Roman" pitchFamily="18" charset="0"/>
              </a:rPr>
              <a:t>&lt;/html&gt; </a:t>
            </a:r>
            <a:endParaRPr lang="en-IN" sz="24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894C235D-94A8-46E5-B0DD-304686D15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8683" y="4480266"/>
            <a:ext cx="6409764" cy="2154845"/>
          </a:xfrm>
          <a:prstGeom prst="rect">
            <a:avLst/>
          </a:prstGeom>
        </p:spPr>
      </p:pic>
    </p:spTree>
    <p:extLst>
      <p:ext uri="{BB962C8B-B14F-4D97-AF65-F5344CB8AC3E}">
        <p14:creationId xmlns:p14="http://schemas.microsoft.com/office/powerpoint/2010/main" val="2022656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8020-856A-4462-8A80-126B3B5EB2B8}"/>
              </a:ext>
            </a:extLst>
          </p:cNvPr>
          <p:cNvSpPr>
            <a:spLocks noGrp="1"/>
          </p:cNvSpPr>
          <p:nvPr>
            <p:ph type="title"/>
          </p:nvPr>
        </p:nvSpPr>
        <p:spPr/>
        <p:txBody>
          <a:bodyPr>
            <a:noAutofit/>
          </a:bodyPr>
          <a:lstStyle/>
          <a:p>
            <a:r>
              <a:rPr lang="en-IN" sz="4000" b="1" i="0" dirty="0">
                <a:solidFill>
                  <a:srgbClr val="610B38"/>
                </a:solidFill>
                <a:effectLst/>
                <a:latin typeface="Times New Roman" pitchFamily="18" charset="0"/>
                <a:cs typeface="Times New Roman" pitchFamily="18" charset="0"/>
              </a:rPr>
              <a:t>Italic Text</a:t>
            </a:r>
            <a:br>
              <a:rPr lang="en-IN" sz="4000" b="1" i="0" dirty="0">
                <a:solidFill>
                  <a:srgbClr val="610B38"/>
                </a:solidFill>
                <a:effectLst/>
                <a:latin typeface="Times New Roman" pitchFamily="18" charset="0"/>
                <a:cs typeface="Times New Roman" pitchFamily="18" charset="0"/>
              </a:rPr>
            </a:b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DF7C34F7-A6C6-4860-ABE7-4B1448043697}"/>
              </a:ext>
            </a:extLst>
          </p:cNvPr>
          <p:cNvSpPr>
            <a:spLocks noGrp="1"/>
          </p:cNvSpPr>
          <p:nvPr>
            <p:ph idx="1"/>
          </p:nvPr>
        </p:nvSpPr>
        <p:spPr>
          <a:xfrm>
            <a:off x="1389743" y="1085396"/>
            <a:ext cx="10515600" cy="3104963"/>
          </a:xfrm>
        </p:spPr>
        <p:txBody>
          <a:bodyPr>
            <a:normAutofit/>
          </a:bodyPr>
          <a:lstStyle/>
          <a:p>
            <a:r>
              <a:rPr lang="en-US" sz="2400" dirty="0">
                <a:latin typeface="Times New Roman" pitchFamily="18" charset="0"/>
                <a:cs typeface="Times New Roman" pitchFamily="18" charset="0"/>
              </a:rPr>
              <a:t>&lt;!DOCTYPE&gt;</a:t>
            </a:r>
          </a:p>
          <a:p>
            <a:r>
              <a:rPr lang="en-US" sz="2400" dirty="0">
                <a:latin typeface="Times New Roman" pitchFamily="18" charset="0"/>
                <a:cs typeface="Times New Roman" pitchFamily="18" charset="0"/>
              </a:rPr>
              <a:t>&lt;html&gt;  </a:t>
            </a:r>
          </a:p>
          <a:p>
            <a:r>
              <a:rPr lang="en-US" sz="2400" dirty="0">
                <a:latin typeface="Times New Roman" pitchFamily="18" charset="0"/>
                <a:cs typeface="Times New Roman" pitchFamily="18" charset="0"/>
              </a:rPr>
              <a:t>&lt;body&gt;  </a:t>
            </a:r>
          </a:p>
          <a:p>
            <a:r>
              <a:rPr lang="en-US" sz="2400" dirty="0">
                <a:latin typeface="Times New Roman" pitchFamily="18" charset="0"/>
                <a:cs typeface="Times New Roman" pitchFamily="18" charset="0"/>
              </a:rPr>
              <a:t>&lt;p&gt; &lt;i&gt;Write Your First Paragraph in italic text.&lt;/i&gt;&lt;/p&gt;  </a:t>
            </a:r>
          </a:p>
          <a:p>
            <a:r>
              <a:rPr lang="en-US" sz="2400" dirty="0">
                <a:latin typeface="Times New Roman" pitchFamily="18" charset="0"/>
                <a:cs typeface="Times New Roman" pitchFamily="18" charset="0"/>
              </a:rPr>
              <a:t>&lt;/body&gt;  </a:t>
            </a:r>
          </a:p>
          <a:p>
            <a:r>
              <a:rPr lang="en-US" sz="2400" dirty="0">
                <a:latin typeface="Times New Roman" pitchFamily="18" charset="0"/>
                <a:cs typeface="Times New Roman" pitchFamily="18" charset="0"/>
              </a:rPr>
              <a:t>&lt;/html&gt; </a:t>
            </a:r>
            <a:endParaRPr lang="en-IN" sz="24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8C0B0698-0054-40CB-A127-F374B4701F27}"/>
              </a:ext>
            </a:extLst>
          </p:cNvPr>
          <p:cNvSpPr txBox="1"/>
          <p:nvPr/>
        </p:nvSpPr>
        <p:spPr>
          <a:xfrm>
            <a:off x="3615338" y="4426608"/>
            <a:ext cx="6096000" cy="369332"/>
          </a:xfrm>
          <a:prstGeom prst="rect">
            <a:avLst/>
          </a:prstGeom>
          <a:noFill/>
        </p:spPr>
        <p:txBody>
          <a:bodyPr wrap="square">
            <a:spAutoFit/>
          </a:bodyPr>
          <a:lstStyle/>
          <a:p>
            <a:r>
              <a:rPr lang="en-US" b="0" i="1" dirty="0">
                <a:solidFill>
                  <a:srgbClr val="000000"/>
                </a:solidFill>
                <a:effectLst/>
                <a:latin typeface="Times New Roman" panose="02020603050405020304" pitchFamily="18" charset="0"/>
              </a:rPr>
              <a:t>Write Your First Paragraph in italic text.</a:t>
            </a:r>
            <a:endParaRPr lang="en-IN" dirty="0"/>
          </a:p>
        </p:txBody>
      </p:sp>
    </p:spTree>
    <p:extLst>
      <p:ext uri="{BB962C8B-B14F-4D97-AF65-F5344CB8AC3E}">
        <p14:creationId xmlns:p14="http://schemas.microsoft.com/office/powerpoint/2010/main" val="1355995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A067E-5139-42C5-BC86-1606F9C28949}"/>
              </a:ext>
            </a:extLst>
          </p:cNvPr>
          <p:cNvSpPr>
            <a:spLocks noGrp="1"/>
          </p:cNvSpPr>
          <p:nvPr>
            <p:ph type="title"/>
          </p:nvPr>
        </p:nvSpPr>
        <p:spPr>
          <a:xfrm>
            <a:off x="1406144" y="231095"/>
            <a:ext cx="9997440" cy="1143000"/>
          </a:xfrm>
        </p:spPr>
        <p:txBody>
          <a:bodyPr>
            <a:normAutofit/>
          </a:bodyPr>
          <a:lstStyle/>
          <a:p>
            <a:r>
              <a:rPr lang="en-IN" sz="4000" b="1" i="0" dirty="0">
                <a:solidFill>
                  <a:srgbClr val="610B38"/>
                </a:solidFill>
                <a:effectLst/>
                <a:latin typeface="Times New Roman" pitchFamily="18" charset="0"/>
                <a:cs typeface="Times New Roman" pitchFamily="18" charset="0"/>
              </a:rPr>
              <a:t>HTML Marked formatting</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E63508E-B836-45D6-ADB9-F0B69E043E60}"/>
              </a:ext>
            </a:extLst>
          </p:cNvPr>
          <p:cNvSpPr>
            <a:spLocks noGrp="1"/>
          </p:cNvSpPr>
          <p:nvPr>
            <p:ph idx="1"/>
          </p:nvPr>
        </p:nvSpPr>
        <p:spPr>
          <a:xfrm>
            <a:off x="1375228" y="1201510"/>
            <a:ext cx="10515600" cy="3042210"/>
          </a:xfrm>
        </p:spPr>
        <p:txBody>
          <a:bodyPr>
            <a:normAutofit/>
          </a:bodyPr>
          <a:lstStyle/>
          <a:p>
            <a:r>
              <a:rPr lang="en-US" sz="2400" dirty="0">
                <a:latin typeface="Times New Roman" pitchFamily="18" charset="0"/>
                <a:cs typeface="Times New Roman" pitchFamily="18" charset="0"/>
              </a:rPr>
              <a:t>&lt;!DOCTYPE&gt;</a:t>
            </a:r>
          </a:p>
          <a:p>
            <a:r>
              <a:rPr lang="en-US" sz="2400" dirty="0">
                <a:latin typeface="Times New Roman" pitchFamily="18" charset="0"/>
                <a:cs typeface="Times New Roman" pitchFamily="18" charset="0"/>
              </a:rPr>
              <a:t>&lt;html&gt;  </a:t>
            </a:r>
          </a:p>
          <a:p>
            <a:r>
              <a:rPr lang="en-US" sz="2400" dirty="0">
                <a:latin typeface="Times New Roman" pitchFamily="18" charset="0"/>
                <a:cs typeface="Times New Roman" pitchFamily="18" charset="0"/>
              </a:rPr>
              <a:t>&lt;body&gt;  </a:t>
            </a:r>
          </a:p>
          <a:p>
            <a:r>
              <a:rPr lang="en-US" sz="2400" dirty="0">
                <a:latin typeface="Times New Roman" pitchFamily="18" charset="0"/>
                <a:cs typeface="Times New Roman" pitchFamily="18" charset="0"/>
              </a:rPr>
              <a:t>&lt;h2&gt;  I want to put a &lt;mark&gt; Mark&lt;/mark&gt; on your face&lt;/h2&gt;  </a:t>
            </a:r>
          </a:p>
          <a:p>
            <a:r>
              <a:rPr lang="en-US" sz="2400" dirty="0">
                <a:latin typeface="Times New Roman" pitchFamily="18" charset="0"/>
                <a:cs typeface="Times New Roman" pitchFamily="18" charset="0"/>
              </a:rPr>
              <a:t>&lt;/body&gt;  </a:t>
            </a:r>
          </a:p>
          <a:p>
            <a:r>
              <a:rPr lang="en-US" sz="2400" dirty="0">
                <a:latin typeface="Times New Roman" pitchFamily="18" charset="0"/>
                <a:cs typeface="Times New Roman" pitchFamily="18" charset="0"/>
              </a:rPr>
              <a:t>&lt;/html&gt; </a:t>
            </a:r>
            <a:endParaRPr lang="en-IN" sz="24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58D1F740-1856-48AF-9710-B464E952EF40}"/>
              </a:ext>
            </a:extLst>
          </p:cNvPr>
          <p:cNvSpPr txBox="1"/>
          <p:nvPr/>
        </p:nvSpPr>
        <p:spPr>
          <a:xfrm>
            <a:off x="4505832" y="4313837"/>
            <a:ext cx="6096000" cy="369332"/>
          </a:xfrm>
          <a:prstGeom prst="rect">
            <a:avLst/>
          </a:prstGeom>
          <a:noFill/>
        </p:spPr>
        <p:txBody>
          <a:bodyPr wrap="square">
            <a:spAutoFit/>
          </a:bodyPr>
          <a:lstStyle/>
          <a:p>
            <a:pPr algn="l"/>
            <a:r>
              <a:rPr lang="en-US" b="1" i="0" dirty="0">
                <a:solidFill>
                  <a:srgbClr val="000000"/>
                </a:solidFill>
                <a:effectLst/>
                <a:latin typeface="Times New Roman" panose="02020603050405020304" pitchFamily="18" charset="0"/>
              </a:rPr>
              <a:t>I want to put a </a:t>
            </a:r>
            <a:r>
              <a:rPr lang="en-US" b="1" i="0" dirty="0">
                <a:solidFill>
                  <a:srgbClr val="FF0000"/>
                </a:solidFill>
                <a:effectLst/>
                <a:latin typeface="Times New Roman" panose="02020603050405020304" pitchFamily="18" charset="0"/>
              </a:rPr>
              <a:t>Mark</a:t>
            </a:r>
            <a:r>
              <a:rPr lang="en-US" b="1" i="0" dirty="0">
                <a:solidFill>
                  <a:srgbClr val="000000"/>
                </a:solidFill>
                <a:effectLst/>
                <a:latin typeface="Times New Roman" panose="02020603050405020304" pitchFamily="18" charset="0"/>
              </a:rPr>
              <a:t> on your face</a:t>
            </a:r>
          </a:p>
        </p:txBody>
      </p:sp>
    </p:spTree>
    <p:extLst>
      <p:ext uri="{BB962C8B-B14F-4D97-AF65-F5344CB8AC3E}">
        <p14:creationId xmlns:p14="http://schemas.microsoft.com/office/powerpoint/2010/main" val="2468973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CFBC0-E154-4F5D-BA6B-EFF815F0D80F}"/>
              </a:ext>
            </a:extLst>
          </p:cNvPr>
          <p:cNvSpPr>
            <a:spLocks noGrp="1"/>
          </p:cNvSpPr>
          <p:nvPr>
            <p:ph type="title"/>
          </p:nvPr>
        </p:nvSpPr>
        <p:spPr>
          <a:xfrm>
            <a:off x="1406144" y="216580"/>
            <a:ext cx="9997440" cy="1143000"/>
          </a:xfrm>
        </p:spPr>
        <p:txBody>
          <a:bodyPr>
            <a:normAutofit/>
          </a:bodyPr>
          <a:lstStyle/>
          <a:p>
            <a:r>
              <a:rPr lang="en-IN" sz="4000" b="1" i="0" dirty="0">
                <a:solidFill>
                  <a:srgbClr val="610B38"/>
                </a:solidFill>
                <a:effectLst/>
                <a:latin typeface="Times New Roman" pitchFamily="18" charset="0"/>
                <a:cs typeface="Times New Roman" pitchFamily="18" charset="0"/>
              </a:rPr>
              <a:t>Underlined  and strike Text</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0D7D937-3D39-4BBA-9D9C-A27AA2BF3F24}"/>
              </a:ext>
            </a:extLst>
          </p:cNvPr>
          <p:cNvSpPr>
            <a:spLocks noGrp="1"/>
          </p:cNvSpPr>
          <p:nvPr>
            <p:ph idx="1"/>
          </p:nvPr>
        </p:nvSpPr>
        <p:spPr>
          <a:xfrm>
            <a:off x="1402976" y="1259568"/>
            <a:ext cx="10515600" cy="3508375"/>
          </a:xfrm>
        </p:spPr>
        <p:txBody>
          <a:bodyPr>
            <a:normAutofit/>
          </a:bodyPr>
          <a:lstStyle/>
          <a:p>
            <a:r>
              <a:rPr lang="en-US" sz="2400" dirty="0">
                <a:latin typeface="Times New Roman" pitchFamily="18" charset="0"/>
                <a:cs typeface="Times New Roman" pitchFamily="18" charset="0"/>
              </a:rPr>
              <a:t>&lt;!DOCTYPE&gt;</a:t>
            </a:r>
          </a:p>
          <a:p>
            <a:r>
              <a:rPr lang="en-US" sz="2400" dirty="0">
                <a:latin typeface="Times New Roman" pitchFamily="18" charset="0"/>
                <a:cs typeface="Times New Roman" pitchFamily="18" charset="0"/>
              </a:rPr>
              <a:t>&lt;html&gt;  </a:t>
            </a:r>
          </a:p>
          <a:p>
            <a:r>
              <a:rPr lang="en-US" sz="2400" dirty="0">
                <a:latin typeface="Times New Roman" pitchFamily="18" charset="0"/>
                <a:cs typeface="Times New Roman" pitchFamily="18" charset="0"/>
              </a:rPr>
              <a:t>&lt;body&gt;  </a:t>
            </a:r>
          </a:p>
          <a:p>
            <a:r>
              <a:rPr lang="en-US" sz="2400" dirty="0">
                <a:latin typeface="Times New Roman" pitchFamily="18" charset="0"/>
                <a:cs typeface="Times New Roman" pitchFamily="18" charset="0"/>
              </a:rPr>
              <a:t>&lt;p&gt;&lt;u&gt; &lt;strike&gt;Write Your First Paragraph with strikethrough&lt;/strike&gt;.&lt;/u&gt;&lt;/p&gt;   </a:t>
            </a:r>
          </a:p>
          <a:p>
            <a:r>
              <a:rPr lang="en-US" sz="2400" dirty="0">
                <a:latin typeface="Times New Roman" pitchFamily="18" charset="0"/>
                <a:cs typeface="Times New Roman" pitchFamily="18" charset="0"/>
              </a:rPr>
              <a:t>&lt;/body&gt;  </a:t>
            </a:r>
          </a:p>
          <a:p>
            <a:r>
              <a:rPr lang="en-US" sz="2400" dirty="0">
                <a:latin typeface="Times New Roman" pitchFamily="18" charset="0"/>
                <a:cs typeface="Times New Roman" pitchFamily="18" charset="0"/>
              </a:rPr>
              <a:t>&lt;/html&gt;  </a:t>
            </a:r>
          </a:p>
          <a:p>
            <a:endParaRPr lang="en-US"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4" name="Rectangle 1">
            <a:extLst>
              <a:ext uri="{FF2B5EF4-FFF2-40B4-BE49-F238E27FC236}">
                <a16:creationId xmlns:a16="http://schemas.microsoft.com/office/drawing/2014/main" id="{2473CEE3-DC55-42BA-8AD5-5B72B996E135}"/>
              </a:ext>
            </a:extLst>
          </p:cNvPr>
          <p:cNvSpPr>
            <a:spLocks noChangeArrowheads="1"/>
          </p:cNvSpPr>
          <p:nvPr/>
        </p:nvSpPr>
        <p:spPr bwMode="auto">
          <a:xfrm>
            <a:off x="4343011" y="4627109"/>
            <a:ext cx="43742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a:ln>
                  <a:noFill/>
                </a:ln>
                <a:solidFill>
                  <a:schemeClr val="tx1"/>
                </a:solidFill>
                <a:effectLst/>
                <a:latin typeface="Arial" panose="020B0604020202020204" pitchFamily="34" charset="0"/>
              </a:rPr>
              <a:t>Write Your First Paragraph with strikethrough</a:t>
            </a:r>
            <a:r>
              <a:rPr kumimoji="0" lang="en-US" altLang="en-US" sz="1600" b="0" i="0" u="sng"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1600" b="0" i="0" u="sng" strike="noStrike" cap="none" normalizeH="0" baseline="0" dirty="0">
                <a:ln>
                  <a:noFill/>
                </a:ln>
                <a:solidFill>
                  <a:schemeClr val="tx1"/>
                </a:solidFill>
                <a:effectLst/>
              </a:rPr>
              <a:t> </a:t>
            </a:r>
            <a:endParaRPr kumimoji="0" lang="en-US" altLang="en-US" sz="1600" b="0" i="0" u="sng" strike="noStrike" cap="none" normalizeH="0" baseline="0" dirty="0">
              <a:ln>
                <a:noFill/>
              </a:ln>
              <a:solidFill>
                <a:schemeClr val="tx1"/>
              </a:solidFill>
              <a:effectLst/>
              <a:latin typeface="Arial" panose="020B0604020202020204" pitchFamily="34" charset="0"/>
            </a:endParaRPr>
          </a:p>
        </p:txBody>
      </p:sp>
      <p:cxnSp>
        <p:nvCxnSpPr>
          <p:cNvPr id="7" name="Straight Connector 6">
            <a:extLst>
              <a:ext uri="{FF2B5EF4-FFF2-40B4-BE49-F238E27FC236}">
                <a16:creationId xmlns:a16="http://schemas.microsoft.com/office/drawing/2014/main" id="{50C364FB-47A7-46D9-B11A-5FBF2B754DFC}"/>
              </a:ext>
            </a:extLst>
          </p:cNvPr>
          <p:cNvCxnSpPr/>
          <p:nvPr/>
        </p:nvCxnSpPr>
        <p:spPr>
          <a:xfrm>
            <a:off x="4450336" y="4796386"/>
            <a:ext cx="4159624" cy="185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15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AC808-03D0-4ACB-8428-5F6BC9B320D5}"/>
              </a:ext>
            </a:extLst>
          </p:cNvPr>
          <p:cNvSpPr>
            <a:spLocks noGrp="1"/>
          </p:cNvSpPr>
          <p:nvPr>
            <p:ph type="title"/>
          </p:nvPr>
        </p:nvSpPr>
        <p:spPr>
          <a:xfrm>
            <a:off x="1406144" y="245610"/>
            <a:ext cx="9997440" cy="1143000"/>
          </a:xfrm>
        </p:spPr>
        <p:txBody>
          <a:bodyPr>
            <a:normAutofit/>
          </a:bodyPr>
          <a:lstStyle/>
          <a:p>
            <a:r>
              <a:rPr lang="en-IN" sz="4000" b="1" i="0" dirty="0">
                <a:solidFill>
                  <a:srgbClr val="610B38"/>
                </a:solidFill>
                <a:effectLst/>
                <a:latin typeface="Times New Roman" pitchFamily="18" charset="0"/>
                <a:cs typeface="Times New Roman" pitchFamily="18" charset="0"/>
              </a:rPr>
              <a:t>Superscript Text</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C572DFC9-5AE3-4023-9B9F-B8846C66B5A2}"/>
              </a:ext>
            </a:extLst>
          </p:cNvPr>
          <p:cNvSpPr>
            <a:spLocks noGrp="1"/>
          </p:cNvSpPr>
          <p:nvPr>
            <p:ph idx="1"/>
          </p:nvPr>
        </p:nvSpPr>
        <p:spPr>
          <a:xfrm>
            <a:off x="1433286" y="1317625"/>
            <a:ext cx="10515600" cy="3078069"/>
          </a:xfrm>
        </p:spPr>
        <p:txBody>
          <a:bodyPr>
            <a:normAutofit fontScale="92500" lnSpcReduction="20000"/>
          </a:bodyPr>
          <a:lstStyle/>
          <a:p>
            <a:r>
              <a:rPr lang="en-US" dirty="0">
                <a:latin typeface="Times New Roman" pitchFamily="18" charset="0"/>
                <a:cs typeface="Times New Roman" pitchFamily="18" charset="0"/>
              </a:rPr>
              <a:t>&lt;!DOCTYPE&gt;</a:t>
            </a:r>
          </a:p>
          <a:p>
            <a:r>
              <a:rPr lang="en-US" dirty="0">
                <a:latin typeface="Times New Roman" pitchFamily="18" charset="0"/>
                <a:cs typeface="Times New Roman" pitchFamily="18" charset="0"/>
              </a:rPr>
              <a:t>&lt;html&gt;  </a:t>
            </a:r>
          </a:p>
          <a:p>
            <a:r>
              <a:rPr lang="en-US" dirty="0">
                <a:latin typeface="Times New Roman" pitchFamily="18" charset="0"/>
                <a:cs typeface="Times New Roman" pitchFamily="18" charset="0"/>
              </a:rPr>
              <a:t>&lt;body&gt;  </a:t>
            </a:r>
          </a:p>
          <a:p>
            <a:r>
              <a:rPr lang="en-US" dirty="0">
                <a:latin typeface="Times New Roman" pitchFamily="18" charset="0"/>
                <a:cs typeface="Times New Roman" pitchFamily="18" charset="0"/>
              </a:rPr>
              <a:t>&lt;p&gt;Hello &lt;sup&gt;Write Your First Paragraph in superscript.&lt;/sup&gt;&lt;/p&gt;    </a:t>
            </a:r>
          </a:p>
          <a:p>
            <a:r>
              <a:rPr lang="en-US" dirty="0">
                <a:latin typeface="Times New Roman" pitchFamily="18" charset="0"/>
                <a:cs typeface="Times New Roman" pitchFamily="18" charset="0"/>
              </a:rPr>
              <a:t>&lt;/body&gt;  </a:t>
            </a:r>
          </a:p>
          <a:p>
            <a:r>
              <a:rPr lang="en-US" dirty="0">
                <a:latin typeface="Times New Roman" pitchFamily="18" charset="0"/>
                <a:cs typeface="Times New Roman" pitchFamily="18" charset="0"/>
              </a:rPr>
              <a:t>&lt;/html&gt; </a:t>
            </a:r>
            <a:endParaRPr lang="en-IN"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28F5A1C4-5097-41D9-8186-56BF7B1AB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033" y="4588688"/>
            <a:ext cx="6265131" cy="1577322"/>
          </a:xfrm>
          <a:prstGeom prst="rect">
            <a:avLst/>
          </a:prstGeom>
        </p:spPr>
      </p:pic>
    </p:spTree>
    <p:extLst>
      <p:ext uri="{BB962C8B-B14F-4D97-AF65-F5344CB8AC3E}">
        <p14:creationId xmlns:p14="http://schemas.microsoft.com/office/powerpoint/2010/main" val="4090416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587B-B2D3-47F2-B97A-12D3AC8FE2E6}"/>
              </a:ext>
            </a:extLst>
          </p:cNvPr>
          <p:cNvSpPr>
            <a:spLocks noGrp="1"/>
          </p:cNvSpPr>
          <p:nvPr>
            <p:ph type="title"/>
          </p:nvPr>
        </p:nvSpPr>
        <p:spPr>
          <a:xfrm>
            <a:off x="1391630" y="289152"/>
            <a:ext cx="9997440" cy="1143000"/>
          </a:xfrm>
        </p:spPr>
        <p:txBody>
          <a:bodyPr>
            <a:normAutofit/>
          </a:bodyPr>
          <a:lstStyle/>
          <a:p>
            <a:r>
              <a:rPr lang="en-IN" sz="4000" b="1" i="0" dirty="0">
                <a:solidFill>
                  <a:srgbClr val="610B38"/>
                </a:solidFill>
                <a:effectLst/>
                <a:latin typeface="Times New Roman" pitchFamily="18" charset="0"/>
                <a:cs typeface="Times New Roman" pitchFamily="18" charset="0"/>
              </a:rPr>
              <a:t>HTML Heading</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8566662B-91EF-47A6-80C9-01F6E7D2A08D}"/>
              </a:ext>
            </a:extLst>
          </p:cNvPr>
          <p:cNvSpPr>
            <a:spLocks noGrp="1"/>
          </p:cNvSpPr>
          <p:nvPr>
            <p:ph idx="1"/>
          </p:nvPr>
        </p:nvSpPr>
        <p:spPr>
          <a:xfrm>
            <a:off x="1317171" y="1408739"/>
            <a:ext cx="10515600" cy="4724681"/>
          </a:xfrm>
        </p:spPr>
        <p:txBody>
          <a:bodyPr>
            <a:normAutofit/>
          </a:bodyPr>
          <a:lstStyle/>
          <a:p>
            <a:pPr algn="just">
              <a:lnSpc>
                <a:spcPct val="200000"/>
              </a:lnSpc>
            </a:pPr>
            <a:r>
              <a:rPr lang="en-US" sz="2000" b="0" i="0" dirty="0">
                <a:solidFill>
                  <a:srgbClr val="333333"/>
                </a:solidFill>
                <a:effectLst/>
                <a:latin typeface="Times New Roman" pitchFamily="18" charset="0"/>
                <a:cs typeface="Times New Roman" pitchFamily="18" charset="0"/>
              </a:rPr>
              <a:t>A HTML heading or HTML h tag can be defined as a title or a subtitle which you want to display on the webpage. When you place the text within the heading tags &lt;h1&gt;.........&lt;/h1&gt;, it is displayed on the browser in the bold format and size of the text depends on the number of heading.</a:t>
            </a:r>
          </a:p>
          <a:p>
            <a:pPr algn="just">
              <a:lnSpc>
                <a:spcPct val="200000"/>
              </a:lnSpc>
            </a:pPr>
            <a:r>
              <a:rPr lang="en-US" sz="2000" b="0" i="0" dirty="0">
                <a:solidFill>
                  <a:srgbClr val="333333"/>
                </a:solidFill>
                <a:effectLst/>
                <a:latin typeface="Times New Roman" pitchFamily="18" charset="0"/>
                <a:cs typeface="Times New Roman" pitchFamily="18" charset="0"/>
              </a:rPr>
              <a:t>There are six different HTML headings which are defined with the &lt;h1&gt; to &lt;h6&gt; tags, from highest level h1 (main heading) to the least level h6 (least important heading).</a:t>
            </a:r>
          </a:p>
          <a:p>
            <a:pPr algn="just">
              <a:lnSpc>
                <a:spcPct val="200000"/>
              </a:lnSpc>
            </a:pPr>
            <a:r>
              <a:rPr lang="en-US" sz="2000" b="0" i="0" dirty="0">
                <a:solidFill>
                  <a:srgbClr val="333333"/>
                </a:solidFill>
                <a:effectLst/>
                <a:latin typeface="Times New Roman" pitchFamily="18" charset="0"/>
                <a:cs typeface="Times New Roman" pitchFamily="18" charset="0"/>
              </a:rPr>
              <a:t>h1 is the largest heading tag and h6 is the smallest one. So h1 is used for most important heading and h6 is used for least important.</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11185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2AAB7-381B-4506-BA78-44578321CFEA}"/>
              </a:ext>
            </a:extLst>
          </p:cNvPr>
          <p:cNvSpPr>
            <a:spLocks noGrp="1"/>
          </p:cNvSpPr>
          <p:nvPr>
            <p:ph type="title"/>
          </p:nvPr>
        </p:nvSpPr>
        <p:spPr>
          <a:xfrm>
            <a:off x="1373232" y="107212"/>
            <a:ext cx="9997440" cy="1143000"/>
          </a:xfrm>
        </p:spPr>
        <p:txBody>
          <a:bodyPr>
            <a:normAutofit/>
          </a:bodyPr>
          <a:lstStyle/>
          <a:p>
            <a:r>
              <a:rPr lang="en-IN" sz="4000" b="1" i="0" dirty="0">
                <a:solidFill>
                  <a:srgbClr val="610B38"/>
                </a:solidFill>
                <a:effectLst/>
                <a:latin typeface="Times New Roman" pitchFamily="18" charset="0"/>
                <a:cs typeface="Times New Roman" pitchFamily="18" charset="0"/>
              </a:rPr>
              <a:t>Features of HTML</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01B935DD-3603-40C2-8B8A-25EB49E1128F}"/>
              </a:ext>
            </a:extLst>
          </p:cNvPr>
          <p:cNvSpPr>
            <a:spLocks noGrp="1"/>
          </p:cNvSpPr>
          <p:nvPr>
            <p:ph idx="1"/>
          </p:nvPr>
        </p:nvSpPr>
        <p:spPr>
          <a:xfrm>
            <a:off x="1327597" y="973462"/>
            <a:ext cx="10515600" cy="5607641"/>
          </a:xfrm>
        </p:spPr>
        <p:txBody>
          <a:bodyPr>
            <a:normAutofit lnSpcReduction="10000"/>
          </a:bodyPr>
          <a:lstStyle/>
          <a:p>
            <a:pPr algn="just">
              <a:lnSpc>
                <a:spcPct val="160000"/>
              </a:lnSpc>
            </a:pPr>
            <a:r>
              <a:rPr lang="en-US" sz="2900" b="0" i="0" baseline="-25000" dirty="0">
                <a:solidFill>
                  <a:srgbClr val="333333"/>
                </a:solidFill>
                <a:effectLst/>
                <a:latin typeface="Times New Roman" pitchFamily="18" charset="0"/>
                <a:cs typeface="Times New Roman" pitchFamily="18" charset="0"/>
              </a:rPr>
              <a:t>It is a very </a:t>
            </a:r>
            <a:r>
              <a:rPr lang="en-US" sz="2900" b="1" i="0" baseline="-25000" dirty="0">
                <a:solidFill>
                  <a:srgbClr val="333333"/>
                </a:solidFill>
                <a:effectLst/>
                <a:latin typeface="Times New Roman" pitchFamily="18" charset="0"/>
                <a:cs typeface="Times New Roman" pitchFamily="18" charset="0"/>
              </a:rPr>
              <a:t>easy and simple language</a:t>
            </a:r>
            <a:r>
              <a:rPr lang="en-US" sz="2900" b="0" i="0" baseline="-25000" dirty="0">
                <a:solidFill>
                  <a:srgbClr val="333333"/>
                </a:solidFill>
                <a:effectLst/>
                <a:latin typeface="Times New Roman" pitchFamily="18" charset="0"/>
                <a:cs typeface="Times New Roman" pitchFamily="18" charset="0"/>
              </a:rPr>
              <a:t>. It can be easily understood and modified.</a:t>
            </a:r>
          </a:p>
          <a:p>
            <a:pPr algn="just">
              <a:lnSpc>
                <a:spcPct val="160000"/>
              </a:lnSpc>
            </a:pPr>
            <a:r>
              <a:rPr lang="en-US" sz="2900" b="0" i="0" baseline="-25000" dirty="0">
                <a:solidFill>
                  <a:srgbClr val="333333"/>
                </a:solidFill>
                <a:effectLst/>
                <a:latin typeface="Times New Roman" pitchFamily="18" charset="0"/>
                <a:cs typeface="Times New Roman" pitchFamily="18" charset="0"/>
              </a:rPr>
              <a:t>It is very easy to make an </a:t>
            </a:r>
            <a:r>
              <a:rPr lang="en-US" sz="2900" b="1" i="0" baseline="-25000" dirty="0">
                <a:solidFill>
                  <a:srgbClr val="333333"/>
                </a:solidFill>
                <a:effectLst/>
                <a:latin typeface="Times New Roman" pitchFamily="18" charset="0"/>
                <a:cs typeface="Times New Roman" pitchFamily="18" charset="0"/>
              </a:rPr>
              <a:t>effective presentation</a:t>
            </a:r>
            <a:r>
              <a:rPr lang="en-US" sz="2900" b="0" i="0" baseline="-25000" dirty="0">
                <a:solidFill>
                  <a:srgbClr val="333333"/>
                </a:solidFill>
                <a:effectLst/>
                <a:latin typeface="Times New Roman" pitchFamily="18" charset="0"/>
                <a:cs typeface="Times New Roman" pitchFamily="18" charset="0"/>
              </a:rPr>
              <a:t> with HTML because it has a lot of formatting tags.</a:t>
            </a:r>
          </a:p>
          <a:p>
            <a:pPr algn="just">
              <a:lnSpc>
                <a:spcPct val="160000"/>
              </a:lnSpc>
            </a:pPr>
            <a:r>
              <a:rPr lang="en-US" sz="2900" b="0" i="0" baseline="-25000" dirty="0">
                <a:solidFill>
                  <a:srgbClr val="333333"/>
                </a:solidFill>
                <a:effectLst/>
                <a:latin typeface="Times New Roman" pitchFamily="18" charset="0"/>
                <a:cs typeface="Times New Roman" pitchFamily="18" charset="0"/>
              </a:rPr>
              <a:t>It is a </a:t>
            </a:r>
            <a:r>
              <a:rPr lang="en-US" sz="2900" b="1" i="0" baseline="-25000" dirty="0">
                <a:solidFill>
                  <a:srgbClr val="333333"/>
                </a:solidFill>
                <a:effectLst/>
                <a:latin typeface="Times New Roman" pitchFamily="18" charset="0"/>
                <a:cs typeface="Times New Roman" pitchFamily="18" charset="0"/>
              </a:rPr>
              <a:t>markup language</a:t>
            </a:r>
            <a:r>
              <a:rPr lang="en-US" sz="2900" b="0" i="0" baseline="-25000" dirty="0">
                <a:solidFill>
                  <a:srgbClr val="333333"/>
                </a:solidFill>
                <a:effectLst/>
                <a:latin typeface="Times New Roman" pitchFamily="18" charset="0"/>
                <a:cs typeface="Times New Roman" pitchFamily="18" charset="0"/>
              </a:rPr>
              <a:t>, so it provides a flexible way to design web pages along with the text.</a:t>
            </a:r>
          </a:p>
          <a:p>
            <a:pPr algn="just">
              <a:lnSpc>
                <a:spcPct val="160000"/>
              </a:lnSpc>
            </a:pPr>
            <a:r>
              <a:rPr lang="en-US" sz="2900" b="0" i="0" baseline="-25000" dirty="0">
                <a:solidFill>
                  <a:srgbClr val="333333"/>
                </a:solidFill>
                <a:effectLst/>
                <a:latin typeface="Times New Roman" pitchFamily="18" charset="0"/>
                <a:cs typeface="Times New Roman" pitchFamily="18" charset="0"/>
              </a:rPr>
              <a:t>It facilitates programmers to add a </a:t>
            </a:r>
            <a:r>
              <a:rPr lang="en-US" sz="2900" b="1" i="0" baseline="-25000" dirty="0">
                <a:solidFill>
                  <a:srgbClr val="333333"/>
                </a:solidFill>
                <a:effectLst/>
                <a:latin typeface="Times New Roman" pitchFamily="18" charset="0"/>
                <a:cs typeface="Times New Roman" pitchFamily="18" charset="0"/>
              </a:rPr>
              <a:t>link</a:t>
            </a:r>
            <a:r>
              <a:rPr lang="en-US" sz="2900" b="0" i="0" baseline="-25000" dirty="0">
                <a:solidFill>
                  <a:srgbClr val="333333"/>
                </a:solidFill>
                <a:effectLst/>
                <a:latin typeface="Times New Roman" pitchFamily="18" charset="0"/>
                <a:cs typeface="Times New Roman" pitchFamily="18" charset="0"/>
              </a:rPr>
              <a:t> on the web pages (by html anchor tag), so it enhances the interest of browsing of the user.</a:t>
            </a:r>
          </a:p>
          <a:p>
            <a:pPr algn="just">
              <a:lnSpc>
                <a:spcPct val="160000"/>
              </a:lnSpc>
            </a:pPr>
            <a:r>
              <a:rPr lang="en-US" sz="2900" b="0" i="0" baseline="-25000" dirty="0">
                <a:solidFill>
                  <a:srgbClr val="333333"/>
                </a:solidFill>
                <a:effectLst/>
                <a:latin typeface="Times New Roman" pitchFamily="18" charset="0"/>
                <a:cs typeface="Times New Roman" pitchFamily="18" charset="0"/>
              </a:rPr>
              <a:t>It is </a:t>
            </a:r>
            <a:r>
              <a:rPr lang="en-US" sz="2900" b="1" i="0" baseline="-25000" dirty="0">
                <a:solidFill>
                  <a:srgbClr val="333333"/>
                </a:solidFill>
                <a:effectLst/>
                <a:latin typeface="Times New Roman" pitchFamily="18" charset="0"/>
                <a:cs typeface="Times New Roman" pitchFamily="18" charset="0"/>
              </a:rPr>
              <a:t>platform-independent</a:t>
            </a:r>
            <a:r>
              <a:rPr lang="en-US" sz="2900" b="0" i="0" baseline="-25000" dirty="0">
                <a:solidFill>
                  <a:srgbClr val="333333"/>
                </a:solidFill>
                <a:effectLst/>
                <a:latin typeface="Times New Roman" pitchFamily="18" charset="0"/>
                <a:cs typeface="Times New Roman" pitchFamily="18" charset="0"/>
              </a:rPr>
              <a:t> because it can be displayed on any platform like Windows, Linux, and Macintosh, etc.</a:t>
            </a:r>
          </a:p>
          <a:p>
            <a:pPr algn="just">
              <a:lnSpc>
                <a:spcPct val="160000"/>
              </a:lnSpc>
            </a:pPr>
            <a:r>
              <a:rPr lang="en-US" sz="2900" b="0" i="0" baseline="-25000" dirty="0">
                <a:solidFill>
                  <a:srgbClr val="333333"/>
                </a:solidFill>
                <a:effectLst/>
                <a:latin typeface="Times New Roman" pitchFamily="18" charset="0"/>
                <a:cs typeface="Times New Roman" pitchFamily="18" charset="0"/>
              </a:rPr>
              <a:t>It facilitates the programmer to add </a:t>
            </a:r>
            <a:r>
              <a:rPr lang="en-US" sz="2900" b="1" i="0" baseline="-25000" dirty="0">
                <a:solidFill>
                  <a:srgbClr val="333333"/>
                </a:solidFill>
                <a:effectLst/>
                <a:latin typeface="Times New Roman" pitchFamily="18" charset="0"/>
                <a:cs typeface="Times New Roman" pitchFamily="18" charset="0"/>
              </a:rPr>
              <a:t>Graphics, Videos, and Sound</a:t>
            </a:r>
            <a:r>
              <a:rPr lang="en-US" sz="2900" b="0" i="0" baseline="-25000" dirty="0">
                <a:solidFill>
                  <a:srgbClr val="333333"/>
                </a:solidFill>
                <a:effectLst/>
                <a:latin typeface="Times New Roman" pitchFamily="18" charset="0"/>
                <a:cs typeface="Times New Roman" pitchFamily="18" charset="0"/>
              </a:rPr>
              <a:t> to the web pages which makes it more attractive and interactive.</a:t>
            </a:r>
          </a:p>
          <a:p>
            <a:pPr algn="just">
              <a:lnSpc>
                <a:spcPct val="160000"/>
              </a:lnSpc>
            </a:pPr>
            <a:r>
              <a:rPr lang="en-US" sz="2900" b="0" i="0" baseline="-25000" dirty="0">
                <a:solidFill>
                  <a:srgbClr val="333333"/>
                </a:solidFill>
                <a:effectLst/>
                <a:latin typeface="Times New Roman" pitchFamily="18" charset="0"/>
                <a:cs typeface="Times New Roman" pitchFamily="18" charset="0"/>
              </a:rPr>
              <a:t>HTML is a case-insensitive language, which means we can use tags either in lower-case or upper-case.</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22793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2CA71F-BA57-4CCB-980E-C5AC0C49B766}"/>
              </a:ext>
            </a:extLst>
          </p:cNvPr>
          <p:cNvSpPr>
            <a:spLocks noGrp="1"/>
          </p:cNvSpPr>
          <p:nvPr>
            <p:ph idx="1"/>
          </p:nvPr>
        </p:nvSpPr>
        <p:spPr>
          <a:xfrm>
            <a:off x="1360714" y="365125"/>
            <a:ext cx="10515600" cy="5811838"/>
          </a:xfrm>
        </p:spPr>
        <p:txBody>
          <a:bodyPr>
            <a:normAutofit fontScale="92500" lnSpcReduction="10000"/>
          </a:bodyPr>
          <a:lstStyle/>
          <a:p>
            <a:r>
              <a:rPr lang="en-IN" dirty="0">
                <a:latin typeface="Times New Roman" pitchFamily="18" charset="0"/>
                <a:cs typeface="Times New Roman" pitchFamily="18" charset="0"/>
              </a:rPr>
              <a:t>&lt;!DOCTYPE html&gt;</a:t>
            </a:r>
          </a:p>
          <a:p>
            <a:r>
              <a:rPr lang="en-IN" dirty="0">
                <a:latin typeface="Times New Roman" pitchFamily="18" charset="0"/>
                <a:cs typeface="Times New Roman" pitchFamily="18" charset="0"/>
              </a:rPr>
              <a:t>&lt;html&gt;</a:t>
            </a:r>
          </a:p>
          <a:p>
            <a:r>
              <a:rPr lang="en-IN" dirty="0">
                <a:latin typeface="Times New Roman" pitchFamily="18" charset="0"/>
                <a:cs typeface="Times New Roman" pitchFamily="18" charset="0"/>
              </a:rPr>
              <a:t>&lt;body&gt;</a:t>
            </a:r>
          </a:p>
          <a:p>
            <a:r>
              <a:rPr lang="en-IN" dirty="0">
                <a:latin typeface="Times New Roman" pitchFamily="18" charset="0"/>
                <a:cs typeface="Times New Roman" pitchFamily="18" charset="0"/>
              </a:rPr>
              <a:t>&lt;h1&gt;Heading no. 1&lt;/h1&gt;  </a:t>
            </a:r>
          </a:p>
          <a:p>
            <a:r>
              <a:rPr lang="en-IN" dirty="0">
                <a:latin typeface="Times New Roman" pitchFamily="18" charset="0"/>
                <a:cs typeface="Times New Roman" pitchFamily="18" charset="0"/>
              </a:rPr>
              <a:t>&lt;h2&gt;Heading no. 2&lt;/h2&gt;  </a:t>
            </a:r>
          </a:p>
          <a:p>
            <a:r>
              <a:rPr lang="en-IN" dirty="0">
                <a:latin typeface="Times New Roman" pitchFamily="18" charset="0"/>
                <a:cs typeface="Times New Roman" pitchFamily="18" charset="0"/>
              </a:rPr>
              <a:t>&lt;h3&gt;Heading no. 3&lt;/h3&gt;  </a:t>
            </a:r>
          </a:p>
          <a:p>
            <a:r>
              <a:rPr lang="en-IN" dirty="0">
                <a:latin typeface="Times New Roman" pitchFamily="18" charset="0"/>
                <a:cs typeface="Times New Roman" pitchFamily="18" charset="0"/>
              </a:rPr>
              <a:t>&lt;h4&gt;Heading no. 4&lt;/h4&gt;  </a:t>
            </a:r>
          </a:p>
          <a:p>
            <a:r>
              <a:rPr lang="en-IN" dirty="0">
                <a:latin typeface="Times New Roman" pitchFamily="18" charset="0"/>
                <a:cs typeface="Times New Roman" pitchFamily="18" charset="0"/>
              </a:rPr>
              <a:t>&lt;h5&gt;Heading no. 5&lt;/h5&gt;  </a:t>
            </a:r>
          </a:p>
          <a:p>
            <a:r>
              <a:rPr lang="en-IN" dirty="0">
                <a:latin typeface="Times New Roman" pitchFamily="18" charset="0"/>
                <a:cs typeface="Times New Roman" pitchFamily="18" charset="0"/>
              </a:rPr>
              <a:t>&lt;h6&gt;Heading no. 6&lt;/h6&gt;  </a:t>
            </a:r>
          </a:p>
          <a:p>
            <a:r>
              <a:rPr lang="en-IN" dirty="0">
                <a:latin typeface="Times New Roman" pitchFamily="18" charset="0"/>
                <a:cs typeface="Times New Roman" pitchFamily="18" charset="0"/>
              </a:rPr>
              <a:t>&lt;/body&gt;</a:t>
            </a:r>
          </a:p>
          <a:p>
            <a:r>
              <a:rPr lang="en-IN" dirty="0">
                <a:latin typeface="Times New Roman" pitchFamily="18" charset="0"/>
                <a:cs typeface="Times New Roman" pitchFamily="18" charset="0"/>
              </a:rPr>
              <a:t>&lt;/html&gt;</a:t>
            </a:r>
          </a:p>
          <a:p>
            <a:endParaRPr lang="en-IN"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16A86348-1083-420B-9F32-871909061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669" y="744026"/>
            <a:ext cx="4701879" cy="5166276"/>
          </a:xfrm>
          <a:prstGeom prst="rect">
            <a:avLst/>
          </a:prstGeom>
        </p:spPr>
      </p:pic>
    </p:spTree>
    <p:extLst>
      <p:ext uri="{BB962C8B-B14F-4D97-AF65-F5344CB8AC3E}">
        <p14:creationId xmlns:p14="http://schemas.microsoft.com/office/powerpoint/2010/main" val="2149834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F614-79BD-46A3-81BB-54566D841388}"/>
              </a:ext>
            </a:extLst>
          </p:cNvPr>
          <p:cNvSpPr>
            <a:spLocks noGrp="1"/>
          </p:cNvSpPr>
          <p:nvPr>
            <p:ph type="title"/>
          </p:nvPr>
        </p:nvSpPr>
        <p:spPr>
          <a:xfrm>
            <a:off x="1420658" y="274638"/>
            <a:ext cx="9997440" cy="1143000"/>
          </a:xfrm>
        </p:spPr>
        <p:txBody>
          <a:bodyPr>
            <a:normAutofit/>
          </a:bodyPr>
          <a:lstStyle/>
          <a:p>
            <a:r>
              <a:rPr lang="en-US" sz="4000" b="1" i="0" dirty="0">
                <a:solidFill>
                  <a:srgbClr val="610B38"/>
                </a:solidFill>
                <a:effectLst/>
                <a:latin typeface="Times New Roman" pitchFamily="18" charset="0"/>
                <a:cs typeface="Times New Roman" pitchFamily="18" charset="0"/>
              </a:rPr>
              <a:t>Marquee HTML</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51344801-9312-4DEA-8170-366E55A1A69A}"/>
              </a:ext>
            </a:extLst>
          </p:cNvPr>
          <p:cNvSpPr>
            <a:spLocks noGrp="1"/>
          </p:cNvSpPr>
          <p:nvPr>
            <p:ph idx="1"/>
          </p:nvPr>
        </p:nvSpPr>
        <p:spPr>
          <a:xfrm>
            <a:off x="1420659" y="1375228"/>
            <a:ext cx="9997440" cy="4800600"/>
          </a:xfrm>
        </p:spPr>
        <p:txBody>
          <a:bodyPr>
            <a:normAutofit fontScale="92500" lnSpcReduction="10000"/>
          </a:bodyPr>
          <a:lstStyle/>
          <a:p>
            <a:pPr algn="just">
              <a:lnSpc>
                <a:spcPct val="150000"/>
              </a:lnSpc>
            </a:pPr>
            <a:r>
              <a:rPr lang="en-US" b="0" i="0" dirty="0">
                <a:solidFill>
                  <a:srgbClr val="333333"/>
                </a:solidFill>
                <a:effectLst/>
                <a:latin typeface="Times New Roman" pitchFamily="18" charset="0"/>
                <a:cs typeface="Times New Roman" pitchFamily="18" charset="0"/>
              </a:rPr>
              <a:t>The </a:t>
            </a:r>
            <a:r>
              <a:rPr lang="en-US" b="1" i="0" dirty="0">
                <a:solidFill>
                  <a:srgbClr val="333333"/>
                </a:solidFill>
                <a:effectLst/>
                <a:latin typeface="Times New Roman" pitchFamily="18" charset="0"/>
                <a:cs typeface="Times New Roman" pitchFamily="18" charset="0"/>
              </a:rPr>
              <a:t>Marquee HTML</a:t>
            </a:r>
            <a:r>
              <a:rPr lang="en-US" b="0" i="0" dirty="0">
                <a:solidFill>
                  <a:srgbClr val="333333"/>
                </a:solidFill>
                <a:effectLst/>
                <a:latin typeface="Times New Roman" pitchFamily="18" charset="0"/>
                <a:cs typeface="Times New Roman" pitchFamily="18" charset="0"/>
              </a:rPr>
              <a:t> tag is a non-standard HTML element which is used to scroll a image or text horizontally or vertically.</a:t>
            </a:r>
          </a:p>
          <a:p>
            <a:pPr algn="just">
              <a:lnSpc>
                <a:spcPct val="150000"/>
              </a:lnSpc>
            </a:pPr>
            <a:r>
              <a:rPr lang="en-US" b="0" i="0" dirty="0">
                <a:solidFill>
                  <a:srgbClr val="333333"/>
                </a:solidFill>
                <a:effectLst/>
                <a:latin typeface="Times New Roman" pitchFamily="18" charset="0"/>
                <a:cs typeface="Times New Roman" pitchFamily="18" charset="0"/>
              </a:rPr>
              <a:t>In simple words, you can say that it scrolls the image or text up, down, left or right automatically.</a:t>
            </a:r>
          </a:p>
          <a:p>
            <a:pPr algn="just">
              <a:lnSpc>
                <a:spcPct val="150000"/>
              </a:lnSpc>
            </a:pPr>
            <a:r>
              <a:rPr lang="en-US" b="0" i="0" dirty="0">
                <a:solidFill>
                  <a:srgbClr val="333333"/>
                </a:solidFill>
                <a:effectLst/>
                <a:latin typeface="Times New Roman" pitchFamily="18" charset="0"/>
                <a:cs typeface="Times New Roman" pitchFamily="18" charset="0"/>
              </a:rPr>
              <a:t>Marquee tag was first introduced in early versions of Microsoft's Internet Explorer. </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232529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E6AA78-E88D-48F3-8B66-F70E04236DDC}"/>
              </a:ext>
            </a:extLst>
          </p:cNvPr>
          <p:cNvSpPr>
            <a:spLocks noGrp="1"/>
          </p:cNvSpPr>
          <p:nvPr>
            <p:ph idx="1"/>
          </p:nvPr>
        </p:nvSpPr>
        <p:spPr>
          <a:xfrm>
            <a:off x="1418771" y="505439"/>
            <a:ext cx="10515600" cy="5657010"/>
          </a:xfrm>
        </p:spPr>
        <p:txBody>
          <a:bodyPr>
            <a:normAutofit fontScale="92500" lnSpcReduction="20000"/>
          </a:bodyPr>
          <a:lstStyle/>
          <a:p>
            <a:pPr>
              <a:lnSpc>
                <a:spcPct val="200000"/>
              </a:lnSpc>
            </a:pPr>
            <a:r>
              <a:rPr lang="en-US" dirty="0">
                <a:latin typeface="Times New Roman" pitchFamily="18" charset="0"/>
                <a:cs typeface="Times New Roman" pitchFamily="18" charset="0"/>
              </a:rPr>
              <a:t>&lt;!DOCTYPE html&gt;</a:t>
            </a:r>
          </a:p>
          <a:p>
            <a:pPr>
              <a:lnSpc>
                <a:spcPct val="200000"/>
              </a:lnSpc>
            </a:pPr>
            <a:r>
              <a:rPr lang="en-US" dirty="0">
                <a:latin typeface="Times New Roman" pitchFamily="18" charset="0"/>
                <a:cs typeface="Times New Roman" pitchFamily="18" charset="0"/>
              </a:rPr>
              <a:t>&lt;html&gt;</a:t>
            </a:r>
          </a:p>
          <a:p>
            <a:pPr>
              <a:lnSpc>
                <a:spcPct val="200000"/>
              </a:lnSpc>
            </a:pPr>
            <a:r>
              <a:rPr lang="en-US" dirty="0">
                <a:latin typeface="Times New Roman" pitchFamily="18" charset="0"/>
                <a:cs typeface="Times New Roman" pitchFamily="18" charset="0"/>
              </a:rPr>
              <a:t>&lt;body&gt;</a:t>
            </a:r>
          </a:p>
          <a:p>
            <a:pPr>
              <a:lnSpc>
                <a:spcPct val="200000"/>
              </a:lnSpc>
            </a:pPr>
            <a:r>
              <a:rPr lang="en-US" dirty="0">
                <a:latin typeface="Times New Roman" pitchFamily="18" charset="0"/>
                <a:cs typeface="Times New Roman" pitchFamily="18" charset="0"/>
              </a:rPr>
              <a:t>&lt;marquee&gt;This is an example of html marquee &lt;/marquee&gt;</a:t>
            </a:r>
          </a:p>
          <a:p>
            <a:pPr>
              <a:lnSpc>
                <a:spcPct val="200000"/>
              </a:lnSpc>
            </a:pPr>
            <a:r>
              <a:rPr lang="en-US" dirty="0">
                <a:latin typeface="Times New Roman" pitchFamily="18" charset="0"/>
                <a:cs typeface="Times New Roman" pitchFamily="18" charset="0"/>
              </a:rPr>
              <a:t>&lt;/body&gt;</a:t>
            </a:r>
          </a:p>
          <a:p>
            <a:pPr>
              <a:lnSpc>
                <a:spcPct val="200000"/>
              </a:lnSpc>
            </a:pPr>
            <a:r>
              <a:rPr lang="en-US" dirty="0">
                <a:latin typeface="Times New Roman" pitchFamily="18" charset="0"/>
                <a:cs typeface="Times New Roman" pitchFamily="18" charset="0"/>
              </a:rPr>
              <a:t>&lt;/html&gt;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89204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216B32-64F1-444B-B143-C32DB8E30A45}"/>
              </a:ext>
            </a:extLst>
          </p:cNvPr>
          <p:cNvSpPr>
            <a:spLocks noGrp="1"/>
          </p:cNvSpPr>
          <p:nvPr>
            <p:ph idx="1"/>
          </p:nvPr>
        </p:nvSpPr>
        <p:spPr>
          <a:xfrm>
            <a:off x="1484310" y="1562099"/>
            <a:ext cx="10018713" cy="3124201"/>
          </a:xfrm>
        </p:spPr>
        <p:txBody>
          <a:bodyPr/>
          <a:lstStyle/>
          <a:p>
            <a:pPr>
              <a:lnSpc>
                <a:spcPct val="200000"/>
              </a:lnSpc>
            </a:pPr>
            <a:r>
              <a:rPr lang="en-US" b="0" i="0" dirty="0">
                <a:solidFill>
                  <a:srgbClr val="000088"/>
                </a:solidFill>
                <a:effectLst/>
                <a:latin typeface="SFMono-Regular"/>
              </a:rPr>
              <a:t>&lt;marquee</a:t>
            </a:r>
            <a:r>
              <a:rPr lang="en-US" b="0" i="0" dirty="0">
                <a:solidFill>
                  <a:srgbClr val="000000"/>
                </a:solidFill>
                <a:effectLst/>
                <a:latin typeface="SFMono-Regular"/>
              </a:rPr>
              <a:t> </a:t>
            </a:r>
            <a:r>
              <a:rPr lang="en-US" b="0" i="0" dirty="0">
                <a:solidFill>
                  <a:srgbClr val="660066"/>
                </a:solidFill>
                <a:effectLst/>
                <a:latin typeface="SFMono-Regular"/>
              </a:rPr>
              <a:t>width</a:t>
            </a:r>
            <a:r>
              <a:rPr lang="en-US" b="0" i="0" dirty="0">
                <a:solidFill>
                  <a:srgbClr val="666600"/>
                </a:solidFill>
                <a:effectLst/>
                <a:latin typeface="SFMono-Regular"/>
              </a:rPr>
              <a:t>=</a:t>
            </a:r>
            <a:r>
              <a:rPr lang="en-US" b="0" i="0" dirty="0">
                <a:solidFill>
                  <a:srgbClr val="008800"/>
                </a:solidFill>
                <a:effectLst/>
                <a:latin typeface="SFMono-Regular"/>
              </a:rPr>
              <a:t>"60%"</a:t>
            </a:r>
            <a:r>
              <a:rPr lang="en-US" b="0" i="0" dirty="0">
                <a:solidFill>
                  <a:srgbClr val="000000"/>
                </a:solidFill>
                <a:effectLst/>
                <a:latin typeface="SFMono-Regular"/>
              </a:rPr>
              <a:t> </a:t>
            </a:r>
            <a:r>
              <a:rPr lang="en-US" b="0" i="0" dirty="0">
                <a:solidFill>
                  <a:srgbClr val="660066"/>
                </a:solidFill>
                <a:effectLst/>
                <a:latin typeface="SFMono-Regular"/>
              </a:rPr>
              <a:t>direction</a:t>
            </a:r>
            <a:r>
              <a:rPr lang="en-US" b="0" i="0" dirty="0">
                <a:solidFill>
                  <a:srgbClr val="666600"/>
                </a:solidFill>
                <a:effectLst/>
                <a:latin typeface="SFMono-Regular"/>
              </a:rPr>
              <a:t>=</a:t>
            </a:r>
            <a:r>
              <a:rPr lang="en-US" b="0" i="0" dirty="0">
                <a:solidFill>
                  <a:srgbClr val="008800"/>
                </a:solidFill>
                <a:effectLst/>
                <a:latin typeface="SFMono-Regular"/>
              </a:rPr>
              <a:t>"up"</a:t>
            </a:r>
            <a:r>
              <a:rPr lang="en-US" b="0" i="0" dirty="0">
                <a:solidFill>
                  <a:srgbClr val="000000"/>
                </a:solidFill>
                <a:effectLst/>
                <a:latin typeface="SFMono-Regular"/>
              </a:rPr>
              <a:t> </a:t>
            </a:r>
            <a:r>
              <a:rPr lang="en-US" b="0" i="0" dirty="0">
                <a:solidFill>
                  <a:srgbClr val="660066"/>
                </a:solidFill>
                <a:effectLst/>
                <a:latin typeface="SFMono-Regular"/>
              </a:rPr>
              <a:t>height</a:t>
            </a:r>
            <a:r>
              <a:rPr lang="en-US" b="0" i="0" dirty="0">
                <a:solidFill>
                  <a:srgbClr val="666600"/>
                </a:solidFill>
                <a:effectLst/>
                <a:latin typeface="SFMono-Regular"/>
              </a:rPr>
              <a:t>=</a:t>
            </a:r>
            <a:r>
              <a:rPr lang="en-US" b="0" i="0" dirty="0">
                <a:solidFill>
                  <a:srgbClr val="008800"/>
                </a:solidFill>
                <a:effectLst/>
                <a:latin typeface="SFMono-Regular"/>
              </a:rPr>
              <a:t>"100px"</a:t>
            </a:r>
            <a:r>
              <a:rPr lang="en-US" b="0" i="0" dirty="0">
                <a:solidFill>
                  <a:srgbClr val="000088"/>
                </a:solidFill>
                <a:effectLst/>
                <a:latin typeface="SFMono-Regular"/>
              </a:rPr>
              <a:t>&gt;</a:t>
            </a:r>
            <a:r>
              <a:rPr lang="en-US" b="0" i="0" dirty="0">
                <a:solidFill>
                  <a:srgbClr val="000000"/>
                </a:solidFill>
                <a:effectLst/>
                <a:latin typeface="SFMono-Regular"/>
              </a:rPr>
              <a:t> This is a sample scrolling text that has scrolls in the upper direction. </a:t>
            </a:r>
            <a:r>
              <a:rPr lang="en-US" b="0" i="0" dirty="0">
                <a:solidFill>
                  <a:srgbClr val="000088"/>
                </a:solidFill>
                <a:effectLst/>
                <a:latin typeface="SFMono-Regular"/>
              </a:rPr>
              <a:t>&lt;/marquee&gt;</a:t>
            </a:r>
            <a:endParaRPr lang="en-IN" dirty="0"/>
          </a:p>
        </p:txBody>
      </p:sp>
    </p:spTree>
    <p:extLst>
      <p:ext uri="{BB962C8B-B14F-4D97-AF65-F5344CB8AC3E}">
        <p14:creationId xmlns:p14="http://schemas.microsoft.com/office/powerpoint/2010/main" val="3614348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337D-8D8D-444F-8A6A-471D716B0D20}"/>
              </a:ext>
            </a:extLst>
          </p:cNvPr>
          <p:cNvSpPr>
            <a:spLocks noGrp="1"/>
          </p:cNvSpPr>
          <p:nvPr>
            <p:ph type="title"/>
          </p:nvPr>
        </p:nvSpPr>
        <p:spPr>
          <a:xfrm>
            <a:off x="1338982" y="150191"/>
            <a:ext cx="10018713" cy="1111939"/>
          </a:xfrm>
        </p:spPr>
        <p:txBody>
          <a:bodyPr>
            <a:normAutofit/>
          </a:bodyPr>
          <a:lstStyle/>
          <a:p>
            <a:r>
              <a:rPr lang="en-IN" sz="4000" b="1" i="0" dirty="0">
                <a:solidFill>
                  <a:srgbClr val="610B38"/>
                </a:solidFill>
                <a:effectLst/>
                <a:latin typeface="Times New Roman" pitchFamily="18" charset="0"/>
                <a:cs typeface="Times New Roman" pitchFamily="18" charset="0"/>
              </a:rPr>
              <a:t>HTML Text Editors</a:t>
            </a:r>
            <a:endParaRPr lang="en-IN" sz="4000" b="1"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B95B0DB9-5378-4C8F-94D8-0F353109ED2D}"/>
              </a:ext>
            </a:extLst>
          </p:cNvPr>
          <p:cNvSpPr>
            <a:spLocks noGrp="1"/>
          </p:cNvSpPr>
          <p:nvPr>
            <p:ph idx="1"/>
          </p:nvPr>
        </p:nvSpPr>
        <p:spPr>
          <a:xfrm>
            <a:off x="1404870" y="1367686"/>
            <a:ext cx="10515600" cy="4849906"/>
          </a:xfrm>
        </p:spPr>
        <p:txBody>
          <a:bodyPr>
            <a:normAutofit fontScale="92500" lnSpcReduction="10000"/>
          </a:bodyPr>
          <a:lstStyle/>
          <a:p>
            <a:pPr algn="just">
              <a:lnSpc>
                <a:spcPct val="20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An HTML file is a text file, so to create an HTML file we can use any text editors.</a:t>
            </a:r>
          </a:p>
          <a:p>
            <a:pPr algn="just">
              <a:lnSpc>
                <a:spcPct val="20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Text editors are the programs which allow editing in a written text, hence to create a web page we need to write our code in some text editor.</a:t>
            </a:r>
          </a:p>
          <a:p>
            <a:pPr algn="just">
              <a:lnSpc>
                <a:spcPct val="20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There are various types of text editors available which you can directly download, but for a beginner, the best text editor is Notepad (Windows) or TextEdit (Mac).</a:t>
            </a:r>
          </a:p>
          <a:p>
            <a:pPr algn="just">
              <a:lnSpc>
                <a:spcPct val="200000"/>
              </a:lnSpc>
              <a:buFont typeface="Arial" panose="020B0604020202020204" pitchFamily="34" charset="0"/>
              <a:buChar char="•"/>
            </a:pPr>
            <a:r>
              <a:rPr lang="en-US" sz="2400" b="0" i="0" dirty="0">
                <a:solidFill>
                  <a:srgbClr val="000000"/>
                </a:solidFill>
                <a:effectLst/>
                <a:latin typeface="Times New Roman" pitchFamily="18" charset="0"/>
                <a:cs typeface="Times New Roman" pitchFamily="18" charset="0"/>
              </a:rPr>
              <a:t>After learning the basics, you can easily use other professional text editors which are, </a:t>
            </a:r>
            <a:r>
              <a:rPr lang="en-US" sz="2400" b="1" i="0" dirty="0">
                <a:solidFill>
                  <a:srgbClr val="000000"/>
                </a:solidFill>
                <a:effectLst/>
                <a:latin typeface="Times New Roman" pitchFamily="18" charset="0"/>
                <a:cs typeface="Times New Roman" pitchFamily="18" charset="0"/>
              </a:rPr>
              <a:t>Notepad++, Sublime Text, Vim, etc</a:t>
            </a:r>
            <a:r>
              <a:rPr lang="en-US" sz="2400" b="0" i="0" dirty="0">
                <a:solidFill>
                  <a:srgbClr val="000000"/>
                </a:solidFill>
                <a:effectLst/>
                <a:latin typeface="Times New Roman" pitchFamily="18" charset="0"/>
                <a:cs typeface="Times New Roman" pitchFamily="18" charset="0"/>
              </a:rPr>
              <a:t>.</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41338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27E3-5FE0-4A30-AF42-1F8E5513E544}"/>
              </a:ext>
            </a:extLst>
          </p:cNvPr>
          <p:cNvSpPr>
            <a:spLocks noGrp="1"/>
          </p:cNvSpPr>
          <p:nvPr>
            <p:ph type="title"/>
          </p:nvPr>
        </p:nvSpPr>
        <p:spPr>
          <a:xfrm>
            <a:off x="1914144" y="274638"/>
            <a:ext cx="9997440" cy="2880686"/>
          </a:xfrm>
        </p:spPr>
        <p:txBody>
          <a:bodyPr>
            <a:normAutofit fontScale="90000"/>
          </a:bodyPr>
          <a:lstStyle/>
          <a:p>
            <a:pPr>
              <a:lnSpc>
                <a:spcPct val="150000"/>
              </a:lnSpc>
            </a:pPr>
            <a:br>
              <a:rPr lang="en-US" sz="2700" b="0" i="0" dirty="0">
                <a:solidFill>
                  <a:srgbClr val="610B4B"/>
                </a:solidFill>
                <a:effectLst/>
                <a:latin typeface="erdana"/>
              </a:rPr>
            </a:br>
            <a:br>
              <a:rPr lang="en-US" sz="2700" dirty="0">
                <a:solidFill>
                  <a:srgbClr val="610B4B"/>
                </a:solidFill>
                <a:effectLst/>
                <a:latin typeface="erdana"/>
              </a:rPr>
            </a:br>
            <a:r>
              <a:rPr lang="en-US" sz="2700" b="0" i="0" dirty="0">
                <a:solidFill>
                  <a:srgbClr val="610B4B"/>
                </a:solidFill>
                <a:effectLst/>
                <a:latin typeface="erdana"/>
              </a:rPr>
              <a:t>A. HTML code with Notepad. </a:t>
            </a:r>
            <a:br>
              <a:rPr lang="en-US" sz="2700" dirty="0">
                <a:solidFill>
                  <a:srgbClr val="610B4B"/>
                </a:solidFill>
                <a:effectLst/>
                <a:latin typeface="erdana"/>
              </a:rPr>
            </a:br>
            <a:r>
              <a:rPr lang="en-US" sz="2700" b="0" i="0" dirty="0">
                <a:solidFill>
                  <a:srgbClr val="333333"/>
                </a:solidFill>
                <a:effectLst/>
                <a:latin typeface="inter-regular"/>
              </a:rPr>
              <a:t>Notepad is a simple text editor and suitable for beginners to learn HTML. It is available in all versions of Windows, from where you easily access it.</a:t>
            </a:r>
            <a:br>
              <a:rPr lang="en-US" b="0" i="0" dirty="0">
                <a:solidFill>
                  <a:srgbClr val="333333"/>
                </a:solidFill>
                <a:effectLst/>
                <a:latin typeface="inter-regular"/>
              </a:rPr>
            </a:br>
            <a:r>
              <a:rPr lang="en-US" sz="2200" b="1" i="0" dirty="0">
                <a:solidFill>
                  <a:srgbClr val="333333"/>
                </a:solidFill>
                <a:effectLst/>
                <a:latin typeface="inter-bold"/>
              </a:rPr>
              <a:t>Step 1: Open Notepad (Windows)</a:t>
            </a:r>
            <a:br>
              <a:rPr lang="en-US" dirty="0"/>
            </a:br>
            <a:endParaRPr lang="en-IN" dirty="0"/>
          </a:p>
        </p:txBody>
      </p:sp>
      <p:pic>
        <p:nvPicPr>
          <p:cNvPr id="1026" name="Picture 2" descr="text Editors">
            <a:extLst>
              <a:ext uri="{FF2B5EF4-FFF2-40B4-BE49-F238E27FC236}">
                <a16:creationId xmlns:a16="http://schemas.microsoft.com/office/drawing/2014/main" id="{E204075D-202E-4F7F-B222-DF93BF99B8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778002" y="3152733"/>
            <a:ext cx="5791001" cy="3246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550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5886D-9419-447B-BEAE-41A68CBCE1DB}"/>
              </a:ext>
            </a:extLst>
          </p:cNvPr>
          <p:cNvSpPr>
            <a:spLocks noGrp="1"/>
          </p:cNvSpPr>
          <p:nvPr>
            <p:ph type="title"/>
          </p:nvPr>
        </p:nvSpPr>
        <p:spPr>
          <a:xfrm>
            <a:off x="838200" y="365125"/>
            <a:ext cx="10515600" cy="1060263"/>
          </a:xfrm>
        </p:spPr>
        <p:txBody>
          <a:bodyPr>
            <a:normAutofit/>
          </a:bodyPr>
          <a:lstStyle/>
          <a:p>
            <a:r>
              <a:rPr lang="en-US" sz="2700" b="1" i="0" dirty="0">
                <a:solidFill>
                  <a:srgbClr val="333333"/>
                </a:solidFill>
                <a:effectLst/>
                <a:latin typeface="inter-bold"/>
              </a:rPr>
              <a:t>      </a:t>
            </a:r>
            <a:r>
              <a:rPr lang="en-US" sz="3200" b="1" i="0" dirty="0">
                <a:solidFill>
                  <a:srgbClr val="333333"/>
                </a:solidFill>
                <a:effectLst/>
                <a:latin typeface="Times New Roman" pitchFamily="18" charset="0"/>
                <a:cs typeface="Times New Roman" pitchFamily="18" charset="0"/>
              </a:rPr>
              <a:t>Step 2: Write code in HTML</a:t>
            </a:r>
            <a:endParaRPr lang="en-IN" sz="3200" dirty="0">
              <a:latin typeface="Times New Roman" pitchFamily="18" charset="0"/>
              <a:cs typeface="Times New Roman" pitchFamily="18" charset="0"/>
            </a:endParaRPr>
          </a:p>
        </p:txBody>
      </p:sp>
      <p:pic>
        <p:nvPicPr>
          <p:cNvPr id="2050" name="Picture 2" descr="text Editors">
            <a:extLst>
              <a:ext uri="{FF2B5EF4-FFF2-40B4-BE49-F238E27FC236}">
                <a16:creationId xmlns:a16="http://schemas.microsoft.com/office/drawing/2014/main" id="{2FF27E7F-F777-4A88-98AC-4BF57F7A66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45656" y="1724025"/>
            <a:ext cx="7134225"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324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27ECC-3645-4504-97A6-A289926B2D44}"/>
              </a:ext>
            </a:extLst>
          </p:cNvPr>
          <p:cNvSpPr>
            <a:spLocks noGrp="1"/>
          </p:cNvSpPr>
          <p:nvPr>
            <p:ph type="title"/>
          </p:nvPr>
        </p:nvSpPr>
        <p:spPr>
          <a:xfrm>
            <a:off x="1411868" y="390548"/>
            <a:ext cx="9997440" cy="1143000"/>
          </a:xfrm>
        </p:spPr>
        <p:txBody>
          <a:bodyPr>
            <a:normAutofit/>
          </a:bodyPr>
          <a:lstStyle/>
          <a:p>
            <a:r>
              <a:rPr lang="en-US" sz="3200" b="1" i="0" dirty="0">
                <a:solidFill>
                  <a:srgbClr val="333333"/>
                </a:solidFill>
                <a:effectLst/>
                <a:latin typeface="Times New Roman" pitchFamily="18" charset="0"/>
                <a:cs typeface="Times New Roman" pitchFamily="18" charset="0"/>
              </a:rPr>
              <a:t>Step 3: Save the HTML file with .htm or .html extension.</a:t>
            </a:r>
            <a:endParaRPr lang="en-IN" sz="3200" dirty="0">
              <a:latin typeface="Times New Roman" pitchFamily="18" charset="0"/>
              <a:cs typeface="Times New Roman" pitchFamily="18" charset="0"/>
            </a:endParaRPr>
          </a:p>
        </p:txBody>
      </p:sp>
      <p:pic>
        <p:nvPicPr>
          <p:cNvPr id="3074" name="Picture 2" descr="text Editors">
            <a:extLst>
              <a:ext uri="{FF2B5EF4-FFF2-40B4-BE49-F238E27FC236}">
                <a16:creationId xmlns:a16="http://schemas.microsoft.com/office/drawing/2014/main" id="{E795D609-436A-459D-9C08-E016C8F228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56601" y="1576589"/>
            <a:ext cx="857748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357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B211-F0F1-41AE-9CF8-44A1E02A3407}"/>
              </a:ext>
            </a:extLst>
          </p:cNvPr>
          <p:cNvSpPr>
            <a:spLocks noGrp="1"/>
          </p:cNvSpPr>
          <p:nvPr>
            <p:ph type="title"/>
          </p:nvPr>
        </p:nvSpPr>
        <p:spPr>
          <a:xfrm>
            <a:off x="1352282" y="274638"/>
            <a:ext cx="10559302" cy="1143000"/>
          </a:xfrm>
        </p:spPr>
        <p:txBody>
          <a:bodyPr>
            <a:normAutofit fontScale="90000"/>
          </a:bodyPr>
          <a:lstStyle/>
          <a:p>
            <a:pPr>
              <a:lnSpc>
                <a:spcPct val="150000"/>
              </a:lnSpc>
            </a:pPr>
            <a:br>
              <a:rPr lang="en-US" sz="3600" b="1" i="0" dirty="0">
                <a:solidFill>
                  <a:srgbClr val="333333"/>
                </a:solidFill>
                <a:effectLst/>
                <a:latin typeface="Times New Roman" pitchFamily="18" charset="0"/>
                <a:cs typeface="Times New Roman" pitchFamily="18" charset="0"/>
              </a:rPr>
            </a:br>
            <a:r>
              <a:rPr lang="en-US" sz="3600" b="1" i="0" dirty="0">
                <a:solidFill>
                  <a:srgbClr val="333333"/>
                </a:solidFill>
                <a:effectLst/>
                <a:latin typeface="Times New Roman" pitchFamily="18" charset="0"/>
                <a:cs typeface="Times New Roman" pitchFamily="18" charset="0"/>
              </a:rPr>
              <a:t>Step 4: Open the HTML page in your web browser</a:t>
            </a:r>
            <a:r>
              <a:rPr lang="en-US" sz="2200" b="1" i="0" dirty="0">
                <a:solidFill>
                  <a:srgbClr val="333333"/>
                </a:solidFill>
                <a:effectLst/>
                <a:latin typeface="inter-bold"/>
              </a:rPr>
              <a:t>.</a:t>
            </a:r>
            <a:br>
              <a:rPr lang="en-US" sz="2200" b="0" i="0" dirty="0">
                <a:solidFill>
                  <a:srgbClr val="333333"/>
                </a:solidFill>
                <a:effectLst/>
                <a:latin typeface="inter-regular"/>
              </a:rPr>
            </a:br>
            <a:r>
              <a:rPr lang="en-US" sz="2200" b="0" i="0" dirty="0">
                <a:solidFill>
                  <a:srgbClr val="333333"/>
                </a:solidFill>
                <a:effectLst/>
                <a:latin typeface="inter-regular"/>
              </a:rPr>
              <a:t>To run the HTML page, you need to open the file location, where you have saved the file and then either double-click on file or click on open with option</a:t>
            </a:r>
            <a:br>
              <a:rPr lang="en-US" sz="3100" b="0" i="0" dirty="0">
                <a:solidFill>
                  <a:srgbClr val="333333"/>
                </a:solidFill>
                <a:effectLst/>
                <a:latin typeface="inter-regular"/>
              </a:rPr>
            </a:br>
            <a:endParaRPr lang="en-IN" sz="3100" dirty="0"/>
          </a:p>
        </p:txBody>
      </p:sp>
      <p:pic>
        <p:nvPicPr>
          <p:cNvPr id="4098" name="Picture 2" descr="text Editors">
            <a:extLst>
              <a:ext uri="{FF2B5EF4-FFF2-40B4-BE49-F238E27FC236}">
                <a16:creationId xmlns:a16="http://schemas.microsoft.com/office/drawing/2014/main" id="{FFDE05D3-AD35-4896-A454-BCA53ED4C6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64242" y="1984420"/>
            <a:ext cx="75819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9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21F9-1308-489F-8FCC-EA48009CF1B6}"/>
              </a:ext>
            </a:extLst>
          </p:cNvPr>
          <p:cNvSpPr>
            <a:spLocks noGrp="1"/>
          </p:cNvSpPr>
          <p:nvPr>
            <p:ph type="title"/>
          </p:nvPr>
        </p:nvSpPr>
        <p:spPr>
          <a:xfrm>
            <a:off x="1386111" y="661004"/>
            <a:ext cx="9997440" cy="1143000"/>
          </a:xfrm>
        </p:spPr>
        <p:txBody>
          <a:bodyPr>
            <a:normAutofit/>
          </a:bodyPr>
          <a:lstStyle/>
          <a:p>
            <a:r>
              <a:rPr lang="en-IN" sz="3200" b="1" dirty="0">
                <a:effectLst/>
                <a:latin typeface="Times New Roman" pitchFamily="18" charset="0"/>
                <a:cs typeface="Times New Roman" pitchFamily="18" charset="0"/>
              </a:rPr>
              <a:t>Result Page</a:t>
            </a:r>
          </a:p>
        </p:txBody>
      </p:sp>
      <p:pic>
        <p:nvPicPr>
          <p:cNvPr id="5122" name="Picture 2" descr="text Editors">
            <a:extLst>
              <a:ext uri="{FF2B5EF4-FFF2-40B4-BE49-F238E27FC236}">
                <a16:creationId xmlns:a16="http://schemas.microsoft.com/office/drawing/2014/main" id="{4200678B-0C63-4BDF-8FA3-EC840AB9B8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55169" y="1966912"/>
            <a:ext cx="7315200"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83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872A63D217A843A848CB489C7CC580" ma:contentTypeVersion="3" ma:contentTypeDescription="Create a new document." ma:contentTypeScope="" ma:versionID="b786a7b31ca661c827442982d388702f">
  <xsd:schema xmlns:xsd="http://www.w3.org/2001/XMLSchema" xmlns:xs="http://www.w3.org/2001/XMLSchema" xmlns:p="http://schemas.microsoft.com/office/2006/metadata/properties" xmlns:ns2="e58fabd9-3e57-423e-8ef4-3f553d060193" targetNamespace="http://schemas.microsoft.com/office/2006/metadata/properties" ma:root="true" ma:fieldsID="1d3e321fd108a319ee1d21860412aa96" ns2:_="">
    <xsd:import namespace="e58fabd9-3e57-423e-8ef4-3f553d060193"/>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d9-3e57-423e-8ef4-3f553d060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D0445F-C7E6-4C3E-8040-201FA351326D}"/>
</file>

<file path=customXml/itemProps2.xml><?xml version="1.0" encoding="utf-8"?>
<ds:datastoreItem xmlns:ds="http://schemas.openxmlformats.org/officeDocument/2006/customXml" ds:itemID="{91EDA622-42CB-4DAF-804E-C79A7D8C7F9C}"/>
</file>

<file path=customXml/itemProps3.xml><?xml version="1.0" encoding="utf-8"?>
<ds:datastoreItem xmlns:ds="http://schemas.openxmlformats.org/officeDocument/2006/customXml" ds:itemID="{5314A49A-8CFE-4055-878E-DEEACA82D4D0}"/>
</file>

<file path=docProps/app.xml><?xml version="1.0" encoding="utf-8"?>
<Properties xmlns="http://schemas.openxmlformats.org/officeDocument/2006/extended-properties" xmlns:vt="http://schemas.openxmlformats.org/officeDocument/2006/docPropsVTypes">
  <Template>Solstice</Template>
  <TotalTime>577</TotalTime>
  <Words>1845</Words>
  <Application>Microsoft Office PowerPoint</Application>
  <PresentationFormat>Widescreen</PresentationFormat>
  <Paragraphs>262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Solstice</vt:lpstr>
      <vt:lpstr>What is HTML </vt:lpstr>
      <vt:lpstr>History of HTML</vt:lpstr>
      <vt:lpstr>Features of HTML</vt:lpstr>
      <vt:lpstr>HTML Text Editors</vt:lpstr>
      <vt:lpstr>  A. HTML code with Notepad.  Notepad is a simple text editor and suitable for beginners to learn HTML. It is available in all versions of Windows, from where you easily access it. Step 1: Open Notepad (Windows) </vt:lpstr>
      <vt:lpstr>      Step 2: Write code in HTML</vt:lpstr>
      <vt:lpstr>Step 3: Save the HTML file with .htm or .html extension.</vt:lpstr>
      <vt:lpstr> Step 4: Open the HTML page in your web browser. To run the HTML page, you need to open the file location, where you have saved the file and then either double-click on file or click on open with option </vt:lpstr>
      <vt:lpstr>Result Page</vt:lpstr>
      <vt:lpstr>Building blocks of HTML </vt:lpstr>
      <vt:lpstr> Syntax </vt:lpstr>
      <vt:lpstr>HTML Tags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Description of HTML Example</vt:lpstr>
      <vt:lpstr>PowerPoint Presentation</vt:lpstr>
      <vt:lpstr>HTML Formatting</vt:lpstr>
      <vt:lpstr> Bold Text</vt:lpstr>
      <vt:lpstr>Italic Text </vt:lpstr>
      <vt:lpstr>HTML Marked formatting</vt:lpstr>
      <vt:lpstr>Underlined  and strike Text</vt:lpstr>
      <vt:lpstr>Superscript Text</vt:lpstr>
      <vt:lpstr>HTML Heading</vt:lpstr>
      <vt:lpstr>PowerPoint Presentation</vt:lpstr>
      <vt:lpstr>Marquee HTML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 kalesh</dc:creator>
  <cp:lastModifiedBy>admin</cp:lastModifiedBy>
  <cp:revision>17</cp:revision>
  <dcterms:created xsi:type="dcterms:W3CDTF">2021-12-12T01:14:49Z</dcterms:created>
  <dcterms:modified xsi:type="dcterms:W3CDTF">2025-07-19T05:49:29Z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0x010100DF872A63D217A843A848CB489C7CC580</vt:lpwstr>
  </property>
</Properties>
</file>