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1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480B-EA42-434A-A732-3CA438E09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BD2FD-7D02-4A89-86F8-5993CDF37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CE92-4FE4-4C14-A4FF-71FB88EC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EB8-4CF2-40C8-BC98-9E1170C12DBB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3625-E49F-4A2B-9FB6-EF1B40BF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5EBD2-CD2D-495A-AB0D-A48FE0E27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4CB7-A879-4E13-AF65-BF1F4A4E2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5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2394-38B7-41CE-BB53-E0C487DD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6FC1D-66A0-4890-A318-53356B0DC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4A7A5-4BCB-492A-BD29-B9FE6351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EB8-4CF2-40C8-BC98-9E1170C12DBB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10C2-6241-4A6D-BE45-3A77BE0E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BEF1-01EC-4E88-A03E-6381A7CA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4CB7-A879-4E13-AF65-BF1F4A4E2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9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140E7-49DB-4245-BC5A-B34FA12F6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097FF-2136-4AF5-9D2F-330681C6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7D2BD-8FE5-485F-AE04-3B573946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EB8-4CF2-40C8-BC98-9E1170C12DBB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0F63-2983-4DD2-BC59-A3C7BD36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919D8-E0F5-4C29-98E7-E797025C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4CB7-A879-4E13-AF65-BF1F4A4E2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85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D36D-6AF0-49D0-A297-6B7E3A94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7964F-00C7-4233-8CA0-93E7DFBA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05B50-D74B-40E1-853D-87EC8021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EB8-4CF2-40C8-BC98-9E1170C12DBB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D1D8B-DF26-4E05-9582-7C0B6415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7872-0CAA-4AC5-BAE2-5CF6F88D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4CB7-A879-4E13-AF65-BF1F4A4E2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46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F911-63EB-4648-8427-5EB20036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695FA-651B-4BF4-9928-4C0E10015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CFE52-5E81-43D7-A6D1-5FF4C417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EB8-4CF2-40C8-BC98-9E1170C12DBB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E656-1708-4CF5-8AE4-1B4966CC8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47708-05B8-40CD-9AC4-0871B969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4CB7-A879-4E13-AF65-BF1F4A4E2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71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8691-E488-453E-889C-462A47EA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2CAB-9816-4DBB-8703-992FF0B78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F6CFE-D1BE-47F3-BC0D-3F64713A5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7ED59-6E3C-430C-8703-A64A7642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EB8-4CF2-40C8-BC98-9E1170C12DBB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25896-6411-40E7-A898-4E729AE8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886F-B9B3-4CC0-B4D3-C39FAFC5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4CB7-A879-4E13-AF65-BF1F4A4E2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20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9869-3D66-434E-A076-5475DF6D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DC89D-CA25-466F-8847-1568E9389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BB26E-5F94-4D97-9DE1-242D75C76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3E020-FEBD-4DFF-BA54-823C2EE61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83568-764E-45BD-9581-7918E0CFD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27040-9FE9-4E8A-B7CE-B200C24F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EB8-4CF2-40C8-BC98-9E1170C12DBB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E5143-1CF6-4A80-8E8B-7E9F193F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0E160-FA4B-4412-A35B-69FF291C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4CB7-A879-4E13-AF65-BF1F4A4E2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24E1-D78A-49C3-867D-28C81F5D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336694-534F-4929-AEC4-76719774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EB8-4CF2-40C8-BC98-9E1170C12DBB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3A99E-C5D5-444E-8497-C614E6BC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79CD3-7902-4D3F-A3C7-99AD97EB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4CB7-A879-4E13-AF65-BF1F4A4E2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3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70E86-75F5-4BBE-86C2-86CBA53B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EB8-4CF2-40C8-BC98-9E1170C12DBB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E2D5A-BAB8-441A-A9FA-F3C35404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A3B90-EAA3-43CA-9BA0-ED3E7A3E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4CB7-A879-4E13-AF65-BF1F4A4E2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92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0282-169D-4F58-AB95-0568C0AF1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9F47-9ADE-4178-AF1A-E63A03A52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EEEF0-AA6C-4AD4-9F7E-434296F0A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5398E-4ED4-456E-865A-CE636EA2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EB8-4CF2-40C8-BC98-9E1170C12DBB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FDBA8-F49B-4565-BA6E-68EFBB73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C9EB9-F8AF-4B8F-8C4D-17E530C0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4CB7-A879-4E13-AF65-BF1F4A4E2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31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1F7A-B615-4C63-9E45-1E7352D17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1BE8F-395F-403E-81CC-F45574BBC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1CEE9-D8FC-4F8E-8C88-77A9EE7C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6A1B7-9EFE-4775-9249-148BA714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7EB8-4CF2-40C8-BC98-9E1170C12DBB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FBD2C-74B3-4FEE-BCF7-5E8CFC98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A3A99-8916-4B79-B43D-CF1A4F6E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A4CB7-A879-4E13-AF65-BF1F4A4E2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1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D3012-6202-4D19-9DC3-954BF68A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A6FF1-1A0D-40F7-B8F4-69182B61E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3FEE4-394A-4FD1-AC49-E652D7EC6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67EB8-4CF2-40C8-BC98-9E1170C12DBB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C9B8-10F2-4DAC-8E19-F5117EEC1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E39E2-8D73-4D43-8ED3-F3022B654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A4CB7-A879-4E13-AF65-BF1F4A4E2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tfoot.asp" TargetMode="External"/><Relationship Id="rId3" Type="http://schemas.openxmlformats.org/officeDocument/2006/relationships/hyperlink" Target="https://www.w3schools.com/tags/tag_th.asp" TargetMode="External"/><Relationship Id="rId7" Type="http://schemas.openxmlformats.org/officeDocument/2006/relationships/hyperlink" Target="https://www.w3schools.com/tags/tag_thead.asp" TargetMode="External"/><Relationship Id="rId2" Type="http://schemas.openxmlformats.org/officeDocument/2006/relationships/hyperlink" Target="https://www.w3schools.com/tags/tag_t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colgroup.asp" TargetMode="External"/><Relationship Id="rId5" Type="http://schemas.openxmlformats.org/officeDocument/2006/relationships/hyperlink" Target="https://www.w3schools.com/tags/tag_caption.asp" TargetMode="External"/><Relationship Id="rId4" Type="http://schemas.openxmlformats.org/officeDocument/2006/relationships/hyperlink" Target="https://www.w3schools.com/tags/tag_td.asp" TargetMode="External"/><Relationship Id="rId9" Type="http://schemas.openxmlformats.org/officeDocument/2006/relationships/hyperlink" Target="https://www.w3schools.com/tags/tag_tbody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69D7-4A14-491C-AE16-54A0479A2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1227"/>
            <a:ext cx="9144000" cy="1088735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Tables in HTML</a:t>
            </a:r>
          </a:p>
        </p:txBody>
      </p:sp>
    </p:spTree>
    <p:extLst>
      <p:ext uri="{BB962C8B-B14F-4D97-AF65-F5344CB8AC3E}">
        <p14:creationId xmlns:p14="http://schemas.microsoft.com/office/powerpoint/2010/main" val="138411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82" y="267281"/>
            <a:ext cx="1134521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Table Header, Body, and Footer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Tables can be divided into three portions − a header, a body, and a foot.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head and foot are rather similar to headers and footers in a word-processed document that remain the same for every page, while the body is the main content holder of the table.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three elements for separating the head, body, and foot of a table are −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− to create a separate table header.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− to indicate the main body of the table.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− to create a separate table footer.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table may contain several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elements to indicate 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different pages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or groups of data. But it is notable that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and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tags should appear before 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47" y="4763708"/>
            <a:ext cx="10743529" cy="128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91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1972"/>
            <a:ext cx="10515600" cy="6413679"/>
          </a:xfrm>
        </p:spPr>
        <p:txBody>
          <a:bodyPr numCol="2">
            <a:normAutofit fontScale="85000" lnSpcReduction="20000"/>
          </a:bodyPr>
          <a:lstStyle/>
          <a:p>
            <a:pPr marL="463550" indent="0"/>
            <a:r>
              <a:rPr lang="en-US" dirty="0"/>
              <a:t>HTML Code</a:t>
            </a:r>
          </a:p>
          <a:p>
            <a:pPr marL="463550" indent="0"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&lt;html&gt;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&lt;head&gt; &lt;title&gt;HTML Table&lt;/title&gt; &lt;/head&gt;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&lt;body&gt; &lt;table border = "1" width = "100%"&gt;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	&lt;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	&lt;td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= "4"&gt;This is  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                the head of the table&lt;/td&gt;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&lt;/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thead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	&lt;td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= "4"&gt;This is the foot of the table&lt;/td&gt;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&lt;/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&lt;/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tfoot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	&lt;td&gt;Cell 1&lt;/td&gt;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	&lt;td&gt;Cell 2&lt;/td&gt;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	&lt;td&gt;Cell 3&lt;/td&gt;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	&lt;td&gt;Cell 4&lt;/td&gt;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	&lt;/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tbody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&lt;/table&gt;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&lt;/body&gt;</a:t>
            </a:r>
          </a:p>
          <a:p>
            <a:pPr marL="463550" indent="0">
              <a:lnSpc>
                <a:spcPct val="100000"/>
              </a:lnSpc>
              <a:buNone/>
            </a:pP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 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4831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3B62-CCFD-4749-8C87-554645F58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3"/>
            <a:ext cx="10515600" cy="5732059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HTML Table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&lt;table&gt;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tag defines an HTML table.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HTML table consists of one &lt;table&gt; element and one or more 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2"/>
              </a:rPr>
              <a:t>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hlinkClick r:id="rId2"/>
              </a:rPr>
              <a:t>tr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2"/>
              </a:rPr>
              <a:t>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3"/>
              </a:rPr>
              <a:t>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hlinkClick r:id="rId3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3"/>
              </a:rPr>
              <a:t>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 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4"/>
              </a:rPr>
              <a:t>&lt;td&gt;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elements.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 element defines a table row,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&gt; element defines a table header, and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&lt;td&gt; element defines a table cell.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HTML table may also include 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5"/>
              </a:rPr>
              <a:t>&lt;caption&gt;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6"/>
              </a:rPr>
              <a:t>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hlinkClick r:id="rId6"/>
              </a:rPr>
              <a:t>colgroup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6"/>
              </a:rPr>
              <a:t>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7"/>
              </a:rPr>
              <a:t>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hlinkClick r:id="rId7"/>
              </a:rPr>
              <a:t>thead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7"/>
              </a:rPr>
              <a:t>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8"/>
              </a:rPr>
              <a:t>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hlinkClick r:id="rId8"/>
              </a:rPr>
              <a:t>tfoot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8"/>
              </a:rPr>
              <a:t>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 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9"/>
              </a:rPr>
              <a:t>&lt;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hlinkClick r:id="rId9"/>
              </a:rPr>
              <a:t>tbody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hlinkClick r:id="rId9"/>
              </a:rPr>
              <a:t>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elements.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altLang="en-US" sz="2800" dirty="0">
                <a:latin typeface="Times New Roman" pitchFamily="18" charset="0"/>
                <a:cs typeface="Times New Roman" pitchFamily="18" charset="0"/>
              </a:rPr>
            </a:br>
            <a:br>
              <a:rPr lang="en-US" altLang="en-US" sz="1100" dirty="0">
                <a:latin typeface="Arial" panose="020B0604020202020204" pitchFamily="34" charset="0"/>
              </a:rPr>
            </a:br>
            <a:br>
              <a:rPr lang="en-US" altLang="en-US" sz="11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en-IN" sz="20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C146D6-5C58-423E-941F-B625734EB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175" y="3482351"/>
            <a:ext cx="65" cy="4920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sng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63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"/>
            <a:ext cx="10515600" cy="65167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To create a Table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&lt;!DOCTYPE html&gt;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&lt;head&gt;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&lt;title&gt;HTML Tables&lt;/title&gt;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&lt;/head&gt;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&lt;body&gt;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&lt;table border = "1"&gt;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&lt;td&gt;Row 1, Column 1&lt;/td&gt;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&lt;td&gt;Row 1, Column 2&lt;/td&gt;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&lt;td&gt;Row 2, Column 1&lt;/td&gt;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&lt;td&gt;Row 2, Column 2&lt;/td&gt;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&lt;/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&lt;/table&gt;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&lt;/body&gt;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913" y="1099400"/>
            <a:ext cx="240982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62442" y="2007962"/>
            <a:ext cx="5721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If you do not need a border, then you can use border = "0".</a:t>
            </a:r>
          </a:p>
        </p:txBody>
      </p:sp>
    </p:spTree>
    <p:extLst>
      <p:ext uri="{BB962C8B-B14F-4D97-AF65-F5344CB8AC3E}">
        <p14:creationId xmlns:p14="http://schemas.microsoft.com/office/powerpoint/2010/main" val="126798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3893" y="262567"/>
            <a:ext cx="11054366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Table Heading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&lt;!DOCTYPE 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&lt;html&gt;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&lt;head&gt;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&lt;title&gt;HTML Table Header&lt;/title&gt;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&lt;/head&gt;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&lt;table border = "1"&gt;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&gt;Name&lt;/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&gt;Salary&lt;/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&lt;td&gt;Ramesh &lt;/td&gt;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 &lt;td&gt;5000&lt;/td&gt;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&lt;td&gt;Suresh&lt;/td&gt;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&lt;td&gt;7000&lt;/td&gt;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&lt;/table&gt;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&lt;/body&gt;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37408" y="58136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Table heading can be defined using </a:t>
            </a:r>
            <a:r>
              <a:rPr lang="en-US" b="1" dirty="0"/>
              <a:t>&lt;</a:t>
            </a:r>
            <a:r>
              <a:rPr lang="en-US" b="1" dirty="0" err="1"/>
              <a:t>th</a:t>
            </a:r>
            <a:r>
              <a:rPr lang="en-US" b="1" dirty="0"/>
              <a:t>&gt;</a:t>
            </a:r>
            <a:r>
              <a:rPr lang="en-US" dirty="0"/>
              <a:t> tag. </a:t>
            </a:r>
          </a:p>
          <a:p>
            <a:r>
              <a:rPr lang="en-US" dirty="0"/>
              <a:t>This tag will be put to replace &lt;td&gt; tag, which is used to represent actual data cell. </a:t>
            </a:r>
          </a:p>
          <a:p>
            <a:r>
              <a:rPr lang="en-US" dirty="0"/>
              <a:t>Normally you will put your top row as table heading.</a:t>
            </a:r>
          </a:p>
          <a:p>
            <a:r>
              <a:rPr lang="en-US" dirty="0"/>
              <a:t>Headings, which are defined in &lt;</a:t>
            </a:r>
            <a:r>
              <a:rPr lang="en-US" dirty="0" err="1"/>
              <a:t>th</a:t>
            </a:r>
            <a:r>
              <a:rPr lang="en-US" dirty="0"/>
              <a:t>&gt; tag are centered and bold by default.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653" y="2589860"/>
            <a:ext cx="2362133" cy="167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43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5559" y="362429"/>
            <a:ext cx="10668001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Cellpadding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Cellspacing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Attributes</a:t>
            </a:r>
          </a:p>
          <a:p>
            <a:r>
              <a:rPr lang="en-US" dirty="0"/>
              <a:t>There are two attributes called </a:t>
            </a:r>
            <a:r>
              <a:rPr lang="en-US" i="1" dirty="0" err="1"/>
              <a:t>cellpadding</a:t>
            </a:r>
            <a:r>
              <a:rPr lang="en-US" dirty="0"/>
              <a:t> and </a:t>
            </a:r>
            <a:r>
              <a:rPr lang="en-US" i="1" dirty="0" err="1"/>
              <a:t>cellspacing</a:t>
            </a:r>
            <a:r>
              <a:rPr lang="en-US" dirty="0"/>
              <a:t> which you will use to adjust the white space in your table cells. </a:t>
            </a:r>
          </a:p>
          <a:p>
            <a:r>
              <a:rPr lang="en-US" b="1" dirty="0" err="1"/>
              <a:t>Cellspacing</a:t>
            </a:r>
            <a:r>
              <a:rPr lang="en-US" dirty="0"/>
              <a:t> attribute defines space between table cells, </a:t>
            </a:r>
          </a:p>
          <a:p>
            <a:endParaRPr lang="en-US" dirty="0"/>
          </a:p>
          <a:p>
            <a:r>
              <a:rPr lang="en-US" b="1" dirty="0" err="1"/>
              <a:t>Cellpadding</a:t>
            </a:r>
            <a:r>
              <a:rPr lang="en-US" dirty="0"/>
              <a:t> represents the distance between cell borders and the content within a cell.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 default the padding is set to 0.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add padding on table cells, use the CSS </a:t>
            </a:r>
            <a:r>
              <a:rPr lang="en-US" altLang="en-US" sz="2000" dirty="0">
                <a:solidFill>
                  <a:srgbClr val="DC143C"/>
                </a:solidFill>
                <a:latin typeface="Times New Roman" pitchFamily="18" charset="0"/>
                <a:cs typeface="Times New Roman" pitchFamily="18" charset="0"/>
              </a:rPr>
              <a:t>padding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property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add padding only above the content, use the </a:t>
            </a:r>
            <a:r>
              <a:rPr lang="en-US" altLang="en-US" sz="2000" dirty="0">
                <a:solidFill>
                  <a:srgbClr val="DC143C"/>
                </a:solidFill>
                <a:latin typeface="Times New Roman" pitchFamily="18" charset="0"/>
                <a:cs typeface="Times New Roman" pitchFamily="18" charset="0"/>
              </a:rPr>
              <a:t>padding-top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property.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the others sides with the </a:t>
            </a:r>
            <a:r>
              <a:rPr lang="en-US" altLang="en-US" sz="2000" dirty="0">
                <a:solidFill>
                  <a:srgbClr val="DC143C"/>
                </a:solidFill>
                <a:latin typeface="Times New Roman" pitchFamily="18" charset="0"/>
                <a:cs typeface="Times New Roman" pitchFamily="18" charset="0"/>
              </a:rPr>
              <a:t>padding-bottom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altLang="en-US" sz="2000" dirty="0">
                <a:solidFill>
                  <a:srgbClr val="DC143C"/>
                </a:solidFill>
                <a:latin typeface="Times New Roman" pitchFamily="18" charset="0"/>
                <a:cs typeface="Times New Roman" pitchFamily="18" charset="0"/>
              </a:rPr>
              <a:t>padding-left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and </a:t>
            </a:r>
            <a:r>
              <a:rPr lang="en-US" altLang="en-US" sz="2000" dirty="0">
                <a:solidFill>
                  <a:srgbClr val="DC143C"/>
                </a:solidFill>
                <a:latin typeface="Times New Roman" pitchFamily="18" charset="0"/>
                <a:cs typeface="Times New Roman" pitchFamily="18" charset="0"/>
              </a:rPr>
              <a:t>padding-right</a:t>
            </a:r>
            <a:r>
              <a:rPr lang="en-US" alt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properties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dirty="0"/>
              <a:t>&lt;table border = "1" </a:t>
            </a:r>
            <a:r>
              <a:rPr lang="en-US" b="1" i="1" dirty="0" err="1"/>
              <a:t>cellpadding</a:t>
            </a:r>
            <a:r>
              <a:rPr lang="en-US" b="1" i="1" dirty="0"/>
              <a:t> = "5" </a:t>
            </a:r>
            <a:r>
              <a:rPr lang="en-US" b="1" i="1" dirty="0" err="1"/>
              <a:t>cellspacing</a:t>
            </a:r>
            <a:r>
              <a:rPr lang="en-US" b="1" i="1" dirty="0"/>
              <a:t> = "5"&gt;</a:t>
            </a:r>
            <a:endParaRPr lang="en-US" altLang="en-US" b="1" i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66" y="4650480"/>
            <a:ext cx="1936930" cy="1570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10" y="4701678"/>
            <a:ext cx="2128631" cy="147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813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5409" y="343214"/>
            <a:ext cx="107967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Attributes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&lt;!DOCTYPE html&gt;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&lt;html&gt;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&lt;head&gt;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&lt;title&gt;HTML Table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&lt;/title&gt;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&lt;/head&gt;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&lt;body&gt;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&lt;table border = "1"&gt;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&lt;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&gt;Column 1&lt;/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&gt;Column 2&lt;/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&lt;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&gt;Column 3&lt;/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&lt;td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"2"&gt;Row 1 Cell 1&lt;/td&gt;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&lt;td&gt;Row 1 Cell 2&lt;/td&gt;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&lt;td&gt;Row 1 Cell 3&lt;/td&gt;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&lt;td&gt;Row 2 Cell 2&lt;/td&gt;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 &lt;td&gt;Row 2 Cell 3&lt;/td&gt;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 &lt;td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= "3"&gt;Row 3 Cell 1&lt;/td&gt;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 &lt;/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tr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&lt;/table&gt;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&lt;/body&gt;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5675290" y="98954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Colspan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attribute used to merge two or more columns into a single column. </a:t>
            </a:r>
          </a:p>
          <a:p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Rowspan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used to merge two or more rows.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2309678"/>
            <a:ext cx="3459386" cy="135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20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7075" y="433159"/>
            <a:ext cx="1056496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Tables Backgrounds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can set table background using one of the following two ways −</a:t>
            </a: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bgcolor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attribute − You can set background color for whole table or just for one cell.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background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attribute − You can set background image for whole table or just for one cell.</a:t>
            </a: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bordercolor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attribute  - You can also set border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&lt;table border = "1" </a:t>
            </a:r>
            <a:r>
              <a:rPr lang="en-US" b="1" i="1" dirty="0" err="1"/>
              <a:t>bordercolor</a:t>
            </a:r>
            <a:r>
              <a:rPr lang="en-US" b="1" i="1" dirty="0"/>
              <a:t> = "green" </a:t>
            </a:r>
            <a:r>
              <a:rPr lang="en-US" b="1" i="1" dirty="0" err="1"/>
              <a:t>bgcolor</a:t>
            </a:r>
            <a:r>
              <a:rPr lang="en-US" b="1" i="1" dirty="0"/>
              <a:t> = "yellow"&gt;</a:t>
            </a:r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r>
              <a:rPr lang="en-US" dirty="0"/>
              <a:t>&lt;table border = "1" </a:t>
            </a:r>
            <a:r>
              <a:rPr lang="en-US" dirty="0" err="1"/>
              <a:t>bordercolor</a:t>
            </a:r>
            <a:r>
              <a:rPr lang="en-US" dirty="0"/>
              <a:t> = "green" background = " C:\Users\admin\Pictures\Background.png "&gt;</a:t>
            </a:r>
            <a:endParaRPr lang="en-US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980" y="2423642"/>
            <a:ext cx="1827392" cy="122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6" y="4971245"/>
            <a:ext cx="2588559" cy="1037377"/>
          </a:xfrm>
          <a:prstGeom prst="rect">
            <a:avLst/>
          </a:prstGeom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40" y="4882255"/>
            <a:ext cx="1780638" cy="1215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08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7075" y="433159"/>
            <a:ext cx="1056496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Height and Width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set a table width and height using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attributes.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You can specify table width or height in terms of pixels or in terms of percentage of available screen area.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&lt;table border = "1" width = "400" height = "150"&gt;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489" y="4465032"/>
            <a:ext cx="390525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7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7075" y="433159"/>
            <a:ext cx="1056496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Caption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 &lt;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caption&gt;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tag will serve as a title or explanation for the table and it shows up at the top of the table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 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&lt;table border = "1" width = "100%"&gt; &lt;caption&gt;This is the caption&lt;/caption&gt;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1" y="3911034"/>
            <a:ext cx="11925836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79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872A63D217A843A848CB489C7CC580" ma:contentTypeVersion="3" ma:contentTypeDescription="Create a new document." ma:contentTypeScope="" ma:versionID="b786a7b31ca661c827442982d388702f">
  <xsd:schema xmlns:xsd="http://www.w3.org/2001/XMLSchema" xmlns:xs="http://www.w3.org/2001/XMLSchema" xmlns:p="http://schemas.microsoft.com/office/2006/metadata/properties" xmlns:ns2="e58fabd9-3e57-423e-8ef4-3f553d060193" targetNamespace="http://schemas.microsoft.com/office/2006/metadata/properties" ma:root="true" ma:fieldsID="1d3e321fd108a319ee1d21860412aa96" ns2:_="">
    <xsd:import namespace="e58fabd9-3e57-423e-8ef4-3f553d0601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d9-3e57-423e-8ef4-3f553d0601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B178C32-3C88-4E62-94E0-A7A6EA0E008C}"/>
</file>

<file path=customXml/itemProps2.xml><?xml version="1.0" encoding="utf-8"?>
<ds:datastoreItem xmlns:ds="http://schemas.openxmlformats.org/officeDocument/2006/customXml" ds:itemID="{833FB9EB-BA74-40F2-9A6A-28276C93D716}"/>
</file>

<file path=customXml/itemProps3.xml><?xml version="1.0" encoding="utf-8"?>
<ds:datastoreItem xmlns:ds="http://schemas.openxmlformats.org/officeDocument/2006/customXml" ds:itemID="{EC7FF139-464B-4945-98D7-600BCB7796B7}"/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1245</Words>
  <Application>Microsoft Office PowerPoint</Application>
  <PresentationFormat>Widescreen</PresentationFormat>
  <Paragraphs>148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Tables in HTML</vt:lpstr>
      <vt:lpstr>HTML Table  The &lt;table&gt; tag defines an HTML table. An HTML table consists of one &lt;table&gt; element and one or more &lt;tr&gt;, &lt;th&gt;, and &lt;td&gt; elements.  The &lt;tr&gt; element defines a table row,  the &lt;th&gt; element defines a table header, and  the &lt;td&gt; element defines a table cell.  An HTML table may also include &lt;caption&gt;, &lt;colgroup&gt;, &lt;thead&gt;, &lt;tfoot&gt;, and &lt;tbody&gt; elements.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in HTML</dc:title>
  <dc:creator>harsha kalesh</dc:creator>
  <cp:lastModifiedBy>Dr. Dhanya R</cp:lastModifiedBy>
  <cp:revision>22</cp:revision>
  <dcterms:created xsi:type="dcterms:W3CDTF">2021-12-15T04:38:44Z</dcterms:created>
  <dcterms:modified xsi:type="dcterms:W3CDTF">2025-08-18T01:02:57Z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0x010100DF872A63D217A843A848CB489C7CC580</vt:lpwstr>
  </property>
</Properties>
</file>