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8" d="100"/>
          <a:sy n="98" d="100"/>
        </p:scale>
        <p:origin x="-45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3.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768E567-B1A3-4A5D-8547-4B7FA2C6CB57}"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25151171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8E567-B1A3-4A5D-8547-4B7FA2C6CB57}"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338998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8E567-B1A3-4A5D-8547-4B7FA2C6CB57}"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83745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8E567-B1A3-4A5D-8547-4B7FA2C6CB57}"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244573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8E567-B1A3-4A5D-8547-4B7FA2C6CB57}"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3809720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8E567-B1A3-4A5D-8547-4B7FA2C6CB57}"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4282066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8E567-B1A3-4A5D-8547-4B7FA2C6CB57}"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328854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8E567-B1A3-4A5D-8547-4B7FA2C6CB57}"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168852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8E567-B1A3-4A5D-8547-4B7FA2C6CB57}"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40509937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8E567-B1A3-4A5D-8547-4B7FA2C6CB57}"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3161177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8E567-B1A3-4A5D-8547-4B7FA2C6CB57}"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3CDD63-122C-42F3-9EEC-0D8A5B758592}" type="slidenum">
              <a:rPr lang="en-US" smtClean="0"/>
              <a:t>‹#›</a:t>
            </a:fld>
            <a:endParaRPr lang="en-US"/>
          </a:p>
        </p:txBody>
      </p:sp>
    </p:spTree>
    <p:extLst>
      <p:ext uri="{BB962C8B-B14F-4D97-AF65-F5344CB8AC3E}">
        <p14:creationId xmlns:p14="http://schemas.microsoft.com/office/powerpoint/2010/main" val="428100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8E567-B1A3-4A5D-8547-4B7FA2C6CB57}" type="datetimeFigureOut">
              <a:rPr lang="en-US" smtClean="0"/>
              <a:t>8/17/2025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3CDD63-122C-42F3-9EEC-0D8A5B758592}" type="slidenum">
              <a:rPr lang="en-US" smtClean="0"/>
              <a:t>‹#›</a:t>
            </a:fld>
            <a:endParaRPr lang="en-US"/>
          </a:p>
        </p:txBody>
      </p:sp>
    </p:spTree>
    <p:extLst>
      <p:ext uri="{BB962C8B-B14F-4D97-AF65-F5344CB8AC3E}">
        <p14:creationId xmlns:p14="http://schemas.microsoft.com/office/powerpoint/2010/main" val="39192212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itchFamily="18" charset="0"/>
                <a:cs typeface="Times New Roman" pitchFamily="18" charset="0"/>
              </a:rPr>
              <a:t>Adding</a:t>
            </a:r>
            <a:r>
              <a:rPr lang="en-US" dirty="0"/>
              <a:t> Frames</a:t>
            </a:r>
          </a:p>
        </p:txBody>
      </p:sp>
    </p:spTree>
    <p:extLst>
      <p:ext uri="{BB962C8B-B14F-4D97-AF65-F5344CB8AC3E}">
        <p14:creationId xmlns:p14="http://schemas.microsoft.com/office/powerpoint/2010/main" val="7137981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HTML Frames</a:t>
            </a:r>
          </a:p>
        </p:txBody>
      </p:sp>
      <p:sp>
        <p:nvSpPr>
          <p:cNvPr id="3" name="Content Placeholder 2"/>
          <p:cNvSpPr>
            <a:spLocks noGrp="1"/>
          </p:cNvSpPr>
          <p:nvPr>
            <p:ph idx="1"/>
          </p:nvPr>
        </p:nvSpPr>
        <p:spPr>
          <a:xfrm>
            <a:off x="457200" y="914400"/>
            <a:ext cx="8229600" cy="5638800"/>
          </a:xfrm>
        </p:spPr>
        <p:txBody>
          <a:bodyPr>
            <a:normAutofit/>
          </a:bodyPr>
          <a:lstStyle/>
          <a:p>
            <a:r>
              <a:rPr lang="en-US" sz="2000" dirty="0">
                <a:latin typeface="Times New Roman" pitchFamily="18" charset="0"/>
                <a:cs typeface="Times New Roman" pitchFamily="18" charset="0"/>
              </a:rPr>
              <a:t>HTML frames are used to divide your browser window into multiple sections where each section can load a separate HTML document. </a:t>
            </a:r>
          </a:p>
          <a:p>
            <a:r>
              <a:rPr lang="en-US" sz="2000" dirty="0">
                <a:latin typeface="Times New Roman" pitchFamily="18" charset="0"/>
                <a:cs typeface="Times New Roman" pitchFamily="18" charset="0"/>
              </a:rPr>
              <a:t>A collection of frames in the browser window is known as a frameset. </a:t>
            </a:r>
          </a:p>
          <a:p>
            <a:r>
              <a:rPr lang="en-US" sz="2000" dirty="0">
                <a:latin typeface="Times New Roman" pitchFamily="18" charset="0"/>
                <a:cs typeface="Times New Roman" pitchFamily="18" charset="0"/>
              </a:rPr>
              <a:t>The window is divided into frames in a similar way the tables are organized: into rows and columns.</a:t>
            </a:r>
          </a:p>
          <a:p>
            <a:pPr marL="0" indent="0">
              <a:buNone/>
            </a:pPr>
            <a:r>
              <a:rPr lang="en-US" sz="2000" b="1" dirty="0">
                <a:latin typeface="Times New Roman" pitchFamily="18" charset="0"/>
                <a:cs typeface="Times New Roman" pitchFamily="18" charset="0"/>
              </a:rPr>
              <a:t>Disadvantages of Frames</a:t>
            </a:r>
          </a:p>
          <a:p>
            <a:r>
              <a:rPr lang="en-US" sz="2000" dirty="0">
                <a:latin typeface="Times New Roman" pitchFamily="18" charset="0"/>
                <a:cs typeface="Times New Roman" pitchFamily="18" charset="0"/>
              </a:rPr>
              <a:t>Some smaller devices cannot cope with frames often because their screen is not big enough to be divided up.</a:t>
            </a:r>
          </a:p>
          <a:p>
            <a:r>
              <a:rPr lang="en-US" sz="2000" dirty="0">
                <a:latin typeface="Times New Roman" pitchFamily="18" charset="0"/>
                <a:cs typeface="Times New Roman" pitchFamily="18" charset="0"/>
              </a:rPr>
              <a:t>Sometimes your page will be displayed differently on different computers due to different screen resolution.</a:t>
            </a:r>
          </a:p>
          <a:p>
            <a:r>
              <a:rPr lang="en-US" sz="2000" dirty="0">
                <a:latin typeface="Times New Roman" pitchFamily="18" charset="0"/>
                <a:cs typeface="Times New Roman" pitchFamily="18" charset="0"/>
              </a:rPr>
              <a:t>The browser's </a:t>
            </a:r>
            <a:r>
              <a:rPr lang="en-US" sz="2000" i="1" dirty="0">
                <a:latin typeface="Times New Roman" pitchFamily="18" charset="0"/>
                <a:cs typeface="Times New Roman" pitchFamily="18" charset="0"/>
              </a:rPr>
              <a:t>back</a:t>
            </a:r>
            <a:r>
              <a:rPr lang="en-US" sz="2000" dirty="0">
                <a:latin typeface="Times New Roman" pitchFamily="18" charset="0"/>
                <a:cs typeface="Times New Roman" pitchFamily="18" charset="0"/>
              </a:rPr>
              <a:t> button might not work as the user hopes.</a:t>
            </a:r>
          </a:p>
          <a:p>
            <a:r>
              <a:rPr lang="en-US" sz="2000" dirty="0">
                <a:latin typeface="Times New Roman" pitchFamily="18" charset="0"/>
                <a:cs typeface="Times New Roman" pitchFamily="18" charset="0"/>
              </a:rPr>
              <a:t>There are still few browsers that do not support frame technology.</a:t>
            </a:r>
          </a:p>
        </p:txBody>
      </p:sp>
    </p:spTree>
    <p:extLst>
      <p:ext uri="{BB962C8B-B14F-4D97-AF65-F5344CB8AC3E}">
        <p14:creationId xmlns:p14="http://schemas.microsoft.com/office/powerpoint/2010/main" val="258217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3581400" cy="563562"/>
          </a:xfrm>
        </p:spPr>
        <p:txBody>
          <a:bodyPr>
            <a:normAutofit/>
          </a:bodyPr>
          <a:lstStyle/>
          <a:p>
            <a:r>
              <a:rPr lang="en-US" sz="2800" dirty="0">
                <a:latin typeface="Times New Roman" pitchFamily="18" charset="0"/>
                <a:cs typeface="Times New Roman" pitchFamily="18" charset="0"/>
              </a:rPr>
              <a:t>Creating Frames</a:t>
            </a:r>
            <a:endParaRPr lang="en-US" sz="2800" dirty="0"/>
          </a:p>
        </p:txBody>
      </p:sp>
      <p:sp>
        <p:nvSpPr>
          <p:cNvPr id="3" name="Content Placeholder 2"/>
          <p:cNvSpPr>
            <a:spLocks noGrp="1"/>
          </p:cNvSpPr>
          <p:nvPr>
            <p:ph idx="1"/>
          </p:nvPr>
        </p:nvSpPr>
        <p:spPr>
          <a:xfrm>
            <a:off x="457200" y="838200"/>
            <a:ext cx="8229600" cy="4525963"/>
          </a:xfrm>
        </p:spPr>
        <p:txBody>
          <a:bodyPr>
            <a:normAutofit/>
          </a:bodyPr>
          <a:lstStyle/>
          <a:p>
            <a:r>
              <a:rPr lang="en-US" sz="2000" dirty="0">
                <a:latin typeface="Times New Roman" pitchFamily="18" charset="0"/>
                <a:cs typeface="Times New Roman" pitchFamily="18" charset="0"/>
              </a:rPr>
              <a:t>To use frames on a page we use &lt;frameset&gt; tag instead of &lt;body&gt; tag. </a:t>
            </a:r>
          </a:p>
          <a:p>
            <a:r>
              <a:rPr lang="en-US" sz="2000" dirty="0">
                <a:latin typeface="Times New Roman" pitchFamily="18" charset="0"/>
                <a:cs typeface="Times New Roman" pitchFamily="18" charset="0"/>
              </a:rPr>
              <a:t>The &lt;frameset&gt; tag defines, how to divide the window into frames. </a:t>
            </a:r>
          </a:p>
          <a:p>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rows</a:t>
            </a:r>
            <a:r>
              <a:rPr lang="en-US" sz="2000" dirty="0">
                <a:latin typeface="Times New Roman" pitchFamily="18" charset="0"/>
                <a:cs typeface="Times New Roman" pitchFamily="18" charset="0"/>
              </a:rPr>
              <a:t> attribute of &lt;frameset&gt; tag defines horizontal frames.</a:t>
            </a:r>
          </a:p>
          <a:p>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cols</a:t>
            </a:r>
            <a:r>
              <a:rPr lang="en-US" sz="2000" dirty="0">
                <a:latin typeface="Times New Roman" pitchFamily="18" charset="0"/>
                <a:cs typeface="Times New Roman" pitchFamily="18" charset="0"/>
              </a:rPr>
              <a:t> attribute defines vertical frames. </a:t>
            </a:r>
          </a:p>
          <a:p>
            <a:r>
              <a:rPr lang="en-US" sz="2000" dirty="0">
                <a:latin typeface="Times New Roman" pitchFamily="18" charset="0"/>
                <a:cs typeface="Times New Roman" pitchFamily="18" charset="0"/>
              </a:rPr>
              <a:t>Each frame is indicated by &lt;frame&gt; tag and it defines which HTML document shall open into the frame.</a:t>
            </a:r>
          </a:p>
          <a:p>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3116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6400800"/>
          </a:xfrm>
        </p:spPr>
        <p:txBody>
          <a:bodyPr>
            <a:normAutofit/>
          </a:bodyPr>
          <a:lstStyle/>
          <a:p>
            <a:r>
              <a:rPr lang="en-US" sz="2000" dirty="0">
                <a:effectLst/>
              </a:rPr>
              <a:t>&lt;!DOCTYPE html&gt; </a:t>
            </a:r>
          </a:p>
          <a:p>
            <a:pPr marL="0" indent="0">
              <a:buNone/>
            </a:pPr>
            <a:r>
              <a:rPr lang="en-US" sz="2000" dirty="0">
                <a:effectLst/>
              </a:rPr>
              <a:t>&lt;html&gt; </a:t>
            </a:r>
          </a:p>
          <a:p>
            <a:pPr marL="0" indent="0">
              <a:buNone/>
            </a:pPr>
            <a:r>
              <a:rPr lang="en-US" sz="2000" dirty="0">
                <a:effectLst/>
              </a:rPr>
              <a:t>&lt;head&gt; </a:t>
            </a:r>
          </a:p>
          <a:p>
            <a:pPr marL="0" indent="0">
              <a:buNone/>
            </a:pPr>
            <a:r>
              <a:rPr lang="en-US" sz="2000" dirty="0">
                <a:effectLst/>
              </a:rPr>
              <a:t>&lt;title&gt;HTML Frames&lt;/title&gt; </a:t>
            </a:r>
          </a:p>
          <a:p>
            <a:pPr marL="0" indent="0">
              <a:buNone/>
            </a:pPr>
            <a:r>
              <a:rPr lang="en-US" sz="2000" dirty="0">
                <a:effectLst/>
              </a:rPr>
              <a:t>&lt;/head&gt; </a:t>
            </a:r>
          </a:p>
          <a:p>
            <a:pPr marL="0" indent="0">
              <a:buNone/>
            </a:pPr>
            <a:r>
              <a:rPr lang="en-US" sz="2000" dirty="0">
                <a:effectLst/>
              </a:rPr>
              <a:t>&lt;frameset rows = "10%,80%,10%"&gt;     </a:t>
            </a:r>
            <a:r>
              <a:rPr lang="en-US" sz="2000" i="1" dirty="0">
                <a:effectLst/>
                <a:latin typeface="Times New Roman" pitchFamily="18" charset="0"/>
                <a:cs typeface="Times New Roman" pitchFamily="18" charset="0"/>
              </a:rPr>
              <a:t>&lt;frameset cols = "25%,50%,25%"&gt;</a:t>
            </a:r>
          </a:p>
          <a:p>
            <a:pPr marL="0" indent="0">
              <a:buNone/>
            </a:pPr>
            <a:r>
              <a:rPr lang="en-US" sz="2000" dirty="0"/>
              <a:t>	</a:t>
            </a:r>
            <a:r>
              <a:rPr lang="en-US" sz="2000" dirty="0">
                <a:effectLst/>
              </a:rPr>
              <a:t>&lt;frame name = "top" </a:t>
            </a:r>
            <a:r>
              <a:rPr lang="en-US" sz="2000" dirty="0" err="1">
                <a:effectLst/>
              </a:rPr>
              <a:t>src</a:t>
            </a:r>
            <a:r>
              <a:rPr lang="en-US" sz="2000" dirty="0">
                <a:effectLst/>
              </a:rPr>
              <a:t> = "/html/top_frame.htm" /&gt; </a:t>
            </a:r>
          </a:p>
          <a:p>
            <a:pPr marL="0" indent="0">
              <a:buNone/>
            </a:pPr>
            <a:r>
              <a:rPr lang="en-US" sz="2000" dirty="0"/>
              <a:t>	</a:t>
            </a:r>
            <a:r>
              <a:rPr lang="en-US" sz="2000" dirty="0">
                <a:effectLst/>
              </a:rPr>
              <a:t>&lt;frame name = "main" </a:t>
            </a:r>
            <a:r>
              <a:rPr lang="en-US" sz="2000" dirty="0" err="1">
                <a:effectLst/>
              </a:rPr>
              <a:t>src</a:t>
            </a:r>
            <a:r>
              <a:rPr lang="en-US" sz="2000" dirty="0">
                <a:effectLst/>
              </a:rPr>
              <a:t> = "/html/main_frame.htm" /&gt; </a:t>
            </a:r>
          </a:p>
          <a:p>
            <a:pPr marL="0" indent="0">
              <a:buNone/>
            </a:pPr>
            <a:r>
              <a:rPr lang="en-US" sz="2000" dirty="0"/>
              <a:t>	</a:t>
            </a:r>
            <a:r>
              <a:rPr lang="en-US" sz="2000" dirty="0">
                <a:effectLst/>
              </a:rPr>
              <a:t>&lt;frame name = "bottom" </a:t>
            </a:r>
            <a:r>
              <a:rPr lang="en-US" sz="2000" dirty="0" err="1">
                <a:effectLst/>
              </a:rPr>
              <a:t>src</a:t>
            </a:r>
            <a:r>
              <a:rPr lang="en-US" sz="2000" dirty="0">
                <a:effectLst/>
              </a:rPr>
              <a:t> = "/html/bottom_frame.htm" /&gt; &lt;</a:t>
            </a:r>
            <a:r>
              <a:rPr lang="en-US" sz="2000" dirty="0" err="1">
                <a:effectLst/>
              </a:rPr>
              <a:t>noframes</a:t>
            </a:r>
            <a:r>
              <a:rPr lang="en-US" sz="2000" dirty="0">
                <a:effectLst/>
              </a:rPr>
              <a:t>&gt; </a:t>
            </a:r>
          </a:p>
          <a:p>
            <a:pPr marL="0" indent="0">
              <a:buNone/>
            </a:pPr>
            <a:r>
              <a:rPr lang="en-US" sz="2000" dirty="0"/>
              <a:t>	</a:t>
            </a:r>
            <a:r>
              <a:rPr lang="en-US" sz="2000" dirty="0">
                <a:effectLst/>
              </a:rPr>
              <a:t>&lt;body&gt;Sorry!!Your browser does not support frames.&lt;/body&gt; </a:t>
            </a:r>
          </a:p>
          <a:p>
            <a:pPr marL="0" indent="0">
              <a:buNone/>
            </a:pPr>
            <a:r>
              <a:rPr lang="en-US" sz="2000" dirty="0">
                <a:effectLst/>
              </a:rPr>
              <a:t>&lt;/</a:t>
            </a:r>
            <a:r>
              <a:rPr lang="en-US" sz="2000" dirty="0" err="1">
                <a:effectLst/>
              </a:rPr>
              <a:t>noframes</a:t>
            </a:r>
            <a:r>
              <a:rPr lang="en-US" sz="2000" dirty="0">
                <a:effectLst/>
              </a:rPr>
              <a:t>&gt;</a:t>
            </a:r>
          </a:p>
          <a:p>
            <a:pPr marL="0" indent="0">
              <a:buNone/>
            </a:pPr>
            <a:r>
              <a:rPr lang="en-US" sz="2000" dirty="0">
                <a:effectLst/>
              </a:rPr>
              <a:t>&lt;/frameset&gt; </a:t>
            </a:r>
          </a:p>
          <a:p>
            <a:pPr marL="0" indent="0">
              <a:buNone/>
            </a:pPr>
            <a:r>
              <a:rPr lang="en-US" sz="2000" dirty="0">
                <a:effectLst/>
              </a:rPr>
              <a:t>&lt;/html&gt;</a:t>
            </a:r>
            <a:endParaRPr lang="en-US" sz="2000" dirty="0">
              <a:latin typeface="Times New Roman" pitchFamily="18" charset="0"/>
              <a:cs typeface="Times New Roman" pitchFamily="18" charset="0"/>
            </a:endParaRPr>
          </a:p>
        </p:txBody>
      </p:sp>
      <p:sp>
        <p:nvSpPr>
          <p:cNvPr id="4" name="Rectangle 3"/>
          <p:cNvSpPr/>
          <p:nvPr/>
        </p:nvSpPr>
        <p:spPr>
          <a:xfrm>
            <a:off x="3874850" y="-8106"/>
            <a:ext cx="5040549" cy="1815882"/>
          </a:xfrm>
          <a:prstGeom prst="rect">
            <a:avLst/>
          </a:prstGeom>
        </p:spPr>
        <p:txBody>
          <a:bodyPr wrap="square">
            <a:spAutoFit/>
          </a:bodyPr>
          <a:lstStyle/>
          <a:p>
            <a:r>
              <a:rPr lang="en-US" sz="1400" dirty="0">
                <a:latin typeface="Times New Roman" pitchFamily="18" charset="0"/>
                <a:cs typeface="Times New Roman" pitchFamily="18" charset="0"/>
              </a:rPr>
              <a:t>If a user is using any old browser or any browser, which does not support frames then &lt;</a:t>
            </a:r>
            <a:r>
              <a:rPr lang="en-US" sz="1400" dirty="0" err="1">
                <a:latin typeface="Times New Roman" pitchFamily="18" charset="0"/>
                <a:cs typeface="Times New Roman" pitchFamily="18" charset="0"/>
              </a:rPr>
              <a:t>noframes</a:t>
            </a:r>
            <a:r>
              <a:rPr lang="en-US" sz="1400" dirty="0">
                <a:latin typeface="Times New Roman" pitchFamily="18" charset="0"/>
                <a:cs typeface="Times New Roman" pitchFamily="18" charset="0"/>
              </a:rPr>
              <a:t>&gt; element should be displayed to the user.</a:t>
            </a:r>
          </a:p>
          <a:p>
            <a:r>
              <a:rPr lang="en-US" sz="1400" dirty="0">
                <a:latin typeface="Times New Roman" pitchFamily="18" charset="0"/>
                <a:cs typeface="Times New Roman" pitchFamily="18" charset="0"/>
              </a:rPr>
              <a:t>So you must place a &lt;body&gt; element inside the &lt;</a:t>
            </a:r>
            <a:r>
              <a:rPr lang="en-US" sz="1400" dirty="0" err="1">
                <a:latin typeface="Times New Roman" pitchFamily="18" charset="0"/>
                <a:cs typeface="Times New Roman" pitchFamily="18" charset="0"/>
              </a:rPr>
              <a:t>noframes</a:t>
            </a:r>
            <a:r>
              <a:rPr lang="en-US" sz="1400" dirty="0">
                <a:latin typeface="Times New Roman" pitchFamily="18" charset="0"/>
                <a:cs typeface="Times New Roman" pitchFamily="18" charset="0"/>
              </a:rPr>
              <a:t>&gt; element because the &lt;frameset&gt; element is supposed to replace the &lt;body&gt; element, but if a browser does not understand &lt;frameset&gt; element then it should understand what is inside the &lt;body&gt; element which is contained in a &lt;</a:t>
            </a:r>
            <a:r>
              <a:rPr lang="en-US" sz="1400" dirty="0" err="1">
                <a:latin typeface="Times New Roman" pitchFamily="18" charset="0"/>
                <a:cs typeface="Times New Roman" pitchFamily="18" charset="0"/>
              </a:rPr>
              <a:t>noframes</a:t>
            </a:r>
            <a:r>
              <a:rPr lang="en-US" sz="1400" dirty="0">
                <a:latin typeface="Times New Roman" pitchFamily="18" charset="0"/>
                <a:cs typeface="Times New Roman" pitchFamily="18" charset="0"/>
              </a:rPr>
              <a:t>&gt; element.</a:t>
            </a:r>
          </a:p>
        </p:txBody>
      </p:sp>
    </p:spTree>
    <p:extLst>
      <p:ext uri="{BB962C8B-B14F-4D97-AF65-F5344CB8AC3E}">
        <p14:creationId xmlns:p14="http://schemas.microsoft.com/office/powerpoint/2010/main" val="36732267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03238"/>
          </a:xfrm>
        </p:spPr>
        <p:txBody>
          <a:bodyPr>
            <a:noAutofit/>
          </a:bodyPr>
          <a:lstStyle/>
          <a:p>
            <a:r>
              <a:rPr lang="en-US" sz="3200" dirty="0">
                <a:latin typeface="Times New Roman" pitchFamily="18" charset="0"/>
                <a:cs typeface="Times New Roman" pitchFamily="18" charset="0"/>
              </a:rPr>
              <a:t>The &lt;frameset&gt; Tag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79298804"/>
              </p:ext>
            </p:extLst>
          </p:nvPr>
        </p:nvGraphicFramePr>
        <p:xfrm>
          <a:off x="381000" y="762000"/>
          <a:ext cx="8229600" cy="49479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r>
                        <a:rPr lang="en-US" b="1" dirty="0">
                          <a:latin typeface="Times New Roman" pitchFamily="18" charset="0"/>
                          <a:cs typeface="Times New Roman" pitchFamily="18" charset="0"/>
                        </a:rPr>
                        <a:t>Attribute</a:t>
                      </a:r>
                    </a:p>
                  </a:txBody>
                  <a:tcPr/>
                </a:tc>
                <a:tc>
                  <a:txBody>
                    <a:bodyPr/>
                    <a:lstStyle/>
                    <a:p>
                      <a:r>
                        <a:rPr lang="en-US"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r>
                        <a:rPr lang="en-US" b="0" dirty="0">
                          <a:latin typeface="Times New Roman" pitchFamily="18" charset="0"/>
                          <a:cs typeface="Times New Roman" pitchFamily="18" charset="0"/>
                        </a:rPr>
                        <a:t>Cols</a:t>
                      </a: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Specifies how many columns are contained in the frameset and the size of each column. Four methods</a:t>
                      </a:r>
                    </a:p>
                    <a:p>
                      <a:r>
                        <a:rPr lang="en-US" sz="1800" b="0" i="0" kern="1200" dirty="0">
                          <a:solidFill>
                            <a:schemeClr val="tx1"/>
                          </a:solidFill>
                          <a:effectLst/>
                          <a:latin typeface="Times New Roman" pitchFamily="18" charset="0"/>
                          <a:ea typeface="+mn-ea"/>
                          <a:cs typeface="Times New Roman" pitchFamily="18" charset="0"/>
                        </a:rPr>
                        <a:t>Absolute pixels -&gt;cols = </a:t>
                      </a:r>
                      <a:r>
                        <a:rPr lang="en-US" sz="1800" b="0" i="1" kern="1200" dirty="0">
                          <a:solidFill>
                            <a:schemeClr val="tx1"/>
                          </a:solidFill>
                          <a:effectLst/>
                          <a:latin typeface="Times New Roman" pitchFamily="18" charset="0"/>
                          <a:ea typeface="+mn-ea"/>
                          <a:cs typeface="Times New Roman" pitchFamily="18" charset="0"/>
                        </a:rPr>
                        <a:t>"100, 500, 100“</a:t>
                      </a:r>
                    </a:p>
                    <a:p>
                      <a:r>
                        <a:rPr lang="en-US" sz="1800" b="0" i="0" kern="1200" dirty="0">
                          <a:solidFill>
                            <a:schemeClr val="tx1"/>
                          </a:solidFill>
                          <a:effectLst/>
                          <a:latin typeface="Times New Roman" pitchFamily="18" charset="0"/>
                          <a:ea typeface="+mn-ea"/>
                          <a:cs typeface="Times New Roman" pitchFamily="18" charset="0"/>
                        </a:rPr>
                        <a:t>Percentage of browser window -&gt; </a:t>
                      </a:r>
                      <a:r>
                        <a:rPr lang="en-US" sz="1800" b="0" i="1" kern="1200" dirty="0">
                          <a:solidFill>
                            <a:schemeClr val="tx1"/>
                          </a:solidFill>
                          <a:effectLst/>
                          <a:latin typeface="Times New Roman" pitchFamily="18" charset="0"/>
                          <a:ea typeface="+mn-ea"/>
                          <a:cs typeface="Times New Roman" pitchFamily="18" charset="0"/>
                        </a:rPr>
                        <a:t>cols = "10%, 80%, 10%“</a:t>
                      </a:r>
                    </a:p>
                    <a:p>
                      <a:r>
                        <a:rPr lang="en-US" sz="1800" b="0" i="0" kern="1200" dirty="0">
                          <a:solidFill>
                            <a:schemeClr val="tx1"/>
                          </a:solidFill>
                          <a:effectLst/>
                          <a:latin typeface="Times New Roman" pitchFamily="18" charset="0"/>
                          <a:ea typeface="+mn-ea"/>
                          <a:cs typeface="Times New Roman" pitchFamily="18" charset="0"/>
                        </a:rPr>
                        <a:t>Using a wildcard symbol-&gt; cols = </a:t>
                      </a:r>
                      <a:r>
                        <a:rPr lang="en-US" sz="1800" b="0" i="1" kern="1200" dirty="0">
                          <a:solidFill>
                            <a:schemeClr val="tx1"/>
                          </a:solidFill>
                          <a:effectLst/>
                          <a:latin typeface="Times New Roman" pitchFamily="18" charset="0"/>
                          <a:ea typeface="+mn-ea"/>
                          <a:cs typeface="Times New Roman" pitchFamily="18" charset="0"/>
                        </a:rPr>
                        <a:t>"10%, *, 10%“</a:t>
                      </a:r>
                    </a:p>
                    <a:p>
                      <a:r>
                        <a:rPr lang="en-US" sz="1800" b="0" i="0" kern="1200" dirty="0">
                          <a:solidFill>
                            <a:schemeClr val="tx1"/>
                          </a:solidFill>
                          <a:effectLst/>
                          <a:latin typeface="Times New Roman" pitchFamily="18" charset="0"/>
                          <a:ea typeface="+mn-ea"/>
                          <a:cs typeface="Times New Roman" pitchFamily="18" charset="0"/>
                        </a:rPr>
                        <a:t>Relative widths of the browser window -&gt;</a:t>
                      </a:r>
                      <a:r>
                        <a:rPr lang="en-US" sz="1800" b="0" i="0" kern="1200" baseline="0" dirty="0">
                          <a:solidFill>
                            <a:schemeClr val="tx1"/>
                          </a:solidFill>
                          <a:effectLst/>
                          <a:latin typeface="Times New Roman" pitchFamily="18" charset="0"/>
                          <a:ea typeface="+mn-ea"/>
                          <a:cs typeface="Times New Roman" pitchFamily="18" charset="0"/>
                        </a:rPr>
                        <a:t> </a:t>
                      </a:r>
                      <a:r>
                        <a:rPr lang="en-US" sz="1800" b="0" i="1" kern="1200" dirty="0">
                          <a:solidFill>
                            <a:schemeClr val="tx1"/>
                          </a:solidFill>
                          <a:effectLst/>
                          <a:latin typeface="Times New Roman" pitchFamily="18" charset="0"/>
                          <a:ea typeface="+mn-ea"/>
                          <a:cs typeface="Times New Roman" pitchFamily="18" charset="0"/>
                        </a:rPr>
                        <a:t>cols = "3*, 2*, 1*"</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1800" b="0" i="0" kern="1200" dirty="0">
                          <a:solidFill>
                            <a:schemeClr val="tx1"/>
                          </a:solidFill>
                          <a:effectLst/>
                          <a:latin typeface="Times New Roman" pitchFamily="18" charset="0"/>
                          <a:ea typeface="+mn-ea"/>
                          <a:cs typeface="Times New Roman" pitchFamily="18" charset="0"/>
                        </a:rPr>
                        <a:t>rows</a:t>
                      </a:r>
                      <a:endParaRPr lang="en-US" b="0"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used to specify the number of rows in the frameset</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370840">
                <a:tc>
                  <a:txBody>
                    <a:bodyPr/>
                    <a:lstStyle/>
                    <a:p>
                      <a:r>
                        <a:rPr lang="en-US" sz="1800" b="0" i="0" kern="1200" dirty="0">
                          <a:solidFill>
                            <a:schemeClr val="tx1"/>
                          </a:solidFill>
                          <a:effectLst/>
                          <a:latin typeface="Times New Roman" pitchFamily="18" charset="0"/>
                          <a:ea typeface="+mn-ea"/>
                          <a:cs typeface="Times New Roman" pitchFamily="18" charset="0"/>
                        </a:rPr>
                        <a:t>border</a:t>
                      </a:r>
                      <a:endParaRPr lang="en-US" b="0"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This attribute specifies the width of the border of each frame in pixels. For example, border = "5". A value of zero means no border.</a:t>
                      </a:r>
                      <a:endParaRPr lang="en-US" b="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itchFamily="18" charset="0"/>
                          <a:ea typeface="+mn-ea"/>
                          <a:cs typeface="Times New Roman" pitchFamily="18" charset="0"/>
                        </a:rPr>
                        <a:t>frameborder</a:t>
                      </a:r>
                      <a:endParaRPr lang="en-US" sz="1800" b="0" i="0" kern="1200" dirty="0">
                        <a:solidFill>
                          <a:schemeClr val="tx1"/>
                        </a:solidFill>
                        <a:effectLst/>
                        <a:latin typeface="Times New Roman" pitchFamily="18" charset="0"/>
                        <a:ea typeface="+mn-ea"/>
                        <a:cs typeface="Times New Roman"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This attribute specifies whether a three-dimensional border should be displayed between frames. This attribute takes value either 1 (yes) or 0 (no). For example </a:t>
                      </a:r>
                      <a:r>
                        <a:rPr lang="en-US" sz="1800" b="0" i="0" kern="1200" dirty="0" err="1">
                          <a:solidFill>
                            <a:schemeClr val="tx1"/>
                          </a:solidFill>
                          <a:effectLst/>
                          <a:latin typeface="Times New Roman" pitchFamily="18" charset="0"/>
                          <a:ea typeface="+mn-ea"/>
                          <a:cs typeface="Times New Roman" pitchFamily="18" charset="0"/>
                        </a:rPr>
                        <a:t>frameborder</a:t>
                      </a:r>
                      <a:r>
                        <a:rPr lang="en-US" sz="1800" b="0" i="0" kern="1200" dirty="0">
                          <a:solidFill>
                            <a:schemeClr val="tx1"/>
                          </a:solidFill>
                          <a:effectLst/>
                          <a:latin typeface="Times New Roman" pitchFamily="18" charset="0"/>
                          <a:ea typeface="+mn-ea"/>
                          <a:cs typeface="Times New Roman" pitchFamily="18" charset="0"/>
                        </a:rPr>
                        <a:t> = "0" specifies no border.</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kern="1200" dirty="0" err="1">
                          <a:solidFill>
                            <a:schemeClr val="tx1"/>
                          </a:solidFill>
                          <a:effectLst/>
                          <a:latin typeface="Times New Roman" pitchFamily="18" charset="0"/>
                          <a:ea typeface="+mn-ea"/>
                          <a:cs typeface="Times New Roman" pitchFamily="18" charset="0"/>
                        </a:rPr>
                        <a:t>framespacing</a:t>
                      </a:r>
                      <a:endParaRPr lang="en-US" sz="1800" b="0" i="0" kern="1200" dirty="0">
                        <a:solidFill>
                          <a:schemeClr val="tx1"/>
                        </a:solidFill>
                        <a:effectLst/>
                        <a:latin typeface="Times New Roman" pitchFamily="18" charset="0"/>
                        <a:ea typeface="+mn-ea"/>
                        <a:cs typeface="Times New Roman" pitchFamily="18" charset="0"/>
                      </a:endParaRPr>
                    </a:p>
                    <a:p>
                      <a:endParaRPr lang="en-US" b="0" dirty="0">
                        <a:latin typeface="Times New Roman" pitchFamily="18" charset="0"/>
                        <a:cs typeface="Times New Roman" pitchFamily="18" charset="0"/>
                      </a:endParaRPr>
                    </a:p>
                  </a:txBody>
                  <a:tcPr/>
                </a:tc>
                <a:tc>
                  <a:txBody>
                    <a:bodyPr/>
                    <a:lstStyle/>
                    <a:p>
                      <a:r>
                        <a:rPr lang="en-US" sz="1800" b="0" i="0" kern="1200" dirty="0">
                          <a:solidFill>
                            <a:schemeClr val="tx1"/>
                          </a:solidFill>
                          <a:effectLst/>
                          <a:latin typeface="Times New Roman" pitchFamily="18" charset="0"/>
                          <a:ea typeface="+mn-ea"/>
                          <a:cs typeface="Times New Roman" pitchFamily="18" charset="0"/>
                        </a:rPr>
                        <a:t>This attribute specifies the amount of space between frames in a frameset. This can take any integer value. For example </a:t>
                      </a:r>
                      <a:r>
                        <a:rPr lang="en-US" sz="1800" b="0" i="0" kern="1200" dirty="0" err="1">
                          <a:solidFill>
                            <a:schemeClr val="tx1"/>
                          </a:solidFill>
                          <a:effectLst/>
                          <a:latin typeface="Times New Roman" pitchFamily="18" charset="0"/>
                          <a:ea typeface="+mn-ea"/>
                          <a:cs typeface="Times New Roman" pitchFamily="18" charset="0"/>
                        </a:rPr>
                        <a:t>framespacing</a:t>
                      </a:r>
                      <a:r>
                        <a:rPr lang="en-US" sz="1800" b="0" i="0" kern="1200" dirty="0">
                          <a:solidFill>
                            <a:schemeClr val="tx1"/>
                          </a:solidFill>
                          <a:effectLst/>
                          <a:latin typeface="Times New Roman" pitchFamily="18" charset="0"/>
                          <a:ea typeface="+mn-ea"/>
                          <a:cs typeface="Times New Roman" pitchFamily="18" charset="0"/>
                        </a:rPr>
                        <a:t> = "10" means there should be 10 pixels spacing between each frames.</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26176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03238"/>
          </a:xfrm>
        </p:spPr>
        <p:txBody>
          <a:bodyPr>
            <a:noAutofit/>
          </a:bodyPr>
          <a:lstStyle/>
          <a:p>
            <a:r>
              <a:rPr lang="en-US" sz="3200" dirty="0">
                <a:latin typeface="Times New Roman" pitchFamily="18" charset="0"/>
                <a:cs typeface="Times New Roman" pitchFamily="18" charset="0"/>
              </a:rPr>
              <a:t>The &lt;frame&gt; Tag Attributes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808541105"/>
              </p:ext>
            </p:extLst>
          </p:nvPr>
        </p:nvGraphicFramePr>
        <p:xfrm>
          <a:off x="381000" y="762000"/>
          <a:ext cx="8229600" cy="497332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r>
                        <a:rPr lang="en-US" sz="1600" b="1" dirty="0">
                          <a:latin typeface="Times New Roman" pitchFamily="18" charset="0"/>
                          <a:cs typeface="Times New Roman" pitchFamily="18" charset="0"/>
                        </a:rPr>
                        <a:t>Attribute</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Times New Roman" pitchFamily="18" charset="0"/>
                          <a:ea typeface="+mn-ea"/>
                          <a:cs typeface="Times New Roman" pitchFamily="18" charset="0"/>
                        </a:rPr>
                        <a:t>src</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is used to give the file name that should be loaded in the frame. Its value can be any URL. </a:t>
                      </a:r>
                    </a:p>
                    <a:p>
                      <a:r>
                        <a:rPr lang="en-US" sz="1600" b="0" i="0" kern="1200" dirty="0" err="1">
                          <a:solidFill>
                            <a:schemeClr val="tx1"/>
                          </a:solidFill>
                          <a:effectLst/>
                          <a:latin typeface="Times New Roman" pitchFamily="18" charset="0"/>
                          <a:ea typeface="+mn-ea"/>
                          <a:cs typeface="Times New Roman" pitchFamily="18" charset="0"/>
                        </a:rPr>
                        <a:t>src</a:t>
                      </a:r>
                      <a:r>
                        <a:rPr lang="en-US" sz="1600" b="0" i="0" kern="1200" dirty="0">
                          <a:solidFill>
                            <a:schemeClr val="tx1"/>
                          </a:solidFill>
                          <a:effectLst/>
                          <a:latin typeface="Times New Roman" pitchFamily="18" charset="0"/>
                          <a:ea typeface="+mn-ea"/>
                          <a:cs typeface="Times New Roman" pitchFamily="18" charset="0"/>
                        </a:rPr>
                        <a:t> = "/html/top_frame.htm" will load an HTML file available in html directory.</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solidFill>
                          <a:effectLst/>
                          <a:latin typeface="Times New Roman" pitchFamily="18" charset="0"/>
                          <a:ea typeface="+mn-ea"/>
                          <a:cs typeface="Times New Roman" pitchFamily="18" charset="0"/>
                        </a:rPr>
                        <a:t>name</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allows you to give a name to a frame. It is used to indicate which frame a document should be loaded into. This is especially important when you want to create links in one frame that load pages into an another frame, in which case the second frame needs a name to identify itself as the target of the link.</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Times New Roman" pitchFamily="18" charset="0"/>
                          <a:ea typeface="+mn-ea"/>
                          <a:cs typeface="Times New Roman" pitchFamily="18" charset="0"/>
                        </a:rPr>
                        <a:t>frameborder</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specifies whether or not the borders of that frame are shown; it overrides the value given in the </a:t>
                      </a:r>
                      <a:r>
                        <a:rPr lang="en-US" sz="1600" b="0" i="0" kern="1200" dirty="0" err="1">
                          <a:solidFill>
                            <a:schemeClr val="tx1"/>
                          </a:solidFill>
                          <a:effectLst/>
                          <a:latin typeface="Times New Roman" pitchFamily="18" charset="0"/>
                          <a:ea typeface="+mn-ea"/>
                          <a:cs typeface="Times New Roman" pitchFamily="18" charset="0"/>
                        </a:rPr>
                        <a:t>frameborder</a:t>
                      </a:r>
                      <a:r>
                        <a:rPr lang="en-US" sz="1600" b="0" i="0" kern="1200" dirty="0">
                          <a:solidFill>
                            <a:schemeClr val="tx1"/>
                          </a:solidFill>
                          <a:effectLst/>
                          <a:latin typeface="Times New Roman" pitchFamily="18" charset="0"/>
                          <a:ea typeface="+mn-ea"/>
                          <a:cs typeface="Times New Roman" pitchFamily="18" charset="0"/>
                        </a:rPr>
                        <a:t> attribute on the &lt;frameset&gt; tag if one is given, and this can take values either 1 (yes) or 0 (no).</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Times New Roman" pitchFamily="18" charset="0"/>
                          <a:ea typeface="+mn-ea"/>
                          <a:cs typeface="Times New Roman" pitchFamily="18" charset="0"/>
                        </a:rPr>
                        <a:t>marginwidth</a:t>
                      </a:r>
                      <a:endParaRPr lang="en-US" sz="1600" b="0" i="0" kern="1200" dirty="0">
                        <a:solidFill>
                          <a:schemeClr val="tx1"/>
                        </a:solidFill>
                        <a:effectLst/>
                        <a:latin typeface="Times New Roman" pitchFamily="18" charset="0"/>
                        <a:ea typeface="+mn-ea"/>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i="0" kern="1200" dirty="0">
                        <a:solidFill>
                          <a:schemeClr val="tx1"/>
                        </a:solidFill>
                        <a:effectLst/>
                        <a:latin typeface="Times New Roman" pitchFamily="18" charset="0"/>
                        <a:ea typeface="+mn-ea"/>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allows you to specify the width of the space between the left and right of the frame's borders and the frame's content. The value is given in pixels. For example </a:t>
                      </a:r>
                      <a:r>
                        <a:rPr lang="en-US" sz="1600" b="0" i="0" kern="1200" dirty="0" err="1">
                          <a:solidFill>
                            <a:schemeClr val="tx1"/>
                          </a:solidFill>
                          <a:effectLst/>
                          <a:latin typeface="Times New Roman" pitchFamily="18" charset="0"/>
                          <a:ea typeface="+mn-ea"/>
                          <a:cs typeface="Times New Roman" pitchFamily="18" charset="0"/>
                        </a:rPr>
                        <a:t>marginwidth</a:t>
                      </a:r>
                      <a:r>
                        <a:rPr lang="en-US" sz="1600" b="0" i="0" kern="1200" dirty="0">
                          <a:solidFill>
                            <a:schemeClr val="tx1"/>
                          </a:solidFill>
                          <a:effectLst/>
                          <a:latin typeface="Times New Roman" pitchFamily="18" charset="0"/>
                          <a:ea typeface="+mn-ea"/>
                          <a:cs typeface="Times New Roman" pitchFamily="18" charset="0"/>
                        </a:rPr>
                        <a:t> = "10".</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Times New Roman" pitchFamily="18" charset="0"/>
                          <a:ea typeface="+mn-ea"/>
                          <a:cs typeface="Times New Roman" pitchFamily="18" charset="0"/>
                        </a:rPr>
                        <a:t>marginheight</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allows you to specify the height of the space between the top and bottom of the frame's borders and its contents. The value is given in pixels. For example </a:t>
                      </a:r>
                      <a:r>
                        <a:rPr lang="en-US" sz="1600" b="0" i="0" kern="1200" dirty="0" err="1">
                          <a:solidFill>
                            <a:schemeClr val="tx1"/>
                          </a:solidFill>
                          <a:effectLst/>
                          <a:latin typeface="Times New Roman" pitchFamily="18" charset="0"/>
                          <a:ea typeface="+mn-ea"/>
                          <a:cs typeface="Times New Roman" pitchFamily="18" charset="0"/>
                        </a:rPr>
                        <a:t>marginheight</a:t>
                      </a:r>
                      <a:r>
                        <a:rPr lang="en-US" sz="1600" b="0" i="0" kern="1200" dirty="0">
                          <a:solidFill>
                            <a:schemeClr val="tx1"/>
                          </a:solidFill>
                          <a:effectLst/>
                          <a:latin typeface="Times New Roman" pitchFamily="18" charset="0"/>
                          <a:ea typeface="+mn-ea"/>
                          <a:cs typeface="Times New Roman" pitchFamily="18" charset="0"/>
                        </a:rPr>
                        <a:t> = "10".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7269060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8229600" cy="503238"/>
          </a:xfrm>
        </p:spPr>
        <p:txBody>
          <a:bodyPr>
            <a:noAutofit/>
          </a:bodyPr>
          <a:lstStyle/>
          <a:p>
            <a:r>
              <a:rPr lang="en-US" sz="3200" dirty="0">
                <a:latin typeface="Times New Roman" pitchFamily="18" charset="0"/>
                <a:cs typeface="Times New Roman" pitchFamily="18" charset="0"/>
              </a:rPr>
              <a:t>The &lt;frame&gt; Tag Attributes </a:t>
            </a:r>
            <a:r>
              <a:rPr lang="en-US" sz="3200" dirty="0" err="1">
                <a:latin typeface="Times New Roman" pitchFamily="18" charset="0"/>
                <a:cs typeface="Times New Roman" pitchFamily="18" charset="0"/>
              </a:rPr>
              <a:t>contd</a:t>
            </a:r>
            <a:r>
              <a:rPr lang="en-US" sz="3200" dirty="0">
                <a:latin typeface="Times New Roman" pitchFamily="18" charset="0"/>
                <a:cs typeface="Times New Roman" pitchFamily="18" charset="0"/>
              </a:rPr>
              <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9823984"/>
              </p:ext>
            </p:extLst>
          </p:nvPr>
        </p:nvGraphicFramePr>
        <p:xfrm>
          <a:off x="381000" y="762000"/>
          <a:ext cx="8229600" cy="2016760"/>
        </p:xfrm>
        <a:graphic>
          <a:graphicData uri="http://schemas.openxmlformats.org/drawingml/2006/table">
            <a:tbl>
              <a:tblPr firstRow="1" bandRow="1">
                <a:tableStyleId>{5940675A-B579-460E-94D1-54222C63F5DA}</a:tableStyleId>
              </a:tblPr>
              <a:tblGrid>
                <a:gridCol w="1524000">
                  <a:extLst>
                    <a:ext uri="{9D8B030D-6E8A-4147-A177-3AD203B41FA5}">
                      <a16:colId xmlns:a16="http://schemas.microsoft.com/office/drawing/2014/main" val="20000"/>
                    </a:ext>
                  </a:extLst>
                </a:gridCol>
                <a:gridCol w="6705600">
                  <a:extLst>
                    <a:ext uri="{9D8B030D-6E8A-4147-A177-3AD203B41FA5}">
                      <a16:colId xmlns:a16="http://schemas.microsoft.com/office/drawing/2014/main" val="20001"/>
                    </a:ext>
                  </a:extLst>
                </a:gridCol>
              </a:tblGrid>
              <a:tr h="370840">
                <a:tc>
                  <a:txBody>
                    <a:bodyPr/>
                    <a:lstStyle/>
                    <a:p>
                      <a:r>
                        <a:rPr lang="en-US" sz="1600" b="1" dirty="0">
                          <a:latin typeface="Times New Roman" pitchFamily="18" charset="0"/>
                          <a:cs typeface="Times New Roman" pitchFamily="18" charset="0"/>
                        </a:rPr>
                        <a:t>Attribute</a:t>
                      </a:r>
                    </a:p>
                  </a:txBody>
                  <a:tcPr/>
                </a:tc>
                <a:tc>
                  <a:txBody>
                    <a:bodyPr/>
                    <a:lstStyle/>
                    <a:p>
                      <a:r>
                        <a:rPr lang="en-US" sz="1600" b="1" dirty="0">
                          <a:latin typeface="Times New Roman" pitchFamily="18" charset="0"/>
                          <a:cs typeface="Times New Roman" pitchFamily="18" charset="0"/>
                        </a:rPr>
                        <a:t>Description</a:t>
                      </a:r>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err="1">
                          <a:solidFill>
                            <a:schemeClr val="tx1"/>
                          </a:solidFill>
                          <a:effectLst/>
                          <a:latin typeface="Times New Roman" pitchFamily="18" charset="0"/>
                          <a:ea typeface="+mn-ea"/>
                          <a:cs typeface="Times New Roman" pitchFamily="18" charset="0"/>
                        </a:rPr>
                        <a:t>noresize</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By default, you can resize any frame by clicking and dragging on the borders of a frame. The </a:t>
                      </a:r>
                      <a:r>
                        <a:rPr lang="en-US" sz="1600" b="0" i="0" kern="1200" dirty="0" err="1">
                          <a:solidFill>
                            <a:schemeClr val="tx1"/>
                          </a:solidFill>
                          <a:effectLst/>
                          <a:latin typeface="Times New Roman" pitchFamily="18" charset="0"/>
                          <a:ea typeface="+mn-ea"/>
                          <a:cs typeface="Times New Roman" pitchFamily="18" charset="0"/>
                        </a:rPr>
                        <a:t>noresize</a:t>
                      </a:r>
                      <a:r>
                        <a:rPr lang="en-US" sz="1600" b="0" i="0" kern="1200" dirty="0">
                          <a:solidFill>
                            <a:schemeClr val="tx1"/>
                          </a:solidFill>
                          <a:effectLst/>
                          <a:latin typeface="Times New Roman" pitchFamily="18" charset="0"/>
                          <a:ea typeface="+mn-ea"/>
                          <a:cs typeface="Times New Roman" pitchFamily="18" charset="0"/>
                        </a:rPr>
                        <a:t> attribute prevents a user from being able to resize the frame. For example </a:t>
                      </a:r>
                      <a:r>
                        <a:rPr lang="en-US" sz="1600" b="0" i="0" kern="1200" dirty="0" err="1">
                          <a:solidFill>
                            <a:schemeClr val="tx1"/>
                          </a:solidFill>
                          <a:effectLst/>
                          <a:latin typeface="Times New Roman" pitchFamily="18" charset="0"/>
                          <a:ea typeface="+mn-ea"/>
                          <a:cs typeface="Times New Roman" pitchFamily="18" charset="0"/>
                        </a:rPr>
                        <a:t>noresize</a:t>
                      </a:r>
                      <a:r>
                        <a:rPr lang="en-US" sz="1600" b="0" i="0" kern="1200" dirty="0">
                          <a:solidFill>
                            <a:schemeClr val="tx1"/>
                          </a:solidFill>
                          <a:effectLst/>
                          <a:latin typeface="Times New Roman" pitchFamily="18" charset="0"/>
                          <a:ea typeface="+mn-ea"/>
                          <a:cs typeface="Times New Roman" pitchFamily="18" charset="0"/>
                        </a:rPr>
                        <a:t> = "</a:t>
                      </a:r>
                      <a:r>
                        <a:rPr lang="en-US" sz="1600" b="0" i="0" kern="1200" dirty="0" err="1">
                          <a:solidFill>
                            <a:schemeClr val="tx1"/>
                          </a:solidFill>
                          <a:effectLst/>
                          <a:latin typeface="Times New Roman" pitchFamily="18" charset="0"/>
                          <a:ea typeface="+mn-ea"/>
                          <a:cs typeface="Times New Roman" pitchFamily="18" charset="0"/>
                        </a:rPr>
                        <a:t>noresize</a:t>
                      </a:r>
                      <a:r>
                        <a:rPr lang="en-US" sz="1600" b="0" i="0" kern="1200" dirty="0">
                          <a:solidFill>
                            <a:schemeClr val="tx1"/>
                          </a:solidFill>
                          <a:effectLst/>
                          <a:latin typeface="Times New Roman" pitchFamily="18" charset="0"/>
                          <a:ea typeface="+mn-ea"/>
                          <a:cs typeface="Times New Roman" pitchFamily="18" charset="0"/>
                        </a:rPr>
                        <a:t>".</a:t>
                      </a:r>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i="0" kern="1200" dirty="0">
                          <a:solidFill>
                            <a:schemeClr val="tx1"/>
                          </a:solidFill>
                          <a:effectLst/>
                          <a:latin typeface="Times New Roman" pitchFamily="18" charset="0"/>
                          <a:ea typeface="+mn-ea"/>
                          <a:cs typeface="Times New Roman" pitchFamily="18" charset="0"/>
                        </a:rPr>
                        <a:t>scrolling</a:t>
                      </a:r>
                      <a:endParaRPr lang="en-US" sz="1600" b="0" i="0" kern="1200" dirty="0">
                        <a:solidFill>
                          <a:schemeClr val="tx1"/>
                        </a:solidFill>
                        <a:effectLst/>
                        <a:latin typeface="Times New Roman" pitchFamily="18" charset="0"/>
                        <a:ea typeface="+mn-ea"/>
                        <a:cs typeface="Times New Roman" pitchFamily="18" charset="0"/>
                      </a:endParaRPr>
                    </a:p>
                    <a:p>
                      <a:endParaRPr lang="en-US" sz="1600" b="0" dirty="0">
                        <a:latin typeface="Times New Roman" pitchFamily="18" charset="0"/>
                        <a:cs typeface="Times New Roman" pitchFamily="18" charset="0"/>
                      </a:endParaRPr>
                    </a:p>
                  </a:txBody>
                  <a:tcPr/>
                </a:tc>
                <a:tc>
                  <a:txBody>
                    <a:bodyPr/>
                    <a:lstStyle/>
                    <a:p>
                      <a:r>
                        <a:rPr lang="en-US" sz="1600" b="0" i="0" kern="1200" dirty="0">
                          <a:solidFill>
                            <a:schemeClr val="tx1"/>
                          </a:solidFill>
                          <a:effectLst/>
                          <a:latin typeface="Times New Roman" pitchFamily="18" charset="0"/>
                          <a:ea typeface="+mn-ea"/>
                          <a:cs typeface="Times New Roman" pitchFamily="18" charset="0"/>
                        </a:rPr>
                        <a:t>This attribute controls the appearance of the scrollbars that appear on the frame. This takes values either "yes", "no" or "auto". For example scrolling = "no" means it should not have scroll bars.</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00784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F872A63D217A843A848CB489C7CC580" ma:contentTypeVersion="3" ma:contentTypeDescription="Create a new document." ma:contentTypeScope="" ma:versionID="b786a7b31ca661c827442982d388702f">
  <xsd:schema xmlns:xsd="http://www.w3.org/2001/XMLSchema" xmlns:xs="http://www.w3.org/2001/XMLSchema" xmlns:p="http://schemas.microsoft.com/office/2006/metadata/properties" xmlns:ns2="e58fabd9-3e57-423e-8ef4-3f553d060193" targetNamespace="http://schemas.microsoft.com/office/2006/metadata/properties" ma:root="true" ma:fieldsID="1d3e321fd108a319ee1d21860412aa96" ns2:_="">
    <xsd:import namespace="e58fabd9-3e57-423e-8ef4-3f553d060193"/>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8fabd9-3e57-423e-8ef4-3f553d060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1F16004-9D46-4B33-A804-98B525302091}"/>
</file>

<file path=customXml/itemProps2.xml><?xml version="1.0" encoding="utf-8"?>
<ds:datastoreItem xmlns:ds="http://schemas.openxmlformats.org/officeDocument/2006/customXml" ds:itemID="{52D65517-42EE-40DE-85FF-0F24638CBFEC}"/>
</file>

<file path=customXml/itemProps3.xml><?xml version="1.0" encoding="utf-8"?>
<ds:datastoreItem xmlns:ds="http://schemas.openxmlformats.org/officeDocument/2006/customXml" ds:itemID="{5B77F4C3-8E3B-471E-A249-1490ACC1E59F}"/>
</file>

<file path=docProps/app.xml><?xml version="1.0" encoding="utf-8"?>
<Properties xmlns="http://schemas.openxmlformats.org/officeDocument/2006/extended-properties" xmlns:vt="http://schemas.openxmlformats.org/officeDocument/2006/docPropsVTypes">
  <TotalTime>43</TotalTime>
  <Words>813</Words>
  <Application>Microsoft Office PowerPoint</Application>
  <PresentationFormat>On-screen Show (4:3)</PresentationFormat>
  <Paragraphs>69</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Adding Frames</vt:lpstr>
      <vt:lpstr>HTML Frames</vt:lpstr>
      <vt:lpstr>Creating Frames</vt:lpstr>
      <vt:lpstr>PowerPoint Presentation</vt:lpstr>
      <vt:lpstr>The &lt;frameset&gt; Tag Attributes</vt:lpstr>
      <vt:lpstr>The &lt;frame&gt; Tag Attributes</vt:lpstr>
      <vt:lpstr>The &lt;frame&gt; Tag Attributes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9</cp:revision>
  <dcterms:created xsi:type="dcterms:W3CDTF">2023-12-16T13:15:08Z</dcterms:created>
  <dcterms:modified xsi:type="dcterms:W3CDTF">2025-08-18T01:02:11Z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0x010100DF872A63D217A843A848CB489C7CC580</vt:lpwstr>
  </property>
</Properties>
</file>