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3" r:id="rId15"/>
    <p:sldId id="265" r:id="rId16"/>
    <p:sldId id="282" r:id="rId17"/>
    <p:sldId id="283" r:id="rId18"/>
    <p:sldId id="284" r:id="rId19"/>
    <p:sldId id="266" r:id="rId20"/>
    <p:sldId id="2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EF33-8429-4E71-BDBC-C9F7D278B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E6418-96A4-4B14-8DFF-68754EB88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9F27-4EE3-4EFF-893D-8E74E059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8B4E-3F49-43BF-B62A-CE3E8B668DF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6197-C562-4965-BB46-DA66F198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E3E6D-AF17-4687-8840-4FAA36BE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134C-1760-4B2B-A46E-AAFE9A393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D852-1014-4A2F-8358-D8392D14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850C7-62CA-455A-B772-275D4A2E8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8285B-EF25-4D12-BF3F-08A631F6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8B4E-3F49-43BF-B62A-CE3E8B668DF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94BD-AEF1-4F7B-A127-69A6934C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889D4-C3DF-43D8-991D-7E77D268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134C-1760-4B2B-A46E-AAFE9A393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FFB7F-FAF6-4987-972D-A50F9F71F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83135-82DC-43AD-A143-E7192E8C1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4BCDD-2F99-49E3-B661-B7FF936A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8B4E-3F49-43BF-B62A-CE3E8B668DF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2E5DC-41F7-4C0E-B8E3-992799D6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35E7-8A62-476B-9098-576B85BF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134C-1760-4B2B-A46E-AAFE9A393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1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F33A-F104-4738-AB2E-A99136CB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160CE-5F64-49A2-9773-5814C4E0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C4889-4A20-40AB-8D65-94266AAB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8B4E-3F49-43BF-B62A-CE3E8B668DF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B6CE-3059-4137-BC62-B5E516CF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C592-3183-4943-9DCF-E3EA801E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134C-1760-4B2B-A46E-AAFE9A393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43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16C1-CD57-4B02-B79E-6E5D9FEC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CD886-3F9F-47D6-B6C1-D0FEF666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C1EC-49FA-447A-87D0-561CDFF7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8B4E-3F49-43BF-B62A-CE3E8B668DF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B781-ED79-448B-A9E7-28AD2D19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A895E-7946-4BCB-8783-698A59FE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134C-1760-4B2B-A46E-AAFE9A393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36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D4C4-AC28-487B-BE88-218DBA5C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B851-BA35-4790-BA51-B6D840A88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051CD-5E73-4CCC-81E1-C13CF0A22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54551-6495-4D96-B6A0-4949B320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8B4E-3F49-43BF-B62A-CE3E8B668DF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2A3A6-6968-4FF9-ABAF-D1B5A530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67544-40E0-4610-896D-FC17FFA9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134C-1760-4B2B-A46E-AAFE9A393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D88D-6398-4B82-BD0C-7C830E4E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C622E-4992-4F32-8BC0-0CE9A183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CE172-8B97-4C7C-AF55-7FE9DA039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01D71-4C88-4559-B664-D8ACC3CE3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005DB-62B3-42F6-9619-0B078AF7A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80B24-2A19-4643-BAF6-3CA72217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8B4E-3F49-43BF-B62A-CE3E8B668DF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FD20-32A6-4605-873E-A92C9654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7B3CB-BB72-47AF-9B83-E9892953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134C-1760-4B2B-A46E-AAFE9A393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00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72CF-10CE-4643-8FAD-F488F45E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85FF4-9A23-4600-A1DF-F3AE7C69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8B4E-3F49-43BF-B62A-CE3E8B668DF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686C5-591A-4D2A-9E41-7FF2B44C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CE7A0-6CF5-480B-9C4A-E54FB681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134C-1760-4B2B-A46E-AAFE9A393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88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F4A24-FA9A-4E99-BD3B-4E7578C1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8B4E-3F49-43BF-B62A-CE3E8B668DF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5AF24-B5EC-4C5A-95AE-D99A75EF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C49A1-C97A-49F5-AA08-3E6D1D0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134C-1760-4B2B-A46E-AAFE9A393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68AA-C292-4B5E-9C46-68FB512B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3C2D1-8B7C-47E2-A934-04106548D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5AB6B-F59F-4FF8-9AF6-99DAED01A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F38A8-9FEE-40D9-9B10-8F77933C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8B4E-3F49-43BF-B62A-CE3E8B668DF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A4A07-CEB9-44C2-9CC2-BCF8C337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20171-AC0D-4ED1-9FD9-12943518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134C-1760-4B2B-A46E-AAFE9A393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C095-EDDF-4C64-A926-4D88DC81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CEF2A1-991A-4476-805C-B31146ED2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5331D-1E31-4EEE-BC4E-844C4C561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0F056-88F7-4AC4-9C70-7FDA8103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8B4E-3F49-43BF-B62A-CE3E8B668DF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FFE90-AD89-443D-8995-FBD389CF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93841-0BC1-461E-B7CE-2829E224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134C-1760-4B2B-A46E-AAFE9A393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7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3E769-9E28-4428-8D9A-B965D96E5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E1D1D-302F-4BEF-9C04-9CB7BF4A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F471-9BC4-417A-A80A-D194E17D7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8B4E-3F49-43BF-B62A-CE3E8B668DFA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9410D-5801-47E2-9AEA-8A94A663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029C-2B38-4DB7-99E1-79FA0F859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5134C-1760-4B2B-A46E-AAFE9A393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2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tpcg.io/tDUIU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hyperlink" Target="https://www.w3schools.com/Css/css_combinator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attribute_selectors.asp" TargetMode="External"/><Relationship Id="rId4" Type="http://schemas.openxmlformats.org/officeDocument/2006/relationships/hyperlink" Target="https://www.w3schools.com/Css/css_pseudo_elements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F4AC-CA97-4238-A595-D62063308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028" y="1508730"/>
            <a:ext cx="9144000" cy="2387600"/>
          </a:xfrm>
        </p:spPr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CSS</a:t>
            </a:r>
            <a:br>
              <a:rPr lang="en-IN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84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CSS Selector - ID Selector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ID selector targets an element with a specific value for its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attribute.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1" y="1432105"/>
            <a:ext cx="10515600" cy="476835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#style-div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border: 5px inset purple;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width: 300px;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text-align: center;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background-color: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lightgoldenrodyellow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#style-p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color: green;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font-size: 25px;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#style-h1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text-decoration-line: underline;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color: red;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&lt;div id="style-div"&gt;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&lt;h1 id="style-h1"&gt;ID selector&lt;/h1&gt;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&lt;p id="style-p"&gt;id #style-p applied&lt;/p&gt;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&lt;p&gt;No id applied on this p element&lt;/p&gt;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&lt;/div&gt;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226" y="2680080"/>
            <a:ext cx="30194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144000" y="450761"/>
            <a:ext cx="304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Following example demonstrates the use of an id selector, where </a:t>
            </a:r>
            <a:r>
              <a:rPr lang="en-US" b="1" i="1" dirty="0"/>
              <a:t>#style-p, #style-h1</a:t>
            </a:r>
            <a:r>
              <a:rPr lang="en-US" i="1" dirty="0"/>
              <a:t> and </a:t>
            </a:r>
            <a:r>
              <a:rPr lang="en-US" b="1" i="1" dirty="0"/>
              <a:t>#style-div</a:t>
            </a:r>
            <a:r>
              <a:rPr lang="en-US" i="1" dirty="0"/>
              <a:t> are the ide selectors applied on the elements:</a:t>
            </a:r>
          </a:p>
        </p:txBody>
      </p:sp>
    </p:spTree>
    <p:extLst>
      <p:ext uri="{BB962C8B-B14F-4D97-AF65-F5344CB8AC3E}">
        <p14:creationId xmlns:p14="http://schemas.microsoft.com/office/powerpoint/2010/main" val="107862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8482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CSS Selector - Attribute Selector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attribute selector targets an element based on a specific attribute or attribute values on an element.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1" y="1432105"/>
            <a:ext cx="10515600" cy="476835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a[target]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background-color: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peachpuff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color: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blueviolet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font-size: 2em;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&lt;h2&gt;Attribute selector&lt;/h2&gt;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&lt;p&gt;Styling applied to anchor element with target attribute:&lt;/p&gt;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="#"&gt;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Tutorialspoint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&lt;/a&gt;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="#" target="_blank"&gt;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&lt;/a&gt;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="#" target="_self"&gt;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wikipedia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&lt;/a&gt;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322" y="3401968"/>
            <a:ext cx="36576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723922" y="48489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You can also specify the element with an attribute having a specific value.</a:t>
            </a:r>
          </a:p>
        </p:txBody>
      </p:sp>
    </p:spTree>
    <p:extLst>
      <p:ext uri="{BB962C8B-B14F-4D97-AF65-F5344CB8AC3E}">
        <p14:creationId xmlns:p14="http://schemas.microsoft.com/office/powerpoint/2010/main" val="212131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84820"/>
            <a:ext cx="11863589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CSS Selector - Pseudo-class Selector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pseudo-class selector is used to style a specific state of an element, such as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:hover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is used to style an element when hovered.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1" y="1432105"/>
            <a:ext cx="10515600" cy="476835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a:hover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background-color: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peachpuff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color: green;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font-size: 2em;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&lt;h2&gt;Pseudo-class selector&lt;/h2&gt;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&lt;p&gt;Styling applied to anchor element with a pseudo-class:&lt;/p&gt;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&lt;a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="#"&gt;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Tutorialspoint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&lt;/a&gt;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2852738"/>
            <a:ext cx="3581400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86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84820"/>
            <a:ext cx="11863589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CSS Selector - Universal Selector</a:t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Universal selector, denoted by an asterisk mark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(*)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is a special selector that matches any and all elements in an HTML document.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561" y="1432105"/>
            <a:ext cx="10515600" cy="476835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* {         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background-color: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peachpuff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color: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darkgreen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font-size: 25px;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&lt;h1&gt;Universal selector (*)&lt;/h1&gt;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&lt;div&gt;Parent element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&lt;p&gt;Child paragraph 1&lt;/p&gt;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&lt;p&gt;Child paragraph 2&lt;/p&gt;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&lt;/div&gt;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&lt;p&gt;Paragraph 3&lt;/p&gt;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209" y="1960876"/>
            <a:ext cx="24669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621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57C8-1F0F-4CA3-94B0-526B3DB18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290" y="133305"/>
            <a:ext cx="10515600" cy="6550830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00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CSS Grouping Selector</a:t>
            </a:r>
          </a:p>
          <a:p>
            <a:pPr algn="l">
              <a:lnSpc>
                <a:spcPct val="1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grouping selector selects all the HTML elements with the same style definitions.</a:t>
            </a:r>
          </a:p>
          <a:p>
            <a:pPr algn="l">
              <a:lnSpc>
                <a:spcPct val="10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Look at the following CSS code (the h1, h2, and p elements have the same style definitions):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h1, h2, h3 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 color: #36C;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font-weight: normal;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letter-spacing: .4em;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margin-bottom: 1em;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text-transform: lowercase;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}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4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0578-C76B-44A7-9F52-8B9828975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9538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Three Ways to Insert CSS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There are three ways of inserting a style sheet: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Internal or Embedded CSS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External CSS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Inline CSS</a:t>
            </a:r>
          </a:p>
          <a:p>
            <a:pPr marL="0" indent="0">
              <a:buNone/>
            </a:pP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84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5177" y="355651"/>
            <a:ext cx="11295810" cy="393954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Inline CSS - The </a:t>
            </a:r>
            <a:r>
              <a:rPr kumimoji="0" lang="en-US" sz="36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style</a:t>
            </a: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Attribute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You can use 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style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attribute of any HTML element to define style rules. These rules will be applied to that element only.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Here is the generic syntax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&lt;element style = "...style rules...."&gt;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Following is the example of inline CSS based on the above syntax −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itchFamily="18" charset="0"/>
              <a:cs typeface="Times New Roman" pitchFamily="18" charset="0"/>
              <a:hlinkClick r:id="rId2"/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290827"/>
              </p:ext>
            </p:extLst>
          </p:nvPr>
        </p:nvGraphicFramePr>
        <p:xfrm>
          <a:off x="1248436" y="2467088"/>
          <a:ext cx="9969063" cy="1127760"/>
        </p:xfrm>
        <a:graphic>
          <a:graphicData uri="http://schemas.openxmlformats.org/drawingml/2006/table">
            <a:tbl>
              <a:tblPr/>
              <a:tblGrid>
                <a:gridCol w="2903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0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5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Attribute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Value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style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style rules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The value of </a:t>
                      </a:r>
                      <a:r>
                        <a:rPr lang="en-US" i="1" dirty="0">
                          <a:effectLst/>
                        </a:rPr>
                        <a:t>style</a:t>
                      </a:r>
                      <a:r>
                        <a:rPr lang="en-US" dirty="0">
                          <a:effectLst/>
                        </a:rPr>
                        <a:t> attribute is a combination of style declarations separated by semicolon (;).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802" y="4748011"/>
            <a:ext cx="2667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95176" y="4335441"/>
            <a:ext cx="8794625" cy="286232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 &lt;head&gt;  </a:t>
            </a:r>
          </a:p>
          <a:p>
            <a:r>
              <a:rPr lang="en-US" dirty="0"/>
              <a:t>   &lt;/head&gt;</a:t>
            </a:r>
          </a:p>
          <a:p>
            <a:endParaRPr lang="en-US" dirty="0"/>
          </a:p>
          <a:p>
            <a:r>
              <a:rPr lang="en-US" dirty="0"/>
              <a:t>   &lt;body&gt;</a:t>
            </a:r>
          </a:p>
          <a:p>
            <a:r>
              <a:rPr lang="en-US" dirty="0"/>
              <a:t>      &lt;h1 style = "color:#36C;"&gt; </a:t>
            </a:r>
          </a:p>
          <a:p>
            <a:r>
              <a:rPr lang="en-US" dirty="0"/>
              <a:t>         This is inline CSS </a:t>
            </a:r>
          </a:p>
          <a:p>
            <a:r>
              <a:rPr lang="en-US" dirty="0"/>
              <a:t>      &lt;/h1&gt;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&lt;/body&gt;</a:t>
            </a:r>
          </a:p>
          <a:p>
            <a:r>
              <a:rPr lang="en-US" dirty="0"/>
              <a:t> 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60093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5177" y="129716"/>
            <a:ext cx="11295810" cy="363176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External CSS - The &lt;link&gt; Element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&lt;link&gt; element can be used to include an external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file in your HTML document.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external style sheet is a separate text file with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extension. You define all the Style rules within this text file and then you can include this file in any HTML document using &lt;link&gt; element.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Here is the generic syntax of including external CSS file −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&lt;head&gt; &lt;link type = "text/</a:t>
            </a:r>
            <a:r>
              <a:rPr lang="en-US" sz="2000" dirty="0" err="1"/>
              <a:t>css</a:t>
            </a:r>
            <a:r>
              <a:rPr lang="en-US" sz="2000" dirty="0"/>
              <a:t>" </a:t>
            </a:r>
            <a:r>
              <a:rPr lang="en-US" sz="2000" dirty="0" err="1"/>
              <a:t>href</a:t>
            </a:r>
            <a:r>
              <a:rPr lang="en-US" sz="2000" dirty="0"/>
              <a:t> = "..." media = "..." /&gt; 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293806"/>
              </p:ext>
            </p:extLst>
          </p:nvPr>
        </p:nvGraphicFramePr>
        <p:xfrm>
          <a:off x="295177" y="2811029"/>
          <a:ext cx="11540508" cy="2804160"/>
        </p:xfrm>
        <a:graphic>
          <a:graphicData uri="http://schemas.openxmlformats.org/drawingml/2006/table">
            <a:tbl>
              <a:tblPr/>
              <a:tblGrid>
                <a:gridCol w="133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1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Attribute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Value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type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text </a:t>
                      </a:r>
                      <a:r>
                        <a:rPr lang="en-US" dirty="0" err="1">
                          <a:effectLst/>
                        </a:rPr>
                        <a:t>css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Specifies the style sheet language as a content-type (MIME type). This attribute is required.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href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URL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Specifies the style sheet file having Style rules. This attribute is a required.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media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Screen,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Tv, projector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handheld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Print, braille</a:t>
                      </a:r>
                    </a:p>
                    <a:p>
                      <a:pPr algn="l"/>
                      <a:r>
                        <a:rPr lang="en-US" dirty="0">
                          <a:effectLst/>
                        </a:rPr>
                        <a:t>Aural, all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Specifies the device the document will be displayed on. Default value is </a:t>
                      </a:r>
                      <a:r>
                        <a:rPr lang="en-US" i="1" dirty="0">
                          <a:effectLst/>
                        </a:rPr>
                        <a:t>all</a:t>
                      </a:r>
                      <a:r>
                        <a:rPr lang="en-US" dirty="0">
                          <a:effectLst/>
                        </a:rPr>
                        <a:t>. This is optional attribute.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68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External CSS - The &lt;link&gt; Element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contd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81" y="975619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Consider a simple style sheet file with a name 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mystyle.css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having the following rules −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h1, h2, h3 {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color: #36C;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font-weight: normal;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letter-spacing: .4em;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margin-bottom: 1em;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text-transform: lowercase;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0135" y="19982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Now you can include this file </a:t>
            </a:r>
            <a:r>
              <a:rPr lang="en-US" i="1" dirty="0"/>
              <a:t>mystyle.css</a:t>
            </a:r>
            <a:r>
              <a:rPr lang="en-US" dirty="0"/>
              <a:t> in any HTML document as follows −</a:t>
            </a:r>
          </a:p>
        </p:txBody>
      </p:sp>
      <p:sp>
        <p:nvSpPr>
          <p:cNvPr id="6" name="Rectangle 5"/>
          <p:cNvSpPr/>
          <p:nvPr/>
        </p:nvSpPr>
        <p:spPr>
          <a:xfrm>
            <a:off x="5263166" y="27870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&lt;head&gt;</a:t>
            </a:r>
          </a:p>
          <a:p>
            <a:r>
              <a:rPr lang="en-US" dirty="0"/>
              <a:t>   &lt;link type = "text/</a:t>
            </a:r>
            <a:r>
              <a:rPr lang="en-US" dirty="0" err="1"/>
              <a:t>css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 = "mystyle.css" media = " all" /&gt;</a:t>
            </a:r>
          </a:p>
          <a:p>
            <a:r>
              <a:rPr lang="en-US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8162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6576-2C7D-4C16-B37D-802F723C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8" y="1"/>
            <a:ext cx="10515600" cy="1093694"/>
          </a:xfrm>
        </p:spPr>
        <p:txBody>
          <a:bodyPr>
            <a:noAutofit/>
          </a:bodyPr>
          <a:lstStyle/>
          <a:p>
            <a:r>
              <a:rPr lang="en-IN" sz="4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CSS Links</a:t>
            </a:r>
            <a:br>
              <a:rPr lang="en-IN" sz="4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D683F3-D464-4868-B6A3-9537F35B21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2428" y="874028"/>
            <a:ext cx="11346287" cy="53911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Styling Links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Links can be styled with any CSS property (e.g.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font-family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background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, etc.).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dirty="0">
                <a:solidFill>
                  <a:srgbClr val="A52A2A"/>
                </a:solidFill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I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      </a:t>
            </a:r>
            <a:r>
              <a:rPr lang="en-IN" sz="1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1800" dirty="0">
                <a:solidFill>
                  <a:srgbClr val="0000CD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800" dirty="0" err="1">
                <a:solidFill>
                  <a:srgbClr val="0000CD"/>
                </a:solidFill>
                <a:latin typeface="Times New Roman" pitchFamily="18" charset="0"/>
                <a:cs typeface="Times New Roman" pitchFamily="18" charset="0"/>
              </a:rPr>
              <a:t>hotpink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I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addition, links can be styled differently depending on what </a:t>
            </a:r>
            <a:r>
              <a:rPr lang="en-US" altLang="en-US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they are in.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four links states are: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lnSpc>
                <a:spcPct val="200000"/>
              </a:lnSpc>
              <a:buFontTx/>
              <a:buChar char="•"/>
            </a:pPr>
            <a:r>
              <a:rPr lang="en-US" altLang="en-US" sz="1800" dirty="0">
                <a:solidFill>
                  <a:srgbClr val="DC143C"/>
                </a:solidFill>
                <a:latin typeface="Times New Roman" pitchFamily="18" charset="0"/>
                <a:cs typeface="Times New Roman" pitchFamily="18" charset="0"/>
              </a:rPr>
              <a:t>a:link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- a normal, unvisited link</a:t>
            </a:r>
          </a:p>
          <a:p>
            <a:pPr marL="0" lvl="0" indent="0">
              <a:lnSpc>
                <a:spcPct val="200000"/>
              </a:lnSpc>
              <a:buFontTx/>
              <a:buChar char="•"/>
            </a:pPr>
            <a:r>
              <a:rPr lang="en-US" altLang="en-US" sz="1800" dirty="0">
                <a:solidFill>
                  <a:srgbClr val="DC143C"/>
                </a:solidFill>
                <a:latin typeface="Times New Roman" pitchFamily="18" charset="0"/>
                <a:cs typeface="Times New Roman" pitchFamily="18" charset="0"/>
              </a:rPr>
              <a:t>a:visited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- a link the user has visited</a:t>
            </a:r>
          </a:p>
          <a:p>
            <a:pPr marL="0" lvl="0" indent="0">
              <a:lnSpc>
                <a:spcPct val="200000"/>
              </a:lnSpc>
              <a:buFontTx/>
              <a:buChar char="•"/>
            </a:pPr>
            <a:r>
              <a:rPr lang="en-US" altLang="en-US" sz="1800" dirty="0">
                <a:solidFill>
                  <a:srgbClr val="DC143C"/>
                </a:solidFill>
                <a:latin typeface="Times New Roman" pitchFamily="18" charset="0"/>
                <a:cs typeface="Times New Roman" pitchFamily="18" charset="0"/>
              </a:rPr>
              <a:t>a:hover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- a link when the user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mouses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over it</a:t>
            </a:r>
          </a:p>
          <a:p>
            <a:pPr marL="0" lvl="0" indent="0">
              <a:lnSpc>
                <a:spcPct val="200000"/>
              </a:lnSpc>
              <a:buFontTx/>
              <a:buChar char="•"/>
            </a:pPr>
            <a:r>
              <a:rPr lang="en-US" altLang="en-US" sz="1800" dirty="0">
                <a:solidFill>
                  <a:srgbClr val="DC143C"/>
                </a:solidFill>
                <a:latin typeface="Times New Roman" pitchFamily="18" charset="0"/>
                <a:cs typeface="Times New Roman" pitchFamily="18" charset="0"/>
              </a:rPr>
              <a:t>a:active</a:t>
            </a:r>
            <a:r>
              <a:rPr lang="en-US" altLang="en-US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 - a link the moment it is clicked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87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BA38-8D8D-43AD-BBD5-A86B11D1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352E-EBDE-4C9C-A5E4-47171AA0A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6082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CSS stands for Cascading Style Sheets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CSS describes how HTML elements are to be displayed on screen, paper, or in other media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CSS is generally used with HTML to change the style of web pages and user interfaces. 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use CSS to change the color, backgrounds, borders, paddings, margins, fonts, icons, position and various other properties of HTML elements in a web document.</a:t>
            </a:r>
            <a:endParaRPr lang="en-US" sz="2400" b="0" i="0" dirty="0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CSS saves a lot of work. It can control the layout of multiple web pages all at once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External stylesheets are stored in CSS files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64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0057" y="352923"/>
            <a:ext cx="5289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Set the Color of Links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4755" y="1316864"/>
            <a:ext cx="52892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&lt;head&gt;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&lt;style type = "text/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"&gt;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a:link {color: #000000}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a:visited {color: #006600}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a:hover {color: #FFCC00}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a:active {color: #FF00CC}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&lt;/style&gt;   &lt;/head&gt;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&lt;a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""&gt;Link&lt;/a&gt;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&lt;/body&gt;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421537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Applications of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043189"/>
            <a:ext cx="10890161" cy="513377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CSS saves time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- You can write CSS once and then reuse same sheet in multiple HTML pages. You can define a style for each HTML element and apply it to as many Web pages as you want.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Pages load faster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- If you are using CSS, you do not need to write HTML tag attributes every time. Just write one CSS rule of a tag and apply it to all the occurrences of that tag. So less code means faster download times.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Easy maintenance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- To make a global change, simply change the style, and all elements in all the web pages will be updated automatically.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Superior styles to HTML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- CSS has a much wider array of attributes than HTML, so you can give a far better look to your HTML page in comparison to HTML attributes.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Multiple Device Compatibility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- Style sheets allow content to be optimized for more than one type of device. By using the same HTML document, different versions of a website can be presented for handheld devices such as PDAs and cell phones or for printing.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Global web standards 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- Now HTML attributes are being deprecated and it is being recommended to use CSS. So its a good idea to start using CSS in all the HTML pages to make them compatible to future browsers.</a:t>
            </a:r>
          </a:p>
        </p:txBody>
      </p:sp>
    </p:spTree>
    <p:extLst>
      <p:ext uri="{BB962C8B-B14F-4D97-AF65-F5344CB8AC3E}">
        <p14:creationId xmlns:p14="http://schemas.microsoft.com/office/powerpoint/2010/main" val="183874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9AB9-FB12-4A79-BC62-08662E0C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0" i="0" dirty="0">
                <a:solidFill>
                  <a:srgbClr val="000000"/>
                </a:solidFill>
                <a:effectLst/>
                <a:latin typeface="Times New Roman" pitchFamily="18" charset="0"/>
                <a:ea typeface="PMingLiU-ExtB" pitchFamily="18" charset="-120"/>
                <a:cs typeface="Times New Roman" pitchFamily="18" charset="0"/>
              </a:rPr>
              <a:t>CSS Syntax</a:t>
            </a:r>
            <a:endParaRPr lang="en-IN" sz="4000" dirty="0">
              <a:latin typeface="Times New Roman" pitchFamily="18" charset="0"/>
              <a:ea typeface="PMingLiU-ExtB" pitchFamily="18" charset="-12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C32F0-C464-4A53-95DD-177E2283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1413501"/>
            <a:ext cx="10515600" cy="4351338"/>
          </a:xfrm>
        </p:spPr>
        <p:txBody>
          <a:bodyPr/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A CSS rule consists of a selector and a declaration block.</a:t>
            </a:r>
          </a:p>
          <a:p>
            <a:pPr marL="0" indent="0">
              <a:buNone/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SS selector">
            <a:extLst>
              <a:ext uri="{FF2B5EF4-FFF2-40B4-BE49-F238E27FC236}">
                <a16:creationId xmlns:a16="http://schemas.microsoft.com/office/drawing/2014/main" id="{5AD80643-2DE2-4F34-ACDB-237470DC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712" y="1934984"/>
            <a:ext cx="54197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50EECB-2A5D-4CB5-8671-55C61C34DF1A}"/>
              </a:ext>
            </a:extLst>
          </p:cNvPr>
          <p:cNvSpPr txBox="1"/>
          <p:nvPr/>
        </p:nvSpPr>
        <p:spPr>
          <a:xfrm>
            <a:off x="748553" y="3197248"/>
            <a:ext cx="10694894" cy="3076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selector points to the HTML element you want to style.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The declaration block contains one or more declarations separated by semicolons.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Each declaration includes a CSS property name and a value, separated by a colon.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Multiple CSS declarations are separated with semicolons, and declaration blocks are surrounded by curly braces.</a:t>
            </a:r>
          </a:p>
        </p:txBody>
      </p:sp>
    </p:spTree>
    <p:extLst>
      <p:ext uri="{BB962C8B-B14F-4D97-AF65-F5344CB8AC3E}">
        <p14:creationId xmlns:p14="http://schemas.microsoft.com/office/powerpoint/2010/main" val="314667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A211-826F-4B46-807F-A74A8B7B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5983-8B12-49C4-BE96-C4F053797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84967"/>
            <a:ext cx="10515600" cy="1751293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Times New Roman" pitchFamily="18" charset="0"/>
                <a:cs typeface="Times New Roman" pitchFamily="18" charset="0"/>
              </a:rPr>
              <a:t>p 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br>
              <a:rPr lang="en-IN" b="0" i="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      </a:t>
            </a:r>
            <a:r>
              <a:rPr lang="en-IN" b="0" i="0" dirty="0" err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itchFamily="18" charset="0"/>
                <a:cs typeface="Times New Roman" pitchFamily="18" charset="0"/>
              </a:rPr>
              <a:t> red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      text-align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b="0" i="0" dirty="0">
                <a:solidFill>
                  <a:srgbClr val="0000CD"/>
                </a:solidFill>
                <a:effectLst/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b="0" i="0" dirty="0" err="1">
                <a:solidFill>
                  <a:srgbClr val="0000CD"/>
                </a:solidFill>
                <a:effectLst/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br>
              <a:rPr lang="en-IN" b="0" i="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b="0" i="0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03234D-40CA-4A22-9658-D80BE0994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299" y="3140758"/>
            <a:ext cx="8254311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is a selector in CSS (it points to the HTML element you want to style: &lt;p&gt;).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is a property, 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is the property value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text-align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is a property, and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Times New Roman" pitchFamily="18" charset="0"/>
                <a:cs typeface="Times New Roman" pitchFamily="18" charset="0"/>
              </a:rPr>
              <a:t>center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is the property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9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4A56F-5620-41B7-83F7-E35A34B81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61" y="167425"/>
            <a:ext cx="11551277" cy="2472743"/>
          </a:xfrm>
        </p:spPr>
        <p:txBody>
          <a:bodyPr>
            <a:noAutofit/>
          </a:bodyPr>
          <a:lstStyle/>
          <a:p>
            <a:r>
              <a:rPr lang="en-IN" sz="4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CSS Selectors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CSS selectors are patterns used to select and style HTML elements on a web page. They allow you to target specific elements or groups of elements to apply styles like colors, fonts, margins, and more. CSS selectors are a fundamental part of Cascading Style Sheets (CSS), which is a language used to control the presentation and layout of web documents.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element or elements that are selected by the selector are referred to as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subject of the selector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D1E9-EE66-4F0B-91E1-F6C3A4E9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10" y="2611237"/>
            <a:ext cx="10515600" cy="4351338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ivide CSS selectors into five categories: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Simple selectors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(select elements based on name, id, class)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  <a:hlinkClick r:id="rId2"/>
              </a:rPr>
              <a:t>Combinator selectors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(select elements based on a specific relationship between them)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  <a:hlinkClick r:id="rId3"/>
              </a:rPr>
              <a:t>Pseudo-class selectors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(select elements based on a certain state)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  <a:hlinkClick r:id="rId4"/>
              </a:rPr>
              <a:t>Pseudo-elements selectors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(select and style a part of an element)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  <a:hlinkClick r:id="rId5"/>
              </a:rPr>
              <a:t>Attribute selectors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 (select elements based on an attribute or attribute value)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22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Selector lists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same CSS is used by more than one selector, then these selectors can be combined together to form a selector list. Thus the CSS rule is applied to all the individual selectors.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p { </a:t>
            </a:r>
          </a:p>
          <a:p>
            <a:pPr marL="0" indent="0">
              <a:buNone/>
            </a:pPr>
            <a:r>
              <a:rPr lang="en-US" dirty="0"/>
              <a:t>         color: crimson; </a:t>
            </a:r>
          </a:p>
          <a:p>
            <a:pPr marL="0" indent="0">
              <a:buNone/>
            </a:pPr>
            <a:r>
              <a:rPr lang="en-US" dirty="0"/>
              <a:t>       }  </a:t>
            </a:r>
          </a:p>
          <a:p>
            <a:pPr marL="0" indent="0">
              <a:buNone/>
            </a:pPr>
            <a:r>
              <a:rPr lang="en-US" dirty="0"/>
              <a:t>.sample {</a:t>
            </a:r>
          </a:p>
          <a:p>
            <a:pPr marL="0" indent="0">
              <a:buNone/>
            </a:pPr>
            <a:r>
              <a:rPr lang="en-US" dirty="0"/>
              <a:t>                  color: crimson; </a:t>
            </a:r>
          </a:p>
          <a:p>
            <a:pPr marL="0" indent="0">
              <a:buNone/>
            </a:pPr>
            <a:r>
              <a:rPr lang="en-US" dirty="0"/>
              <a:t>       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p, .sample {</a:t>
            </a:r>
          </a:p>
          <a:p>
            <a:pPr marL="0" indent="0">
              <a:buNone/>
            </a:pPr>
            <a:r>
              <a:rPr lang="en-US" dirty="0"/>
              <a:t>                     color: crimson; </a:t>
            </a:r>
          </a:p>
          <a:p>
            <a:pPr marL="0" indent="0">
              <a:buNone/>
            </a:pPr>
            <a:r>
              <a:rPr lang="en-US" dirty="0"/>
              <a:t>                    }</a:t>
            </a:r>
          </a:p>
        </p:txBody>
      </p:sp>
      <p:sp>
        <p:nvSpPr>
          <p:cNvPr id="4" name="Rectangle 3"/>
          <p:cNvSpPr/>
          <p:nvPr/>
        </p:nvSpPr>
        <p:spPr>
          <a:xfrm>
            <a:off x="5533622" y="35972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The syntax will be deemed invalid, if one of the selector is invalid (..sample - is an incorrect way of defining a class)</a:t>
            </a:r>
          </a:p>
        </p:txBody>
      </p:sp>
    </p:spTree>
    <p:extLst>
      <p:ext uri="{BB962C8B-B14F-4D97-AF65-F5344CB8AC3E}">
        <p14:creationId xmlns:p14="http://schemas.microsoft.com/office/powerpoint/2010/main" val="427576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CSS Selector - Type Selector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type selector targets an HTML element, such as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&lt;h1&gt;, &lt;p&gt;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etc.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35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div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border: 5px inset gold;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width: 300px;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text-align: center;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p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color: green;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h1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text-decoration-line: underline;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&lt;div&gt;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&lt;h1&gt;Type selector&lt;/h1&gt;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&lt;p&gt;div with border and text-aligned to center&lt;/p&gt;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&lt;p&gt;paragraph with green color&lt;/p&gt;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&lt;p&gt;h1 with an underline&lt;/p&gt;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&lt;/div&gt;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905" y="1485900"/>
            <a:ext cx="304800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498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CSS Selector - Class Selector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 selector targets an element with a specific value for its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attribute..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8358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.style-div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border: 5px inset gold;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width: 300px;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text-align: center;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.style-p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color: green;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font-size: 25px;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} </a:t>
            </a:r>
          </a:p>
          <a:p>
            <a:pPr marL="0" indent="0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.style-h1 {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text-decoration-line: underline;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&lt;div class="style-div"&gt;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&lt;h1 class="style-h1"&gt;class selector&lt;/h1&gt;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&lt;p class="style-p"&gt;class .style-p applied&lt;/p&gt;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&lt;p&gt;No class applied on this p element&lt;/p&gt;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&lt;/div&gt;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475" y="2622260"/>
            <a:ext cx="30575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817266" y="742716"/>
            <a:ext cx="3374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Following example demonstrates the use of a class selector, where </a:t>
            </a:r>
            <a:r>
              <a:rPr lang="en-US" b="1" i="1" dirty="0"/>
              <a:t>.style-p, .style-h1</a:t>
            </a:r>
            <a:r>
              <a:rPr lang="en-US" i="1" dirty="0"/>
              <a:t> and </a:t>
            </a:r>
            <a:r>
              <a:rPr lang="en-US" b="1" i="1" dirty="0"/>
              <a:t>.style-div</a:t>
            </a:r>
            <a:r>
              <a:rPr lang="en-US" i="1" dirty="0"/>
              <a:t> are class selectors:</a:t>
            </a:r>
          </a:p>
        </p:txBody>
      </p:sp>
    </p:spTree>
    <p:extLst>
      <p:ext uri="{BB962C8B-B14F-4D97-AF65-F5344CB8AC3E}">
        <p14:creationId xmlns:p14="http://schemas.microsoft.com/office/powerpoint/2010/main" val="258244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872A63D217A843A848CB489C7CC580" ma:contentTypeVersion="3" ma:contentTypeDescription="Create a new document." ma:contentTypeScope="" ma:versionID="b786a7b31ca661c827442982d388702f">
  <xsd:schema xmlns:xsd="http://www.w3.org/2001/XMLSchema" xmlns:xs="http://www.w3.org/2001/XMLSchema" xmlns:p="http://schemas.microsoft.com/office/2006/metadata/properties" xmlns:ns2="e58fabd9-3e57-423e-8ef4-3f553d060193" targetNamespace="http://schemas.microsoft.com/office/2006/metadata/properties" ma:root="true" ma:fieldsID="1d3e321fd108a319ee1d21860412aa96" ns2:_="">
    <xsd:import namespace="e58fabd9-3e57-423e-8ef4-3f553d0601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d9-3e57-423e-8ef4-3f553d0601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59536F-68B7-4C59-99CA-47F9F3AF7C60}"/>
</file>

<file path=customXml/itemProps2.xml><?xml version="1.0" encoding="utf-8"?>
<ds:datastoreItem xmlns:ds="http://schemas.openxmlformats.org/officeDocument/2006/customXml" ds:itemID="{E62DE90A-6148-4F51-9A8C-7522ACFB5156}"/>
</file>

<file path=customXml/itemProps3.xml><?xml version="1.0" encoding="utf-8"?>
<ds:datastoreItem xmlns:ds="http://schemas.openxmlformats.org/officeDocument/2006/customXml" ds:itemID="{5AACB47A-060F-4D76-B89E-D3A7473FDD5F}"/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2299</Words>
  <Application>Microsoft Office PowerPoint</Application>
  <PresentationFormat>Widescreen</PresentationFormat>
  <Paragraphs>299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CSS </vt:lpstr>
      <vt:lpstr>CSS</vt:lpstr>
      <vt:lpstr>Applications of CSS</vt:lpstr>
      <vt:lpstr>CSS Syntax</vt:lpstr>
      <vt:lpstr>Example:</vt:lpstr>
      <vt:lpstr>CSS Selectors CSS selectors are patterns used to select and style HTML elements on a web page. They allow you to target specific elements or groups of elements to apply styles like colors, fonts, margins, and more. CSS selectors are a fundamental part of Cascading Style Sheets (CSS), which is a language used to control the presentation and layout of web documents. The element or elements that are selected by the selector are referred to as subject of the selector.</vt:lpstr>
      <vt:lpstr>Selector lists If same CSS is used by more than one selector, then these selectors can be combined together to form a selector list. Thus the CSS rule is applied to all the individual selectors.</vt:lpstr>
      <vt:lpstr>CSS Selector - Type Selector A type selector targets an HTML element, such as &lt;h1&gt;, &lt;p&gt;, etc.</vt:lpstr>
      <vt:lpstr>CSS Selector - Class Selector A class selector targets an element with a specific value for its class attribute..</vt:lpstr>
      <vt:lpstr>CSS Selector - ID Selector An ID selector targets an element with a specific value for its id attribute.</vt:lpstr>
      <vt:lpstr>CSS Selector - Attribute Selector An attribute selector targets an element based on a specific attribute or attribute values on an element.</vt:lpstr>
      <vt:lpstr>CSS Selector - Pseudo-class Selector A pseudo-class selector is used to style a specific state of an element, such as :hover is used to style an element when hovered.</vt:lpstr>
      <vt:lpstr>CSS Selector - Universal Selector Universal selector, denoted by an asterisk mark (*), is a special selector that matches any and all elements in an HTML document.</vt:lpstr>
      <vt:lpstr>PowerPoint Presentation</vt:lpstr>
      <vt:lpstr>PowerPoint Presentation</vt:lpstr>
      <vt:lpstr>PowerPoint Presentation</vt:lpstr>
      <vt:lpstr>PowerPoint Presentation</vt:lpstr>
      <vt:lpstr>External CSS - The &lt;link&gt; Element contd…</vt:lpstr>
      <vt:lpstr>CSS Links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CSS?</dc:title>
  <dc:creator>harsha kalesh</dc:creator>
  <cp:lastModifiedBy>Dr. Dhanya R</cp:lastModifiedBy>
  <cp:revision>24</cp:revision>
  <dcterms:created xsi:type="dcterms:W3CDTF">2022-04-18T02:33:13Z</dcterms:created>
  <dcterms:modified xsi:type="dcterms:W3CDTF">2025-08-18T01:24:10Z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0x010100DF872A63D217A843A848CB489C7CC580</vt:lpwstr>
  </property>
</Properties>
</file>