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V" userId="51730d78b8db52b7" providerId="LiveId" clId="{03E3F71A-B6B7-4A40-ACAA-276EE30A9461}"/>
    <pc:docChg chg="modSld">
      <pc:chgData name="Arjun V" userId="51730d78b8db52b7" providerId="LiveId" clId="{03E3F71A-B6B7-4A40-ACAA-276EE30A9461}" dt="2025-08-24T06:53:05.592" v="7" actId="1036"/>
      <pc:docMkLst>
        <pc:docMk/>
      </pc:docMkLst>
      <pc:sldChg chg="modSp mod">
        <pc:chgData name="Arjun V" userId="51730d78b8db52b7" providerId="LiveId" clId="{03E3F71A-B6B7-4A40-ACAA-276EE30A9461}" dt="2025-08-24T05:31:35.153" v="5" actId="1036"/>
        <pc:sldMkLst>
          <pc:docMk/>
          <pc:sldMk cId="3371178037" sldId="256"/>
        </pc:sldMkLst>
        <pc:spChg chg="mod">
          <ac:chgData name="Arjun V" userId="51730d78b8db52b7" providerId="LiveId" clId="{03E3F71A-B6B7-4A40-ACAA-276EE30A9461}" dt="2025-08-24T05:31:35.153" v="5" actId="1036"/>
          <ac:spMkLst>
            <pc:docMk/>
            <pc:sldMk cId="3371178037" sldId="256"/>
            <ac:spMk id="2" creationId="{0DB1C092-7A8F-A3FA-B1E8-B717A07A76D0}"/>
          </ac:spMkLst>
        </pc:spChg>
      </pc:sldChg>
      <pc:sldChg chg="modSp mod">
        <pc:chgData name="Arjun V" userId="51730d78b8db52b7" providerId="LiveId" clId="{03E3F71A-B6B7-4A40-ACAA-276EE30A9461}" dt="2025-08-24T06:53:05.592" v="7" actId="1036"/>
        <pc:sldMkLst>
          <pc:docMk/>
          <pc:sldMk cId="1985897637" sldId="259"/>
        </pc:sldMkLst>
        <pc:picChg chg="mod">
          <ac:chgData name="Arjun V" userId="51730d78b8db52b7" providerId="LiveId" clId="{03E3F71A-B6B7-4A40-ACAA-276EE30A9461}" dt="2025-08-24T06:53:05.592" v="7" actId="1036"/>
          <ac:picMkLst>
            <pc:docMk/>
            <pc:sldMk cId="1985897637" sldId="259"/>
            <ac:picMk id="5" creationId="{673E3C5C-E10D-A201-9CF8-CF1E4629B561}"/>
          </ac:picMkLst>
        </pc:picChg>
      </pc:sldChg>
      <pc:sldChg chg="modSp mod">
        <pc:chgData name="Arjun V" userId="51730d78b8db52b7" providerId="LiveId" clId="{03E3F71A-B6B7-4A40-ACAA-276EE30A9461}" dt="2025-08-12T06:21:42.328" v="0" actId="1076"/>
        <pc:sldMkLst>
          <pc:docMk/>
          <pc:sldMk cId="1165073530" sldId="260"/>
        </pc:sldMkLst>
        <pc:picChg chg="mod">
          <ac:chgData name="Arjun V" userId="51730d78b8db52b7" providerId="LiveId" clId="{03E3F71A-B6B7-4A40-ACAA-276EE30A9461}" dt="2025-08-12T06:21:42.328" v="0" actId="1076"/>
          <ac:picMkLst>
            <pc:docMk/>
            <pc:sldMk cId="1165073530" sldId="260"/>
            <ac:picMk id="5" creationId="{57981DD7-2FD6-9414-3E83-AA69679EB4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5B4C-93F4-CE81-B07E-BD5071975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36D6C-0144-A1C7-0366-8318BFAAF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E5FA-D025-E2FC-1667-7EF63AE0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2AE1-1A41-82F0-2CB9-087A5794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E842-3464-62CC-CF18-64A2E3A7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9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92DB-FE2A-BB6F-CBAA-AB961023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DB593-F5DF-000D-8C69-33B52C22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821A-E2D6-E245-E21E-FDEBE3DD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B411-08C9-4400-5FAD-AF969B23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7F507-24C0-A868-8208-D5B6529D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1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22875-452E-51ED-FF1D-EA3755188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3738C-9554-6240-3433-73C6BA578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BFD1-B0BF-C8B9-4165-E01776C7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C006-379C-35B3-AB71-6843DE72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AF57-A9F0-D9D8-4F83-E549408C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BE6E-68B5-0AED-C059-92EBAD81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C257-228F-F98C-8B69-5DF1BA74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3B91-40DD-BD48-6E2F-BF826D27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F3-08BF-569D-2D14-929A9264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3D75-2321-3AE4-499A-964D1EED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3A4-3B31-1671-AA86-EA131D4C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E017-D281-76A2-2B79-03F28A0D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7D58-3586-F359-C536-81314132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D11CB-10BA-61F1-8EE0-EE325F97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39A5-8258-9575-056F-B2150C83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3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BC71-6072-5C56-1871-CB613D57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12BF-6A75-DA78-72C6-9CA06794C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395C-33DE-F5F0-B71F-A4C52C59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8B24-0C78-B27B-9A14-A9082906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0438-5829-7397-D5A5-82441118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D676E-DD52-2C41-806E-C0D9BF6C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7906-BFFA-43EA-A425-50274841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F1A8A-2EFA-0661-F610-1CE20755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9B537-B9EA-27EE-EA72-71C92683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E5C64-EF72-CF3E-F931-7EC2AD4B4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8D6D4-DF33-9756-C9E8-FD69782EA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B5AC4-E401-8D2C-7CC6-A775E356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B6BFB-4A3A-2D7A-73BB-0A25CC86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7D944-7481-C567-8FA1-5783CDDB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28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43E1-EB10-92E2-FB82-B1050300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662E7-0F5C-AB69-1701-BDAD9F46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B270C-7032-216C-866E-FD0F9556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0F7F2-C6B0-EACB-D176-693733CC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CFE97-70D1-8B30-D973-A10DA6BE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CF796-426A-3559-EBCB-EC58F1D2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2BA3F-9F66-4B69-D5BE-494C4682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118B-D234-A4EF-ADD0-8CE859C4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A1E6-1938-3235-D3E3-A22D735D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A1906-D994-E43B-B5BC-58CB2AE3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932BB-297A-DD36-4ABA-9C084AA5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57BDA-50F3-3434-EC8A-AF2399E2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4591F-F0D5-AB4E-3B30-B808A881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9E02-8ED8-D1DE-713D-F60B0A88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4BADD-6540-F118-9D63-C938255C0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2A9DB-9024-E186-D6C3-76F02DEF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36DFD-37DB-2CAE-4F8D-FAD22E0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F060-7A1E-7AE5-D4E4-D1271A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E38A-AD85-82EC-7FEA-094F6450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2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F0C77-FBD6-DD38-FA54-DA4587B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85AE-593A-F73E-79D1-BDE4B5A4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A76C-3BE5-86CC-2ECC-DBF48F8EF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6FC6-44C9-4691-9665-6BF09B2255C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A1A6-0025-98F6-0AF0-EB72A5AE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4617-567D-8393-9C68-11E0D5E37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9D138-2AE6-4B5C-A905-6B2CE39719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9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C092-7A8F-A3FA-B1E8-B717A07A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20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Unit-1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D588-E357-B692-158E-47CE260E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WEB ESSENTIALS AND STYLE SHEETS</a:t>
            </a:r>
          </a:p>
          <a:p>
            <a:r>
              <a:rPr lang="en-IN" dirty="0"/>
              <a:t>Clients, Servers, and Communication. </a:t>
            </a:r>
          </a:p>
          <a:p>
            <a:r>
              <a:rPr lang="en-IN" dirty="0"/>
              <a:t>The Internet - Basic Internet Protocols –</a:t>
            </a:r>
          </a:p>
          <a:p>
            <a:r>
              <a:rPr lang="en-IN" dirty="0"/>
              <a:t>The World WideWeb-HTTPrequestmessage-responsemessage-WebClients-WebServers-</a:t>
            </a:r>
          </a:p>
          <a:p>
            <a:r>
              <a:rPr lang="en-IN" dirty="0"/>
              <a:t>Markup Languages: XHTML. An Introduction to HTML – History –Versions -Basic XHTML Syntax and Semantics - Fundamentals of HTML.</a:t>
            </a:r>
          </a:p>
          <a:p>
            <a:r>
              <a:rPr lang="en-IN" dirty="0"/>
              <a:t>CSS-</a:t>
            </a:r>
            <a:r>
              <a:rPr lang="en-IN" dirty="0" err="1"/>
              <a:t>IntroductiontoCascadingStyleSheets</a:t>
            </a:r>
            <a:r>
              <a:rPr lang="en-IN" dirty="0"/>
              <a:t>–Features-</a:t>
            </a:r>
            <a:r>
              <a:rPr lang="en-IN" dirty="0" err="1"/>
              <a:t>CoreSyntax</a:t>
            </a:r>
            <a:r>
              <a:rPr lang="en-IN" dirty="0"/>
              <a:t>-</a:t>
            </a:r>
            <a:r>
              <a:rPr lang="en-IN" dirty="0" err="1"/>
              <a:t>StyleSheetsand</a:t>
            </a:r>
            <a:r>
              <a:rPr lang="en-IN" dirty="0"/>
              <a:t> HTML - Cascading and Inheritance - Text Properties – Positioning.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17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4BA0-4E30-8CC2-D5C7-4C9CC4E8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Clients vs Web Servers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92FC0-0C9C-4C18-496D-97559687A4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436937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62887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Web Clients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Web Servers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013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Send requests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Respond to requests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Usually browsers or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Host websites, APIs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0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Display content to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Provide data or HTML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5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7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CF3B-ECDA-2710-5DFC-6232F771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Markup Languages: XHTML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F292-3894-8E8E-D251-D3507C51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XHTML?</a:t>
            </a:r>
          </a:p>
          <a:p>
            <a:r>
              <a:rPr lang="en-US" b="1" dirty="0" err="1"/>
              <a:t>eXtensible</a:t>
            </a:r>
            <a:r>
              <a:rPr lang="en-US" b="1" dirty="0"/>
              <a:t> </a:t>
            </a:r>
            <a:r>
              <a:rPr lang="en-US" b="1" dirty="0" err="1"/>
              <a:t>HyperText</a:t>
            </a:r>
            <a:r>
              <a:rPr lang="en-US" b="1" dirty="0"/>
              <a:t> Markup Language</a:t>
            </a:r>
            <a:endParaRPr lang="en-US" dirty="0"/>
          </a:p>
          <a:p>
            <a:r>
              <a:rPr lang="en-US" dirty="0"/>
              <a:t>A stricter, XML-based version of HTML</a:t>
            </a:r>
          </a:p>
          <a:p>
            <a:r>
              <a:rPr lang="en-US" dirty="0"/>
              <a:t>Enforces well-formedness and structure</a:t>
            </a:r>
          </a:p>
          <a:p>
            <a:r>
              <a:rPr lang="en-US" b="1" dirty="0"/>
              <a:t>Key Differences with HTML:</a:t>
            </a:r>
          </a:p>
          <a:p>
            <a:r>
              <a:rPr lang="en-US" dirty="0"/>
              <a:t>Tags must be </a:t>
            </a:r>
            <a:r>
              <a:rPr lang="en-US" b="1" dirty="0"/>
              <a:t>properly closed</a:t>
            </a:r>
            <a:endParaRPr lang="en-US" dirty="0"/>
          </a:p>
          <a:p>
            <a:r>
              <a:rPr lang="en-US" dirty="0"/>
              <a:t>All elements must be </a:t>
            </a:r>
            <a:r>
              <a:rPr lang="en-US" b="1" dirty="0"/>
              <a:t>nested correctly</a:t>
            </a:r>
            <a:endParaRPr lang="en-US" dirty="0"/>
          </a:p>
          <a:p>
            <a:r>
              <a:rPr lang="en-US" dirty="0"/>
              <a:t>All attribute values must be </a:t>
            </a:r>
            <a:r>
              <a:rPr lang="en-US" b="1" dirty="0"/>
              <a:t>quoted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99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9568-ADFB-9BBD-DD5A-AE15EF9A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HTML: An 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A0F1-1199-5B3A-6879-13D288A8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History:</a:t>
            </a:r>
          </a:p>
          <a:p>
            <a:r>
              <a:rPr lang="en-IN" dirty="0"/>
              <a:t>Introduced by </a:t>
            </a:r>
            <a:r>
              <a:rPr lang="en-IN" b="1" dirty="0"/>
              <a:t>Tim Berners-Lee</a:t>
            </a:r>
            <a:r>
              <a:rPr lang="en-IN" dirty="0"/>
              <a:t> in 1991</a:t>
            </a:r>
          </a:p>
          <a:p>
            <a:r>
              <a:rPr lang="en-IN" dirty="0"/>
              <a:t>Evolved through versions: HTML1 → HTML4 → XHTML → HTML5</a:t>
            </a:r>
          </a:p>
          <a:p>
            <a:r>
              <a:rPr lang="en-IN" b="1" dirty="0"/>
              <a:t>Versions:</a:t>
            </a:r>
          </a:p>
          <a:p>
            <a:r>
              <a:rPr lang="en-IN" b="1" dirty="0"/>
              <a:t>HTML 4.01</a:t>
            </a:r>
            <a:r>
              <a:rPr lang="en-IN" dirty="0"/>
              <a:t> – Traditional standard</a:t>
            </a:r>
          </a:p>
          <a:p>
            <a:r>
              <a:rPr lang="en-IN" b="1" dirty="0"/>
              <a:t>XHTML</a:t>
            </a:r>
            <a:r>
              <a:rPr lang="en-IN" dirty="0"/>
              <a:t> – XML-based strict version</a:t>
            </a:r>
          </a:p>
          <a:p>
            <a:r>
              <a:rPr lang="en-IN" b="1" dirty="0"/>
              <a:t>HTML5</a:t>
            </a:r>
            <a:r>
              <a:rPr lang="en-IN" dirty="0"/>
              <a:t> – Current modern standard (multimedia, mobile-friendly)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50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EF50-4160-2B7B-F112-3B465B52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HTML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20CE-786D-D5C3-10B3-D363B85F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&lt;title&gt;My Page&lt;/title&gt;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&lt;h1&gt;Hello World&lt;/h1&gt;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74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798F-528D-51F6-4F9D-52A53759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(Cascading Style Sheets)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0FF9-6E48-EA76-8F67-FD331844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Introduction:</a:t>
            </a:r>
          </a:p>
          <a:p>
            <a:r>
              <a:rPr lang="en-IN" dirty="0"/>
              <a:t>CSS is used to </a:t>
            </a:r>
            <a:r>
              <a:rPr lang="en-IN" b="1" dirty="0"/>
              <a:t>style HTML elements</a:t>
            </a:r>
            <a:r>
              <a:rPr lang="en-IN" dirty="0"/>
              <a:t> (</a:t>
            </a:r>
            <a:r>
              <a:rPr lang="en-IN" dirty="0" err="1"/>
              <a:t>colors</a:t>
            </a:r>
            <a:r>
              <a:rPr lang="en-IN" dirty="0"/>
              <a:t>, layout, fonts, spacing).</a:t>
            </a:r>
          </a:p>
          <a:p>
            <a:r>
              <a:rPr lang="en-IN" dirty="0"/>
              <a:t>Separates </a:t>
            </a:r>
            <a:r>
              <a:rPr lang="en-IN" b="1" dirty="0"/>
              <a:t>content (HTML)</a:t>
            </a:r>
            <a:r>
              <a:rPr lang="en-IN" dirty="0"/>
              <a:t> from </a:t>
            </a:r>
            <a:r>
              <a:rPr lang="en-IN" b="1" dirty="0"/>
              <a:t>presentation (CSS)</a:t>
            </a:r>
            <a:r>
              <a:rPr lang="en-IN" dirty="0"/>
              <a:t>.</a:t>
            </a:r>
          </a:p>
          <a:p>
            <a:r>
              <a:rPr lang="en-IN" b="1" dirty="0"/>
              <a:t>Features:</a:t>
            </a:r>
          </a:p>
          <a:p>
            <a:r>
              <a:rPr lang="en-IN" dirty="0"/>
              <a:t>Styling multiple pages with one file</a:t>
            </a:r>
          </a:p>
          <a:p>
            <a:r>
              <a:rPr lang="en-IN" dirty="0"/>
              <a:t>Improved </a:t>
            </a:r>
            <a:r>
              <a:rPr lang="en-IN" b="1" dirty="0"/>
              <a:t>user experience</a:t>
            </a:r>
            <a:endParaRPr lang="en-IN" dirty="0"/>
          </a:p>
          <a:p>
            <a:r>
              <a:rPr lang="en-IN" dirty="0"/>
              <a:t>Responsive design for mobile/desktop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66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442-5880-7AD0-C296-F1E686A8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E848-E29C-F3C2-F556-0034F809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(Cascading Style Sheets) is a style sheet language used to describe the presentation of HTML documents. It controls the layout, colors, fonts, spacing, and overall visual appearance of web pages.</a:t>
            </a:r>
          </a:p>
          <a:p>
            <a:endParaRPr lang="en-US" dirty="0"/>
          </a:p>
          <a:p>
            <a:r>
              <a:rPr lang="en-US" dirty="0"/>
              <a:t>Why Use CSS?</a:t>
            </a:r>
          </a:p>
          <a:p>
            <a:r>
              <a:rPr lang="en-US" dirty="0"/>
              <a:t>Separates content (HTML) from presentation (CSS)</a:t>
            </a:r>
          </a:p>
          <a:p>
            <a:endParaRPr lang="en-US" dirty="0"/>
          </a:p>
          <a:p>
            <a:r>
              <a:rPr lang="en-US" dirty="0"/>
              <a:t>Reusability across multiple pages</a:t>
            </a:r>
          </a:p>
          <a:p>
            <a:endParaRPr lang="en-US" dirty="0"/>
          </a:p>
          <a:p>
            <a:r>
              <a:rPr lang="en-US" dirty="0"/>
              <a:t>Easier maintenance and cleaner HTML</a:t>
            </a:r>
          </a:p>
          <a:p>
            <a:endParaRPr lang="en-US" dirty="0"/>
          </a:p>
          <a:p>
            <a:r>
              <a:rPr lang="en-US" dirty="0"/>
              <a:t>Enables responsive and visually appealing designs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94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8492-9D17-1702-AB3B-5CB00603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EA25-AB15-29B4-2833-58F27761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CSS</a:t>
            </a:r>
          </a:p>
          <a:p>
            <a:r>
              <a:rPr lang="en-US" dirty="0"/>
              <a:t>1. Inline CSS</a:t>
            </a:r>
          </a:p>
          <a:p>
            <a:r>
              <a:rPr lang="en-US" dirty="0"/>
              <a:t>2. Internal CSS (Embedded CSS)</a:t>
            </a:r>
          </a:p>
          <a:p>
            <a:r>
              <a:rPr lang="en-US" dirty="0"/>
              <a:t>3. External 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416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3AEE-23A8-93AC-1D44-91FEAD11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1. Inline CSS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C941-3CF9-9770-930B-3967CDB9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CSS is written directly in the HTML tag using the style attribute.</a:t>
            </a:r>
          </a:p>
          <a:p>
            <a:endParaRPr lang="en-IN" dirty="0"/>
          </a:p>
          <a:p>
            <a:r>
              <a:rPr lang="en-IN" dirty="0"/>
              <a:t>Syntax:</a:t>
            </a:r>
          </a:p>
          <a:p>
            <a:r>
              <a:rPr lang="en-IN" dirty="0">
                <a:solidFill>
                  <a:srgbClr val="FF0000"/>
                </a:solidFill>
              </a:rPr>
              <a:t>&lt;h1 style="</a:t>
            </a:r>
            <a:r>
              <a:rPr lang="en-IN" dirty="0" err="1">
                <a:solidFill>
                  <a:srgbClr val="FF0000"/>
                </a:solidFill>
              </a:rPr>
              <a:t>color</a:t>
            </a:r>
            <a:r>
              <a:rPr lang="en-IN" dirty="0">
                <a:solidFill>
                  <a:srgbClr val="FF0000"/>
                </a:solidFill>
              </a:rPr>
              <a:t>: blue; font-size: 24px;"&gt;Hello World&lt;/h1&gt;</a:t>
            </a:r>
          </a:p>
          <a:p>
            <a:endParaRPr lang="en-IN" dirty="0"/>
          </a:p>
          <a:p>
            <a:r>
              <a:rPr lang="en-IN" dirty="0"/>
              <a:t>Advantages:</a:t>
            </a:r>
          </a:p>
          <a:p>
            <a:r>
              <a:rPr lang="en-IN" dirty="0"/>
              <a:t>Quick and easy for small changes</a:t>
            </a:r>
          </a:p>
          <a:p>
            <a:r>
              <a:rPr lang="en-IN" dirty="0"/>
              <a:t>Useful for testing/debugging</a:t>
            </a:r>
          </a:p>
          <a:p>
            <a:endParaRPr lang="en-IN" dirty="0"/>
          </a:p>
          <a:p>
            <a:r>
              <a:rPr lang="en-IN" dirty="0"/>
              <a:t>Disadvantages:</a:t>
            </a:r>
          </a:p>
          <a:p>
            <a:r>
              <a:rPr lang="en-IN" dirty="0"/>
              <a:t>Not reusable</a:t>
            </a:r>
          </a:p>
          <a:p>
            <a:r>
              <a:rPr lang="en-IN" dirty="0"/>
              <a:t>Clutters HTML code</a:t>
            </a:r>
          </a:p>
        </p:txBody>
      </p:sp>
    </p:spTree>
    <p:extLst>
      <p:ext uri="{BB962C8B-B14F-4D97-AF65-F5344CB8AC3E}">
        <p14:creationId xmlns:p14="http://schemas.microsoft.com/office/powerpoint/2010/main" val="313088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2C3B-F23E-6521-AE96-DCCBB2ED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Internal CSS (Embedded CSS)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CF0D-0139-D076-09E2-2D56CF533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96"/>
            <a:ext cx="10515600" cy="55605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CSS is written inside a &lt;style&gt; tag within the &lt;head&gt; of the HTML document.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>
                <a:solidFill>
                  <a:srgbClr val="FF0000"/>
                </a:solidFill>
              </a:rPr>
              <a:t>  &lt;style&gt;</a:t>
            </a:r>
          </a:p>
          <a:p>
            <a:r>
              <a:rPr lang="en-IN" dirty="0">
                <a:solidFill>
                  <a:srgbClr val="FF0000"/>
                </a:solidFill>
              </a:rPr>
              <a:t>    h1 {</a:t>
            </a:r>
          </a:p>
          <a:p>
            <a:r>
              <a:rPr lang="en-IN" dirty="0">
                <a:solidFill>
                  <a:srgbClr val="FF0000"/>
                </a:solidFill>
              </a:rPr>
              <a:t>      </a:t>
            </a:r>
            <a:r>
              <a:rPr lang="en-IN" dirty="0" err="1">
                <a:solidFill>
                  <a:srgbClr val="FF0000"/>
                </a:solidFill>
              </a:rPr>
              <a:t>color</a:t>
            </a:r>
            <a:r>
              <a:rPr lang="en-IN" dirty="0">
                <a:solidFill>
                  <a:srgbClr val="FF0000"/>
                </a:solidFill>
              </a:rPr>
              <a:t>: green;</a:t>
            </a:r>
          </a:p>
          <a:p>
            <a:r>
              <a:rPr lang="en-IN" dirty="0">
                <a:solidFill>
                  <a:srgbClr val="FF0000"/>
                </a:solidFill>
              </a:rPr>
              <a:t>      font-size: 30px;</a:t>
            </a:r>
          </a:p>
          <a:p>
            <a:r>
              <a:rPr lang="en-IN" dirty="0">
                <a:solidFill>
                  <a:srgbClr val="FF0000"/>
                </a:solidFill>
              </a:rPr>
              <a:t>    }</a:t>
            </a:r>
          </a:p>
          <a:p>
            <a:r>
              <a:rPr lang="en-IN" dirty="0">
                <a:solidFill>
                  <a:srgbClr val="FF0000"/>
                </a:solidFill>
              </a:rPr>
              <a:t>  &lt;/style&gt;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&lt;h1&gt;Welcome&lt;/h1&gt;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49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A49A-87D1-1504-5D09-7528DCF7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2D01-CD41-A9CE-E323-A0A2D8B5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r>
              <a:rPr lang="en-US" dirty="0"/>
              <a:t>Keeps styles in one place within the same file</a:t>
            </a:r>
          </a:p>
          <a:p>
            <a:r>
              <a:rPr lang="en-US" dirty="0"/>
              <a:t>Good for small projects or single pages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Not reusable across multiple HTML files</a:t>
            </a:r>
          </a:p>
          <a:p>
            <a:r>
              <a:rPr lang="en-US" dirty="0"/>
              <a:t>Makes HTML file heavier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6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0BF2F-8EF1-788E-4EAD-6406D6FA2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60"/>
            <a:ext cx="10515600" cy="5972432"/>
          </a:xfrm>
        </p:spPr>
      </p:pic>
    </p:spTree>
    <p:extLst>
      <p:ext uri="{BB962C8B-B14F-4D97-AF65-F5344CB8AC3E}">
        <p14:creationId xmlns:p14="http://schemas.microsoft.com/office/powerpoint/2010/main" val="1439520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A73A-2583-5700-C45D-FB77B1D9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External CSS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1CC3-B67B-28A5-DDCB-C6E17E3C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CSS is written in a separate file with a .</a:t>
            </a:r>
            <a:r>
              <a:rPr lang="en-US" dirty="0" err="1"/>
              <a:t>css</a:t>
            </a:r>
            <a:r>
              <a:rPr lang="en-US" dirty="0"/>
              <a:t> extension and linked using the &lt;link&gt; tag in the &lt;head&gt; section.</a:t>
            </a:r>
          </a:p>
          <a:p>
            <a:r>
              <a:rPr lang="en-IN" dirty="0"/>
              <a:t>Syntax:</a:t>
            </a:r>
          </a:p>
          <a:p>
            <a:r>
              <a:rPr lang="en-IN" dirty="0"/>
              <a:t>HTML:</a:t>
            </a:r>
          </a:p>
          <a:p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="styles.css"&gt;</a:t>
            </a:r>
          </a:p>
          <a:p>
            <a:r>
              <a:rPr lang="en-IN" dirty="0"/>
              <a:t>styles.css:</a:t>
            </a:r>
          </a:p>
          <a:p>
            <a:r>
              <a:rPr lang="en-IN" dirty="0" err="1"/>
              <a:t>css</a:t>
            </a:r>
            <a:endParaRPr lang="en-IN" dirty="0"/>
          </a:p>
          <a:p>
            <a:r>
              <a:rPr lang="en-IN" dirty="0"/>
              <a:t>h1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  <a:p>
            <a:r>
              <a:rPr lang="en-IN" dirty="0"/>
              <a:t>  font-size: 36px;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47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25EE-A4A9-EAC9-5DE1-6F3AB075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F8F3-389E-3025-9267-A2F8A667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Advantages:</a:t>
            </a:r>
          </a:p>
          <a:p>
            <a:r>
              <a:rPr lang="en-US" dirty="0"/>
              <a:t>Reusable across multiple HTML pages</a:t>
            </a:r>
          </a:p>
          <a:p>
            <a:r>
              <a:rPr lang="en-US" dirty="0"/>
              <a:t>Keeps HTML clean</a:t>
            </a:r>
          </a:p>
          <a:p>
            <a:r>
              <a:rPr lang="en-US" dirty="0"/>
              <a:t>Better maintainability for large projects</a:t>
            </a:r>
          </a:p>
          <a:p>
            <a:endParaRPr lang="en-US" dirty="0"/>
          </a:p>
          <a:p>
            <a:r>
              <a:rPr lang="en-US" dirty="0"/>
              <a:t>Disadvantages:</a:t>
            </a:r>
          </a:p>
          <a:p>
            <a:r>
              <a:rPr lang="en-US" dirty="0"/>
              <a:t>Requires additional HTTP request to load the stylesheet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1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4525-2EC0-3819-FA95-78883052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6F69-06DD-3442-CEE7-9A9A5317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cell padding and cell spacing—two important concepts in HTML tables that affect the spacing inside and between table cells.</a:t>
            </a:r>
          </a:p>
          <a:p>
            <a:r>
              <a:rPr lang="en-US" dirty="0"/>
              <a:t>1. Cell Padding</a:t>
            </a:r>
          </a:p>
          <a:p>
            <a:r>
              <a:rPr lang="en-US" dirty="0"/>
              <a:t>It is the space between the cell content and the cell border.</a:t>
            </a:r>
          </a:p>
          <a:p>
            <a:r>
              <a:rPr lang="en-US" dirty="0"/>
              <a:t>It controls the inner spacing of the table cells.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Each cell will have </a:t>
            </a:r>
            <a:r>
              <a:rPr lang="en-US" b="1" dirty="0"/>
              <a:t>10px padding</a:t>
            </a:r>
            <a:r>
              <a:rPr lang="en-US" dirty="0"/>
              <a:t> inside (between content and border).&lt;table border="1" cellpadding="10"&gt;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&lt;td&gt;Cell 1&lt;/td&gt;</a:t>
            </a:r>
          </a:p>
          <a:p>
            <a:r>
              <a:rPr lang="en-US" dirty="0"/>
              <a:t>    &lt;td&gt;Cell 2&lt;/td&gt;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Each cell will have </a:t>
            </a:r>
            <a:r>
              <a:rPr lang="en-US" b="1" dirty="0"/>
              <a:t>10px padding</a:t>
            </a:r>
            <a:r>
              <a:rPr lang="en-US" dirty="0"/>
              <a:t> inside (between content and border).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51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7BD6-1E50-623C-7C4E-1F7DDA2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8A98-5B84-6F2A-9BA3-D522E0F6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CSS, you can also do this with:</a:t>
            </a:r>
          </a:p>
          <a:p>
            <a:endParaRPr lang="en-US" dirty="0"/>
          </a:p>
          <a:p>
            <a:r>
              <a:rPr lang="en-US" dirty="0"/>
              <a:t>td {</a:t>
            </a:r>
          </a:p>
          <a:p>
            <a:r>
              <a:rPr lang="en-US" dirty="0"/>
              <a:t>  padding: 10px;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4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8EA1-F884-D1C4-8A8B-6E3FA5F9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7604-0570-374F-BB14-2533ACF54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Cell Spacing</a:t>
            </a:r>
          </a:p>
          <a:p>
            <a:r>
              <a:rPr lang="en-US" dirty="0"/>
              <a:t>It is the space between adjacent table cells.</a:t>
            </a:r>
          </a:p>
          <a:p>
            <a:r>
              <a:rPr lang="en-US" dirty="0"/>
              <a:t>It controls the outer spacing between cells.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&lt;table border="1" </a:t>
            </a:r>
            <a:r>
              <a:rPr lang="en-US" dirty="0" err="1"/>
              <a:t>cellspacing</a:t>
            </a:r>
            <a:r>
              <a:rPr lang="en-US" dirty="0"/>
              <a:t>="10"&gt;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&lt;td&gt;Cell 1&lt;/td&gt;</a:t>
            </a:r>
          </a:p>
          <a:p>
            <a:r>
              <a:rPr lang="en-US" dirty="0"/>
              <a:t>    &lt;td&gt;Cell 2&lt;/td&gt;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There will be 10px space between the cells.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1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EDBB-D3A3-1EC1-6659-222C7983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4182-2BFF-677D-1281-634E754A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CSS, use border-spacing:</a:t>
            </a:r>
          </a:p>
          <a:p>
            <a:endParaRPr lang="en-US" dirty="0"/>
          </a:p>
          <a:p>
            <a:r>
              <a:rPr lang="en-US" dirty="0"/>
              <a:t>table {</a:t>
            </a:r>
          </a:p>
          <a:p>
            <a:r>
              <a:rPr lang="en-US" dirty="0"/>
              <a:t>  border-spacing: 10px;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7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4828-24A6-3A85-75C0-62586342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D1A1A3-FB65-2EE0-12F3-352ADD2231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178334"/>
          <a:ext cx="10515600" cy="16459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089826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32718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71978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41679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HTML 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CSS Property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916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Cell Padding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Space </a:t>
                      </a:r>
                      <a:r>
                        <a:rPr lang="en-US" b="1"/>
                        <a:t>inside</a:t>
                      </a:r>
                      <a:r>
                        <a:rPr lang="en-US"/>
                        <a:t> the cell (content to border)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cellpadding="value"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padding (on td)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613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Cell Spacing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Space </a:t>
                      </a:r>
                      <a:r>
                        <a:rPr lang="en-US" b="1"/>
                        <a:t>between</a:t>
                      </a:r>
                      <a:r>
                        <a:rPr lang="en-US"/>
                        <a:t> the cells (border to border)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cellspacing="value"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border-spacing (on table)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1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9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C0F-BFFD-BBF2-D2B3-B08C9A9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02FF-270F-684B-7BAF-A627D001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HTML Form?</a:t>
            </a:r>
          </a:p>
          <a:p>
            <a:r>
              <a:rPr lang="en-US" dirty="0"/>
              <a:t>An HTML form is used to collect user input and send it to a server for processing (e.g., login, registration, feedback).</a:t>
            </a:r>
          </a:p>
          <a:p>
            <a:endParaRPr lang="en-US" dirty="0"/>
          </a:p>
          <a:p>
            <a:r>
              <a:rPr lang="en-US" dirty="0"/>
              <a:t>It uses the &lt;form&gt; tag, and inside it, we place form controls like text fields, checkboxes, radio buttons, and submit buttons.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770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C5E6-10BB-CB3A-2F84-CCDCB4B8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37E7-5051-38CD-0DF4-806FFF9C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  <a:p>
            <a:r>
              <a:rPr lang="en-US" dirty="0"/>
              <a:t>&lt;form action="</a:t>
            </a:r>
            <a:r>
              <a:rPr lang="en-US" dirty="0" err="1"/>
              <a:t>submit_form.php</a:t>
            </a:r>
            <a:r>
              <a:rPr lang="en-US" dirty="0"/>
              <a:t>" method="post"&gt;</a:t>
            </a:r>
          </a:p>
          <a:p>
            <a:r>
              <a:rPr lang="en-US" dirty="0"/>
              <a:t>  &lt;!-- Form elements go here --&gt;</a:t>
            </a:r>
          </a:p>
          <a:p>
            <a:r>
              <a:rPr lang="en-US" dirty="0"/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474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B9CB-43B2-2CC2-9DA1-A3EBD40D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5C36A-A520-6FA4-CEED-FA7941F3B4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512875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56815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44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action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URL where form data is sent for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364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method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HTTP method (GET or POST)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85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name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Name of the 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218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target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to display the response (_self, _blank,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92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90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F7862-1574-0194-C319-796693D38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7616"/>
            <a:ext cx="10515600" cy="2867355"/>
          </a:xfrm>
        </p:spPr>
      </p:pic>
    </p:spTree>
    <p:extLst>
      <p:ext uri="{BB962C8B-B14F-4D97-AF65-F5344CB8AC3E}">
        <p14:creationId xmlns:p14="http://schemas.microsoft.com/office/powerpoint/2010/main" val="3413509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1739-3880-A31E-1034-5D57C434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Common Form Elements: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CA-CD34-05E2-24D5-5144DDE3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102"/>
            <a:ext cx="10515600" cy="542873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1. Text Input</a:t>
            </a:r>
          </a:p>
          <a:p>
            <a:r>
              <a:rPr lang="en-IN" dirty="0"/>
              <a:t>&lt;label for="name"&gt;Name:&lt;/label&gt;</a:t>
            </a:r>
          </a:p>
          <a:p>
            <a:r>
              <a:rPr lang="en-IN" dirty="0"/>
              <a:t>&lt;input type="text" id="name" name="username"&gt;</a:t>
            </a:r>
          </a:p>
          <a:p>
            <a:r>
              <a:rPr lang="en-IN" dirty="0"/>
              <a:t>2. Password Field</a:t>
            </a:r>
          </a:p>
          <a:p>
            <a:r>
              <a:rPr lang="en-IN" dirty="0"/>
              <a:t>&lt;label for="password"&gt;Password:&lt;/label&gt;</a:t>
            </a:r>
          </a:p>
          <a:p>
            <a:r>
              <a:rPr lang="en-IN" dirty="0"/>
              <a:t>&lt;input type="password" id="password" name="pass"&gt;</a:t>
            </a:r>
          </a:p>
          <a:p>
            <a:r>
              <a:rPr lang="en-IN" dirty="0"/>
              <a:t>3. Radio Buttons</a:t>
            </a:r>
          </a:p>
          <a:p>
            <a:r>
              <a:rPr lang="en-IN" dirty="0"/>
              <a:t>&lt;p&gt;Gender:&lt;/p&gt;</a:t>
            </a:r>
          </a:p>
          <a:p>
            <a:r>
              <a:rPr lang="en-IN" dirty="0"/>
              <a:t>&lt;input type="radio" id="male" name="gender" value="Male"&gt;</a:t>
            </a:r>
          </a:p>
          <a:p>
            <a:r>
              <a:rPr lang="en-IN" dirty="0"/>
              <a:t>&lt;label for="male"&gt;Male&lt;/label&gt;</a:t>
            </a:r>
          </a:p>
          <a:p>
            <a:r>
              <a:rPr lang="en-IN" dirty="0"/>
              <a:t>&lt;input type="radio" id="female" name="gender" value="Female"&gt;</a:t>
            </a:r>
          </a:p>
          <a:p>
            <a:r>
              <a:rPr lang="en-IN" dirty="0"/>
              <a:t>&lt;label for="female"&gt;Female&lt;/label&gt;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24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95EB-C9BE-84E6-5FB9-31831507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95AF-081D-B36F-19D6-5D9EA3DB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4. Checkboxes</a:t>
            </a:r>
          </a:p>
          <a:p>
            <a:r>
              <a:rPr lang="en-IN" dirty="0"/>
              <a:t>&lt;p&gt;Hobbies:&lt;/p&gt;</a:t>
            </a:r>
          </a:p>
          <a:p>
            <a:r>
              <a:rPr lang="en-IN" dirty="0"/>
              <a:t>&lt;input type="checkbox" id="reading" name="hobby" value="Reading"&gt;</a:t>
            </a:r>
          </a:p>
          <a:p>
            <a:r>
              <a:rPr lang="en-IN" dirty="0"/>
              <a:t>&lt;label for="reading"&gt;Reading&lt;/label&gt;</a:t>
            </a:r>
          </a:p>
          <a:p>
            <a:r>
              <a:rPr lang="en-IN" dirty="0"/>
              <a:t>&lt;input type="checkbox" id="traveling" name="hobby" value="Traveling"&gt;</a:t>
            </a:r>
          </a:p>
          <a:p>
            <a:r>
              <a:rPr lang="en-IN" dirty="0"/>
              <a:t>&lt;label for="traveling"&gt;Traveling&lt;/label&gt;</a:t>
            </a:r>
          </a:p>
        </p:txBody>
      </p:sp>
    </p:spTree>
    <p:extLst>
      <p:ext uri="{BB962C8B-B14F-4D97-AF65-F5344CB8AC3E}">
        <p14:creationId xmlns:p14="http://schemas.microsoft.com/office/powerpoint/2010/main" val="1588298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9359-745A-B2BD-6218-A297F7E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ED02-8E19-02B6-C336-1998595C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 Dropdown (Select Menu)</a:t>
            </a:r>
          </a:p>
          <a:p>
            <a:r>
              <a:rPr lang="en-US" dirty="0"/>
              <a:t>&lt;label for="country"&gt;Country:&lt;/label&gt;</a:t>
            </a:r>
          </a:p>
          <a:p>
            <a:r>
              <a:rPr lang="en-US" dirty="0"/>
              <a:t>&lt;select id="country" name="country"&gt;</a:t>
            </a:r>
          </a:p>
          <a:p>
            <a:r>
              <a:rPr lang="en-US" dirty="0"/>
              <a:t>  &lt;option value="India"&gt;India&lt;/option&gt;</a:t>
            </a:r>
          </a:p>
          <a:p>
            <a:r>
              <a:rPr lang="en-US" dirty="0"/>
              <a:t>  &lt;option value="USA"&gt;USA&lt;/option&gt;</a:t>
            </a:r>
          </a:p>
          <a:p>
            <a:r>
              <a:rPr lang="en-US" dirty="0"/>
              <a:t>  &lt;option value="UK"&gt;UK&lt;/option&gt;</a:t>
            </a:r>
          </a:p>
          <a:p>
            <a:r>
              <a:rPr lang="en-US" dirty="0"/>
              <a:t>&lt;/select&gt;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442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4297-66B2-D364-F711-FB73A51B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C836-042F-4044-6843-63E44D90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6. </a:t>
            </a:r>
            <a:r>
              <a:rPr lang="en-IN" dirty="0" err="1"/>
              <a:t>Textarea</a:t>
            </a:r>
            <a:endParaRPr lang="en-IN" dirty="0"/>
          </a:p>
          <a:p>
            <a:r>
              <a:rPr lang="en-IN" dirty="0"/>
              <a:t>&lt;label for="message"&gt;Message:&lt;/label&gt;</a:t>
            </a:r>
          </a:p>
          <a:p>
            <a:r>
              <a:rPr lang="en-IN" dirty="0"/>
              <a:t>&lt;</a:t>
            </a:r>
            <a:r>
              <a:rPr lang="en-IN" dirty="0" err="1"/>
              <a:t>textarea</a:t>
            </a:r>
            <a:r>
              <a:rPr lang="en-IN" dirty="0"/>
              <a:t> id="message" name="message" rows="4" cols="30"&gt;&lt;/</a:t>
            </a:r>
            <a:r>
              <a:rPr lang="en-IN" dirty="0" err="1"/>
              <a:t>textarea</a:t>
            </a:r>
            <a:r>
              <a:rPr lang="en-IN" dirty="0"/>
              <a:t>&gt;</a:t>
            </a:r>
          </a:p>
          <a:p>
            <a:r>
              <a:rPr lang="en-IN" dirty="0"/>
              <a:t>7. Submit Button</a:t>
            </a:r>
          </a:p>
          <a:p>
            <a:r>
              <a:rPr lang="en-IN" dirty="0"/>
              <a:t>&lt;input type="submit" value="Submit"&gt;</a:t>
            </a:r>
          </a:p>
        </p:txBody>
      </p:sp>
    </p:spTree>
    <p:extLst>
      <p:ext uri="{BB962C8B-B14F-4D97-AF65-F5344CB8AC3E}">
        <p14:creationId xmlns:p14="http://schemas.microsoft.com/office/powerpoint/2010/main" val="678295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3BCD-7B25-88E2-6445-35EEB1A9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6C06-42E8-0955-A68A-A2016484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8. Reset Button</a:t>
            </a:r>
          </a:p>
          <a:p>
            <a:r>
              <a:rPr lang="en-US" dirty="0"/>
              <a:t>&lt;input type="reset" value="Clear"&gt;</a:t>
            </a:r>
          </a:p>
          <a:p>
            <a:r>
              <a:rPr lang="en-US" dirty="0"/>
              <a:t>Form Methods</a:t>
            </a:r>
          </a:p>
          <a:p>
            <a:r>
              <a:rPr lang="en-US" dirty="0"/>
              <a:t>GET → Sends form data in the URL (used for search forms, not secure)</a:t>
            </a:r>
          </a:p>
          <a:p>
            <a:endParaRPr lang="en-US" dirty="0"/>
          </a:p>
          <a:p>
            <a:r>
              <a:rPr lang="en-US" dirty="0"/>
              <a:t>POST → Sends form data in the request body (used for login, registration, secure data)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087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4C0D-98FE-2059-3AA3-A8A8C16A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9664-82DA-5174-464C-D4788783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 action="</a:t>
            </a:r>
            <a:r>
              <a:rPr lang="en-US" dirty="0" err="1"/>
              <a:t>process.php</a:t>
            </a:r>
            <a:r>
              <a:rPr lang="en-US" dirty="0"/>
              <a:t>" method="post"&gt;</a:t>
            </a:r>
          </a:p>
          <a:p>
            <a:r>
              <a:rPr lang="en-US" dirty="0"/>
              <a:t>  &lt;!-- form elements --&gt;</a:t>
            </a:r>
          </a:p>
          <a:p>
            <a:r>
              <a:rPr lang="en-US" dirty="0"/>
              <a:t>&lt;/form&gt;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528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1EA2-B7F4-75DD-1968-62B4AF2D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373"/>
            <a:ext cx="10515600" cy="6194854"/>
          </a:xfrm>
        </p:spPr>
        <p:txBody>
          <a:bodyPr>
            <a:normAutofit fontScale="32500" lnSpcReduction="2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&lt;h2&gt;Registration Form&lt;/h2&gt;</a:t>
            </a:r>
          </a:p>
          <a:p>
            <a:r>
              <a:rPr lang="en-IN" dirty="0"/>
              <a:t>  &lt;form action="</a:t>
            </a:r>
            <a:r>
              <a:rPr lang="en-IN" dirty="0" err="1"/>
              <a:t>submit.php</a:t>
            </a:r>
            <a:r>
              <a:rPr lang="en-IN" dirty="0"/>
              <a:t>" method="post"&gt;</a:t>
            </a:r>
          </a:p>
          <a:p>
            <a:r>
              <a:rPr lang="en-IN" dirty="0"/>
              <a:t>    &lt;label for="</a:t>
            </a:r>
            <a:r>
              <a:rPr lang="en-IN" dirty="0" err="1"/>
              <a:t>fname</a:t>
            </a:r>
            <a:r>
              <a:rPr lang="en-IN" dirty="0"/>
              <a:t>"&gt;First Name:&lt;/label&gt;</a:t>
            </a:r>
          </a:p>
          <a:p>
            <a:r>
              <a:rPr lang="en-IN" dirty="0"/>
              <a:t>    &lt;input type="text" id="</a:t>
            </a:r>
            <a:r>
              <a:rPr lang="en-IN" dirty="0" err="1"/>
              <a:t>fname</a:t>
            </a:r>
            <a:r>
              <a:rPr lang="en-IN" dirty="0"/>
              <a:t>" name="</a:t>
            </a:r>
            <a:r>
              <a:rPr lang="en-IN" dirty="0" err="1"/>
              <a:t>firstname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    &lt;label for="</a:t>
            </a:r>
            <a:r>
              <a:rPr lang="en-IN" dirty="0" err="1"/>
              <a:t>lname</a:t>
            </a:r>
            <a:r>
              <a:rPr lang="en-IN" dirty="0"/>
              <a:t>"&gt;Last Name:&lt;/label&gt;</a:t>
            </a:r>
          </a:p>
          <a:p>
            <a:r>
              <a:rPr lang="en-IN" dirty="0"/>
              <a:t>    &lt;input type="text" id="</a:t>
            </a:r>
            <a:r>
              <a:rPr lang="en-IN" dirty="0" err="1"/>
              <a:t>lname</a:t>
            </a:r>
            <a:r>
              <a:rPr lang="en-IN" dirty="0"/>
              <a:t>" name="</a:t>
            </a:r>
            <a:r>
              <a:rPr lang="en-IN" dirty="0" err="1"/>
              <a:t>lastname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    &lt;label&gt;Gender:&lt;/label&gt;</a:t>
            </a:r>
          </a:p>
          <a:p>
            <a:r>
              <a:rPr lang="en-IN" dirty="0"/>
              <a:t>    &lt;input type="radio" name="gender" value="Male"&gt; Male</a:t>
            </a:r>
          </a:p>
          <a:p>
            <a:r>
              <a:rPr lang="en-IN" dirty="0"/>
              <a:t>    &lt;input type="radio" name="gender" value="Female"&gt; Female&lt;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    &lt;label for="country"&gt;Country:&lt;/label&gt;</a:t>
            </a:r>
          </a:p>
          <a:p>
            <a:r>
              <a:rPr lang="en-IN" dirty="0"/>
              <a:t>    &lt;select id="country" name="country"&gt;</a:t>
            </a:r>
          </a:p>
          <a:p>
            <a:r>
              <a:rPr lang="en-IN" dirty="0"/>
              <a:t>      &lt;option value="India"&gt;India&lt;/option&gt;</a:t>
            </a:r>
          </a:p>
          <a:p>
            <a:r>
              <a:rPr lang="en-IN" dirty="0"/>
              <a:t>      &lt;option value="USA"&gt;USA&lt;/option&gt;</a:t>
            </a:r>
          </a:p>
          <a:p>
            <a:r>
              <a:rPr lang="en-IN" dirty="0"/>
              <a:t>    &lt;/select&gt;&lt;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    &lt;input type="submit" value="Register"&gt;</a:t>
            </a:r>
          </a:p>
          <a:p>
            <a:r>
              <a:rPr lang="en-IN" dirty="0"/>
              <a:t>    &lt;input type="reset" value="Clear"&gt;</a:t>
            </a:r>
          </a:p>
          <a:p>
            <a:r>
              <a:rPr lang="en-IN" dirty="0"/>
              <a:t>  &lt;/form&gt;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01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E3C5C-E10D-A201-9CF8-CF1E4629B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7664"/>
            <a:ext cx="10515600" cy="3198520"/>
          </a:xfrm>
        </p:spPr>
      </p:pic>
    </p:spTree>
    <p:extLst>
      <p:ext uri="{BB962C8B-B14F-4D97-AF65-F5344CB8AC3E}">
        <p14:creationId xmlns:p14="http://schemas.microsoft.com/office/powerpoint/2010/main" val="198589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81DD7-2FD6-9414-3E83-AA69679EB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677" y="1575533"/>
            <a:ext cx="7784770" cy="4351338"/>
          </a:xfrm>
        </p:spPr>
      </p:pic>
    </p:spTree>
    <p:extLst>
      <p:ext uri="{BB962C8B-B14F-4D97-AF65-F5344CB8AC3E}">
        <p14:creationId xmlns:p14="http://schemas.microsoft.com/office/powerpoint/2010/main" val="116507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5202-7108-E051-F2CB-E44CCDF0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C913-F138-C014-B889-ACE9E7D2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Clients, Servers, and Communication</a:t>
            </a:r>
          </a:p>
          <a:p>
            <a:r>
              <a:rPr lang="en-IN" b="1" dirty="0"/>
              <a:t>Client:</a:t>
            </a:r>
          </a:p>
          <a:p>
            <a:r>
              <a:rPr lang="en-IN" dirty="0"/>
              <a:t>A </a:t>
            </a:r>
            <a:r>
              <a:rPr lang="en-IN" b="1" dirty="0"/>
              <a:t>software or device</a:t>
            </a:r>
            <a:r>
              <a:rPr lang="en-IN" dirty="0"/>
              <a:t> that initiates communication to request services/data.</a:t>
            </a:r>
          </a:p>
          <a:p>
            <a:r>
              <a:rPr lang="en-IN" dirty="0"/>
              <a:t>Examples: Web browser, mobile app, API consumer.</a:t>
            </a:r>
          </a:p>
          <a:p>
            <a:r>
              <a:rPr lang="en-IN" b="1" dirty="0"/>
              <a:t>Server:</a:t>
            </a:r>
          </a:p>
          <a:p>
            <a:r>
              <a:rPr lang="en-IN" dirty="0"/>
              <a:t>A </a:t>
            </a:r>
            <a:r>
              <a:rPr lang="en-IN" b="1" dirty="0"/>
              <a:t>program or machine</a:t>
            </a:r>
            <a:r>
              <a:rPr lang="en-IN" dirty="0"/>
              <a:t> that listens for client requests and sends back responses.</a:t>
            </a:r>
          </a:p>
          <a:p>
            <a:r>
              <a:rPr lang="en-IN" dirty="0"/>
              <a:t>Examples: Web server (Apache), Database server, Mail server.</a:t>
            </a:r>
          </a:p>
          <a:p>
            <a:r>
              <a:rPr lang="en-IN" b="1" dirty="0"/>
              <a:t>Communication:</a:t>
            </a:r>
          </a:p>
          <a:p>
            <a:r>
              <a:rPr lang="en-IN" dirty="0"/>
              <a:t>Based on </a:t>
            </a:r>
            <a:r>
              <a:rPr lang="en-IN" b="1" dirty="0"/>
              <a:t>Request-Response Model</a:t>
            </a:r>
            <a:r>
              <a:rPr lang="en-IN" dirty="0"/>
              <a:t>.</a:t>
            </a:r>
          </a:p>
          <a:p>
            <a:r>
              <a:rPr lang="en-IN" dirty="0"/>
              <a:t>Uses standardized protocols such as </a:t>
            </a:r>
            <a:r>
              <a:rPr lang="en-IN" b="1" dirty="0"/>
              <a:t>HTTP, FTP, SMTP, TCP/IP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25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C70-4123-47EC-415D-4E86D9F7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Internet &amp; Basic Internet Protocols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5EB0-C2F4-7381-D303-2EDAED0D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724"/>
            <a:ext cx="10515600" cy="4974239"/>
          </a:xfrm>
        </p:spPr>
        <p:txBody>
          <a:bodyPr/>
          <a:lstStyle/>
          <a:p>
            <a:r>
              <a:rPr lang="en-US" b="1" dirty="0"/>
              <a:t>Internet:</a:t>
            </a:r>
          </a:p>
          <a:p>
            <a:r>
              <a:rPr lang="en-US" dirty="0"/>
              <a:t>A </a:t>
            </a:r>
            <a:r>
              <a:rPr lang="en-US" b="1" dirty="0"/>
              <a:t>global network</a:t>
            </a:r>
            <a:r>
              <a:rPr lang="en-US" dirty="0"/>
              <a:t> connecting millions of private, public, academic, business, and government networks.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819A7F-8A5E-BDD8-41A6-BDAD2EB8F93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6573270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6089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Protocol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79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HTTP/HTTPS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Web communication (HyperText Transfer Protocol)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075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TCP/IP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Reliable transmission between devices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729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FTP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File Transfer Protocol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73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SMTP/POP3/IMAP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Email transmission and retrieval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435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DNS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Resolves domain names to IP addresses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7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20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6EDD-5178-411B-B135-F8B02C42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190C-9934-C8AB-3D79-640DD100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World Wide Web (WWW)</a:t>
            </a:r>
          </a:p>
          <a:p>
            <a:r>
              <a:rPr lang="en-US" dirty="0"/>
              <a:t>The </a:t>
            </a:r>
            <a:r>
              <a:rPr lang="en-US" b="1" dirty="0"/>
              <a:t>WWW</a:t>
            </a:r>
            <a:r>
              <a:rPr lang="en-US" dirty="0"/>
              <a:t> is a system of </a:t>
            </a:r>
            <a:r>
              <a:rPr lang="en-US" b="1" dirty="0"/>
              <a:t>interlinked hypertext documents</a:t>
            </a:r>
            <a:r>
              <a:rPr lang="en-US" dirty="0"/>
              <a:t> accessible via the internet.</a:t>
            </a:r>
          </a:p>
          <a:p>
            <a:r>
              <a:rPr lang="en-US" dirty="0"/>
              <a:t>Uses </a:t>
            </a:r>
            <a:r>
              <a:rPr lang="en-US" b="1" dirty="0"/>
              <a:t>HTTP</a:t>
            </a:r>
            <a:r>
              <a:rPr lang="en-US" dirty="0"/>
              <a:t> protocol.</a:t>
            </a:r>
          </a:p>
          <a:p>
            <a:r>
              <a:rPr lang="en-US" dirty="0"/>
              <a:t>Accessed using </a:t>
            </a:r>
            <a:r>
              <a:rPr lang="en-US" b="1" dirty="0"/>
              <a:t>web clients</a:t>
            </a:r>
            <a:r>
              <a:rPr lang="en-US" dirty="0"/>
              <a:t> (browsers).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17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CE17-2CE7-CBCF-F052-887D5CACE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368"/>
            <a:ext cx="10515600" cy="5748595"/>
          </a:xfrm>
        </p:spPr>
        <p:txBody>
          <a:bodyPr>
            <a:normAutofit/>
          </a:bodyPr>
          <a:lstStyle/>
          <a:p>
            <a:r>
              <a:rPr lang="en-IN" b="1" dirty="0"/>
              <a:t>HTTP Request Message:</a:t>
            </a:r>
          </a:p>
          <a:p>
            <a:r>
              <a:rPr lang="en-IN" dirty="0"/>
              <a:t>Method (GET, POST, PUT, DELETE)</a:t>
            </a:r>
          </a:p>
          <a:p>
            <a:r>
              <a:rPr lang="en-IN" dirty="0"/>
              <a:t>URL (resource identifier)</a:t>
            </a:r>
          </a:p>
          <a:p>
            <a:r>
              <a:rPr lang="en-IN" dirty="0"/>
              <a:t>Headers (metadata like user-agent)</a:t>
            </a:r>
          </a:p>
          <a:p>
            <a:r>
              <a:rPr lang="en-IN" dirty="0"/>
              <a:t>Body (optional – data sent to server)</a:t>
            </a:r>
          </a:p>
          <a:p>
            <a:r>
              <a:rPr lang="en-IN" b="1" dirty="0"/>
              <a:t> HTTP Response Message:</a:t>
            </a:r>
          </a:p>
          <a:p>
            <a:r>
              <a:rPr lang="en-IN" dirty="0"/>
              <a:t>Status code (200 OK, 404 Not Found)</a:t>
            </a:r>
          </a:p>
          <a:p>
            <a:r>
              <a:rPr lang="en-IN" dirty="0"/>
              <a:t>Headers (e.g., content-type)</a:t>
            </a:r>
          </a:p>
          <a:p>
            <a:r>
              <a:rPr lang="en-IN" dirty="0"/>
              <a:t>Body (HTML/JSON/XML)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9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72A63D217A843A848CB489C7CC580" ma:contentTypeVersion="3" ma:contentTypeDescription="Create a new document." ma:contentTypeScope="" ma:versionID="b786a7b31ca661c827442982d388702f">
  <xsd:schema xmlns:xsd="http://www.w3.org/2001/XMLSchema" xmlns:xs="http://www.w3.org/2001/XMLSchema" xmlns:p="http://schemas.microsoft.com/office/2006/metadata/properties" xmlns:ns2="e58fabd9-3e57-423e-8ef4-3f553d060193" targetNamespace="http://schemas.microsoft.com/office/2006/metadata/properties" ma:root="true" ma:fieldsID="1d3e321fd108a319ee1d21860412aa96" ns2:_="">
    <xsd:import namespace="e58fabd9-3e57-423e-8ef4-3f553d0601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d9-3e57-423e-8ef4-3f553d0601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648D21-467E-42DB-8E3B-E9637935F5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D9D1BC-D887-4D17-9D3E-B5DDD305FD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DE68DD-040C-4251-995E-F7A0CBAF6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d9-3e57-423e-8ef4-3f553d0601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1860</Words>
  <Application>Microsoft Office PowerPoint</Application>
  <PresentationFormat>Widescreen</PresentationFormat>
  <Paragraphs>287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Unit-1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Internet &amp; Basic Internet Protocols </vt:lpstr>
      <vt:lpstr>PowerPoint Presentation</vt:lpstr>
      <vt:lpstr>PowerPoint Presentation</vt:lpstr>
      <vt:lpstr>Web Clients vs Web Servers</vt:lpstr>
      <vt:lpstr>Markup Languages: XHTML </vt:lpstr>
      <vt:lpstr>HTML: An Introduction </vt:lpstr>
      <vt:lpstr>Basic HTML Syntax:</vt:lpstr>
      <vt:lpstr>CSS (Cascading Style Sheets)</vt:lpstr>
      <vt:lpstr>PowerPoint Presentation</vt:lpstr>
      <vt:lpstr>PowerPoint Presentation</vt:lpstr>
      <vt:lpstr>1. Inline CSS </vt:lpstr>
      <vt:lpstr>2. Internal CSS (Embedded CSS) </vt:lpstr>
      <vt:lpstr>PowerPoint Presentation</vt:lpstr>
      <vt:lpstr>3. External CSS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Form Elements: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 G</dc:creator>
  <cp:lastModifiedBy>Arjun V</cp:lastModifiedBy>
  <cp:revision>11</cp:revision>
  <dcterms:created xsi:type="dcterms:W3CDTF">2025-06-25T06:22:56Z</dcterms:created>
  <dcterms:modified xsi:type="dcterms:W3CDTF">2025-08-24T06:53:16Z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0x010100DF872A63D217A843A848CB489C7CC580</vt:lpwstr>
  </property>
</Properties>
</file>