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4660"/>
  </p:normalViewPr>
  <p:slideViewPr>
    <p:cSldViewPr snapToGrid="0">
      <p:cViewPr>
        <p:scale>
          <a:sx n="50" d="100"/>
          <a:sy n="50" d="100"/>
        </p:scale>
        <p:origin x="18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DC00-6026-4A91-BD43-3953843801F6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31047-757A-4E3F-BC68-44F83CC31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1pPr>
    <a:lvl2pPr marL="1092662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2pPr>
    <a:lvl3pPr marL="2185325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3pPr>
    <a:lvl4pPr marL="3277987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4pPr>
    <a:lvl5pPr marL="4370649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5pPr>
    <a:lvl6pPr marL="5463311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6pPr>
    <a:lvl7pPr marL="6555974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7pPr>
    <a:lvl8pPr marL="7648636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8pPr>
    <a:lvl9pPr marL="8741298" algn="l" defTabSz="2185325" rtl="0" eaLnBrk="1" latinLnBrk="1" hangingPunct="1">
      <a:defRPr sz="28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2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8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1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2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7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ctr"/>
          <a:lstStyle>
            <a:lvl1pPr>
              <a:defRPr sz="498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ctr"/>
          <a:lstStyle>
            <a:lvl1pPr>
              <a:defRPr sz="498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2FE5-406D-44E8-AE22-8D7D05530733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084E-9731-4418-9FD1-FA2E60314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2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25550" rtl="0" eaLnBrk="1" latinLnBrk="1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FCA752-AE09-488A-9A38-FB932A960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fontAlgn="base" latinLnBrk="0"/>
            <a:r>
              <a:rPr lang="ko-KR" altLang="en-US" sz="8000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트래픽 분석을 통한 네트워크 장비 이상 행위 탐지 기술 </a:t>
            </a:r>
            <a:endParaRPr lang="ko-KR" altLang="en-US" sz="8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C43A07F-784F-483E-AE8A-CF3AC853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정동호</a:t>
            </a:r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3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신영주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광운대학교 컴퓨터공학과</a:t>
            </a:r>
          </a:p>
          <a:p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dongho971220@gmail.com,  yjshin@kw.ac.kr</a:t>
            </a:r>
          </a:p>
        </p:txBody>
      </p:sp>
    </p:spTree>
    <p:extLst>
      <p:ext uri="{BB962C8B-B14F-4D97-AF65-F5344CB8AC3E}">
        <p14:creationId xmlns:p14="http://schemas.microsoft.com/office/powerpoint/2010/main" val="356758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AE26133-E6C3-4B10-9761-8FA6AFD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4876384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1.</a:t>
            </a:r>
            <a:r>
              <a:rPr lang="ko-KR" altLang="en-US" sz="6600" dirty="0"/>
              <a:t> 연구 동기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2E534-CF4F-46D1-B98A-977FD16D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063" y="3207544"/>
            <a:ext cx="2402902" cy="2402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06317-3391-4831-B802-6FF9D66EAB57}"/>
              </a:ext>
            </a:extLst>
          </p:cNvPr>
          <p:cNvSpPr txBox="1"/>
          <p:nvPr/>
        </p:nvSpPr>
        <p:spPr>
          <a:xfrm>
            <a:off x="960473" y="3671454"/>
            <a:ext cx="9898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네트워크 장비는 공격이 한번 이뤄지면</a:t>
            </a:r>
            <a:endParaRPr lang="en-US" altLang="ko-KR" sz="4000" dirty="0"/>
          </a:p>
          <a:p>
            <a:pPr algn="ctr"/>
            <a:r>
              <a:rPr lang="ko-KR" altLang="en-US" sz="4000" dirty="0"/>
              <a:t>해당 장비를 경유하는 </a:t>
            </a:r>
            <a:r>
              <a:rPr lang="ko-KR" altLang="en-US" sz="4000" dirty="0">
                <a:solidFill>
                  <a:srgbClr val="FF0000"/>
                </a:solidFill>
              </a:rPr>
              <a:t>모든 패킷이 도청될 수</a:t>
            </a:r>
            <a:endParaRPr lang="en-US" altLang="ko-KR" sz="4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있다는 점</a:t>
            </a:r>
            <a:r>
              <a:rPr lang="ko-KR" altLang="en-US" sz="4000" dirty="0"/>
              <a:t>에서 큰 위험이 있다</a:t>
            </a:r>
            <a:r>
              <a:rPr lang="en-US" altLang="ko-KR" sz="4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A571-7C12-44EE-B344-47CA2FC96DBA}"/>
              </a:ext>
            </a:extLst>
          </p:cNvPr>
          <p:cNvSpPr txBox="1"/>
          <p:nvPr/>
        </p:nvSpPr>
        <p:spPr>
          <a:xfrm>
            <a:off x="299357" y="7729050"/>
            <a:ext cx="11525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공격을 </a:t>
            </a:r>
            <a:r>
              <a:rPr lang="en-US" altLang="ko-KR" sz="4000" dirty="0"/>
              <a:t>100%</a:t>
            </a:r>
            <a:r>
              <a:rPr lang="ko-KR" altLang="en-US" sz="4000" dirty="0"/>
              <a:t>까지 막을 수 없다면</a:t>
            </a:r>
            <a:r>
              <a:rPr lang="en-US" altLang="ko-KR" sz="4000" dirty="0"/>
              <a:t>,</a:t>
            </a:r>
          </a:p>
          <a:p>
            <a:pPr algn="ctr"/>
            <a:r>
              <a:rPr lang="ko-KR" altLang="en-US" sz="4000" dirty="0"/>
              <a:t>적어도 이상행위를 탐지하여 </a:t>
            </a:r>
            <a:r>
              <a:rPr lang="ko-KR" altLang="en-US" sz="4000" dirty="0">
                <a:solidFill>
                  <a:srgbClr val="FF0000"/>
                </a:solidFill>
              </a:rPr>
              <a:t>더 큰 피해를 막아보자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E36680-48A9-4D88-A80C-CB6278DCB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062" y="6649586"/>
            <a:ext cx="2402903" cy="24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67E28148-E221-4352-AAF6-6992AAA1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5885848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2.</a:t>
            </a:r>
            <a:r>
              <a:rPr lang="ko-KR" altLang="en-US" sz="6600" dirty="0"/>
              <a:t> 탐지 배경 </a:t>
            </a:r>
            <a:r>
              <a:rPr lang="en-US" altLang="ko-KR" sz="6600" dirty="0"/>
              <a:t>0</a:t>
            </a:r>
            <a:endParaRPr lang="ko-KR" alt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836E8-B717-4034-9979-05FC72F0F6C6}"/>
              </a:ext>
            </a:extLst>
          </p:cNvPr>
          <p:cNvSpPr txBox="1"/>
          <p:nvPr/>
        </p:nvSpPr>
        <p:spPr>
          <a:xfrm>
            <a:off x="339601" y="8535772"/>
            <a:ext cx="14440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이는 라우터의 </a:t>
            </a:r>
            <a:r>
              <a:rPr lang="en-US" altLang="ko-KR" sz="4000" dirty="0"/>
              <a:t>I/O(Input/Output) </a:t>
            </a:r>
            <a:r>
              <a:rPr lang="ko-KR" altLang="en-US" sz="4000" dirty="0">
                <a:solidFill>
                  <a:srgbClr val="FF0000"/>
                </a:solidFill>
              </a:rPr>
              <a:t>트래픽에 영향을</a:t>
            </a: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>
                <a:solidFill>
                  <a:srgbClr val="FF0000"/>
                </a:solidFill>
              </a:rPr>
              <a:t>줄 것</a:t>
            </a:r>
            <a:r>
              <a:rPr lang="ko-KR" altLang="en-US" sz="4000" dirty="0"/>
              <a:t>이며</a:t>
            </a:r>
            <a:endParaRPr lang="en-US" altLang="ko-KR" sz="4000" dirty="0"/>
          </a:p>
          <a:p>
            <a:pPr algn="ctr"/>
            <a:r>
              <a:rPr lang="ko-KR" altLang="en-US" sz="4000" dirty="0"/>
              <a:t>따라서 라우터 인터페이스의 트래픽을 모니터링 하여</a:t>
            </a:r>
            <a:endParaRPr lang="en-US" altLang="ko-KR" sz="4000" dirty="0"/>
          </a:p>
          <a:p>
            <a:pPr algn="ctr"/>
            <a:r>
              <a:rPr lang="ko-KR" altLang="en-US" sz="4000" dirty="0"/>
              <a:t>동적 분석을 통해 도청 행위를 식별하는 것이 본 논문의 목표이다</a:t>
            </a:r>
            <a:r>
              <a:rPr lang="en-US" altLang="ko-KR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1AA03-A5DB-40CE-8939-4BFC402E8D1A}"/>
              </a:ext>
            </a:extLst>
          </p:cNvPr>
          <p:cNvSpPr txBox="1"/>
          <p:nvPr/>
        </p:nvSpPr>
        <p:spPr>
          <a:xfrm>
            <a:off x="1149105" y="3055144"/>
            <a:ext cx="12821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라우터의 메모리가 유한하다는 점</a:t>
            </a:r>
            <a:r>
              <a:rPr lang="ko-KR" altLang="en-US" sz="4000" dirty="0"/>
              <a:t>에서</a:t>
            </a:r>
            <a:endParaRPr lang="en-US" altLang="ko-KR" sz="4000" dirty="0"/>
          </a:p>
          <a:p>
            <a:pPr algn="ctr"/>
            <a:r>
              <a:rPr lang="ko-KR" altLang="en-US" sz="4000" dirty="0"/>
              <a:t>도청된 데이터는 주기적으로 공격자에게</a:t>
            </a:r>
            <a:r>
              <a:rPr lang="en-US" altLang="ko-KR" sz="4000" dirty="0"/>
              <a:t> </a:t>
            </a:r>
            <a:r>
              <a:rPr lang="ko-KR" altLang="en-US" sz="4000" dirty="0"/>
              <a:t>전달되어야 한다</a:t>
            </a:r>
            <a:r>
              <a:rPr lang="en-US" altLang="ko-KR" sz="40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2E35DE-47BA-4117-8536-78B511241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47" y="5642112"/>
            <a:ext cx="2340867" cy="2340867"/>
          </a:xfrm>
          <a:prstGeom prst="rect">
            <a:avLst/>
          </a:prstGeom>
        </p:spPr>
      </p:pic>
      <p:pic>
        <p:nvPicPr>
          <p:cNvPr id="12" name="Picture 4" descr="D:\Download\bad-emoticon-square-face.png">
            <a:extLst>
              <a:ext uri="{FF2B5EF4-FFF2-40B4-BE49-F238E27FC236}">
                <a16:creationId xmlns:a16="http://schemas.microsoft.com/office/drawing/2014/main" id="{D36FC47F-9797-4F60-AFB5-DA9ECA4F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937" y="5646831"/>
            <a:ext cx="2148218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24E2BC-94ED-46F2-8878-3DFA3B71C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57" y="5213348"/>
            <a:ext cx="822802" cy="82280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CE0A486-5437-4BB3-A976-DDBC485C8494}"/>
              </a:ext>
            </a:extLst>
          </p:cNvPr>
          <p:cNvSpPr/>
          <p:nvPr/>
        </p:nvSpPr>
        <p:spPr>
          <a:xfrm>
            <a:off x="6484173" y="6173481"/>
            <a:ext cx="2546158" cy="7481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EA0933-9730-4334-8402-BA6103D45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03" y="4852387"/>
            <a:ext cx="822802" cy="8228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F03A09-C4C7-4A82-B9CB-61476986C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91" y="5317136"/>
            <a:ext cx="822802" cy="8228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A95E4E-D8AB-4AD6-B6F0-78D72A9BF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34" y="4992176"/>
            <a:ext cx="822802" cy="82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9DD2B6-5609-4450-B7D2-D9D2102553B6}"/>
              </a:ext>
            </a:extLst>
          </p:cNvPr>
          <p:cNvSpPr txBox="1"/>
          <p:nvPr/>
        </p:nvSpPr>
        <p:spPr>
          <a:xfrm>
            <a:off x="3159033" y="4907996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탈취된 라우터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5270F-420A-4638-945C-A87CA2C71A3D}"/>
              </a:ext>
            </a:extLst>
          </p:cNvPr>
          <p:cNvSpPr txBox="1"/>
          <p:nvPr/>
        </p:nvSpPr>
        <p:spPr>
          <a:xfrm>
            <a:off x="10156731" y="4852045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공격자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90ED85A-6439-4F10-BC5B-D40AC1557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08" y="6914206"/>
            <a:ext cx="996391" cy="9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783D8FE7-0BA4-4AB6-9AE9-D6D2E041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5594902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3.</a:t>
            </a:r>
            <a:r>
              <a:rPr lang="ko-KR" altLang="en-US" sz="6600" dirty="0"/>
              <a:t> 탐지 배경 </a:t>
            </a:r>
            <a:r>
              <a:rPr lang="en-US" altLang="ko-KR" sz="6600" dirty="0"/>
              <a:t>1</a:t>
            </a:r>
            <a:endParaRPr lang="ko-KR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F8C13-AC0B-4E27-BE90-A8D928CAAE6C}"/>
              </a:ext>
            </a:extLst>
          </p:cNvPr>
          <p:cNvSpPr txBox="1"/>
          <p:nvPr/>
        </p:nvSpPr>
        <p:spPr>
          <a:xfrm>
            <a:off x="1431244" y="2902744"/>
            <a:ext cx="12256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라우터를 경유하는 트래픽 상태를 모니터링 하기 위해 </a:t>
            </a:r>
            <a:endParaRPr lang="en-US" altLang="ko-KR" sz="4000" dirty="0"/>
          </a:p>
          <a:p>
            <a:pPr algn="ctr"/>
            <a:r>
              <a:rPr lang="en-US" altLang="ko-KR" sz="4000" dirty="0"/>
              <a:t>SNMP(</a:t>
            </a:r>
            <a:r>
              <a:rPr lang="en-US" altLang="ko-KR" sz="2800" dirty="0"/>
              <a:t>Simple Network Management Protocol</a:t>
            </a:r>
            <a:r>
              <a:rPr lang="en-US" altLang="ko-KR" sz="4000" dirty="0"/>
              <a:t>)</a:t>
            </a:r>
            <a:r>
              <a:rPr lang="ko-KR" altLang="en-US" sz="4000" dirty="0"/>
              <a:t>을</a:t>
            </a:r>
            <a:r>
              <a:rPr lang="en-US" altLang="ko-KR" sz="4000" dirty="0"/>
              <a:t> </a:t>
            </a:r>
            <a:r>
              <a:rPr lang="ko-KR" altLang="en-US" sz="4000" dirty="0"/>
              <a:t>사용한다</a:t>
            </a:r>
            <a:r>
              <a:rPr lang="en-US" altLang="ko-KR" sz="4000" dirty="0"/>
              <a:t>.</a:t>
            </a:r>
          </a:p>
        </p:txBody>
      </p:sp>
      <p:pic>
        <p:nvPicPr>
          <p:cNvPr id="2050" name="Picture 2" descr="maxresdefault.jpg (1920×1080)">
            <a:extLst>
              <a:ext uri="{FF2B5EF4-FFF2-40B4-BE49-F238E27FC236}">
                <a16:creationId xmlns:a16="http://schemas.microsoft.com/office/drawing/2014/main" id="{7B6D5EBB-C6E1-4CF5-83C4-EAF1DE41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07" y="4226183"/>
            <a:ext cx="6481593" cy="43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2A134-461B-4C53-8598-AAA7ADDBAEB3}"/>
              </a:ext>
            </a:extLst>
          </p:cNvPr>
          <p:cNvSpPr txBox="1"/>
          <p:nvPr/>
        </p:nvSpPr>
        <p:spPr>
          <a:xfrm>
            <a:off x="6636327" y="4561076"/>
            <a:ext cx="84830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SNMP</a:t>
            </a:r>
            <a:r>
              <a:rPr lang="ko-KR" altLang="en-US" sz="3200" dirty="0">
                <a:solidFill>
                  <a:srgbClr val="FF0000"/>
                </a:solidFill>
              </a:rPr>
              <a:t>는 네트워크를 관리하기 위한 프로토콜</a:t>
            </a:r>
            <a:r>
              <a:rPr lang="ko-KR" altLang="en-US" sz="3200" dirty="0"/>
              <a:t>로 상태 모니터링</a:t>
            </a:r>
            <a:r>
              <a:rPr lang="en-US" altLang="ko-KR" sz="3200" dirty="0"/>
              <a:t>, </a:t>
            </a:r>
            <a:r>
              <a:rPr lang="ko-KR" altLang="en-US" sz="3200" dirty="0"/>
              <a:t>제어 등 다양한 기능을 </a:t>
            </a:r>
            <a:r>
              <a:rPr lang="en-US" altLang="ko-KR" sz="3200" dirty="0"/>
              <a:t> MIB(</a:t>
            </a:r>
            <a:r>
              <a:rPr lang="en-US" altLang="ko-KR" sz="2000" dirty="0"/>
              <a:t>Management </a:t>
            </a:r>
            <a:r>
              <a:rPr lang="en-US" altLang="ko-KR" sz="2000" dirty="0" err="1"/>
              <a:t>Inforamation</a:t>
            </a:r>
            <a:r>
              <a:rPr lang="en-US" altLang="ko-KR" sz="2000" dirty="0"/>
              <a:t> Base</a:t>
            </a:r>
            <a:r>
              <a:rPr lang="en-US" altLang="ko-KR" sz="3200" dirty="0"/>
              <a:t>)</a:t>
            </a:r>
            <a:r>
              <a:rPr lang="ko-KR" altLang="en-US" sz="3200" dirty="0"/>
              <a:t>를 통해 제공한다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err="1"/>
              <a:t>여기선</a:t>
            </a:r>
            <a:r>
              <a:rPr lang="ko-KR" altLang="en-US" sz="3200" dirty="0"/>
              <a:t> 인터페이스별 트래픽을 모니터링 하므로 </a:t>
            </a:r>
            <a:endParaRPr lang="en-US" altLang="ko-KR" sz="3200" dirty="0"/>
          </a:p>
          <a:p>
            <a:r>
              <a:rPr lang="en-US" altLang="ko-KR" sz="3200" dirty="0"/>
              <a:t>IF-MIB</a:t>
            </a:r>
            <a:r>
              <a:rPr lang="ko-KR" altLang="en-US" sz="3200" dirty="0"/>
              <a:t>의 </a:t>
            </a:r>
            <a:r>
              <a:rPr lang="en-US" altLang="ko-KR" sz="3200" dirty="0"/>
              <a:t>OID(</a:t>
            </a:r>
            <a:r>
              <a:rPr lang="en-US" altLang="ko-KR" sz="2000" dirty="0"/>
              <a:t>Object Ids</a:t>
            </a:r>
            <a:r>
              <a:rPr lang="en-US" altLang="ko-KR" sz="3200" dirty="0"/>
              <a:t>) </a:t>
            </a:r>
            <a:r>
              <a:rPr lang="ko-KR" altLang="en-US" sz="3200" dirty="0"/>
              <a:t>밑 </a:t>
            </a:r>
            <a:r>
              <a:rPr lang="en-US" altLang="ko-KR" sz="3200" dirty="0"/>
              <a:t>1.3.6.1.2.1.2.2.1</a:t>
            </a:r>
          </a:p>
          <a:p>
            <a:r>
              <a:rPr lang="ko-KR" altLang="en-US" sz="3200" dirty="0"/>
              <a:t>에 존재하는 </a:t>
            </a:r>
            <a:r>
              <a:rPr lang="en-US" altLang="ko-KR" sz="2400" dirty="0" err="1"/>
              <a:t>InUpkt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OutUpkt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InOctet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OutOctet</a:t>
            </a:r>
            <a:r>
              <a:rPr lang="ko-KR" altLang="en-US" sz="3200" dirty="0"/>
              <a:t>를</a:t>
            </a:r>
            <a:endParaRPr lang="en-US" altLang="ko-KR" sz="3200" dirty="0"/>
          </a:p>
          <a:p>
            <a:r>
              <a:rPr lang="ko-KR" altLang="en-US" sz="3200" dirty="0"/>
              <a:t>대상으로 실험을 진행하였다</a:t>
            </a:r>
            <a:r>
              <a:rPr lang="en-US" altLang="ko-KR" sz="3200" dirty="0"/>
              <a:t>.</a:t>
            </a:r>
            <a:endParaRPr lang="en-US" altLang="ko-KR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D5E4F-1415-4F73-BEF1-3CE827DD7EF7}"/>
              </a:ext>
            </a:extLst>
          </p:cNvPr>
          <p:cNvSpPr/>
          <p:nvPr/>
        </p:nvSpPr>
        <p:spPr>
          <a:xfrm>
            <a:off x="1611354" y="8890550"/>
            <a:ext cx="8157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prstClr val="black"/>
                </a:solidFill>
              </a:rPr>
              <a:t>SNMP</a:t>
            </a:r>
            <a:r>
              <a:rPr lang="ko-KR" altLang="en-US" sz="3200" dirty="0">
                <a:solidFill>
                  <a:prstClr val="black"/>
                </a:solidFill>
              </a:rPr>
              <a:t>에는 여러 버전이 있지만 본 논문에서는 최신 버전인 </a:t>
            </a:r>
            <a:r>
              <a:rPr lang="en-US" altLang="ko-KR" sz="3200" dirty="0">
                <a:solidFill>
                  <a:prstClr val="black"/>
                </a:solidFill>
              </a:rPr>
              <a:t>v3</a:t>
            </a:r>
            <a:r>
              <a:rPr lang="ko-KR" altLang="en-US" sz="3200" dirty="0">
                <a:solidFill>
                  <a:prstClr val="black"/>
                </a:solidFill>
              </a:rPr>
              <a:t>에 보안 수준은 </a:t>
            </a:r>
            <a:r>
              <a:rPr lang="en-US" altLang="ko-KR" sz="3200" dirty="0" err="1">
                <a:solidFill>
                  <a:prstClr val="black"/>
                </a:solidFill>
              </a:rPr>
              <a:t>authPriv</a:t>
            </a:r>
            <a:r>
              <a:rPr lang="ko-KR" altLang="en-US" sz="3200" dirty="0">
                <a:solidFill>
                  <a:prstClr val="black"/>
                </a:solidFill>
              </a:rPr>
              <a:t>를</a:t>
            </a:r>
            <a:endParaRPr lang="en-US" altLang="ko-KR" sz="3200" dirty="0">
              <a:solidFill>
                <a:prstClr val="black"/>
              </a:solidFill>
            </a:endParaRPr>
          </a:p>
          <a:p>
            <a:pPr lvl="0"/>
            <a:r>
              <a:rPr lang="ko-KR" altLang="en-US" sz="3200" dirty="0">
                <a:solidFill>
                  <a:prstClr val="black"/>
                </a:solidFill>
              </a:rPr>
              <a:t>사용하여 실험을 진행하였다</a:t>
            </a:r>
            <a:r>
              <a:rPr lang="en-US" altLang="ko-KR" sz="32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5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CD3B934-9F08-4CDF-B772-054A2225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28103624" descr="EMB00004f4c3d44">
            <a:extLst>
              <a:ext uri="{FF2B5EF4-FFF2-40B4-BE49-F238E27FC236}">
                <a16:creationId xmlns:a16="http://schemas.microsoft.com/office/drawing/2014/main" id="{22C403BD-5CBC-4614-BD45-2B5AEBAD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34" y="2389188"/>
            <a:ext cx="5500254" cy="6604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3">
            <a:extLst>
              <a:ext uri="{FF2B5EF4-FFF2-40B4-BE49-F238E27FC236}">
                <a16:creationId xmlns:a16="http://schemas.microsoft.com/office/drawing/2014/main" id="{6B1FF5AD-1651-4DEE-8E0E-8895904D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4876384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4.</a:t>
            </a:r>
            <a:r>
              <a:rPr lang="ko-KR" altLang="en-US" sz="6600" dirty="0"/>
              <a:t> 실험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9326-35AD-4435-960E-C23EB1E9B3F9}"/>
              </a:ext>
            </a:extLst>
          </p:cNvPr>
          <p:cNvSpPr txBox="1"/>
          <p:nvPr/>
        </p:nvSpPr>
        <p:spPr>
          <a:xfrm>
            <a:off x="1565564" y="4294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E3BB9-2871-42E1-B6DA-6AF1DA5C9516}"/>
              </a:ext>
            </a:extLst>
          </p:cNvPr>
          <p:cNvSpPr txBox="1"/>
          <p:nvPr/>
        </p:nvSpPr>
        <p:spPr>
          <a:xfrm>
            <a:off x="833607" y="2494756"/>
            <a:ext cx="86041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실제 환경에서 백도어를 심는 대신</a:t>
            </a:r>
            <a:endParaRPr lang="en-US" altLang="ko-KR" sz="4000" dirty="0"/>
          </a:p>
          <a:p>
            <a:r>
              <a:rPr lang="ko-KR" altLang="en-US" sz="4000" dirty="0"/>
              <a:t> 네트워크 에뮬레이터인 </a:t>
            </a:r>
            <a:r>
              <a:rPr lang="en-US" altLang="ko-KR" sz="4000" dirty="0"/>
              <a:t>GNS3</a:t>
            </a:r>
            <a:r>
              <a:rPr lang="ko-KR" altLang="en-US" sz="4000" dirty="0"/>
              <a:t>에서</a:t>
            </a:r>
            <a:endParaRPr lang="en-US" altLang="ko-KR" sz="4000" dirty="0"/>
          </a:p>
          <a:p>
            <a:r>
              <a:rPr lang="ko-KR" altLang="en-US" sz="4000" dirty="0"/>
              <a:t>오른쪽 그림과 같은 모의 시나리오를</a:t>
            </a:r>
            <a:endParaRPr lang="en-US" altLang="ko-KR" sz="4000" dirty="0"/>
          </a:p>
          <a:p>
            <a:r>
              <a:rPr lang="ko-KR" altLang="en-US" sz="4000" dirty="0"/>
              <a:t>구축하여 실험을 진행하였다</a:t>
            </a:r>
            <a:r>
              <a:rPr lang="en-US" altLang="ko-KR" sz="4000" dirty="0"/>
              <a:t>.</a:t>
            </a:r>
          </a:p>
          <a:p>
            <a:endParaRPr lang="en-US" altLang="ko-KR" sz="4000" dirty="0"/>
          </a:p>
          <a:p>
            <a:r>
              <a:rPr lang="en-US" altLang="ko-KR" sz="4000" dirty="0"/>
              <a:t>Alice</a:t>
            </a:r>
            <a:r>
              <a:rPr lang="ko-KR" altLang="en-US" sz="4000" dirty="0"/>
              <a:t>와 </a:t>
            </a:r>
            <a:r>
              <a:rPr lang="en-US" altLang="ko-KR" sz="4000" dirty="0"/>
              <a:t>Bob</a:t>
            </a:r>
            <a:r>
              <a:rPr lang="ko-KR" altLang="en-US" sz="4000" dirty="0"/>
              <a:t>은 데이터를 주고 받는</a:t>
            </a:r>
            <a:endParaRPr lang="en-US" altLang="ko-KR" sz="4000" dirty="0"/>
          </a:p>
          <a:p>
            <a:r>
              <a:rPr lang="ko-KR" altLang="en-US" sz="4000" dirty="0"/>
              <a:t>평범한 상황이며</a:t>
            </a:r>
            <a:r>
              <a:rPr lang="en-US" altLang="ko-KR" sz="4000" dirty="0"/>
              <a:t>, </a:t>
            </a:r>
            <a:r>
              <a:rPr lang="en-US" altLang="ko-KR" sz="4000" dirty="0">
                <a:solidFill>
                  <a:srgbClr val="FF0000"/>
                </a:solidFill>
              </a:rPr>
              <a:t>Cloud1</a:t>
            </a:r>
            <a:r>
              <a:rPr lang="ko-KR" altLang="en-US" sz="4000" dirty="0">
                <a:solidFill>
                  <a:srgbClr val="FF0000"/>
                </a:solidFill>
              </a:rPr>
              <a:t>은 </a:t>
            </a:r>
            <a:r>
              <a:rPr lang="en-US" altLang="ko-KR" sz="4000" dirty="0">
                <a:solidFill>
                  <a:srgbClr val="FF0000"/>
                </a:solidFill>
              </a:rPr>
              <a:t>SNMP Manager</a:t>
            </a:r>
            <a:r>
              <a:rPr lang="ko-KR" altLang="en-US" sz="4000" dirty="0"/>
              <a:t>의 역할을 한다</a:t>
            </a:r>
            <a:r>
              <a:rPr lang="en-US" altLang="ko-KR" sz="4000" dirty="0"/>
              <a:t>.</a:t>
            </a:r>
          </a:p>
          <a:p>
            <a:r>
              <a:rPr lang="ko-KR" altLang="en-US" sz="4000" dirty="0"/>
              <a:t>이때 </a:t>
            </a:r>
            <a:r>
              <a:rPr lang="en-US" altLang="ko-KR" sz="4000" dirty="0">
                <a:solidFill>
                  <a:srgbClr val="FF0000"/>
                </a:solidFill>
              </a:rPr>
              <a:t>R2</a:t>
            </a:r>
            <a:r>
              <a:rPr lang="ko-KR" altLang="en-US" sz="4000" dirty="0">
                <a:solidFill>
                  <a:srgbClr val="FF0000"/>
                </a:solidFill>
              </a:rPr>
              <a:t>가 공격받은 라우터</a:t>
            </a:r>
            <a:r>
              <a:rPr lang="ko-KR" altLang="en-US" sz="4000" dirty="0"/>
              <a:t>이며 주기적으로 </a:t>
            </a:r>
            <a:r>
              <a:rPr lang="en-US" altLang="ko-KR" sz="4000" dirty="0"/>
              <a:t>Eve</a:t>
            </a:r>
            <a:r>
              <a:rPr lang="ko-KR" altLang="en-US" sz="4000" dirty="0"/>
              <a:t>에게 데이터를 전송하게끔 설정하였다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90EEA-690F-4FF7-9A1D-15FAA5193423}"/>
              </a:ext>
            </a:extLst>
          </p:cNvPr>
          <p:cNvSpPr txBox="1"/>
          <p:nvPr/>
        </p:nvSpPr>
        <p:spPr>
          <a:xfrm>
            <a:off x="9650324" y="9173507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1] GNS3 </a:t>
            </a:r>
            <a:r>
              <a:rPr lang="ko-KR" altLang="en-US" sz="2000" dirty="0"/>
              <a:t>모의 시나리오 토폴로지</a:t>
            </a:r>
          </a:p>
        </p:txBody>
      </p:sp>
    </p:spTree>
    <p:extLst>
      <p:ext uri="{BB962C8B-B14F-4D97-AF65-F5344CB8AC3E}">
        <p14:creationId xmlns:p14="http://schemas.microsoft.com/office/powerpoint/2010/main" val="24356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F924C449-29B7-4135-AE7C-7A06C60D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4876384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5.</a:t>
            </a:r>
            <a:r>
              <a:rPr lang="ko-KR" altLang="en-US" sz="6600" dirty="0"/>
              <a:t> 실험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A8FFF-AF3E-46C0-96E2-E972233DEB18}"/>
              </a:ext>
            </a:extLst>
          </p:cNvPr>
          <p:cNvSpPr txBox="1"/>
          <p:nvPr/>
        </p:nvSpPr>
        <p:spPr>
          <a:xfrm>
            <a:off x="440332" y="2064329"/>
            <a:ext cx="14533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400" dirty="0"/>
              <a:t>네트워크를 </a:t>
            </a:r>
            <a:r>
              <a:rPr lang="ko-KR" altLang="en-US" sz="2400" dirty="0">
                <a:solidFill>
                  <a:srgbClr val="FF0000"/>
                </a:solidFill>
              </a:rPr>
              <a:t>그림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과 같이 구성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/>
              <a:t>다양한 네트워크 상황을 실험하기 위해 </a:t>
            </a:r>
            <a:r>
              <a:rPr lang="en-US" altLang="ko-KR" sz="2400" dirty="0">
                <a:solidFill>
                  <a:srgbClr val="FF0000"/>
                </a:solidFill>
              </a:rPr>
              <a:t>5</a:t>
            </a:r>
            <a:r>
              <a:rPr lang="ko-KR" altLang="en-US" sz="2400" dirty="0">
                <a:solidFill>
                  <a:srgbClr val="FF0000"/>
                </a:solidFill>
              </a:rPr>
              <a:t>가지 종류의 트래픽 환경을 구성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/>
              <a:t>여기서는 패킷 내용이 아닌 패킷의 흐름만을 모니터링 하므로 도청 행위는 </a:t>
            </a:r>
            <a:r>
              <a:rPr lang="en-US" altLang="ko-KR" sz="2400" dirty="0">
                <a:solidFill>
                  <a:srgbClr val="FF0000"/>
                </a:solidFill>
              </a:rPr>
              <a:t>ping</a:t>
            </a:r>
            <a:r>
              <a:rPr lang="ko-KR" altLang="en-US" sz="2400" dirty="0">
                <a:solidFill>
                  <a:srgbClr val="FF0000"/>
                </a:solidFill>
              </a:rPr>
              <a:t>을 날리는 것으로 대신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/>
              <a:t>라우터가 </a:t>
            </a:r>
            <a:r>
              <a:rPr lang="ko-KR" altLang="en-US" sz="2400" dirty="0">
                <a:solidFill>
                  <a:srgbClr val="FF0000"/>
                </a:solidFill>
              </a:rPr>
              <a:t>실시간으로 도청되는 경우</a:t>
            </a:r>
            <a:r>
              <a:rPr lang="ko-KR" altLang="en-US" sz="2400" dirty="0"/>
              <a:t>와 </a:t>
            </a:r>
            <a:r>
              <a:rPr lang="ko-KR" altLang="en-US" sz="2400" dirty="0">
                <a:solidFill>
                  <a:srgbClr val="FF0000"/>
                </a:solidFill>
              </a:rPr>
              <a:t>일정 주기마다 도청되는 경우</a:t>
            </a:r>
            <a:r>
              <a:rPr lang="ko-KR" altLang="en-US" sz="2400" dirty="0"/>
              <a:t>를 가정하여</a:t>
            </a:r>
            <a:r>
              <a:rPr lang="en-US" altLang="ko-KR" sz="2400" dirty="0"/>
              <a:t> </a:t>
            </a:r>
            <a:r>
              <a:rPr lang="ko-KR" altLang="en-US" sz="2400" dirty="0"/>
              <a:t>두 종류의 패킷을 보낸다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400" dirty="0">
                <a:solidFill>
                  <a:srgbClr val="FF0000"/>
                </a:solidFill>
              </a:rPr>
              <a:t>③과 ④의 자동화</a:t>
            </a:r>
            <a:r>
              <a:rPr lang="ko-KR" altLang="en-US" sz="2400" dirty="0"/>
              <a:t>를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위해 </a:t>
            </a:r>
            <a:r>
              <a:rPr lang="en-US" altLang="ko-KR" sz="2400" dirty="0"/>
              <a:t>R2 f0/0 </a:t>
            </a:r>
            <a:r>
              <a:rPr lang="ko-KR" altLang="en-US" sz="2400" dirty="0"/>
              <a:t>인터페이스는 제어 목적으로 사용하므로 모니터링에서 제외한다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이 때 자동화는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을 통해 작업했으며 필요한 클래스는 따로 직접 작성하였다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400" dirty="0">
                <a:solidFill>
                  <a:srgbClr val="FF0000"/>
                </a:solidFill>
              </a:rPr>
              <a:t>10</a:t>
            </a:r>
            <a:r>
              <a:rPr lang="ko-KR" altLang="en-US" sz="2400" dirty="0">
                <a:solidFill>
                  <a:srgbClr val="FF0000"/>
                </a:solidFill>
              </a:rPr>
              <a:t>초 주기로 </a:t>
            </a:r>
            <a:r>
              <a:rPr lang="en-US" altLang="ko-KR" sz="2400" dirty="0">
                <a:solidFill>
                  <a:srgbClr val="FF0000"/>
                </a:solidFill>
              </a:rPr>
              <a:t>SNMP </a:t>
            </a:r>
            <a:r>
              <a:rPr lang="ko-KR" altLang="en-US" sz="2400" dirty="0">
                <a:solidFill>
                  <a:srgbClr val="FF0000"/>
                </a:solidFill>
              </a:rPr>
              <a:t>모니터링을 진행</a:t>
            </a:r>
            <a:r>
              <a:rPr lang="ko-KR" altLang="en-US" sz="2400" dirty="0"/>
              <a:t>한다</a:t>
            </a:r>
            <a:r>
              <a:rPr lang="en-US" altLang="ko-KR" sz="2400" dirty="0"/>
              <a:t>. </a:t>
            </a:r>
            <a:r>
              <a:rPr lang="ko-KR" altLang="en-US" sz="2400" dirty="0"/>
              <a:t>왜냐하면 </a:t>
            </a:r>
            <a:r>
              <a:rPr lang="en-US" altLang="ko-KR" sz="2400" dirty="0"/>
              <a:t>IF-MIB</a:t>
            </a:r>
            <a:r>
              <a:rPr lang="ko-KR" altLang="en-US" sz="2400" dirty="0"/>
              <a:t>의 최소 업데이트 주기가 </a:t>
            </a:r>
            <a:r>
              <a:rPr lang="en-US" altLang="ko-KR" sz="2400" dirty="0"/>
              <a:t>10</a:t>
            </a:r>
            <a:r>
              <a:rPr lang="ko-KR" altLang="en-US" sz="2400" dirty="0"/>
              <a:t>초이기 때문이다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CC7A89-D140-4A45-B948-3274D8B1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1" y="5569877"/>
            <a:ext cx="7342803" cy="3636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1B8C1A7-2592-432B-8360-3FADA8FDF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82923"/>
              </p:ext>
            </p:extLst>
          </p:nvPr>
        </p:nvGraphicFramePr>
        <p:xfrm>
          <a:off x="8143875" y="4991142"/>
          <a:ext cx="6685634" cy="291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9183">
                  <a:extLst>
                    <a:ext uri="{9D8B030D-6E8A-4147-A177-3AD203B41FA5}">
                      <a16:colId xmlns:a16="http://schemas.microsoft.com/office/drawing/2014/main" val="1614351169"/>
                    </a:ext>
                  </a:extLst>
                </a:gridCol>
                <a:gridCol w="3854370">
                  <a:extLst>
                    <a:ext uri="{9D8B030D-6E8A-4147-A177-3AD203B41FA5}">
                      <a16:colId xmlns:a16="http://schemas.microsoft.com/office/drawing/2014/main" val="4166617116"/>
                    </a:ext>
                  </a:extLst>
                </a:gridCol>
                <a:gridCol w="2132081">
                  <a:extLst>
                    <a:ext uri="{9D8B030D-6E8A-4147-A177-3AD203B41FA5}">
                      <a16:colId xmlns:a16="http://schemas.microsoft.com/office/drawing/2014/main" val="949321290"/>
                    </a:ext>
                  </a:extLst>
                </a:gridCol>
              </a:tblGrid>
              <a:tr h="42132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트래픽 환경</a:t>
                      </a:r>
                    </a:p>
                  </a:txBody>
                  <a:tcPr marL="114713" marR="114713" marT="57356" marB="5735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14713" marR="114713" marT="57356" marB="5735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35839"/>
                  </a:ext>
                </a:extLst>
              </a:tr>
              <a:tr h="42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주석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SSH </a:t>
                      </a:r>
                      <a:r>
                        <a:rPr lang="ko-KR" altLang="en-US" sz="1800" b="1" dirty="0"/>
                        <a:t>명령어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비고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2476304529"/>
                  </a:ext>
                </a:extLst>
              </a:tr>
              <a:tr h="37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ⓐ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30.0.0.101 -s 512 -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 1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Size</a:t>
                      </a:r>
                      <a:r>
                        <a:rPr lang="ko-KR" altLang="en-US" sz="1800" dirty="0"/>
                        <a:t>↓</a:t>
                      </a:r>
                      <a:r>
                        <a:rPr lang="en-US" altLang="ko-KR" sz="1800" dirty="0"/>
                        <a:t> &amp; </a:t>
                      </a:r>
                      <a:r>
                        <a:rPr lang="en-US" altLang="ko-KR" sz="1800" dirty="0" err="1"/>
                        <a:t>Pkts</a:t>
                      </a:r>
                      <a:r>
                        <a:rPr lang="ko-KR" altLang="en-US" sz="1800" dirty="0"/>
                        <a:t>↓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223443967"/>
                  </a:ext>
                </a:extLst>
              </a:tr>
              <a:tr h="42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ⓑ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30.0.0.101 -s 2048 -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 1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Size</a:t>
                      </a:r>
                      <a:r>
                        <a:rPr lang="ko-KR" altLang="en-US" sz="1800" dirty="0"/>
                        <a:t>↑</a:t>
                      </a:r>
                      <a:r>
                        <a:rPr lang="en-US" altLang="ko-KR" sz="1800" dirty="0"/>
                        <a:t> &amp; </a:t>
                      </a:r>
                      <a:r>
                        <a:rPr lang="en-US" altLang="ko-KR" sz="1800" dirty="0" err="1"/>
                        <a:t>Pkts</a:t>
                      </a:r>
                      <a:r>
                        <a:rPr lang="ko-KR" altLang="en-US" sz="1800" dirty="0"/>
                        <a:t>↓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3594835564"/>
                  </a:ext>
                </a:extLst>
              </a:tr>
              <a:tr h="42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ⓒ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30.0.0.101 -s 512 -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 0.5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Size</a:t>
                      </a:r>
                      <a:r>
                        <a:rPr lang="ko-KR" altLang="en-US" sz="1800" dirty="0"/>
                        <a:t>↓</a:t>
                      </a:r>
                      <a:r>
                        <a:rPr lang="en-US" altLang="ko-KR" sz="1800" dirty="0"/>
                        <a:t> &amp; </a:t>
                      </a:r>
                      <a:r>
                        <a:rPr lang="en-US" altLang="ko-KR" sz="1800" dirty="0" err="1"/>
                        <a:t>Pkts</a:t>
                      </a:r>
                      <a:r>
                        <a:rPr lang="ko-KR" altLang="en-US" sz="1800" dirty="0"/>
                        <a:t>↑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3782149274"/>
                  </a:ext>
                </a:extLst>
              </a:tr>
              <a:tr h="42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Ⓓ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30.0.0.101 -s 2048 -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 0.5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Size</a:t>
                      </a:r>
                      <a:r>
                        <a:rPr lang="ko-KR" altLang="en-US" sz="1800" dirty="0"/>
                        <a:t>↑</a:t>
                      </a:r>
                      <a:r>
                        <a:rPr lang="en-US" altLang="ko-KR" sz="1800" dirty="0"/>
                        <a:t> &amp; </a:t>
                      </a:r>
                      <a:r>
                        <a:rPr lang="en-US" altLang="ko-KR" sz="1800" dirty="0" err="1"/>
                        <a:t>Pkts</a:t>
                      </a:r>
                      <a:r>
                        <a:rPr lang="ko-KR" altLang="en-US" sz="1800" dirty="0"/>
                        <a:t>↑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2267235369"/>
                  </a:ext>
                </a:extLst>
              </a:tr>
              <a:tr h="421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Ⓩ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\x03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No traffic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161145498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2FF56E8-7E62-4C8B-BA4F-782DE3C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81528"/>
              </p:ext>
            </p:extLst>
          </p:nvPr>
        </p:nvGraphicFramePr>
        <p:xfrm>
          <a:off x="8143875" y="8157299"/>
          <a:ext cx="6685634" cy="2302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758">
                  <a:extLst>
                    <a:ext uri="{9D8B030D-6E8A-4147-A177-3AD203B41FA5}">
                      <a16:colId xmlns:a16="http://schemas.microsoft.com/office/drawing/2014/main" val="4196294324"/>
                    </a:ext>
                  </a:extLst>
                </a:gridCol>
                <a:gridCol w="5076082">
                  <a:extLst>
                    <a:ext uri="{9D8B030D-6E8A-4147-A177-3AD203B41FA5}">
                      <a16:colId xmlns:a16="http://schemas.microsoft.com/office/drawing/2014/main" val="4166617116"/>
                    </a:ext>
                  </a:extLst>
                </a:gridCol>
                <a:gridCol w="898794">
                  <a:extLst>
                    <a:ext uri="{9D8B030D-6E8A-4147-A177-3AD203B41FA5}">
                      <a16:colId xmlns:a16="http://schemas.microsoft.com/office/drawing/2014/main" val="949321290"/>
                    </a:ext>
                  </a:extLst>
                </a:gridCol>
              </a:tblGrid>
              <a:tr h="44889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패킷 종류</a:t>
                      </a:r>
                    </a:p>
                  </a:txBody>
                  <a:tcPr marL="114713" marR="114713" marT="57356" marB="5735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14713" marR="114713" marT="57356" marB="57356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35839"/>
                  </a:ext>
                </a:extLst>
              </a:tr>
              <a:tr h="434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주석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SSH</a:t>
                      </a:r>
                      <a:r>
                        <a:rPr lang="ko-KR" altLang="en-US" sz="1800" b="1" dirty="0"/>
                        <a:t> 명령어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비고</a:t>
                      </a:r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1870470509"/>
                  </a:ext>
                </a:extLst>
              </a:tr>
              <a:tr h="709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①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40.0.0.101 size 15000 repeat 1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Pull model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223443967"/>
                  </a:ext>
                </a:extLst>
              </a:tr>
              <a:tr h="709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②</a:t>
                      </a:r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ping 40.0.0.101 size 2000 timeout 1 repeat 9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Push model </a:t>
                      </a:r>
                      <a:endParaRPr lang="ko-KR" altLang="en-US" sz="1800" dirty="0"/>
                    </a:p>
                  </a:txBody>
                  <a:tcPr marL="114713" marR="114713" marT="57356" marB="57356" anchor="ctr"/>
                </a:tc>
                <a:extLst>
                  <a:ext uri="{0D108BD9-81ED-4DB2-BD59-A6C34878D82A}">
                    <a16:rowId xmlns:a16="http://schemas.microsoft.com/office/drawing/2014/main" val="35948355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60F3463-B336-41D3-8A53-34C8F7AE8855}"/>
              </a:ext>
            </a:extLst>
          </p:cNvPr>
          <p:cNvSpPr txBox="1"/>
          <p:nvPr/>
        </p:nvSpPr>
        <p:spPr>
          <a:xfrm>
            <a:off x="2218037" y="9437400"/>
            <a:ext cx="405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2] </a:t>
            </a:r>
            <a:r>
              <a:rPr lang="ko-KR" altLang="en-US" sz="2000" dirty="0"/>
              <a:t>메인 </a:t>
            </a:r>
            <a:r>
              <a:rPr lang="en-US" altLang="ko-KR" sz="2000" dirty="0"/>
              <a:t>Python </a:t>
            </a:r>
            <a:r>
              <a:rPr lang="ko-KR" altLang="en-US" sz="2000" dirty="0"/>
              <a:t>코드 일부분</a:t>
            </a:r>
          </a:p>
        </p:txBody>
      </p:sp>
    </p:spTree>
    <p:extLst>
      <p:ext uri="{BB962C8B-B14F-4D97-AF65-F5344CB8AC3E}">
        <p14:creationId xmlns:p14="http://schemas.microsoft.com/office/powerpoint/2010/main" val="402170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F875DA72-5349-4308-9250-1341A505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5629306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6.</a:t>
            </a:r>
            <a:r>
              <a:rPr lang="ko-KR" altLang="en-US" sz="6600" dirty="0"/>
              <a:t> 실험 결과 </a:t>
            </a:r>
            <a:r>
              <a:rPr lang="en-US" altLang="ko-KR" sz="6600" dirty="0"/>
              <a:t>0</a:t>
            </a:r>
            <a:endParaRPr lang="ko-KR" altLang="en-US" sz="6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DD3DB1-8C4E-426B-9CFA-FF7F8263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867" y="810156"/>
            <a:ext cx="6866907" cy="327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285098-1276-49A2-99E8-257D1032B4DA}"/>
              </a:ext>
            </a:extLst>
          </p:cNvPr>
          <p:cNvSpPr txBox="1"/>
          <p:nvPr/>
        </p:nvSpPr>
        <p:spPr>
          <a:xfrm>
            <a:off x="540000" y="2294815"/>
            <a:ext cx="7657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처음은 </a:t>
            </a:r>
            <a:r>
              <a:rPr lang="ko-KR" altLang="en-US" sz="2400" dirty="0" err="1">
                <a:solidFill>
                  <a:srgbClr val="FF0000"/>
                </a:solidFill>
              </a:rPr>
              <a:t>트래픽량을</a:t>
            </a:r>
            <a:r>
              <a:rPr lang="ko-KR" altLang="en-US" sz="2400" dirty="0">
                <a:solidFill>
                  <a:srgbClr val="FF0000"/>
                </a:solidFill>
              </a:rPr>
              <a:t> 모니터링</a:t>
            </a:r>
            <a:r>
              <a:rPr lang="ko-KR" altLang="en-US" sz="2400" dirty="0"/>
              <a:t>하였다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약 </a:t>
            </a:r>
            <a:r>
              <a:rPr lang="en-US" altLang="ko-KR" sz="2400" dirty="0">
                <a:solidFill>
                  <a:srgbClr val="FF0000"/>
                </a:solidFill>
              </a:rPr>
              <a:t>20</a:t>
            </a:r>
            <a:r>
              <a:rPr lang="ko-KR" altLang="en-US" sz="2400" dirty="0">
                <a:solidFill>
                  <a:srgbClr val="FF0000"/>
                </a:solidFill>
              </a:rPr>
              <a:t>분간 다양한 상황에서 실험을 진행한 결과</a:t>
            </a:r>
            <a:r>
              <a:rPr lang="ko-KR" altLang="en-US" sz="2400" dirty="0"/>
              <a:t>의 </a:t>
            </a:r>
            <a:endParaRPr lang="en-US" altLang="ko-KR" sz="2400" dirty="0"/>
          </a:p>
          <a:p>
            <a:r>
              <a:rPr lang="ko-KR" altLang="en-US" sz="2400" dirty="0"/>
              <a:t>전체적인 그래프는 그림 </a:t>
            </a:r>
            <a:r>
              <a:rPr lang="en-US" altLang="ko-KR" sz="2400" dirty="0"/>
              <a:t>3</a:t>
            </a:r>
            <a:r>
              <a:rPr lang="ko-KR" altLang="en-US" sz="2400" dirty="0"/>
              <a:t>과 같다</a:t>
            </a:r>
            <a:r>
              <a:rPr lang="en-US" altLang="ko-KR" sz="2400" dirty="0"/>
              <a:t>. </a:t>
            </a:r>
            <a:r>
              <a:rPr lang="ko-KR" altLang="en-US" sz="2400" dirty="0"/>
              <a:t>다만 누적되는 값인</a:t>
            </a:r>
            <a:endParaRPr lang="en-US" altLang="ko-KR" sz="2400" dirty="0"/>
          </a:p>
          <a:p>
            <a:r>
              <a:rPr lang="en-US" altLang="ko-KR" sz="2400" dirty="0"/>
              <a:t>Octet</a:t>
            </a:r>
            <a:r>
              <a:rPr lang="ko-KR" altLang="en-US" sz="2400" dirty="0"/>
              <a:t>값에 비해 실제 보고자 하는 미분 값이 보이지 않아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나머지 값들은 생략</a:t>
            </a:r>
            <a:r>
              <a:rPr lang="ko-KR" altLang="en-US" sz="2400" dirty="0"/>
              <a:t>하고 다시 보자</a:t>
            </a:r>
            <a:r>
              <a:rPr lang="en-US" altLang="ko-KR" sz="24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3F3653-C07F-4F42-B173-28C127FD8E2F}"/>
              </a:ext>
            </a:extLst>
          </p:cNvPr>
          <p:cNvSpPr/>
          <p:nvPr/>
        </p:nvSpPr>
        <p:spPr>
          <a:xfrm>
            <a:off x="8670983" y="4082958"/>
            <a:ext cx="5740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3] </a:t>
            </a:r>
            <a:r>
              <a:rPr lang="ko-KR" altLang="en-US" sz="2000" dirty="0" err="1"/>
              <a:t>트래픽량</a:t>
            </a:r>
            <a:r>
              <a:rPr lang="ko-KR" altLang="en-US" sz="2000" dirty="0"/>
              <a:t> 모니터링</a:t>
            </a:r>
            <a:r>
              <a:rPr lang="en-US" altLang="ko-KR" sz="2000" dirty="0"/>
              <a:t> </a:t>
            </a:r>
            <a:r>
              <a:rPr lang="ko-KR" altLang="en-US" sz="2000" dirty="0"/>
              <a:t>실험 결과 전체 그래프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DA91C8-9B99-47E9-BE52-0099964A236D}"/>
              </a:ext>
            </a:extLst>
          </p:cNvPr>
          <p:cNvSpPr/>
          <p:nvPr/>
        </p:nvSpPr>
        <p:spPr>
          <a:xfrm>
            <a:off x="15602989" y="374074"/>
            <a:ext cx="2014207" cy="307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50cm </a:t>
            </a:r>
            <a:r>
              <a:rPr lang="ko-KR" altLang="en-US" dirty="0"/>
              <a:t>거리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2FA8A6-614C-4B89-9EEC-08B2818B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0" y="5038205"/>
            <a:ext cx="8776720" cy="474698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D87C13-4E3E-4BE4-8AD3-33D12D04606D}"/>
              </a:ext>
            </a:extLst>
          </p:cNvPr>
          <p:cNvSpPr/>
          <p:nvPr/>
        </p:nvSpPr>
        <p:spPr>
          <a:xfrm>
            <a:off x="1748853" y="9785185"/>
            <a:ext cx="5740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4] </a:t>
            </a:r>
            <a:r>
              <a:rPr lang="ko-KR" altLang="en-US" sz="2000" dirty="0" err="1"/>
              <a:t>트래픽량</a:t>
            </a:r>
            <a:r>
              <a:rPr lang="ko-KR" altLang="en-US" sz="2000" dirty="0"/>
              <a:t> 모니터링</a:t>
            </a:r>
            <a:r>
              <a:rPr lang="en-US" altLang="ko-KR" sz="2000" dirty="0"/>
              <a:t> </a:t>
            </a:r>
            <a:r>
              <a:rPr lang="ko-KR" altLang="en-US" sz="2000" dirty="0"/>
              <a:t>실험 결과 미분 그래프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6629A-E855-4041-A2E5-ED2C9D4E9CC7}"/>
              </a:ext>
            </a:extLst>
          </p:cNvPr>
          <p:cNvSpPr txBox="1"/>
          <p:nvPr/>
        </p:nvSpPr>
        <p:spPr>
          <a:xfrm>
            <a:off x="9007549" y="5684156"/>
            <a:ext cx="611180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미분 값 만을 보니 그 값이 뚜렷이 보인다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패킷 크기는 크지만 개수는 작은 환경</a:t>
            </a:r>
            <a:r>
              <a:rPr lang="ko-KR" altLang="en-US" sz="2400" dirty="0"/>
              <a:t>과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패킷 크기가 작고 개수가 많은 환경</a:t>
            </a:r>
            <a:r>
              <a:rPr lang="ko-KR" altLang="en-US" sz="2400" dirty="0"/>
              <a:t>에서</a:t>
            </a:r>
            <a:endParaRPr lang="en-US" altLang="ko-KR" dirty="0"/>
          </a:p>
          <a:p>
            <a:r>
              <a:rPr lang="ko-KR" altLang="en-US" sz="2400" dirty="0" err="1">
                <a:solidFill>
                  <a:srgbClr val="FF0000"/>
                </a:solidFill>
              </a:rPr>
              <a:t>쌓아둔</a:t>
            </a:r>
            <a:r>
              <a:rPr lang="ko-KR" altLang="en-US" sz="2400" dirty="0">
                <a:solidFill>
                  <a:srgbClr val="FF0000"/>
                </a:solidFill>
              </a:rPr>
              <a:t> 데이터를 한번에 전송하는 상황</a:t>
            </a:r>
            <a:r>
              <a:rPr lang="ko-KR" altLang="en-US" sz="2400" dirty="0"/>
              <a:t>의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Peak</a:t>
            </a:r>
            <a:r>
              <a:rPr lang="ko-KR" altLang="en-US" sz="2400" dirty="0">
                <a:solidFill>
                  <a:srgbClr val="FF0000"/>
                </a:solidFill>
              </a:rPr>
              <a:t>값이 조금 낮게 나온다는 점</a:t>
            </a:r>
            <a:r>
              <a:rPr lang="ko-KR" altLang="en-US" sz="2400" dirty="0"/>
              <a:t>을 주의하면</a:t>
            </a:r>
            <a:endParaRPr lang="en-US" altLang="ko-KR" sz="2400" dirty="0"/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Octet</a:t>
            </a:r>
            <a:r>
              <a:rPr lang="ko-KR" altLang="en-US" sz="2400" dirty="0">
                <a:solidFill>
                  <a:srgbClr val="FF0000"/>
                </a:solidFill>
              </a:rPr>
              <a:t>값으로도 식별가능한 이상행위 패턴이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나온다는 것</a:t>
            </a:r>
            <a:r>
              <a:rPr lang="ko-KR" altLang="en-US" sz="2400" dirty="0"/>
              <a:t>을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17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AB669EA6-12C9-4034-9E61-A5EE8507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0"/>
            <a:ext cx="5629306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7.</a:t>
            </a:r>
            <a:r>
              <a:rPr lang="ko-KR" altLang="en-US" sz="6600" dirty="0"/>
              <a:t> 실험 결과 </a:t>
            </a:r>
            <a:r>
              <a:rPr lang="en-US" altLang="ko-KR" sz="6600" dirty="0"/>
              <a:t>1</a:t>
            </a:r>
            <a:endParaRPr lang="ko-KR" altLang="en-US" sz="6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E777F6-DF6F-41A3-81DA-427713FA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57" y="2159436"/>
            <a:ext cx="9174638" cy="435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9B6BBD-72B8-4E26-862C-5D6CD257EAF5}"/>
              </a:ext>
            </a:extLst>
          </p:cNvPr>
          <p:cNvSpPr txBox="1"/>
          <p:nvPr/>
        </p:nvSpPr>
        <p:spPr>
          <a:xfrm>
            <a:off x="540000" y="7147382"/>
            <a:ext cx="141234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앞서 탐지 배경에서 소개한 </a:t>
            </a:r>
            <a:r>
              <a:rPr lang="en-US" altLang="ko-KR" sz="2800" dirty="0"/>
              <a:t>MIB</a:t>
            </a:r>
            <a:r>
              <a:rPr lang="ko-KR" altLang="en-US" sz="2800" dirty="0"/>
              <a:t>중에서 두 번째인 </a:t>
            </a:r>
            <a:r>
              <a:rPr lang="ko-KR" altLang="en-US" sz="2800" dirty="0">
                <a:solidFill>
                  <a:srgbClr val="FF0000"/>
                </a:solidFill>
              </a:rPr>
              <a:t>패킷 개수를 모니터링한 결과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행위 기반의 문제점인 </a:t>
            </a:r>
            <a:r>
              <a:rPr lang="ko-KR" altLang="en-US" sz="2800" dirty="0" err="1"/>
              <a:t>오미탐율을</a:t>
            </a:r>
            <a:r>
              <a:rPr lang="ko-KR" altLang="en-US" sz="2800" dirty="0"/>
              <a:t> 줄이기 위해 두 방법을 </a:t>
            </a:r>
            <a:r>
              <a:rPr lang="ko-KR" altLang="en-US" sz="2800" dirty="0">
                <a:solidFill>
                  <a:srgbClr val="FF0000"/>
                </a:solidFill>
              </a:rPr>
              <a:t>교차 검증하여 패턴 식별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ko-KR" altLang="en-US" sz="2800" dirty="0"/>
              <a:t>하는 것을 제안하는 바이다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추가로 패킷 개수를 모니터링 하는 실험에서도 ①의 패킷이 ②에 준하는 </a:t>
            </a:r>
            <a:r>
              <a:rPr lang="en-US" altLang="ko-KR" sz="2800" dirty="0"/>
              <a:t>peak</a:t>
            </a:r>
            <a:r>
              <a:rPr lang="ko-KR" altLang="en-US" sz="2800" dirty="0"/>
              <a:t>값을</a:t>
            </a:r>
            <a:endParaRPr lang="en-US" altLang="ko-KR" sz="2800" dirty="0"/>
          </a:p>
          <a:p>
            <a:r>
              <a:rPr lang="ko-KR" altLang="en-US" sz="2800" dirty="0"/>
              <a:t>가질 수 있었던 것은 </a:t>
            </a:r>
            <a:r>
              <a:rPr lang="en-US" altLang="ko-KR" sz="2800" dirty="0"/>
              <a:t>IP Fragmentation </a:t>
            </a:r>
            <a:r>
              <a:rPr lang="ko-KR" altLang="en-US" sz="2800" dirty="0"/>
              <a:t>때문이다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 </a:t>
            </a:r>
            <a:r>
              <a:rPr lang="en-US" altLang="ko-KR" sz="2800" dirty="0"/>
              <a:t>MTU(</a:t>
            </a:r>
            <a:r>
              <a:rPr lang="en-US" altLang="ko-KR" sz="2000" dirty="0"/>
              <a:t>Maximum</a:t>
            </a:r>
            <a:r>
              <a:rPr lang="ko-KR" altLang="en-US" sz="2000" dirty="0"/>
              <a:t> </a:t>
            </a:r>
            <a:r>
              <a:rPr lang="en-US" altLang="ko-KR" sz="2000" dirty="0"/>
              <a:t>Transfer Unit</a:t>
            </a:r>
            <a:r>
              <a:rPr lang="en-US" altLang="ko-KR" sz="2800" dirty="0"/>
              <a:t>) </a:t>
            </a:r>
            <a:r>
              <a:rPr lang="ko-KR" altLang="en-US" sz="2800" dirty="0"/>
              <a:t>값이</a:t>
            </a:r>
            <a:endParaRPr lang="en-US" altLang="ko-KR" sz="2800" dirty="0"/>
          </a:p>
          <a:p>
            <a:r>
              <a:rPr lang="ko-KR" altLang="en-US" sz="2800" dirty="0" err="1"/>
              <a:t>임계값</a:t>
            </a:r>
            <a:r>
              <a:rPr lang="ko-KR" altLang="en-US" sz="2800" dirty="0"/>
              <a:t> 기준에 영향을 미친다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4C8CA-8C1A-4550-989E-30B7D7EEB2F0}"/>
              </a:ext>
            </a:extLst>
          </p:cNvPr>
          <p:cNvSpPr/>
          <p:nvPr/>
        </p:nvSpPr>
        <p:spPr>
          <a:xfrm>
            <a:off x="4649116" y="6511636"/>
            <a:ext cx="5821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5] </a:t>
            </a:r>
            <a:r>
              <a:rPr lang="ko-KR" altLang="en-US" sz="2000" dirty="0"/>
              <a:t>패킷 개수 모니터링 실험 결과 미분 그래프</a:t>
            </a:r>
          </a:p>
        </p:txBody>
      </p:sp>
    </p:spTree>
    <p:extLst>
      <p:ext uri="{BB962C8B-B14F-4D97-AF65-F5344CB8AC3E}">
        <p14:creationId xmlns:p14="http://schemas.microsoft.com/office/powerpoint/2010/main" val="23112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D4BB69F7-F6EC-44E3-BC62-E9B7A0F0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0"/>
            <a:ext cx="10824687" cy="2494756"/>
          </a:xfrm>
        </p:spPr>
        <p:txBody>
          <a:bodyPr>
            <a:normAutofit/>
          </a:bodyPr>
          <a:lstStyle/>
          <a:p>
            <a:r>
              <a:rPr lang="en-US" altLang="ko-KR" sz="6600" dirty="0"/>
              <a:t>8.</a:t>
            </a:r>
            <a:r>
              <a:rPr lang="ko-KR" altLang="en-US" sz="6600" dirty="0"/>
              <a:t> 결론 </a:t>
            </a:r>
            <a:r>
              <a:rPr lang="en-US" altLang="ko-KR" sz="6600" dirty="0"/>
              <a:t>&amp; </a:t>
            </a:r>
            <a:r>
              <a:rPr lang="ko-KR" altLang="en-US" sz="6600" dirty="0"/>
              <a:t>한계 </a:t>
            </a:r>
            <a:r>
              <a:rPr lang="en-US" altLang="ko-KR" sz="6600" dirty="0"/>
              <a:t>&amp; </a:t>
            </a:r>
            <a:r>
              <a:rPr lang="ko-KR" altLang="en-US" sz="6600" dirty="0"/>
              <a:t>향후 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F441C-0EC2-4639-9296-EF7F9015A4A6}"/>
              </a:ext>
            </a:extLst>
          </p:cNvPr>
          <p:cNvSpPr txBox="1"/>
          <p:nvPr/>
        </p:nvSpPr>
        <p:spPr>
          <a:xfrm>
            <a:off x="217514" y="2233146"/>
            <a:ext cx="1490183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/>
              <a:t>결론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트래픽 모니터링 분석을 통해 </a:t>
            </a:r>
            <a:br>
              <a:rPr lang="en-US" altLang="ko-KR" sz="4000" dirty="0"/>
            </a:br>
            <a:r>
              <a:rPr lang="en-US" altLang="ko-KR" sz="4000" dirty="0"/>
              <a:t>         </a:t>
            </a:r>
            <a:r>
              <a:rPr lang="ko-KR" altLang="en-US" sz="4000" dirty="0"/>
              <a:t>구분 가능한 라우터 </a:t>
            </a:r>
            <a:r>
              <a:rPr lang="ko-KR" altLang="en-US" sz="4000" dirty="0">
                <a:solidFill>
                  <a:srgbClr val="FF0000"/>
                </a:solidFill>
              </a:rPr>
              <a:t>이상행위 패턴이 식별 가능</a:t>
            </a:r>
            <a:r>
              <a:rPr lang="ko-KR" altLang="en-US" sz="4000" dirty="0"/>
              <a:t>하다</a:t>
            </a:r>
            <a:r>
              <a:rPr lang="en-US" altLang="ko-KR" sz="4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/>
              <a:t>한계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구분하기 위한 </a:t>
            </a:r>
            <a:r>
              <a:rPr lang="ko-KR" altLang="en-US" sz="4000" dirty="0">
                <a:solidFill>
                  <a:srgbClr val="FF0000"/>
                </a:solidFill>
              </a:rPr>
              <a:t>임계치 기준을 초반에 특정하기가 어렵다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  <a:br>
              <a:rPr lang="en-US" altLang="ko-KR" sz="4000" dirty="0"/>
            </a:br>
            <a:r>
              <a:rPr lang="en-US" altLang="ko-KR" sz="4000" dirty="0"/>
              <a:t>         </a:t>
            </a:r>
            <a:r>
              <a:rPr lang="ko-KR" altLang="en-US" sz="4000" dirty="0"/>
              <a:t>특정하더라도 그 값이 앞으로도 </a:t>
            </a:r>
            <a:r>
              <a:rPr lang="ko-KR" altLang="en-US" sz="4000" dirty="0">
                <a:solidFill>
                  <a:srgbClr val="FF0000"/>
                </a:solidFill>
              </a:rPr>
              <a:t>유효함을 보장할 수 없다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/>
              <a:t>향후 연구 </a:t>
            </a:r>
            <a:r>
              <a:rPr lang="en-US" altLang="ko-KR" sz="4000" dirty="0"/>
              <a:t>: </a:t>
            </a:r>
            <a:r>
              <a:rPr lang="ko-KR" altLang="en-US" sz="4000" dirty="0"/>
              <a:t>한계의 문제점들을 극복하기 위해 실제 네트워크 백본</a:t>
            </a:r>
            <a:br>
              <a:rPr lang="en-US" altLang="ko-KR" sz="4000" dirty="0"/>
            </a:br>
            <a:r>
              <a:rPr lang="en-US" altLang="ko-KR" sz="4000" dirty="0"/>
              <a:t>                </a:t>
            </a:r>
            <a:r>
              <a:rPr lang="ko-KR" altLang="en-US" sz="4000" dirty="0" err="1"/>
              <a:t>망에서와</a:t>
            </a:r>
            <a:r>
              <a:rPr lang="ko-KR" altLang="en-US" sz="4000" dirty="0"/>
              <a:t> 같이 </a:t>
            </a:r>
            <a:r>
              <a:rPr lang="ko-KR" altLang="en-US" sz="4000" dirty="0">
                <a:solidFill>
                  <a:srgbClr val="FF0000"/>
                </a:solidFill>
              </a:rPr>
              <a:t>다중 라우터들을 대상</a:t>
            </a:r>
            <a:r>
              <a:rPr lang="ko-KR" altLang="en-US" sz="4000" dirty="0"/>
              <a:t>으로 </a:t>
            </a:r>
            <a:r>
              <a:rPr lang="en-US" altLang="ko-KR" sz="4000" dirty="0"/>
              <a:t>Peak</a:t>
            </a:r>
            <a:r>
              <a:rPr lang="ko-KR" altLang="en-US" sz="4000" dirty="0"/>
              <a:t>값이</a:t>
            </a:r>
            <a:br>
              <a:rPr lang="en-US" altLang="ko-KR" sz="4000" dirty="0"/>
            </a:br>
            <a:r>
              <a:rPr lang="en-US" altLang="ko-KR" sz="4000" dirty="0"/>
              <a:t>                </a:t>
            </a:r>
            <a:r>
              <a:rPr lang="ko-KR" altLang="en-US" sz="4000" dirty="0"/>
              <a:t>아닌 </a:t>
            </a:r>
            <a:r>
              <a:rPr lang="ko-KR" altLang="en-US" sz="4000" dirty="0">
                <a:solidFill>
                  <a:srgbClr val="FF0000"/>
                </a:solidFill>
              </a:rPr>
              <a:t>주고받은 트래픽을 분석</a:t>
            </a:r>
            <a:r>
              <a:rPr lang="ko-KR" altLang="en-US" sz="4000" dirty="0"/>
              <a:t>하는</a:t>
            </a:r>
            <a:br>
              <a:rPr lang="en-US" altLang="ko-KR" sz="4000" dirty="0"/>
            </a:br>
            <a:r>
              <a:rPr lang="en-US" altLang="ko-KR" sz="4000" dirty="0"/>
              <a:t>                </a:t>
            </a:r>
            <a:r>
              <a:rPr lang="ko-KR" altLang="en-US" sz="4000" dirty="0"/>
              <a:t>방향으로 발전시킬 것이다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CC3B67-7430-46F6-AF8D-A5CAA8DF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222" y="6954980"/>
            <a:ext cx="17610107" cy="53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03927672" descr="EMB0000242484d5">
            <a:extLst>
              <a:ext uri="{FF2B5EF4-FFF2-40B4-BE49-F238E27FC236}">
                <a16:creationId xmlns:a16="http://schemas.microsoft.com/office/drawing/2014/main" id="{AAC4B1E0-E1FB-4F38-BFDC-763385D5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223" y="7412181"/>
            <a:ext cx="3772012" cy="29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D2F9-D7A0-42D7-B0FE-082F520140FA}"/>
              </a:ext>
            </a:extLst>
          </p:cNvPr>
          <p:cNvSpPr/>
          <p:nvPr/>
        </p:nvSpPr>
        <p:spPr>
          <a:xfrm>
            <a:off x="15430500" y="7487499"/>
            <a:ext cx="1585913" cy="289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30cm</a:t>
            </a:r>
          </a:p>
          <a:p>
            <a:pPr algn="ctr"/>
            <a:r>
              <a:rPr lang="ko-KR" altLang="en-US" dirty="0"/>
              <a:t>거리에서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A3CF0-0EDE-41E2-8A92-76FB183845FA}"/>
              </a:ext>
            </a:extLst>
          </p:cNvPr>
          <p:cNvSpPr txBox="1"/>
          <p:nvPr/>
        </p:nvSpPr>
        <p:spPr>
          <a:xfrm>
            <a:off x="11744325" y="10277606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진행중인 다음 논문 일부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1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옛날사진관3"/>
        <a:ea typeface="a옛날사진관3"/>
        <a:cs typeface=""/>
      </a:majorFont>
      <a:minorFont>
        <a:latin typeface="a옛날사진관3"/>
        <a:ea typeface="a옛날사진관3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649</Words>
  <Application>Microsoft Office PowerPoint</Application>
  <PresentationFormat>사용자 지정</PresentationFormat>
  <Paragraphs>113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a옛날사진관3</vt:lpstr>
      <vt:lpstr>맑은 고딕</vt:lpstr>
      <vt:lpstr>Arial</vt:lpstr>
      <vt:lpstr>Office 테마</vt:lpstr>
      <vt:lpstr>트래픽 분석을 통한 네트워크 장비 이상 행위 탐지 기술 </vt:lpstr>
      <vt:lpstr>1. 연구 동기</vt:lpstr>
      <vt:lpstr>2. 탐지 배경 0</vt:lpstr>
      <vt:lpstr>3. 탐지 배경 1</vt:lpstr>
      <vt:lpstr>4. 실험 환경</vt:lpstr>
      <vt:lpstr>5. 실험 방법</vt:lpstr>
      <vt:lpstr>6. 실험 결과 0</vt:lpstr>
      <vt:lpstr>7. 실험 결과 1</vt:lpstr>
      <vt:lpstr>8. 결론 &amp; 한계 &amp; 향후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정동호</dc:creator>
  <cp:lastModifiedBy>정동호</cp:lastModifiedBy>
  <cp:revision>138</cp:revision>
  <dcterms:created xsi:type="dcterms:W3CDTF">2017-11-06T06:09:41Z</dcterms:created>
  <dcterms:modified xsi:type="dcterms:W3CDTF">2017-11-07T16:41:50Z</dcterms:modified>
</cp:coreProperties>
</file>