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43195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10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060529"/>
            <a:ext cx="3671650" cy="225606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403592"/>
            <a:ext cx="3239691" cy="156454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6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45009"/>
            <a:ext cx="931411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45009"/>
            <a:ext cx="2740239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615546"/>
            <a:ext cx="3725645" cy="2695572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336619"/>
            <a:ext cx="3725645" cy="141753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725046"/>
            <a:ext cx="1835825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725046"/>
            <a:ext cx="1835825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4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45011"/>
            <a:ext cx="3725645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588543"/>
            <a:ext cx="1827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367064"/>
            <a:ext cx="1827388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588543"/>
            <a:ext cx="1836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367064"/>
            <a:ext cx="1836388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933027"/>
            <a:ext cx="2186791" cy="46051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933027"/>
            <a:ext cx="2186791" cy="46051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45011"/>
            <a:ext cx="372564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725046"/>
            <a:ext cx="372564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2FE5-406D-44E8-AE22-8D7D05530733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006164"/>
            <a:ext cx="14578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1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5855C9-600B-4BCE-AB23-B20336C00A5F}"/>
              </a:ext>
            </a:extLst>
          </p:cNvPr>
          <p:cNvSpPr/>
          <p:nvPr/>
        </p:nvSpPr>
        <p:spPr>
          <a:xfrm>
            <a:off x="-1645270" y="263388"/>
            <a:ext cx="756000" cy="106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A4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DAC4B1-E01C-4F74-8627-A7F451AB80AA}"/>
              </a:ext>
            </a:extLst>
          </p:cNvPr>
          <p:cNvSpPr/>
          <p:nvPr/>
        </p:nvSpPr>
        <p:spPr>
          <a:xfrm>
            <a:off x="-2127295" y="193869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EA3F7D-8756-45B4-B0B3-2DE43E50049D}"/>
              </a:ext>
            </a:extLst>
          </p:cNvPr>
          <p:cNvSpPr/>
          <p:nvPr/>
        </p:nvSpPr>
        <p:spPr>
          <a:xfrm>
            <a:off x="-1512000" y="3901056"/>
            <a:ext cx="1512000" cy="21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A2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FF6B78-E40C-40A7-966D-543856AE2C75}"/>
              </a:ext>
            </a:extLst>
          </p:cNvPr>
          <p:cNvSpPr/>
          <p:nvPr/>
        </p:nvSpPr>
        <p:spPr>
          <a:xfrm rot="5400000">
            <a:off x="493985" y="-81024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C4FEF-4E2E-47C5-AE0E-A9953EFF261B}"/>
              </a:ext>
            </a:extLst>
          </p:cNvPr>
          <p:cNvSpPr/>
          <p:nvPr/>
        </p:nvSpPr>
        <p:spPr>
          <a:xfrm rot="5400000">
            <a:off x="2723185" y="-81024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BC0121-99B3-4FFE-B9A2-5B4513FC03FA}"/>
              </a:ext>
            </a:extLst>
          </p:cNvPr>
          <p:cNvSpPr/>
          <p:nvPr/>
        </p:nvSpPr>
        <p:spPr>
          <a:xfrm rot="5400000">
            <a:off x="493985" y="163601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AB7032-A910-4097-B14C-04D64571584F}"/>
              </a:ext>
            </a:extLst>
          </p:cNvPr>
          <p:cNvSpPr/>
          <p:nvPr/>
        </p:nvSpPr>
        <p:spPr>
          <a:xfrm rot="5400000">
            <a:off x="2723185" y="163601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3DBDEE-36B1-45F9-B178-DC649E5E24B6}"/>
              </a:ext>
            </a:extLst>
          </p:cNvPr>
          <p:cNvSpPr/>
          <p:nvPr/>
        </p:nvSpPr>
        <p:spPr>
          <a:xfrm rot="5400000">
            <a:off x="493985" y="335305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4E4513-69FA-458A-9034-4CA60F8F48A4}"/>
              </a:ext>
            </a:extLst>
          </p:cNvPr>
          <p:cNvSpPr/>
          <p:nvPr/>
        </p:nvSpPr>
        <p:spPr>
          <a:xfrm rot="5400000">
            <a:off x="2723185" y="335305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250382-0DBC-4E85-B243-6307B9A84E67}"/>
              </a:ext>
            </a:extLst>
          </p:cNvPr>
          <p:cNvSpPr/>
          <p:nvPr/>
        </p:nvSpPr>
        <p:spPr>
          <a:xfrm rot="5400000">
            <a:off x="493985" y="474885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391EB1-5FE2-4F9D-863F-AA1F90153D99}"/>
              </a:ext>
            </a:extLst>
          </p:cNvPr>
          <p:cNvSpPr/>
          <p:nvPr/>
        </p:nvSpPr>
        <p:spPr>
          <a:xfrm rot="5400000">
            <a:off x="2723185" y="4748856"/>
            <a:ext cx="10692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00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B22EB3-E2B6-4565-9D13-1AA8B597E824}"/>
              </a:ext>
            </a:extLst>
          </p:cNvPr>
          <p:cNvSpPr/>
          <p:nvPr/>
        </p:nvSpPr>
        <p:spPr>
          <a:xfrm>
            <a:off x="141543" y="386697"/>
            <a:ext cx="4036503" cy="570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</p:spTree>
    <p:extLst>
      <p:ext uri="{BB962C8B-B14F-4D97-AF65-F5344CB8AC3E}">
        <p14:creationId xmlns:p14="http://schemas.microsoft.com/office/powerpoint/2010/main" val="124962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2E11AF-2EC9-4AFB-8254-F7C9D40EBD61}"/>
              </a:ext>
            </a:extLst>
          </p:cNvPr>
          <p:cNvSpPr/>
          <p:nvPr/>
        </p:nvSpPr>
        <p:spPr>
          <a:xfrm>
            <a:off x="141543" y="386697"/>
            <a:ext cx="4036503" cy="5706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</p:spTree>
    <p:extLst>
      <p:ext uri="{BB962C8B-B14F-4D97-AF65-F5344CB8AC3E}">
        <p14:creationId xmlns:p14="http://schemas.microsoft.com/office/powerpoint/2010/main" val="22153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2E11AF-2EC9-4AFB-8254-F7C9D40EBD61}"/>
              </a:ext>
            </a:extLst>
          </p:cNvPr>
          <p:cNvSpPr/>
          <p:nvPr/>
        </p:nvSpPr>
        <p:spPr>
          <a:xfrm>
            <a:off x="153734" y="386697"/>
            <a:ext cx="4036503" cy="5706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CE8D4-D04C-4796-8F7E-24FE5168DD0A}"/>
              </a:ext>
            </a:extLst>
          </p:cNvPr>
          <p:cNvSpPr txBox="1"/>
          <p:nvPr/>
        </p:nvSpPr>
        <p:spPr>
          <a:xfrm>
            <a:off x="774640" y="461701"/>
            <a:ext cx="2770310" cy="81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" b="1" dirty="0"/>
              <a:t>트래픽 분석을 통한 네트워크 장비 </a:t>
            </a:r>
            <a:endParaRPr lang="en-US" altLang="ko-KR" sz="1280" b="1" dirty="0"/>
          </a:p>
          <a:p>
            <a:pPr algn="ctr"/>
            <a:r>
              <a:rPr lang="ko-KR" altLang="en-US" sz="1280" b="1" dirty="0"/>
              <a:t>이상 행위 탐지 기술</a:t>
            </a:r>
            <a:br>
              <a:rPr lang="en-US" altLang="ko-KR" sz="1280" b="1" dirty="0"/>
            </a:br>
            <a:r>
              <a:rPr lang="ko-KR" altLang="en-US" sz="587" b="1" dirty="0"/>
              <a:t> </a:t>
            </a:r>
            <a:endParaRPr lang="en-US" altLang="ko-KR" sz="587" b="1" dirty="0"/>
          </a:p>
          <a:p>
            <a:pPr algn="ctr"/>
            <a:r>
              <a:rPr lang="ko-KR" altLang="en-US" sz="960" dirty="0"/>
              <a:t>정동호</a:t>
            </a:r>
            <a:r>
              <a:rPr lang="en-US" altLang="ko-KR" sz="960" dirty="0"/>
              <a:t>( </a:t>
            </a:r>
            <a:r>
              <a:rPr lang="ko-KR" altLang="en-US" sz="960" dirty="0"/>
              <a:t>광운대학교 컴퓨터 공학과</a:t>
            </a:r>
            <a:r>
              <a:rPr lang="en-US" altLang="ko-KR" sz="960" dirty="0"/>
              <a:t> ), </a:t>
            </a:r>
            <a:r>
              <a:rPr lang="ko-KR" altLang="en-US" sz="960" dirty="0" err="1"/>
              <a:t>신영주</a:t>
            </a:r>
            <a:r>
              <a:rPr lang="en-US" altLang="ko-KR" sz="960" dirty="0"/>
              <a:t>()</a:t>
            </a:r>
            <a:br>
              <a:rPr lang="en-US" altLang="ko-KR" sz="960" dirty="0"/>
            </a:br>
            <a:r>
              <a:rPr lang="en-US" altLang="ko-KR" sz="587" dirty="0"/>
              <a:t>dongho971220@gmail.com, yjshin@kw.ac.kr</a:t>
            </a:r>
            <a:endParaRPr lang="ko-KR" altLang="en-US" sz="58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5BE5C-5DC4-4560-BF10-59EE93922FBB}"/>
              </a:ext>
            </a:extLst>
          </p:cNvPr>
          <p:cNvSpPr txBox="1"/>
          <p:nvPr/>
        </p:nvSpPr>
        <p:spPr>
          <a:xfrm>
            <a:off x="-1219110" y="1269797"/>
            <a:ext cx="579005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73"/>
              <a:t>목적</a:t>
            </a:r>
            <a:r>
              <a:rPr lang="en-US" altLang="ko-KR" sz="1173"/>
              <a:t>, </a:t>
            </a:r>
            <a:endParaRPr lang="ko-KR" altLang="en-US" sz="117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88508EB-9069-4AD8-AFF9-E64111C6ACB7}"/>
              </a:ext>
            </a:extLst>
          </p:cNvPr>
          <p:cNvSpPr/>
          <p:nvPr/>
        </p:nvSpPr>
        <p:spPr>
          <a:xfrm>
            <a:off x="243822" y="1269797"/>
            <a:ext cx="1247557" cy="2276253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" tIns="0" rIns="48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1"/>
            <a:r>
              <a:rPr lang="en-US" altLang="ko-KR" sz="427" dirty="0"/>
              <a:t>	</a:t>
            </a:r>
            <a:r>
              <a:rPr lang="ko-KR" altLang="en-US" sz="427" dirty="0"/>
              <a:t>기하급수적으로 발전하는 네트워크는 현대 사회에 필수적인 존재가 되었다</a:t>
            </a:r>
            <a:r>
              <a:rPr lang="en-US" altLang="ko-KR" sz="427" dirty="0"/>
              <a:t>. </a:t>
            </a:r>
            <a:r>
              <a:rPr lang="ko-KR" altLang="en-US" sz="427" dirty="0"/>
              <a:t>따라서 개인의 생각</a:t>
            </a:r>
            <a:r>
              <a:rPr lang="en-US" altLang="ko-KR" sz="427" dirty="0"/>
              <a:t>, </a:t>
            </a:r>
            <a:r>
              <a:rPr lang="ko-KR" altLang="en-US" sz="427" dirty="0"/>
              <a:t>계획</a:t>
            </a:r>
            <a:r>
              <a:rPr lang="en-US" altLang="ko-KR" sz="427" dirty="0"/>
              <a:t>, </a:t>
            </a:r>
            <a:r>
              <a:rPr lang="ko-KR" altLang="en-US" sz="427" dirty="0"/>
              <a:t>사상이나 조직 간의 기밀</a:t>
            </a:r>
            <a:r>
              <a:rPr lang="en-US" altLang="ko-KR" sz="427" dirty="0"/>
              <a:t>, </a:t>
            </a:r>
            <a:r>
              <a:rPr lang="ko-KR" altLang="en-US" sz="427" dirty="0"/>
              <a:t>중요한 내용 또한 네트워크를 통해 흐를 수 있으며 본 논문에서 제기하는 문제는 이전부터 제기되어 왔던 소위 빅 </a:t>
            </a:r>
            <a:r>
              <a:rPr lang="ko-KR" altLang="en-US" sz="427" dirty="0" err="1"/>
              <a:t>브라더라</a:t>
            </a:r>
            <a:r>
              <a:rPr lang="ko-KR" altLang="en-US" sz="427" dirty="0"/>
              <a:t> 불리는 국가의 감시이다</a:t>
            </a:r>
            <a:r>
              <a:rPr lang="en-US" altLang="ko-KR" sz="427" dirty="0"/>
              <a:t>. </a:t>
            </a:r>
            <a:r>
              <a:rPr lang="ko-KR" altLang="en-US" sz="427" dirty="0"/>
              <a:t>이는 </a:t>
            </a:r>
            <a:r>
              <a:rPr lang="en-US" altLang="ko-KR" sz="427" dirty="0"/>
              <a:t>2013</a:t>
            </a:r>
            <a:r>
              <a:rPr lang="ko-KR" altLang="en-US" sz="427" dirty="0"/>
              <a:t>년 </a:t>
            </a:r>
            <a:r>
              <a:rPr lang="en-US" altLang="ko-KR" sz="427" dirty="0"/>
              <a:t>6</a:t>
            </a:r>
            <a:r>
              <a:rPr lang="ko-KR" altLang="en-US" sz="427" dirty="0"/>
              <a:t>월 </a:t>
            </a:r>
            <a:r>
              <a:rPr lang="en-US" altLang="ko-KR" sz="427" dirty="0"/>
              <a:t>NSA(National Security Agency)</a:t>
            </a:r>
            <a:r>
              <a:rPr lang="ko-KR" altLang="en-US" sz="427" dirty="0"/>
              <a:t>와 </a:t>
            </a:r>
            <a:r>
              <a:rPr lang="en-US" altLang="ko-KR" sz="427" dirty="0"/>
              <a:t>GCHQ(Government Communications Headquarters)</a:t>
            </a:r>
            <a:r>
              <a:rPr lang="ko-KR" altLang="en-US" sz="427" dirty="0"/>
              <a:t>등의 정보기관들이 전 세계 통화기록과 인터넷 사용정보 등의 개인 정보를 </a:t>
            </a:r>
            <a:r>
              <a:rPr lang="en-US" altLang="ko-KR" sz="427" dirty="0"/>
              <a:t>PRISM</a:t>
            </a:r>
            <a:r>
              <a:rPr lang="ko-KR" altLang="en-US" sz="427" dirty="0"/>
              <a:t>이라는 프로그램을 통해 무차별 수집 및 사찰해온 사실이 폭로된 사례로 확인할 수 있다</a:t>
            </a:r>
            <a:r>
              <a:rPr lang="en-US" altLang="ko-KR" sz="427" dirty="0"/>
              <a:t>.</a:t>
            </a:r>
            <a:endParaRPr lang="ko-KR" altLang="en-US" sz="427" dirty="0"/>
          </a:p>
          <a:p>
            <a:pPr fontAlgn="base" latinLnBrk="1"/>
            <a:r>
              <a:rPr lang="en-US" altLang="ko-KR" sz="427" dirty="0"/>
              <a:t>	</a:t>
            </a:r>
            <a:r>
              <a:rPr lang="ko-KR" altLang="en-US" sz="427" dirty="0"/>
              <a:t>이처럼 국가나 어떤 집단에 의해 네트워크가 도청될 수 있다는 것은 큰 문제이다</a:t>
            </a:r>
            <a:r>
              <a:rPr lang="en-US" altLang="ko-KR" sz="427" dirty="0"/>
              <a:t>. </a:t>
            </a:r>
            <a:r>
              <a:rPr lang="ko-KR" altLang="en-US" sz="427" dirty="0"/>
              <a:t>그러므로 이를 해결하기 위해 라우터 상에서 동작하는 백도어를 탐지하는 것이 이번 연구의 궁극적인 목표이다</a:t>
            </a:r>
            <a:r>
              <a:rPr lang="en-US" altLang="ko-KR" sz="427" dirty="0"/>
              <a:t>. </a:t>
            </a:r>
            <a:r>
              <a:rPr lang="ko-KR" altLang="en-US" sz="427" dirty="0"/>
              <a:t>라우터에 숨어있는 백도어를 탐지하기 위해 여기서는 </a:t>
            </a:r>
            <a:r>
              <a:rPr lang="en-US" altLang="ko-KR" sz="427" dirty="0"/>
              <a:t>SNMP </a:t>
            </a:r>
            <a:r>
              <a:rPr lang="ko-KR" altLang="en-US" sz="427" dirty="0"/>
              <a:t>프로토콜을 활용하여 라우터 인터페이스 간 흐르는 트래픽을 분석해 백도어를 식별하는 동적인 접근 방법을 택하였다</a:t>
            </a:r>
            <a:r>
              <a:rPr lang="en-US" altLang="ko-KR" sz="427" dirty="0"/>
              <a:t>.</a:t>
            </a:r>
            <a:endParaRPr lang="ko-KR" altLang="en-US" sz="427" dirty="0"/>
          </a:p>
          <a:p>
            <a:pPr fontAlgn="base" latinLnBrk="1"/>
            <a:r>
              <a:rPr lang="en-US" altLang="ko-KR" sz="427" dirty="0"/>
              <a:t>	</a:t>
            </a:r>
            <a:r>
              <a:rPr lang="ko-KR" altLang="en-US" sz="427" dirty="0"/>
              <a:t>정상적인 라우터라면 인풋과 아웃풋이 크게 차이 나지 않겠지만 도청을 위한 라우터의 경우 모든 트래픽을 수용할 수 없으므로 주기적으로 이를 어딘가로 내보내거나 실시간으로 </a:t>
            </a:r>
            <a:r>
              <a:rPr lang="ko-KR" altLang="en-US" sz="427" dirty="0" err="1"/>
              <a:t>미러링</a:t>
            </a:r>
            <a:r>
              <a:rPr lang="ko-KR" altLang="en-US" sz="427" dirty="0"/>
              <a:t> 해야 한다</a:t>
            </a:r>
            <a:r>
              <a:rPr lang="en-US" altLang="ko-KR" sz="427" dirty="0"/>
              <a:t>. </a:t>
            </a:r>
            <a:r>
              <a:rPr lang="ko-KR" altLang="en-US" sz="427" dirty="0"/>
              <a:t>이 때 인풋과 </a:t>
            </a:r>
            <a:r>
              <a:rPr lang="ko-KR" altLang="en-US" sz="427" dirty="0" err="1"/>
              <a:t>아웃풋값에</a:t>
            </a:r>
            <a:r>
              <a:rPr lang="ko-KR" altLang="en-US" sz="427" dirty="0"/>
              <a:t> 특정 패턴이 나타날 것이라 예상하고 실험을 진행하였다</a:t>
            </a:r>
            <a:r>
              <a:rPr lang="en-US" altLang="ko-KR" sz="427" dirty="0"/>
              <a:t>.</a:t>
            </a:r>
            <a:endParaRPr lang="ko-KR" altLang="en-US" sz="427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9B2AE1-8ECD-4B1A-93CF-EA1CBCAC775A}"/>
              </a:ext>
            </a:extLst>
          </p:cNvPr>
          <p:cNvSpPr/>
          <p:nvPr/>
        </p:nvSpPr>
        <p:spPr>
          <a:xfrm>
            <a:off x="460275" y="1317462"/>
            <a:ext cx="794413" cy="225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80" b="1" dirty="0">
                <a:solidFill>
                  <a:schemeClr val="tx1"/>
                </a:solidFill>
              </a:rPr>
              <a:t>Ⅰ. </a:t>
            </a:r>
            <a:r>
              <a:rPr lang="ko-KR" altLang="en-US" sz="880" b="1" dirty="0">
                <a:solidFill>
                  <a:schemeClr val="tx1"/>
                </a:solidFill>
              </a:rPr>
              <a:t>서 론</a:t>
            </a:r>
          </a:p>
        </p:txBody>
      </p:sp>
    </p:spTree>
    <p:extLst>
      <p:ext uri="{BB962C8B-B14F-4D97-AF65-F5344CB8AC3E}">
        <p14:creationId xmlns:p14="http://schemas.microsoft.com/office/powerpoint/2010/main" val="280012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C4846-BCE3-4812-B577-130490F12A55}"/>
              </a:ext>
            </a:extLst>
          </p:cNvPr>
          <p:cNvSpPr/>
          <p:nvPr/>
        </p:nvSpPr>
        <p:spPr>
          <a:xfrm>
            <a:off x="1151868" y="224845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FF1930-1A5A-4A92-B5DB-6E4B93E842B3}"/>
              </a:ext>
            </a:extLst>
          </p:cNvPr>
          <p:cNvSpPr/>
          <p:nvPr/>
        </p:nvSpPr>
        <p:spPr>
          <a:xfrm>
            <a:off x="95993" y="2249439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47D69-BDDB-473E-ACE6-5FCCE58EBFE6}"/>
              </a:ext>
            </a:extLst>
          </p:cNvPr>
          <p:cNvSpPr/>
          <p:nvPr/>
        </p:nvSpPr>
        <p:spPr>
          <a:xfrm>
            <a:off x="2207743" y="2249439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9305F-EA4B-4EF5-A45E-A50C48CC089B}"/>
              </a:ext>
            </a:extLst>
          </p:cNvPr>
          <p:cNvSpPr/>
          <p:nvPr/>
        </p:nvSpPr>
        <p:spPr>
          <a:xfrm>
            <a:off x="95993" y="4098423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CA31A-DBF5-4905-81D8-C8B58A9A15EF}"/>
              </a:ext>
            </a:extLst>
          </p:cNvPr>
          <p:cNvSpPr/>
          <p:nvPr/>
        </p:nvSpPr>
        <p:spPr>
          <a:xfrm>
            <a:off x="2207743" y="4098423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</p:spTree>
    <p:extLst>
      <p:ext uri="{BB962C8B-B14F-4D97-AF65-F5344CB8AC3E}">
        <p14:creationId xmlns:p14="http://schemas.microsoft.com/office/powerpoint/2010/main" val="31353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C4846-BCE3-4812-B577-130490F12A55}"/>
              </a:ext>
            </a:extLst>
          </p:cNvPr>
          <p:cNvSpPr/>
          <p:nvPr/>
        </p:nvSpPr>
        <p:spPr>
          <a:xfrm>
            <a:off x="1151868" y="224845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FF1930-1A5A-4A92-B5DB-6E4B93E842B3}"/>
              </a:ext>
            </a:extLst>
          </p:cNvPr>
          <p:cNvSpPr/>
          <p:nvPr/>
        </p:nvSpPr>
        <p:spPr>
          <a:xfrm>
            <a:off x="95993" y="2249439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47D69-BDDB-473E-ACE6-5FCCE58EBFE6}"/>
              </a:ext>
            </a:extLst>
          </p:cNvPr>
          <p:cNvSpPr/>
          <p:nvPr/>
        </p:nvSpPr>
        <p:spPr>
          <a:xfrm>
            <a:off x="2207743" y="2249439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9305F-EA4B-4EF5-A45E-A50C48CC089B}"/>
              </a:ext>
            </a:extLst>
          </p:cNvPr>
          <p:cNvSpPr/>
          <p:nvPr/>
        </p:nvSpPr>
        <p:spPr>
          <a:xfrm>
            <a:off x="95993" y="4098423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CA31A-DBF5-4905-81D8-C8B58A9A15EF}"/>
              </a:ext>
            </a:extLst>
          </p:cNvPr>
          <p:cNvSpPr/>
          <p:nvPr/>
        </p:nvSpPr>
        <p:spPr>
          <a:xfrm>
            <a:off x="2207743" y="4098423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EA41C-42BD-4891-9F23-D8BA425E1C0B}"/>
              </a:ext>
            </a:extLst>
          </p:cNvPr>
          <p:cNvSpPr txBox="1"/>
          <p:nvPr/>
        </p:nvSpPr>
        <p:spPr>
          <a:xfrm>
            <a:off x="1094438" y="270707"/>
            <a:ext cx="2130713" cy="638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" b="1" dirty="0"/>
              <a:t>트래픽 분석을 통한 네트워크 장비 </a:t>
            </a:r>
            <a:endParaRPr lang="en-US" altLang="ko-KR" sz="960" b="1" dirty="0"/>
          </a:p>
          <a:p>
            <a:pPr algn="ctr"/>
            <a:r>
              <a:rPr lang="ko-KR" altLang="en-US" sz="960" b="1" dirty="0"/>
              <a:t>이상 행위 탐지 기술</a:t>
            </a:r>
            <a:br>
              <a:rPr lang="en-US" altLang="ko-KR" sz="960" b="1" dirty="0"/>
            </a:br>
            <a:r>
              <a:rPr lang="ko-KR" altLang="en-US" sz="427" b="1" dirty="0"/>
              <a:t> </a:t>
            </a:r>
            <a:endParaRPr lang="en-US" altLang="ko-KR" sz="427" b="1" dirty="0"/>
          </a:p>
          <a:p>
            <a:pPr algn="ctr"/>
            <a:r>
              <a:rPr lang="ko-KR" altLang="en-US" sz="720" dirty="0"/>
              <a:t>정동호</a:t>
            </a:r>
            <a:r>
              <a:rPr lang="en-US" altLang="ko-KR" sz="720" dirty="0"/>
              <a:t>( </a:t>
            </a:r>
            <a:r>
              <a:rPr lang="ko-KR" altLang="en-US" sz="720" dirty="0"/>
              <a:t>광운대학교 컴퓨터 공학과</a:t>
            </a:r>
            <a:r>
              <a:rPr lang="en-US" altLang="ko-KR" sz="720" dirty="0"/>
              <a:t> ), </a:t>
            </a:r>
            <a:r>
              <a:rPr lang="ko-KR" altLang="en-US" sz="720" dirty="0" err="1"/>
              <a:t>신영주</a:t>
            </a:r>
            <a:r>
              <a:rPr lang="en-US" altLang="ko-KR" sz="720" dirty="0"/>
              <a:t>()</a:t>
            </a:r>
            <a:br>
              <a:rPr lang="en-US" altLang="ko-KR" sz="720" dirty="0"/>
            </a:br>
            <a:r>
              <a:rPr lang="en-US" altLang="ko-KR" sz="480" dirty="0"/>
              <a:t>dongho971220@gmail.com, yjshin@kw.ac.kr</a:t>
            </a:r>
            <a:endParaRPr lang="ko-KR" altLang="en-US" sz="427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C9FEB3-0375-4D9A-B192-641EF8FF5D10}"/>
              </a:ext>
            </a:extLst>
          </p:cNvPr>
          <p:cNvSpPr/>
          <p:nvPr/>
        </p:nvSpPr>
        <p:spPr>
          <a:xfrm>
            <a:off x="1179983" y="1008105"/>
            <a:ext cx="1928749" cy="666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533" dirty="0"/>
              <a:t>	</a:t>
            </a:r>
            <a:r>
              <a:rPr lang="ko-KR" altLang="en-US" sz="533" dirty="0"/>
              <a:t>네트워크 장비는 한번 공격이 이루어지면 장비를 경유하는 모든 패킷을 도청할 수 있게 되는 점에서 커다란 위험을 가지고 있다</a:t>
            </a:r>
            <a:r>
              <a:rPr lang="en-US" altLang="ko-KR" sz="533" dirty="0"/>
              <a:t>. </a:t>
            </a:r>
            <a:r>
              <a:rPr lang="ko-KR" altLang="en-US" sz="533" dirty="0"/>
              <a:t>본 논문에서는 이러한 도청 행위가 반드시 네트워크 장비의 인풋</a:t>
            </a:r>
            <a:r>
              <a:rPr lang="en-US" altLang="ko-KR" sz="533" dirty="0"/>
              <a:t>/</a:t>
            </a:r>
            <a:r>
              <a:rPr lang="ko-KR" altLang="en-US" sz="533" dirty="0"/>
              <a:t>아웃풋 트래픽에 영향을 줄 것이라 가정하고 </a:t>
            </a:r>
            <a:r>
              <a:rPr lang="en-US" altLang="ko-KR" sz="533" dirty="0"/>
              <a:t>SNMP(Simple Network Management Protocol)</a:t>
            </a:r>
            <a:r>
              <a:rPr lang="ko-KR" altLang="en-US" sz="533" dirty="0"/>
              <a:t>를 이용하여 동적 분석을 통한 해결책을 제시한다</a:t>
            </a:r>
            <a:r>
              <a:rPr lang="en-US" altLang="ko-KR" sz="533" dirty="0"/>
              <a:t>. </a:t>
            </a:r>
            <a:endParaRPr lang="ko-KR" altLang="en-US" sz="533" dirty="0"/>
          </a:p>
        </p:txBody>
      </p:sp>
    </p:spTree>
    <p:extLst>
      <p:ext uri="{BB962C8B-B14F-4D97-AF65-F5344CB8AC3E}">
        <p14:creationId xmlns:p14="http://schemas.microsoft.com/office/powerpoint/2010/main" val="419528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C4846-BCE3-4812-B577-130490F12A55}"/>
              </a:ext>
            </a:extLst>
          </p:cNvPr>
          <p:cNvSpPr/>
          <p:nvPr/>
        </p:nvSpPr>
        <p:spPr>
          <a:xfrm>
            <a:off x="1151868" y="224845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FF1930-1A5A-4A92-B5DB-6E4B93E842B3}"/>
              </a:ext>
            </a:extLst>
          </p:cNvPr>
          <p:cNvSpPr/>
          <p:nvPr/>
        </p:nvSpPr>
        <p:spPr>
          <a:xfrm>
            <a:off x="95993" y="2249439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47D69-BDDB-473E-ACE6-5FCCE58EBFE6}"/>
              </a:ext>
            </a:extLst>
          </p:cNvPr>
          <p:cNvSpPr/>
          <p:nvPr/>
        </p:nvSpPr>
        <p:spPr>
          <a:xfrm>
            <a:off x="2207743" y="2249439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9305F-EA4B-4EF5-A45E-A50C48CC089B}"/>
              </a:ext>
            </a:extLst>
          </p:cNvPr>
          <p:cNvSpPr/>
          <p:nvPr/>
        </p:nvSpPr>
        <p:spPr>
          <a:xfrm>
            <a:off x="95993" y="4098423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CA31A-DBF5-4905-81D8-C8B58A9A15EF}"/>
              </a:ext>
            </a:extLst>
          </p:cNvPr>
          <p:cNvSpPr/>
          <p:nvPr/>
        </p:nvSpPr>
        <p:spPr>
          <a:xfrm>
            <a:off x="2207743" y="4098423"/>
            <a:ext cx="2015852" cy="142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" tIns="6096" rIns="12191" bIns="60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EA41C-42BD-4891-9F23-D8BA425E1C0B}"/>
              </a:ext>
            </a:extLst>
          </p:cNvPr>
          <p:cNvSpPr txBox="1"/>
          <p:nvPr/>
        </p:nvSpPr>
        <p:spPr>
          <a:xfrm>
            <a:off x="1094438" y="270707"/>
            <a:ext cx="2130713" cy="638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" b="1" dirty="0"/>
              <a:t>트래픽 분석을 통한 네트워크 장비 </a:t>
            </a:r>
            <a:endParaRPr lang="en-US" altLang="ko-KR" sz="960" b="1" dirty="0"/>
          </a:p>
          <a:p>
            <a:pPr algn="ctr"/>
            <a:r>
              <a:rPr lang="ko-KR" altLang="en-US" sz="960" b="1" dirty="0"/>
              <a:t>이상 행위 탐지 기술</a:t>
            </a:r>
            <a:br>
              <a:rPr lang="en-US" altLang="ko-KR" sz="960" b="1" dirty="0"/>
            </a:br>
            <a:r>
              <a:rPr lang="ko-KR" altLang="en-US" sz="427" b="1" dirty="0"/>
              <a:t> </a:t>
            </a:r>
            <a:endParaRPr lang="en-US" altLang="ko-KR" sz="427" b="1" dirty="0"/>
          </a:p>
          <a:p>
            <a:pPr algn="ctr"/>
            <a:r>
              <a:rPr lang="ko-KR" altLang="en-US" sz="720" dirty="0"/>
              <a:t>정동호</a:t>
            </a:r>
            <a:r>
              <a:rPr lang="en-US" altLang="ko-KR" sz="720" dirty="0"/>
              <a:t>( </a:t>
            </a:r>
            <a:r>
              <a:rPr lang="ko-KR" altLang="en-US" sz="720" dirty="0"/>
              <a:t>광운대학교 컴퓨터 공학과</a:t>
            </a:r>
            <a:r>
              <a:rPr lang="en-US" altLang="ko-KR" sz="720" dirty="0"/>
              <a:t> ), </a:t>
            </a:r>
            <a:r>
              <a:rPr lang="ko-KR" altLang="en-US" sz="720" dirty="0" err="1"/>
              <a:t>신영주</a:t>
            </a:r>
            <a:r>
              <a:rPr lang="en-US" altLang="ko-KR" sz="720" dirty="0"/>
              <a:t>()</a:t>
            </a:r>
            <a:br>
              <a:rPr lang="en-US" altLang="ko-KR" sz="720" dirty="0"/>
            </a:br>
            <a:r>
              <a:rPr lang="en-US" altLang="ko-KR" sz="480" dirty="0"/>
              <a:t>dongho971220@gmail.com, yjshin@kw.ac.kr</a:t>
            </a:r>
            <a:endParaRPr lang="ko-KR" altLang="en-US" sz="427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C9FEB3-0375-4D9A-B192-641EF8FF5D10}"/>
              </a:ext>
            </a:extLst>
          </p:cNvPr>
          <p:cNvSpPr/>
          <p:nvPr/>
        </p:nvSpPr>
        <p:spPr>
          <a:xfrm>
            <a:off x="1179983" y="991299"/>
            <a:ext cx="1928749" cy="666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533" dirty="0"/>
              <a:t>	</a:t>
            </a:r>
            <a:r>
              <a:rPr lang="ko-KR" altLang="en-US" sz="533" dirty="0"/>
              <a:t>네트워크 장비는 한번 공격이 이루어지면 장비를 경유하는 모든 패킷을 도청할 수 있게 되는 점에서 커다란 위험을 가지고 있다</a:t>
            </a:r>
            <a:r>
              <a:rPr lang="en-US" altLang="ko-KR" sz="533" dirty="0"/>
              <a:t>. </a:t>
            </a:r>
            <a:r>
              <a:rPr lang="ko-KR" altLang="en-US" sz="533" dirty="0"/>
              <a:t>본 논문에서는 이러한 도청 행위가 반드시 네트워크 장비의 인풋</a:t>
            </a:r>
            <a:r>
              <a:rPr lang="en-US" altLang="ko-KR" sz="533" dirty="0"/>
              <a:t>/</a:t>
            </a:r>
            <a:r>
              <a:rPr lang="ko-KR" altLang="en-US" sz="533" dirty="0"/>
              <a:t>아웃풋 트래픽에 영향을 줄 것이라 가정하고 </a:t>
            </a:r>
            <a:r>
              <a:rPr lang="en-US" altLang="ko-KR" sz="533" dirty="0"/>
              <a:t>SNMP (Simple Network Management Protocol)</a:t>
            </a:r>
            <a:r>
              <a:rPr lang="ko-KR" altLang="en-US" sz="533" dirty="0"/>
              <a:t>를 이용하여 동적 분석을 통한 해결책을 제시한다</a:t>
            </a:r>
            <a:r>
              <a:rPr lang="en-US" altLang="ko-KR" sz="533" dirty="0"/>
              <a:t>. </a:t>
            </a:r>
            <a:endParaRPr lang="ko-KR" altLang="en-US" sz="53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208C8-641E-4524-B1C8-FB0181EBD872}"/>
              </a:ext>
            </a:extLst>
          </p:cNvPr>
          <p:cNvSpPr txBox="1"/>
          <p:nvPr/>
        </p:nvSpPr>
        <p:spPr>
          <a:xfrm>
            <a:off x="771937" y="2299405"/>
            <a:ext cx="663964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" b="1" dirty="0"/>
              <a:t>환경 구성</a:t>
            </a:r>
            <a:endParaRPr lang="ko-KR" altLang="en-US" sz="37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79192-457E-4D76-AA0B-44E87845805F}"/>
              </a:ext>
            </a:extLst>
          </p:cNvPr>
          <p:cNvSpPr txBox="1"/>
          <p:nvPr/>
        </p:nvSpPr>
        <p:spPr>
          <a:xfrm>
            <a:off x="123175" y="2493724"/>
            <a:ext cx="196148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480" dirty="0"/>
              <a:t>SNMP</a:t>
            </a:r>
            <a:r>
              <a:rPr lang="ko-KR" altLang="en-US" sz="480" dirty="0"/>
              <a:t>는 네트워크를 관리하기 위한 프로토콜로 상태 모니터링</a:t>
            </a:r>
            <a:r>
              <a:rPr lang="en-US" altLang="ko-KR" sz="480" dirty="0"/>
              <a:t>, </a:t>
            </a:r>
            <a:r>
              <a:rPr lang="ko-KR" altLang="en-US" sz="480" dirty="0"/>
              <a:t>제어 등 다양한 기능을 </a:t>
            </a:r>
            <a:r>
              <a:rPr lang="en-US" altLang="ko-KR" sz="480" dirty="0"/>
              <a:t>MIB (Management Information Base)</a:t>
            </a:r>
            <a:r>
              <a:rPr lang="ko-KR" altLang="en-US" sz="480" dirty="0"/>
              <a:t>을 통해 제공한다</a:t>
            </a:r>
            <a:r>
              <a:rPr lang="en-US" altLang="ko-KR" sz="480" dirty="0"/>
              <a:t>. </a:t>
            </a:r>
            <a:r>
              <a:rPr lang="ko-KR" altLang="en-US" sz="480" dirty="0"/>
              <a:t>본 논문에서는 트래픽을 모니터링 하기 위한 </a:t>
            </a:r>
            <a:r>
              <a:rPr lang="en-US" altLang="ko-KR" sz="480" dirty="0"/>
              <a:t>IF-MIB</a:t>
            </a:r>
            <a:r>
              <a:rPr lang="ko-KR" altLang="en-US" sz="480" dirty="0"/>
              <a:t>을 사용하며 네트워크 인터페이스별로 확인하기 위해 </a:t>
            </a:r>
            <a:r>
              <a:rPr lang="en-US" altLang="ko-KR" sz="480" dirty="0"/>
              <a:t>OID(Object Identifiers) 1.3.6.1.2.1.2.2.1 </a:t>
            </a:r>
            <a:r>
              <a:rPr lang="ko-KR" altLang="en-US" sz="480" dirty="0"/>
              <a:t>밑의 </a:t>
            </a:r>
            <a:r>
              <a:rPr lang="en-US" altLang="ko-KR" sz="480" dirty="0" err="1"/>
              <a:t>ifInUcastPkts</a:t>
            </a:r>
            <a:r>
              <a:rPr lang="en-US" altLang="ko-KR" sz="480" dirty="0"/>
              <a:t>/ </a:t>
            </a:r>
            <a:r>
              <a:rPr lang="en-US" altLang="ko-KR" sz="480" dirty="0" err="1"/>
              <a:t>ifOutUcastPkts</a:t>
            </a:r>
            <a:r>
              <a:rPr lang="en-US" altLang="ko-KR" sz="480" dirty="0"/>
              <a:t> (</a:t>
            </a:r>
            <a:r>
              <a:rPr lang="ko-KR" altLang="en-US" sz="480" dirty="0"/>
              <a:t>이하 </a:t>
            </a:r>
            <a:r>
              <a:rPr lang="en-US" altLang="ko-KR" sz="480" i="1" dirty="0" err="1"/>
              <a:t>InUpkt</a:t>
            </a:r>
            <a:r>
              <a:rPr lang="en-US" altLang="ko-KR" sz="480" i="1" dirty="0"/>
              <a:t>, </a:t>
            </a:r>
            <a:r>
              <a:rPr lang="en-US" altLang="ko-KR" sz="480" i="1" dirty="0" err="1"/>
              <a:t>OutUpkt</a:t>
            </a:r>
            <a:r>
              <a:rPr lang="en-US" altLang="ko-KR" sz="480" dirty="0"/>
              <a:t>)</a:t>
            </a:r>
            <a:r>
              <a:rPr lang="ko-KR" altLang="en-US" sz="480" dirty="0"/>
              <a:t>를 대상으로 하였다</a:t>
            </a:r>
            <a:r>
              <a:rPr lang="en-US" altLang="ko-KR" sz="480" dirty="0"/>
              <a:t>.</a:t>
            </a:r>
            <a:endParaRPr lang="ko-KR" altLang="en-US" sz="48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AEAB48-EF12-4190-BC99-668B299B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5" y="2297502"/>
            <a:ext cx="8297503" cy="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" tIns="6096" rIns="12191" bIns="6096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0"/>
          </a:p>
        </p:txBody>
      </p:sp>
      <p:pic>
        <p:nvPicPr>
          <p:cNvPr id="1025" name="_x291184488" descr="EMB00001b983521">
            <a:extLst>
              <a:ext uri="{FF2B5EF4-FFF2-40B4-BE49-F238E27FC236}">
                <a16:creationId xmlns:a16="http://schemas.microsoft.com/office/drawing/2014/main" id="{16240D70-9E0A-4D24-892A-872A4D75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8" y="2949199"/>
            <a:ext cx="728947" cy="6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F04DB8-1DA0-4F9E-BAFA-5D12ADB8B913}"/>
              </a:ext>
            </a:extLst>
          </p:cNvPr>
          <p:cNvSpPr txBox="1"/>
          <p:nvPr/>
        </p:nvSpPr>
        <p:spPr>
          <a:xfrm>
            <a:off x="668854" y="3479259"/>
            <a:ext cx="60144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" dirty="0"/>
              <a:t>가</a:t>
            </a:r>
            <a:r>
              <a:rPr lang="en-US" altLang="ko-KR" sz="100" dirty="0"/>
              <a:t>. R1~3 images : c3745-adventerprisek.124-25d.bin</a:t>
            </a:r>
          </a:p>
          <a:p>
            <a:r>
              <a:rPr lang="ko-KR" altLang="en-US" sz="100" dirty="0"/>
              <a:t>나</a:t>
            </a:r>
            <a:r>
              <a:rPr lang="en-US" altLang="ko-KR" sz="100" dirty="0"/>
              <a:t>. Alice, Bob, Eve : GNS VM</a:t>
            </a:r>
          </a:p>
          <a:p>
            <a:r>
              <a:rPr lang="ko-KR" altLang="en-US" sz="100" dirty="0"/>
              <a:t>다</a:t>
            </a:r>
            <a:r>
              <a:rPr lang="en-US" altLang="ko-KR" sz="100" dirty="0"/>
              <a:t>. R2( </a:t>
            </a:r>
            <a:r>
              <a:rPr lang="ko-KR" altLang="en-US" sz="100" dirty="0"/>
              <a:t>백도어가 심겨졌다고 가정된 라우터 </a:t>
            </a:r>
            <a:r>
              <a:rPr lang="en-US" altLang="ko-KR" sz="100" dirty="0"/>
              <a:t>)</a:t>
            </a:r>
          </a:p>
          <a:p>
            <a:r>
              <a:rPr lang="en-US" altLang="ko-KR" sz="100" dirty="0"/>
              <a:t>1) SNMP </a:t>
            </a:r>
            <a:r>
              <a:rPr lang="ko-KR" altLang="en-US" sz="100" dirty="0"/>
              <a:t>버전은 </a:t>
            </a:r>
            <a:r>
              <a:rPr lang="en-US" altLang="ko-KR" sz="100" dirty="0"/>
              <a:t>v3, </a:t>
            </a:r>
            <a:r>
              <a:rPr lang="ko-KR" altLang="en-US" sz="100" dirty="0"/>
              <a:t>보안레벨은 </a:t>
            </a:r>
            <a:r>
              <a:rPr lang="en-US" altLang="ko-KR" sz="100" dirty="0" err="1"/>
              <a:t>authPriv</a:t>
            </a:r>
            <a:r>
              <a:rPr lang="en-US" altLang="ko-KR" sz="100" dirty="0"/>
              <a:t>, </a:t>
            </a:r>
            <a:r>
              <a:rPr lang="ko-KR" altLang="en-US" sz="100" dirty="0"/>
              <a:t>암호화는 </a:t>
            </a:r>
            <a:r>
              <a:rPr lang="en-US" altLang="ko-KR" sz="100" dirty="0"/>
              <a:t>SHA</a:t>
            </a:r>
            <a:r>
              <a:rPr lang="ko-KR" altLang="en-US" sz="100" dirty="0"/>
              <a:t>와 </a:t>
            </a:r>
            <a:r>
              <a:rPr lang="en-US" altLang="ko-KR" sz="100" dirty="0"/>
              <a:t>DES </a:t>
            </a:r>
            <a:r>
              <a:rPr lang="ko-KR" altLang="en-US" sz="100" dirty="0"/>
              <a:t>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0FB9F-7763-40AC-BC93-7B61FAB5A6DD}"/>
              </a:ext>
            </a:extLst>
          </p:cNvPr>
          <p:cNvSpPr txBox="1"/>
          <p:nvPr/>
        </p:nvSpPr>
        <p:spPr>
          <a:xfrm>
            <a:off x="944638" y="3001212"/>
            <a:ext cx="1099717" cy="49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373" dirty="0"/>
              <a:t>정상적인 라우터라면 인풋과 아웃풋이 크게 차이 나지 않겠지만 도청을 위한 라우터의 경우 모든 트래픽을 수용할 수 없으므로 주기적으로 이를 어딘가로 내보내거나 실시간으로 </a:t>
            </a:r>
            <a:r>
              <a:rPr lang="ko-KR" altLang="en-US" sz="373" dirty="0" err="1"/>
              <a:t>미러링</a:t>
            </a:r>
            <a:r>
              <a:rPr lang="ko-KR" altLang="en-US" sz="373" dirty="0"/>
              <a:t> 해야 한다</a:t>
            </a:r>
            <a:r>
              <a:rPr lang="en-US" altLang="ko-KR" sz="373" dirty="0"/>
              <a:t>. </a:t>
            </a:r>
            <a:r>
              <a:rPr lang="ko-KR" altLang="en-US" sz="373" dirty="0"/>
              <a:t>이 때 인풋과 </a:t>
            </a:r>
            <a:r>
              <a:rPr lang="ko-KR" altLang="en-US" sz="373" dirty="0" err="1"/>
              <a:t>아웃풋값에</a:t>
            </a:r>
            <a:r>
              <a:rPr lang="ko-KR" altLang="en-US" sz="373" dirty="0"/>
              <a:t> 특정 패턴이 나타날 것이라 예상하고 실험을 진행하였다</a:t>
            </a:r>
            <a:r>
              <a:rPr lang="en-US" altLang="ko-KR" sz="373" dirty="0"/>
              <a:t>.</a:t>
            </a:r>
            <a:endParaRPr lang="ko-KR" altLang="en-US" sz="373" dirty="0"/>
          </a:p>
        </p:txBody>
      </p:sp>
    </p:spTree>
    <p:extLst>
      <p:ext uri="{BB962C8B-B14F-4D97-AF65-F5344CB8AC3E}">
        <p14:creationId xmlns:p14="http://schemas.microsoft.com/office/powerpoint/2010/main" val="32437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183</Words>
  <Application>Microsoft Office PowerPoint</Application>
  <PresentationFormat>사용자 지정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정동호</dc:creator>
  <cp:lastModifiedBy>정동호</cp:lastModifiedBy>
  <cp:revision>18</cp:revision>
  <dcterms:created xsi:type="dcterms:W3CDTF">2017-11-06T06:09:41Z</dcterms:created>
  <dcterms:modified xsi:type="dcterms:W3CDTF">2017-11-06T12:27:11Z</dcterms:modified>
</cp:coreProperties>
</file>