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712"/>
  </p:normalViewPr>
  <p:slideViewPr>
    <p:cSldViewPr snapToGrid="0" snapToObjects="1">
      <p:cViewPr varScale="1">
        <p:scale>
          <a:sx n="137" d="100"/>
          <a:sy n="137" d="100"/>
        </p:scale>
        <p:origin x="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9953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packetlife.net/media/library/36/scapy.pdf" TargetMode="External"/><Relationship Id="rId4" Type="http://schemas.openxmlformats.org/officeDocument/2006/relationships/hyperlink" Target="http://www.secdev.org/projects/scapy/doc/usage.html#interactive-tutorial"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ans.org/reading-room/whitepapers/detection/base64-pwned-3375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sz="4800" dirty="0">
                <a:latin typeface="Courier New"/>
                <a:ea typeface="Courier New"/>
                <a:cs typeface="Courier New"/>
                <a:sym typeface="Courier New"/>
              </a:rPr>
              <a:t>Packet Dissection</a:t>
            </a:r>
          </a:p>
        </p:txBody>
      </p:sp>
      <p:sp>
        <p:nvSpPr>
          <p:cNvPr id="55" name="Shape 55"/>
          <p:cNvSpPr txBox="1"/>
          <p:nvPr/>
        </p:nvSpPr>
        <p:spPr>
          <a:xfrm>
            <a:off x="5031225" y="2877300"/>
            <a:ext cx="3503100" cy="430800"/>
          </a:xfrm>
          <a:prstGeom prst="rect">
            <a:avLst/>
          </a:prstGeom>
          <a:noFill/>
          <a:ln>
            <a:noFill/>
          </a:ln>
        </p:spPr>
        <p:txBody>
          <a:bodyPr lIns="91425" tIns="91425" rIns="91425" bIns="91425" anchor="t" anchorCtr="0">
            <a:noAutofit/>
          </a:bodyPr>
          <a:lstStyle/>
          <a:p>
            <a:pPr marL="457200" lvl="0" indent="-228600" rtl="0">
              <a:spcBef>
                <a:spcPts val="0"/>
              </a:spcBef>
              <a:buClr>
                <a:srgbClr val="FFFFFF"/>
              </a:buClr>
              <a:buFont typeface="Courier New"/>
              <a:buChar char="-"/>
            </a:pPr>
            <a:r>
              <a:rPr lang="en" dirty="0" err="1">
                <a:solidFill>
                  <a:srgbClr val="FFFFFF"/>
                </a:solidFill>
                <a:latin typeface="Courier New"/>
                <a:ea typeface="Courier New"/>
                <a:cs typeface="Courier New"/>
                <a:sym typeface="Courier New"/>
              </a:rPr>
              <a:t>Karthick</a:t>
            </a:r>
            <a:endParaRPr lang="en" dirty="0">
              <a:solidFill>
                <a:srgbClr val="FFFFFF"/>
              </a:solidFill>
              <a:latin typeface="Courier New"/>
              <a:ea typeface="Courier New"/>
              <a:cs typeface="Courier New"/>
              <a:sym typeface="Courier New"/>
            </a:endParaRPr>
          </a:p>
          <a:p>
            <a:pPr marL="457200" lvl="0" indent="0">
              <a:spcBef>
                <a:spcPts val="0"/>
              </a:spcBef>
              <a:buNone/>
            </a:pPr>
            <a:r>
              <a:rPr lang="en" dirty="0">
                <a:solidFill>
                  <a:srgbClr val="FFFFFF"/>
                </a:solidFill>
                <a:latin typeface="Courier New"/>
                <a:ea typeface="Courier New"/>
                <a:cs typeface="Courier New"/>
                <a:sym typeface="Courier New"/>
              </a:rPr>
              <a:t>Penetration </a:t>
            </a:r>
            <a:r>
              <a:rPr lang="en" dirty="0" smtClean="0">
                <a:solidFill>
                  <a:srgbClr val="FFFFFF"/>
                </a:solidFill>
                <a:latin typeface="Courier New"/>
                <a:ea typeface="Courier New"/>
                <a:cs typeface="Courier New"/>
                <a:sym typeface="Courier New"/>
              </a:rPr>
              <a:t>Tester</a:t>
            </a:r>
            <a:endParaRPr lang="en" dirty="0">
              <a:solidFill>
                <a:srgbClr val="FFFFFF"/>
              </a:solidFill>
              <a:latin typeface="Courier New"/>
              <a:ea typeface="Courier New"/>
              <a:cs typeface="Courier New"/>
              <a:sym typeface="Courier New"/>
            </a:endParaRPr>
          </a:p>
        </p:txBody>
      </p:sp>
      <p:sp>
        <p:nvSpPr>
          <p:cNvPr id="4" name="Shape 55"/>
          <p:cNvSpPr txBox="1"/>
          <p:nvPr/>
        </p:nvSpPr>
        <p:spPr>
          <a:xfrm>
            <a:off x="611625" y="3617528"/>
            <a:ext cx="7030146" cy="430800"/>
          </a:xfrm>
          <a:prstGeom prst="rect">
            <a:avLst/>
          </a:prstGeom>
          <a:noFill/>
          <a:ln>
            <a:noFill/>
          </a:ln>
        </p:spPr>
        <p:txBody>
          <a:bodyPr lIns="91425" tIns="91425" rIns="91425" bIns="91425" anchor="t" anchorCtr="0">
            <a:noAutofit/>
          </a:bodyPr>
          <a:lstStyle/>
          <a:p>
            <a:pPr marL="457200" lvl="0" indent="-228600" rtl="0">
              <a:spcBef>
                <a:spcPts val="0"/>
              </a:spcBef>
              <a:buClr>
                <a:srgbClr val="FFFFFF"/>
              </a:buClr>
              <a:buFont typeface="Courier New"/>
              <a:buChar char="-"/>
            </a:pPr>
            <a:r>
              <a:rPr lang="en-AU" dirty="0" smtClean="0">
                <a:solidFill>
                  <a:srgbClr val="FFFFFF"/>
                </a:solidFill>
                <a:latin typeface="Courier New"/>
                <a:ea typeface="Courier New"/>
                <a:cs typeface="Courier New"/>
                <a:sym typeface="Courier New"/>
              </a:rPr>
              <a:t>This presentation is my own and is not </a:t>
            </a:r>
            <a:r>
              <a:rPr lang="en-AU" dirty="0" err="1" smtClean="0">
                <a:solidFill>
                  <a:srgbClr val="FFFFFF"/>
                </a:solidFill>
                <a:latin typeface="Courier New"/>
                <a:ea typeface="Courier New"/>
                <a:cs typeface="Courier New"/>
                <a:sym typeface="Courier New"/>
              </a:rPr>
              <a:t>intented</a:t>
            </a:r>
            <a:r>
              <a:rPr lang="en-AU" dirty="0" smtClean="0">
                <a:solidFill>
                  <a:srgbClr val="FFFFFF"/>
                </a:solidFill>
                <a:latin typeface="Courier New"/>
                <a:ea typeface="Courier New"/>
                <a:cs typeface="Courier New"/>
                <a:sym typeface="Courier New"/>
              </a:rPr>
              <a:t> to represent the views of my organisation.</a:t>
            </a:r>
            <a:endParaRPr lang="en"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311700" y="368125"/>
            <a:ext cx="8520600" cy="4573800"/>
          </a:xfrm>
          <a:prstGeom prst="rect">
            <a:avLst/>
          </a:prstGeom>
        </p:spPr>
        <p:txBody>
          <a:bodyPr lIns="91425" tIns="91425" rIns="91425" bIns="91425" anchor="t" anchorCtr="0">
            <a:noAutofit/>
          </a:bodyPr>
          <a:lstStyle/>
          <a:p>
            <a:pPr lvl="0">
              <a:spcBef>
                <a:spcPts val="0"/>
              </a:spcBef>
              <a:buNone/>
            </a:pPr>
            <a:r>
              <a:rPr lang="en" dirty="0">
                <a:solidFill>
                  <a:srgbClr val="FFFFFF"/>
                </a:solidFill>
                <a:latin typeface="Courier New"/>
                <a:ea typeface="Courier New"/>
                <a:cs typeface="Courier New"/>
                <a:sym typeface="Courier New"/>
              </a:rPr>
              <a:t>How do we Acquire ?</a:t>
            </a:r>
          </a:p>
          <a:p>
            <a:pPr marL="457200" lvl="0" indent="-228600" rtl="0">
              <a:spcBef>
                <a:spcPts val="0"/>
              </a:spcBef>
              <a:buClr>
                <a:srgbClr val="FFFFFF"/>
              </a:buClr>
              <a:buFont typeface="Courier New"/>
            </a:pPr>
            <a:r>
              <a:rPr lang="en" dirty="0">
                <a:solidFill>
                  <a:srgbClr val="FFFFFF"/>
                </a:solidFill>
                <a:latin typeface="Courier New"/>
                <a:ea typeface="Courier New"/>
                <a:cs typeface="Courier New"/>
                <a:sym typeface="Courier New"/>
              </a:rPr>
              <a:t>Switches - Port mirroring</a:t>
            </a:r>
          </a:p>
          <a:p>
            <a:pPr marL="914400" lvl="1" indent="-228600" rtl="0">
              <a:spcBef>
                <a:spcPts val="0"/>
              </a:spcBef>
              <a:buClr>
                <a:srgbClr val="FFFFFF"/>
              </a:buClr>
              <a:buFont typeface="Courier New"/>
            </a:pPr>
            <a:r>
              <a:rPr lang="en" dirty="0">
                <a:solidFill>
                  <a:srgbClr val="FFFFFF"/>
                </a:solidFill>
                <a:latin typeface="Courier New"/>
                <a:ea typeface="Courier New"/>
                <a:cs typeface="Courier New"/>
                <a:sym typeface="Courier New"/>
              </a:rPr>
              <a:t>Destination port speed is a consideration</a:t>
            </a:r>
          </a:p>
          <a:p>
            <a:pPr lvl="0" rtl="0">
              <a:spcBef>
                <a:spcPts val="0"/>
              </a:spcBef>
              <a:buNone/>
            </a:pPr>
            <a:endParaRPr dirty="0">
              <a:solidFill>
                <a:srgbClr val="FFFFFF"/>
              </a:solidFill>
              <a:latin typeface="Courier New"/>
              <a:ea typeface="Courier New"/>
              <a:cs typeface="Courier New"/>
              <a:sym typeface="Courier New"/>
            </a:endParaRPr>
          </a:p>
          <a:p>
            <a:pPr marL="457200" lvl="0" indent="-228600" rtl="0">
              <a:spcBef>
                <a:spcPts val="0"/>
              </a:spcBef>
              <a:buClr>
                <a:srgbClr val="FFFFFF"/>
              </a:buClr>
              <a:buFont typeface="Courier New"/>
            </a:pPr>
            <a:r>
              <a:rPr lang="en" dirty="0">
                <a:solidFill>
                  <a:srgbClr val="FFFFFF"/>
                </a:solidFill>
                <a:latin typeface="Courier New"/>
                <a:ea typeface="Courier New"/>
                <a:cs typeface="Courier New"/>
                <a:sym typeface="Courier New"/>
              </a:rPr>
              <a:t>Network Taps</a:t>
            </a:r>
          </a:p>
          <a:p>
            <a:pPr marL="914400" lvl="1" indent="-228600" rtl="0">
              <a:spcBef>
                <a:spcPts val="0"/>
              </a:spcBef>
              <a:buClr>
                <a:srgbClr val="FFFFFF"/>
              </a:buClr>
              <a:buFont typeface="Courier New"/>
            </a:pPr>
            <a:r>
              <a:rPr lang="en" dirty="0">
                <a:solidFill>
                  <a:srgbClr val="FFFFFF"/>
                </a:solidFill>
                <a:latin typeface="Courier New"/>
                <a:ea typeface="Courier New"/>
                <a:cs typeface="Courier New"/>
                <a:sym typeface="Courier New"/>
              </a:rPr>
              <a:t>Installation downtimes</a:t>
            </a:r>
          </a:p>
          <a:p>
            <a:pPr lvl="0" rtl="0">
              <a:spcBef>
                <a:spcPts val="0"/>
              </a:spcBef>
              <a:buNone/>
            </a:pPr>
            <a:endParaRPr dirty="0">
              <a:solidFill>
                <a:srgbClr val="FFFFFF"/>
              </a:solidFill>
              <a:latin typeface="Courier New"/>
              <a:ea typeface="Courier New"/>
              <a:cs typeface="Courier New"/>
              <a:sym typeface="Courier New"/>
            </a:endParaRPr>
          </a:p>
          <a:p>
            <a:pPr marL="457200" lvl="0" indent="-228600" rtl="0">
              <a:spcBef>
                <a:spcPts val="0"/>
              </a:spcBef>
              <a:buClr>
                <a:srgbClr val="FFFFFF"/>
              </a:buClr>
              <a:buFont typeface="Courier New"/>
            </a:pPr>
            <a:r>
              <a:rPr lang="en" dirty="0">
                <a:solidFill>
                  <a:srgbClr val="FFFFFF"/>
                </a:solidFill>
                <a:latin typeface="Courier New"/>
                <a:ea typeface="Courier New"/>
                <a:cs typeface="Courier New"/>
                <a:sym typeface="Courier New"/>
              </a:rPr>
              <a:t>Wireless</a:t>
            </a:r>
          </a:p>
          <a:p>
            <a:pPr marL="914400" lvl="1" indent="-228600" rtl="0">
              <a:spcBef>
                <a:spcPts val="0"/>
              </a:spcBef>
              <a:buClr>
                <a:srgbClr val="FFFFFF"/>
              </a:buClr>
              <a:buFont typeface="Courier New"/>
            </a:pPr>
            <a:r>
              <a:rPr lang="en" dirty="0" smtClean="0">
                <a:solidFill>
                  <a:srgbClr val="FFFFFF"/>
                </a:solidFill>
                <a:latin typeface="Courier New"/>
                <a:ea typeface="Courier New"/>
                <a:cs typeface="Courier New"/>
                <a:sym typeface="Courier New"/>
              </a:rPr>
              <a:t>consideration </a:t>
            </a:r>
            <a:r>
              <a:rPr lang="en" dirty="0">
                <a:solidFill>
                  <a:srgbClr val="FFFFFF"/>
                </a:solidFill>
                <a:latin typeface="Courier New"/>
                <a:ea typeface="Courier New"/>
                <a:cs typeface="Courier New"/>
                <a:sym typeface="Courier New"/>
              </a:rPr>
              <a:t>due to RF medium</a:t>
            </a:r>
          </a:p>
          <a:p>
            <a:pPr lvl="0" rtl="0">
              <a:spcBef>
                <a:spcPts val="0"/>
              </a:spcBef>
              <a:buNone/>
            </a:pPr>
            <a:endParaRPr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252325" y="106875"/>
            <a:ext cx="8520600" cy="4573800"/>
          </a:xfrm>
          <a:prstGeom prst="rect">
            <a:avLst/>
          </a:prstGeom>
        </p:spPr>
        <p:txBody>
          <a:bodyPr lIns="91425" tIns="91425" rIns="91425" bIns="91425" anchor="t" anchorCtr="0">
            <a:noAutofit/>
          </a:bodyPr>
          <a:lstStyle/>
          <a:p>
            <a:pPr lvl="0" rtl="0">
              <a:spcBef>
                <a:spcPts val="0"/>
              </a:spcBef>
              <a:buNone/>
            </a:pPr>
            <a:r>
              <a:rPr lang="en" dirty="0">
                <a:solidFill>
                  <a:srgbClr val="FFFFFF"/>
                </a:solidFill>
                <a:latin typeface="Courier New"/>
                <a:ea typeface="Courier New"/>
                <a:cs typeface="Courier New"/>
                <a:sym typeface="Courier New"/>
              </a:rPr>
              <a:t>Some Considerations</a:t>
            </a:r>
          </a:p>
          <a:p>
            <a:pPr marL="457200" marR="0" lvl="0" indent="-342900" algn="l" rtl="0">
              <a:lnSpc>
                <a:spcPct val="115000"/>
              </a:lnSpc>
              <a:spcBef>
                <a:spcPts val="0"/>
              </a:spcBef>
              <a:spcAft>
                <a:spcPts val="1600"/>
              </a:spcAft>
              <a:buClr>
                <a:srgbClr val="FFFFFF"/>
              </a:buClr>
              <a:buSzPct val="100000"/>
              <a:buFont typeface="Courier New"/>
            </a:pPr>
            <a:r>
              <a:rPr lang="en" sz="800" dirty="0">
                <a:solidFill>
                  <a:srgbClr val="FFFFFF"/>
                </a:solidFill>
                <a:latin typeface="Courier New"/>
                <a:ea typeface="Courier New"/>
                <a:cs typeface="Courier New"/>
                <a:sym typeface="Courier New"/>
              </a:rPr>
              <a:t>NAT</a:t>
            </a:r>
          </a:p>
          <a:p>
            <a:pPr marL="914400" marR="0" lvl="1" indent="-228600" algn="l" rtl="0">
              <a:lnSpc>
                <a:spcPct val="115000"/>
              </a:lnSpc>
              <a:spcBef>
                <a:spcPts val="0"/>
              </a:spcBef>
              <a:spcAft>
                <a:spcPts val="1600"/>
              </a:spcAft>
              <a:buClr>
                <a:srgbClr val="FFFFFF"/>
              </a:buClr>
              <a:buFont typeface="Courier New"/>
            </a:pPr>
            <a:r>
              <a:rPr lang="en" sz="800" dirty="0">
                <a:solidFill>
                  <a:srgbClr val="FFFFFF"/>
                </a:solidFill>
                <a:latin typeface="Courier New"/>
                <a:ea typeface="Courier New"/>
                <a:cs typeface="Courier New"/>
                <a:sym typeface="Courier New"/>
              </a:rPr>
              <a:t>Information stitching might be needed</a:t>
            </a:r>
          </a:p>
          <a:p>
            <a:pPr marL="457200" marR="0" lvl="0" indent="-228600" algn="l" rtl="0">
              <a:lnSpc>
                <a:spcPct val="115000"/>
              </a:lnSpc>
              <a:spcBef>
                <a:spcPts val="0"/>
              </a:spcBef>
              <a:spcAft>
                <a:spcPts val="1600"/>
              </a:spcAft>
              <a:buClr>
                <a:srgbClr val="FFFFFF"/>
              </a:buClr>
              <a:buFont typeface="Courier New"/>
            </a:pPr>
            <a:r>
              <a:rPr lang="en" sz="800" dirty="0">
                <a:solidFill>
                  <a:srgbClr val="FFFFFF"/>
                </a:solidFill>
                <a:latin typeface="Courier New"/>
                <a:ea typeface="Courier New"/>
                <a:cs typeface="Courier New"/>
                <a:sym typeface="Courier New"/>
              </a:rPr>
              <a:t>Encryption</a:t>
            </a:r>
          </a:p>
          <a:p>
            <a:pPr marL="914400" marR="0" lvl="1" indent="-228600" algn="l" rtl="0">
              <a:lnSpc>
                <a:spcPct val="115000"/>
              </a:lnSpc>
              <a:spcBef>
                <a:spcPts val="0"/>
              </a:spcBef>
              <a:spcAft>
                <a:spcPts val="1600"/>
              </a:spcAft>
              <a:buClr>
                <a:srgbClr val="FFFFFF"/>
              </a:buClr>
              <a:buFont typeface="Courier New"/>
            </a:pPr>
            <a:r>
              <a:rPr lang="en" sz="800" dirty="0">
                <a:solidFill>
                  <a:srgbClr val="FFFFFF"/>
                </a:solidFill>
                <a:latin typeface="Courier New"/>
                <a:ea typeface="Courier New"/>
                <a:cs typeface="Courier New"/>
                <a:sym typeface="Courier New"/>
              </a:rPr>
              <a:t>Makes it impossible to inspect</a:t>
            </a:r>
          </a:p>
          <a:p>
            <a:pPr marL="457200" marR="0" lvl="0" indent="-228600" algn="l" rtl="0">
              <a:lnSpc>
                <a:spcPct val="115000"/>
              </a:lnSpc>
              <a:spcBef>
                <a:spcPts val="0"/>
              </a:spcBef>
              <a:spcAft>
                <a:spcPts val="1600"/>
              </a:spcAft>
              <a:buClr>
                <a:srgbClr val="FFFFFF"/>
              </a:buClr>
              <a:buFont typeface="Courier New"/>
            </a:pPr>
            <a:r>
              <a:rPr lang="en" sz="800" dirty="0">
                <a:solidFill>
                  <a:srgbClr val="FFFFFF"/>
                </a:solidFill>
                <a:latin typeface="Courier New"/>
                <a:ea typeface="Courier New"/>
                <a:cs typeface="Courier New"/>
                <a:sym typeface="Courier New"/>
              </a:rPr>
              <a:t>Tunnels and VPN</a:t>
            </a:r>
          </a:p>
          <a:p>
            <a:pPr marL="914400" marR="0" lvl="1" indent="-228600" algn="l" rtl="0">
              <a:lnSpc>
                <a:spcPct val="115000"/>
              </a:lnSpc>
              <a:spcBef>
                <a:spcPts val="0"/>
              </a:spcBef>
              <a:spcAft>
                <a:spcPts val="1600"/>
              </a:spcAft>
              <a:buClr>
                <a:srgbClr val="FFFFFF"/>
              </a:buClr>
              <a:buFont typeface="Courier New"/>
            </a:pPr>
            <a:r>
              <a:rPr lang="en" sz="800" dirty="0">
                <a:solidFill>
                  <a:srgbClr val="FFFFFF"/>
                </a:solidFill>
                <a:latin typeface="Courier New"/>
                <a:ea typeface="Courier New"/>
                <a:cs typeface="Courier New"/>
                <a:sym typeface="Courier New"/>
              </a:rPr>
              <a:t>Need to identify the tunnels first</a:t>
            </a:r>
          </a:p>
          <a:p>
            <a:pPr marL="914400" marR="0" lvl="1" indent="-228600" algn="l" rtl="0">
              <a:lnSpc>
                <a:spcPct val="115000"/>
              </a:lnSpc>
              <a:spcBef>
                <a:spcPts val="0"/>
              </a:spcBef>
              <a:spcAft>
                <a:spcPts val="1600"/>
              </a:spcAft>
              <a:buClr>
                <a:srgbClr val="FFFFFF"/>
              </a:buClr>
              <a:buFont typeface="Courier New"/>
            </a:pPr>
            <a:r>
              <a:rPr lang="en" sz="800" dirty="0">
                <a:solidFill>
                  <a:srgbClr val="FFFFFF"/>
                </a:solidFill>
                <a:latin typeface="Courier New"/>
                <a:ea typeface="Courier New"/>
                <a:cs typeface="Courier New"/>
                <a:sym typeface="Courier New"/>
              </a:rPr>
              <a:t>Sensor placement is important</a:t>
            </a:r>
          </a:p>
          <a:p>
            <a:pPr marL="914400" marR="0" lvl="1" indent="-228600" algn="l" rtl="0">
              <a:lnSpc>
                <a:spcPct val="115000"/>
              </a:lnSpc>
              <a:spcBef>
                <a:spcPts val="0"/>
              </a:spcBef>
              <a:spcAft>
                <a:spcPts val="1600"/>
              </a:spcAft>
              <a:buClr>
                <a:srgbClr val="FFFFFF"/>
              </a:buClr>
              <a:buFont typeface="Courier New"/>
            </a:pPr>
            <a:r>
              <a:rPr lang="en" sz="800" dirty="0">
                <a:solidFill>
                  <a:srgbClr val="FFFFFF"/>
                </a:solidFill>
                <a:latin typeface="Courier New"/>
                <a:ea typeface="Courier New"/>
                <a:cs typeface="Courier New"/>
                <a:sym typeface="Courier New"/>
              </a:rPr>
              <a:t>How about VPN-to-somewhere else </a:t>
            </a:r>
            <a:r>
              <a:rPr lang="en" sz="800" dirty="0" smtClean="0">
                <a:solidFill>
                  <a:srgbClr val="FFFFFF"/>
                </a:solidFill>
                <a:latin typeface="Courier New"/>
                <a:ea typeface="Courier New"/>
                <a:cs typeface="Courier New"/>
                <a:sym typeface="Courier New"/>
              </a:rPr>
              <a:t>?</a:t>
            </a:r>
            <a:endParaRPr lang="en" sz="800"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252325" y="106875"/>
            <a:ext cx="8520600" cy="4573800"/>
          </a:xfrm>
          <a:prstGeom prst="rect">
            <a:avLst/>
          </a:prstGeom>
        </p:spPr>
        <p:txBody>
          <a:bodyPr lIns="91425" tIns="91425" rIns="91425" bIns="91425" anchor="t" anchorCtr="0">
            <a:noAutofit/>
          </a:bodyPr>
          <a:lstStyle/>
          <a:p>
            <a:pPr marL="457200" lvl="0" indent="-228600">
              <a:buClr>
                <a:srgbClr val="FFFFFF"/>
              </a:buClr>
              <a:buFont typeface="Courier New"/>
            </a:pPr>
            <a:r>
              <a:rPr lang="en" dirty="0">
                <a:solidFill>
                  <a:srgbClr val="FFFFFF"/>
                </a:solidFill>
                <a:latin typeface="Courier New"/>
                <a:ea typeface="Courier New"/>
                <a:cs typeface="Courier New"/>
                <a:sym typeface="Courier New"/>
              </a:rPr>
              <a:t>Some </a:t>
            </a:r>
            <a:r>
              <a:rPr lang="en" dirty="0" smtClean="0">
                <a:solidFill>
                  <a:srgbClr val="FFFFFF"/>
                </a:solidFill>
                <a:latin typeface="Courier New"/>
                <a:ea typeface="Courier New"/>
                <a:cs typeface="Courier New"/>
                <a:sym typeface="Courier New"/>
              </a:rPr>
              <a:t>Considerations</a:t>
            </a:r>
            <a:endParaRPr lang="en-AU" dirty="0" smtClean="0">
              <a:solidFill>
                <a:srgbClr val="FFFFFF"/>
              </a:solidFill>
              <a:latin typeface="Courier New"/>
              <a:ea typeface="Courier New"/>
              <a:cs typeface="Courier New"/>
              <a:sym typeface="Courier New"/>
            </a:endParaRPr>
          </a:p>
          <a:p>
            <a:pPr marL="457200" lvl="0" indent="-228600">
              <a:buClr>
                <a:srgbClr val="FFFFFF"/>
              </a:buClr>
              <a:buFont typeface="Courier New"/>
            </a:pPr>
            <a:r>
              <a:rPr lang="en" sz="800" dirty="0" smtClean="0">
                <a:solidFill>
                  <a:srgbClr val="FFFFFF"/>
                </a:solidFill>
                <a:latin typeface="Courier New"/>
                <a:ea typeface="Courier New"/>
                <a:cs typeface="Courier New"/>
                <a:sym typeface="Courier New"/>
              </a:rPr>
              <a:t>Other </a:t>
            </a:r>
            <a:r>
              <a:rPr lang="en" sz="800" dirty="0">
                <a:solidFill>
                  <a:srgbClr val="FFFFFF"/>
                </a:solidFill>
                <a:latin typeface="Courier New"/>
                <a:ea typeface="Courier New"/>
                <a:cs typeface="Courier New"/>
                <a:sym typeface="Courier New"/>
              </a:rPr>
              <a:t>Network components ( Riverbed steelhead,F5……) </a:t>
            </a:r>
          </a:p>
          <a:p>
            <a:pPr marL="914400" lvl="1" indent="-228600">
              <a:buClr>
                <a:srgbClr val="FFFFFF"/>
              </a:buClr>
              <a:buFont typeface="Courier New"/>
            </a:pPr>
            <a:r>
              <a:rPr lang="en" sz="800" dirty="0">
                <a:solidFill>
                  <a:srgbClr val="FFFFFF"/>
                </a:solidFill>
                <a:latin typeface="Courier New"/>
                <a:ea typeface="Courier New"/>
                <a:cs typeface="Courier New"/>
                <a:sym typeface="Courier New"/>
              </a:rPr>
              <a:t>Know if they alter traffic for speed considerations</a:t>
            </a:r>
          </a:p>
          <a:p>
            <a:pPr marL="457200" lvl="0" indent="-228600">
              <a:buClr>
                <a:srgbClr val="FFFFFF"/>
              </a:buClr>
              <a:buFont typeface="Courier New"/>
            </a:pPr>
            <a:r>
              <a:rPr lang="en" sz="800" dirty="0">
                <a:solidFill>
                  <a:srgbClr val="FFFFFF"/>
                </a:solidFill>
                <a:latin typeface="Courier New"/>
                <a:ea typeface="Courier New"/>
                <a:cs typeface="Courier New"/>
                <a:sym typeface="Courier New"/>
              </a:rPr>
              <a:t>Cloud</a:t>
            </a:r>
          </a:p>
          <a:p>
            <a:pPr marL="914400" lvl="1" indent="-228600">
              <a:buClr>
                <a:srgbClr val="FFFFFF"/>
              </a:buClr>
              <a:buFont typeface="Courier New"/>
            </a:pPr>
            <a:r>
              <a:rPr lang="en" sz="800" dirty="0">
                <a:solidFill>
                  <a:srgbClr val="FFFFFF"/>
                </a:solidFill>
                <a:latin typeface="Courier New"/>
                <a:ea typeface="Courier New"/>
                <a:cs typeface="Courier New"/>
                <a:sym typeface="Courier New"/>
              </a:rPr>
              <a:t>Uncharted territory</a:t>
            </a:r>
          </a:p>
          <a:p>
            <a:pPr marL="457200" lvl="0" indent="-228600">
              <a:buClr>
                <a:srgbClr val="FFFFFF"/>
              </a:buClr>
              <a:buFont typeface="Courier New"/>
            </a:pPr>
            <a:r>
              <a:rPr lang="en" sz="800" dirty="0">
                <a:solidFill>
                  <a:srgbClr val="FFFFFF"/>
                </a:solidFill>
                <a:latin typeface="Courier New"/>
                <a:ea typeface="Courier New"/>
                <a:cs typeface="Courier New"/>
                <a:sym typeface="Courier New"/>
              </a:rPr>
              <a:t>BYOD</a:t>
            </a:r>
          </a:p>
          <a:p>
            <a:pPr marL="914400" lvl="1" indent="-228600">
              <a:buClr>
                <a:srgbClr val="FFFFFF"/>
              </a:buClr>
              <a:buFont typeface="Courier New"/>
            </a:pPr>
            <a:r>
              <a:rPr lang="en" sz="800" dirty="0">
                <a:solidFill>
                  <a:srgbClr val="FFFFFF"/>
                </a:solidFill>
                <a:latin typeface="Courier New"/>
                <a:ea typeface="Courier New"/>
                <a:cs typeface="Courier New"/>
                <a:sym typeface="Courier New"/>
              </a:rPr>
              <a:t>You might end up collecting personal traffic</a:t>
            </a:r>
          </a:p>
          <a:p>
            <a:pPr marL="457200" lvl="0" indent="-228600">
              <a:buClr>
                <a:srgbClr val="FFFFFF"/>
              </a:buClr>
              <a:buFont typeface="Courier New"/>
            </a:pPr>
            <a:r>
              <a:rPr lang="en" sz="800" dirty="0">
                <a:solidFill>
                  <a:srgbClr val="FFFFFF"/>
                </a:solidFill>
                <a:latin typeface="Courier New"/>
                <a:ea typeface="Courier New"/>
                <a:cs typeface="Courier New"/>
                <a:sym typeface="Courier New"/>
              </a:rPr>
              <a:t>Data , voice, security cams, video, storage ? ? ?</a:t>
            </a:r>
          </a:p>
          <a:p>
            <a:pPr lvl="0"/>
            <a:endParaRPr lang="en" dirty="0">
              <a:solidFill>
                <a:srgbClr val="FFFFFF"/>
              </a:solidFill>
              <a:latin typeface="Courier New"/>
              <a:ea typeface="Courier New"/>
              <a:cs typeface="Courier New"/>
              <a:sym typeface="Courier New"/>
            </a:endParaRPr>
          </a:p>
          <a:p>
            <a:pPr lvl="0" rtl="0">
              <a:spcBef>
                <a:spcPts val="0"/>
              </a:spcBef>
              <a:buNone/>
            </a:pPr>
            <a:endParaRPr lang="en" dirty="0">
              <a:solidFill>
                <a:srgbClr val="FFFFFF"/>
              </a:solidFill>
              <a:latin typeface="Courier New"/>
              <a:ea typeface="Courier New"/>
              <a:cs typeface="Courier New"/>
              <a:sym typeface="Courier New"/>
            </a:endParaRPr>
          </a:p>
        </p:txBody>
      </p:sp>
    </p:spTree>
    <p:extLst>
      <p:ext uri="{BB962C8B-B14F-4D97-AF65-F5344CB8AC3E}">
        <p14:creationId xmlns:p14="http://schemas.microsoft.com/office/powerpoint/2010/main" val="1334290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252325" y="106875"/>
            <a:ext cx="8520600" cy="4809600"/>
          </a:xfrm>
          <a:prstGeom prst="rect">
            <a:avLst/>
          </a:prstGeom>
        </p:spPr>
        <p:txBody>
          <a:bodyPr lIns="91425" tIns="91425" rIns="91425" bIns="91425" anchor="t" anchorCtr="0">
            <a:noAutofit/>
          </a:bodyPr>
          <a:lstStyle/>
          <a:p>
            <a:pPr marR="0" lvl="0" algn="l" rtl="0">
              <a:lnSpc>
                <a:spcPct val="115000"/>
              </a:lnSpc>
              <a:spcBef>
                <a:spcPts val="0"/>
              </a:spcBef>
              <a:spcAft>
                <a:spcPts val="1600"/>
              </a:spcAft>
              <a:buNone/>
            </a:pPr>
            <a:r>
              <a:rPr lang="en">
                <a:solidFill>
                  <a:srgbClr val="FFFFFF"/>
                </a:solidFill>
                <a:latin typeface="Courier New"/>
                <a:ea typeface="Courier New"/>
                <a:cs typeface="Courier New"/>
                <a:sym typeface="Courier New"/>
              </a:rPr>
              <a:t>Where should i place my capture sensors ?</a:t>
            </a:r>
          </a:p>
          <a:p>
            <a:pPr marL="457200" lvl="0" indent="-228600" rtl="0">
              <a:spcBef>
                <a:spcPts val="0"/>
              </a:spcBef>
              <a:buClr>
                <a:srgbClr val="FFFFFF"/>
              </a:buClr>
              <a:buFont typeface="Courier New"/>
              <a:buChar char="-"/>
            </a:pPr>
            <a:r>
              <a:rPr lang="en">
                <a:solidFill>
                  <a:srgbClr val="FFFFFF"/>
                </a:solidFill>
                <a:latin typeface="Courier New"/>
                <a:ea typeface="Courier New"/>
                <a:cs typeface="Courier New"/>
                <a:sym typeface="Courier New"/>
              </a:rPr>
              <a:t>In a network portion that covers your intellectual property</a:t>
            </a:r>
          </a:p>
          <a:p>
            <a:pPr lvl="0" rtl="0">
              <a:spcBef>
                <a:spcPts val="0"/>
              </a:spcBef>
              <a:buNone/>
            </a:pPr>
            <a:r>
              <a:rPr lang="en">
                <a:solidFill>
                  <a:srgbClr val="FFFFFF"/>
                </a:solidFill>
                <a:latin typeface="Courier New"/>
                <a:ea typeface="Courier New"/>
                <a:cs typeface="Courier New"/>
                <a:sym typeface="Courier New"/>
              </a:rPr>
              <a:t>Common packet capture tool - vendor statement</a:t>
            </a:r>
          </a:p>
          <a:p>
            <a:pPr lvl="0" rtl="0">
              <a:spcBef>
                <a:spcPts val="0"/>
              </a:spcBef>
              <a:buNone/>
            </a:pPr>
            <a:endParaRPr>
              <a:solidFill>
                <a:srgbClr val="FFFFFF"/>
              </a:solidFill>
              <a:latin typeface="Courier New"/>
              <a:ea typeface="Courier New"/>
              <a:cs typeface="Courier New"/>
              <a:sym typeface="Courier New"/>
            </a:endParaRPr>
          </a:p>
        </p:txBody>
      </p:sp>
      <p:pic>
        <p:nvPicPr>
          <p:cNvPr id="116" name="Shape 116"/>
          <p:cNvPicPr preferRelativeResize="0"/>
          <p:nvPr/>
        </p:nvPicPr>
        <p:blipFill>
          <a:blip r:embed="rId3">
            <a:alphaModFix/>
          </a:blip>
          <a:stretch>
            <a:fillRect/>
          </a:stretch>
        </p:blipFill>
        <p:spPr>
          <a:xfrm>
            <a:off x="2994987" y="1881200"/>
            <a:ext cx="3035274" cy="3035274"/>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311700" y="368125"/>
            <a:ext cx="8520600" cy="4573800"/>
          </a:xfrm>
          <a:prstGeom prst="rect">
            <a:avLst/>
          </a:prstGeom>
        </p:spPr>
        <p:txBody>
          <a:bodyPr lIns="91425" tIns="91425" rIns="91425" bIns="91425" anchor="t" anchorCtr="0">
            <a:noAutofit/>
          </a:bodyPr>
          <a:lstStyle/>
          <a:p>
            <a:pPr marR="0" lvl="0" algn="l" rtl="0">
              <a:lnSpc>
                <a:spcPct val="115000"/>
              </a:lnSpc>
              <a:spcBef>
                <a:spcPts val="0"/>
              </a:spcBef>
              <a:spcAft>
                <a:spcPts val="1600"/>
              </a:spcAft>
              <a:buNone/>
            </a:pPr>
            <a:r>
              <a:rPr lang="en">
                <a:solidFill>
                  <a:srgbClr val="FFFFFF"/>
                </a:solidFill>
                <a:latin typeface="Courier New"/>
                <a:ea typeface="Courier New"/>
                <a:cs typeface="Courier New"/>
                <a:sym typeface="Courier New"/>
              </a:rPr>
              <a:t>Blue Team</a:t>
            </a:r>
          </a:p>
          <a:p>
            <a:pPr marR="0" lvl="0" algn="l" rtl="0">
              <a:lnSpc>
                <a:spcPct val="115000"/>
              </a:lnSpc>
              <a:spcBef>
                <a:spcPts val="0"/>
              </a:spcBef>
              <a:spcAft>
                <a:spcPts val="1600"/>
              </a:spcAft>
              <a:buNone/>
            </a:pPr>
            <a:endParaRPr>
              <a:solidFill>
                <a:srgbClr val="FFFFFF"/>
              </a:solidFill>
              <a:latin typeface="Courier New"/>
              <a:ea typeface="Courier New"/>
              <a:cs typeface="Courier New"/>
              <a:sym typeface="Courier New"/>
            </a:endParaRPr>
          </a:p>
          <a:p>
            <a:pPr lvl="0" rtl="0">
              <a:spcBef>
                <a:spcPts val="0"/>
              </a:spcBef>
              <a:buNone/>
            </a:pPr>
            <a:endParaRPr>
              <a:solidFill>
                <a:srgbClr val="FFFFFF"/>
              </a:solidFill>
              <a:latin typeface="Courier New"/>
              <a:ea typeface="Courier New"/>
              <a:cs typeface="Courier New"/>
              <a:sym typeface="Courier New"/>
            </a:endParaRPr>
          </a:p>
        </p:txBody>
      </p:sp>
      <p:pic>
        <p:nvPicPr>
          <p:cNvPr id="122" name="Shape 122"/>
          <p:cNvPicPr preferRelativeResize="0"/>
          <p:nvPr/>
        </p:nvPicPr>
        <p:blipFill>
          <a:blip r:embed="rId3">
            <a:alphaModFix/>
          </a:blip>
          <a:stretch>
            <a:fillRect/>
          </a:stretch>
        </p:blipFill>
        <p:spPr>
          <a:xfrm>
            <a:off x="2833325" y="830400"/>
            <a:ext cx="3558325" cy="411152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161125"/>
            <a:ext cx="8520600" cy="4780800"/>
          </a:xfrm>
          <a:prstGeom prst="rect">
            <a:avLst/>
          </a:prstGeom>
        </p:spPr>
        <p:txBody>
          <a:bodyPr lIns="91425" tIns="91425" rIns="91425" bIns="91425" anchor="t" anchorCtr="0">
            <a:noAutofit/>
          </a:bodyPr>
          <a:lstStyle/>
          <a:p>
            <a:pPr marR="0" lvl="0" algn="l" rtl="0">
              <a:lnSpc>
                <a:spcPct val="115000"/>
              </a:lnSpc>
              <a:spcBef>
                <a:spcPts val="0"/>
              </a:spcBef>
              <a:spcAft>
                <a:spcPts val="1600"/>
              </a:spcAft>
              <a:buNone/>
            </a:pPr>
            <a:r>
              <a:rPr lang="en">
                <a:solidFill>
                  <a:srgbClr val="FFFFFF"/>
                </a:solidFill>
                <a:latin typeface="Courier New"/>
                <a:ea typeface="Courier New"/>
                <a:cs typeface="Courier New"/>
                <a:sym typeface="Courier New"/>
              </a:rPr>
              <a:t>Red Team</a:t>
            </a:r>
          </a:p>
          <a:p>
            <a:pPr marR="0" lvl="0" algn="ctr" rtl="0">
              <a:lnSpc>
                <a:spcPct val="115000"/>
              </a:lnSpc>
              <a:spcBef>
                <a:spcPts val="0"/>
              </a:spcBef>
              <a:spcAft>
                <a:spcPts val="1600"/>
              </a:spcAft>
              <a:buNone/>
            </a:pPr>
            <a:r>
              <a:rPr lang="en" sz="1100" i="1">
                <a:solidFill>
                  <a:srgbClr val="FFFFFF"/>
                </a:solidFill>
                <a:latin typeface="Courier New"/>
                <a:ea typeface="Courier New"/>
                <a:cs typeface="Courier New"/>
                <a:sym typeface="Courier New"/>
              </a:rPr>
              <a:t>“Theatricality and deception are powerful agents”</a:t>
            </a:r>
          </a:p>
          <a:p>
            <a:pPr lvl="0">
              <a:spcBef>
                <a:spcPts val="0"/>
              </a:spcBef>
              <a:buNone/>
            </a:pPr>
            <a:endParaRPr>
              <a:solidFill>
                <a:srgbClr val="FFFFFF"/>
              </a:solidFill>
              <a:latin typeface="Courier New"/>
              <a:ea typeface="Courier New"/>
              <a:cs typeface="Courier New"/>
              <a:sym typeface="Courier New"/>
            </a:endParaRPr>
          </a:p>
          <a:p>
            <a:pPr lvl="0">
              <a:spcBef>
                <a:spcPts val="0"/>
              </a:spcBef>
              <a:buNone/>
            </a:pPr>
            <a:endParaRPr>
              <a:solidFill>
                <a:srgbClr val="FFFFFF"/>
              </a:solidFill>
              <a:latin typeface="Courier New"/>
              <a:ea typeface="Courier New"/>
              <a:cs typeface="Courier New"/>
              <a:sym typeface="Courier New"/>
            </a:endParaRPr>
          </a:p>
          <a:p>
            <a:pPr lvl="0">
              <a:spcBef>
                <a:spcPts val="0"/>
              </a:spcBef>
              <a:buNone/>
            </a:pPr>
            <a:endParaRPr>
              <a:solidFill>
                <a:srgbClr val="FFFFFF"/>
              </a:solidFill>
              <a:latin typeface="Courier New"/>
              <a:ea typeface="Courier New"/>
              <a:cs typeface="Courier New"/>
              <a:sym typeface="Courier New"/>
            </a:endParaRPr>
          </a:p>
          <a:p>
            <a:pPr lvl="0">
              <a:spcBef>
                <a:spcPts val="0"/>
              </a:spcBef>
              <a:buNone/>
            </a:pPr>
            <a:endParaRPr>
              <a:solidFill>
                <a:srgbClr val="FFFFFF"/>
              </a:solidFill>
              <a:latin typeface="Courier New"/>
              <a:ea typeface="Courier New"/>
              <a:cs typeface="Courier New"/>
              <a:sym typeface="Courier New"/>
            </a:endParaRPr>
          </a:p>
          <a:p>
            <a:pPr lvl="0">
              <a:spcBef>
                <a:spcPts val="0"/>
              </a:spcBef>
              <a:buNone/>
            </a:pPr>
            <a:r>
              <a:rPr lang="en">
                <a:solidFill>
                  <a:srgbClr val="FFFFFF"/>
                </a:solidFill>
                <a:latin typeface="Courier New"/>
                <a:ea typeface="Courier New"/>
                <a:cs typeface="Courier New"/>
                <a:sym typeface="Courier New"/>
              </a:rPr>
              <a:t>Provide them false C2 domains - Cobalt Strike</a:t>
            </a:r>
          </a:p>
          <a:p>
            <a:pPr lvl="0">
              <a:spcBef>
                <a:spcPts val="0"/>
              </a:spcBef>
              <a:buNone/>
            </a:pPr>
            <a:r>
              <a:rPr lang="en">
                <a:solidFill>
                  <a:srgbClr val="FFFFFF"/>
                </a:solidFill>
                <a:latin typeface="Courier New"/>
                <a:ea typeface="Courier New"/>
                <a:cs typeface="Courier New"/>
                <a:sym typeface="Courier New"/>
              </a:rPr>
              <a:t>Even name your fake payloads “WCryVer8” (Deadly move)</a:t>
            </a:r>
          </a:p>
          <a:p>
            <a:pPr lvl="0" rtl="0">
              <a:spcBef>
                <a:spcPts val="0"/>
              </a:spcBef>
              <a:buNone/>
            </a:pPr>
            <a:r>
              <a:rPr lang="en">
                <a:solidFill>
                  <a:srgbClr val="FFFFFF"/>
                </a:solidFill>
                <a:latin typeface="Courier New"/>
                <a:ea typeface="Courier New"/>
                <a:cs typeface="Courier New"/>
                <a:sym typeface="Courier New"/>
              </a:rPr>
              <a:t>These efforts are to buy you more time, and keeping your blue team away from you for a while</a:t>
            </a:r>
          </a:p>
        </p:txBody>
      </p:sp>
      <p:pic>
        <p:nvPicPr>
          <p:cNvPr id="128" name="Shape 128"/>
          <p:cNvPicPr preferRelativeResize="0"/>
          <p:nvPr/>
        </p:nvPicPr>
        <p:blipFill>
          <a:blip r:embed="rId3">
            <a:alphaModFix/>
          </a:blip>
          <a:stretch>
            <a:fillRect/>
          </a:stretch>
        </p:blipFill>
        <p:spPr>
          <a:xfrm>
            <a:off x="2500023" y="968200"/>
            <a:ext cx="4143974" cy="22506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11700" y="380500"/>
            <a:ext cx="8520600" cy="4573800"/>
          </a:xfrm>
          <a:prstGeom prst="rect">
            <a:avLst/>
          </a:prstGeom>
        </p:spPr>
        <p:txBody>
          <a:bodyPr lIns="91425" tIns="91425" rIns="91425" bIns="91425" anchor="t" anchorCtr="0">
            <a:noAutofit/>
          </a:bodyPr>
          <a:lstStyle/>
          <a:p>
            <a:pPr marR="0" lvl="0" algn="l" rtl="0">
              <a:lnSpc>
                <a:spcPct val="115000"/>
              </a:lnSpc>
              <a:spcBef>
                <a:spcPts val="0"/>
              </a:spcBef>
              <a:spcAft>
                <a:spcPts val="1600"/>
              </a:spcAft>
              <a:buNone/>
            </a:pPr>
            <a:r>
              <a:rPr lang="en">
                <a:solidFill>
                  <a:srgbClr val="FFFFFF"/>
                </a:solidFill>
                <a:latin typeface="Courier New"/>
                <a:ea typeface="Courier New"/>
                <a:cs typeface="Courier New"/>
                <a:sym typeface="Courier New"/>
              </a:rPr>
              <a:t>Stay in touch </a:t>
            </a:r>
          </a:p>
          <a:p>
            <a:pPr marR="0" lvl="0" algn="l" rtl="0">
              <a:lnSpc>
                <a:spcPct val="115000"/>
              </a:lnSpc>
              <a:spcBef>
                <a:spcPts val="0"/>
              </a:spcBef>
              <a:spcAft>
                <a:spcPts val="1600"/>
              </a:spcAft>
              <a:buNone/>
            </a:pPr>
            <a:r>
              <a:rPr lang="en">
                <a:solidFill>
                  <a:srgbClr val="FFFFFF"/>
                </a:solidFill>
                <a:latin typeface="Courier New"/>
                <a:ea typeface="Courier New"/>
                <a:cs typeface="Courier New"/>
                <a:sym typeface="Courier New"/>
              </a:rPr>
              <a:t>Twitter: @_jquest__</a:t>
            </a:r>
          </a:p>
          <a:p>
            <a:pPr marR="0" lvl="0" algn="l" rtl="0">
              <a:lnSpc>
                <a:spcPct val="115000"/>
              </a:lnSpc>
              <a:spcBef>
                <a:spcPts val="0"/>
              </a:spcBef>
              <a:spcAft>
                <a:spcPts val="1600"/>
              </a:spcAft>
              <a:buNone/>
            </a:pPr>
            <a:endParaRPr>
              <a:solidFill>
                <a:srgbClr val="FFFFFF"/>
              </a:solidFill>
              <a:latin typeface="Courier New"/>
              <a:ea typeface="Courier New"/>
              <a:cs typeface="Courier New"/>
              <a:sym typeface="Courier New"/>
            </a:endParaRPr>
          </a:p>
          <a:p>
            <a:pPr lvl="0" rtl="0">
              <a:spcBef>
                <a:spcPts val="0"/>
              </a:spcBef>
              <a:buNone/>
            </a:pPr>
            <a:endParaRPr>
              <a:solidFill>
                <a:srgbClr val="FFFFFF"/>
              </a:solidFill>
              <a:latin typeface="Courier New"/>
              <a:ea typeface="Courier New"/>
              <a:cs typeface="Courier New"/>
              <a:sym typeface="Courier New"/>
            </a:endParaRPr>
          </a:p>
        </p:txBody>
      </p:sp>
      <p:pic>
        <p:nvPicPr>
          <p:cNvPr id="134" name="Shape 134"/>
          <p:cNvPicPr preferRelativeResize="0"/>
          <p:nvPr/>
        </p:nvPicPr>
        <p:blipFill>
          <a:blip r:embed="rId3">
            <a:alphaModFix/>
          </a:blip>
          <a:stretch>
            <a:fillRect/>
          </a:stretch>
        </p:blipFill>
        <p:spPr>
          <a:xfrm>
            <a:off x="1813724" y="1438474"/>
            <a:ext cx="5265624" cy="323407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subTitle" idx="1"/>
          </p:nvPr>
        </p:nvSpPr>
        <p:spPr>
          <a:xfrm>
            <a:off x="311700" y="296875"/>
            <a:ext cx="8520600" cy="4667100"/>
          </a:xfrm>
          <a:prstGeom prst="rect">
            <a:avLst/>
          </a:prstGeom>
        </p:spPr>
        <p:txBody>
          <a:bodyPr lIns="91425" tIns="91425" rIns="91425" bIns="91425" anchor="t" anchorCtr="0">
            <a:noAutofit/>
          </a:bodyPr>
          <a:lstStyle/>
          <a:p>
            <a:pPr lvl="0" algn="l" rtl="0">
              <a:spcBef>
                <a:spcPts val="0"/>
              </a:spcBef>
              <a:buNone/>
            </a:pPr>
            <a:r>
              <a:rPr lang="en" sz="1800">
                <a:solidFill>
                  <a:srgbClr val="FFFFFF"/>
                </a:solidFill>
                <a:latin typeface="Courier New"/>
                <a:ea typeface="Courier New"/>
                <a:cs typeface="Courier New"/>
                <a:sym typeface="Courier New"/>
              </a:rPr>
              <a:t>Pcap CTF challenge</a:t>
            </a:r>
          </a:p>
          <a:p>
            <a:pPr lvl="0" algn="l" rtl="0">
              <a:spcBef>
                <a:spcPts val="0"/>
              </a:spcBef>
              <a:buNone/>
            </a:pPr>
            <a:endParaRPr sz="1800">
              <a:solidFill>
                <a:srgbClr val="FFFFFF"/>
              </a:solidFill>
              <a:latin typeface="Courier New"/>
              <a:ea typeface="Courier New"/>
              <a:cs typeface="Courier New"/>
              <a:sym typeface="Courier New"/>
            </a:endParaRPr>
          </a:p>
          <a:p>
            <a:pPr lvl="0" algn="l" rtl="0">
              <a:spcBef>
                <a:spcPts val="0"/>
              </a:spcBef>
              <a:buNone/>
            </a:pPr>
            <a:r>
              <a:rPr lang="en" sz="1800">
                <a:solidFill>
                  <a:srgbClr val="FFFFFF"/>
                </a:solidFill>
                <a:latin typeface="Courier New"/>
                <a:ea typeface="Courier New"/>
                <a:cs typeface="Courier New"/>
                <a:sym typeface="Courier New"/>
              </a:rPr>
              <a:t>Run strings on a pcap, find telnet password - feel comfortable with packet analysis</a:t>
            </a:r>
          </a:p>
          <a:p>
            <a:pPr lvl="0" algn="l" rtl="0">
              <a:spcBef>
                <a:spcPts val="0"/>
              </a:spcBef>
              <a:buNone/>
            </a:pPr>
            <a:endParaRPr sz="1800">
              <a:solidFill>
                <a:srgbClr val="FFFFFF"/>
              </a:solidFill>
            </a:endParaRPr>
          </a:p>
          <a:p>
            <a:pPr lvl="0" algn="l" rtl="0">
              <a:spcBef>
                <a:spcPts val="0"/>
              </a:spcBef>
              <a:buNone/>
            </a:pPr>
            <a:endParaRPr>
              <a:solidFill>
                <a:srgbClr val="FFFFFF"/>
              </a:solidFill>
            </a:endParaRPr>
          </a:p>
          <a:p>
            <a:pPr lvl="0" algn="l">
              <a:spcBef>
                <a:spcPts val="0"/>
              </a:spcBef>
              <a:buNone/>
            </a:pPr>
            <a:endParaRPr>
              <a:solidFill>
                <a:srgbClr val="FFFFFF"/>
              </a:solidFill>
            </a:endParaRPr>
          </a:p>
        </p:txBody>
      </p:sp>
      <p:pic>
        <p:nvPicPr>
          <p:cNvPr id="61" name="Shape 61"/>
          <p:cNvPicPr preferRelativeResize="0"/>
          <p:nvPr/>
        </p:nvPicPr>
        <p:blipFill>
          <a:blip r:embed="rId3">
            <a:alphaModFix/>
          </a:blip>
          <a:stretch>
            <a:fillRect/>
          </a:stretch>
        </p:blipFill>
        <p:spPr>
          <a:xfrm>
            <a:off x="2541326" y="1497900"/>
            <a:ext cx="3466800" cy="341244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subTitle" idx="1"/>
          </p:nvPr>
        </p:nvSpPr>
        <p:spPr>
          <a:xfrm>
            <a:off x="311700" y="290050"/>
            <a:ext cx="8520600" cy="792600"/>
          </a:xfrm>
          <a:prstGeom prst="rect">
            <a:avLst/>
          </a:prstGeom>
        </p:spPr>
        <p:txBody>
          <a:bodyPr lIns="91425" tIns="91425" rIns="91425" bIns="91425" anchor="t" anchorCtr="0">
            <a:noAutofit/>
          </a:bodyPr>
          <a:lstStyle/>
          <a:p>
            <a:pPr lvl="0" algn="l" rtl="0">
              <a:spcBef>
                <a:spcPts val="0"/>
              </a:spcBef>
              <a:buNone/>
            </a:pPr>
            <a:r>
              <a:rPr lang="en">
                <a:solidFill>
                  <a:srgbClr val="FFFFFF"/>
                </a:solidFill>
                <a:latin typeface="Courier New"/>
                <a:ea typeface="Courier New"/>
                <a:cs typeface="Courier New"/>
                <a:sym typeface="Courier New"/>
              </a:rPr>
              <a:t>Why PCAPS for analysis/evidence</a:t>
            </a:r>
          </a:p>
        </p:txBody>
      </p:sp>
      <p:sp>
        <p:nvSpPr>
          <p:cNvPr id="67" name="Shape 67"/>
          <p:cNvSpPr txBox="1"/>
          <p:nvPr/>
        </p:nvSpPr>
        <p:spPr>
          <a:xfrm>
            <a:off x="240450" y="1056650"/>
            <a:ext cx="4972800" cy="3812100"/>
          </a:xfrm>
          <a:prstGeom prst="rect">
            <a:avLst/>
          </a:prstGeom>
          <a:noFill/>
          <a:ln>
            <a:noFill/>
          </a:ln>
        </p:spPr>
        <p:txBody>
          <a:bodyPr lIns="91425" tIns="91425" rIns="91425" bIns="91425" anchor="t" anchorCtr="0">
            <a:noAutofit/>
          </a:bodyPr>
          <a:lstStyle/>
          <a:p>
            <a:pPr marL="457200" lvl="0" indent="-304800" rtl="0">
              <a:spcBef>
                <a:spcPts val="0"/>
              </a:spcBef>
              <a:buClr>
                <a:srgbClr val="FFFFFF"/>
              </a:buClr>
              <a:buSzPct val="100000"/>
              <a:buFont typeface="Courier New"/>
              <a:buChar char="●"/>
            </a:pPr>
            <a:r>
              <a:rPr lang="en" sz="1200">
                <a:solidFill>
                  <a:srgbClr val="FFFFFF"/>
                </a:solidFill>
                <a:latin typeface="Courier New"/>
                <a:ea typeface="Courier New"/>
                <a:cs typeface="Courier New"/>
                <a:sym typeface="Courier New"/>
              </a:rPr>
              <a:t>Disks</a:t>
            </a:r>
          </a:p>
          <a:p>
            <a:pPr marL="914400" lvl="1" indent="-304800" rtl="0">
              <a:spcBef>
                <a:spcPts val="0"/>
              </a:spcBef>
              <a:buClr>
                <a:srgbClr val="FFFFFF"/>
              </a:buClr>
              <a:buSzPct val="100000"/>
              <a:buFont typeface="Courier New"/>
              <a:buChar char="○"/>
            </a:pPr>
            <a:r>
              <a:rPr lang="en" sz="1200">
                <a:solidFill>
                  <a:srgbClr val="FFFFFF"/>
                </a:solidFill>
                <a:latin typeface="Courier New"/>
                <a:ea typeface="Courier New"/>
                <a:cs typeface="Courier New"/>
                <a:sym typeface="Courier New"/>
              </a:rPr>
              <a:t>End users are now aware of disk encryption</a:t>
            </a:r>
          </a:p>
          <a:p>
            <a:pPr marL="457200" lvl="0" indent="-304800" rtl="0">
              <a:spcBef>
                <a:spcPts val="0"/>
              </a:spcBef>
              <a:buClr>
                <a:srgbClr val="FFFFFF"/>
              </a:buClr>
              <a:buSzPct val="100000"/>
              <a:buFont typeface="Courier New"/>
              <a:buChar char="●"/>
            </a:pPr>
            <a:r>
              <a:rPr lang="en" sz="1200">
                <a:solidFill>
                  <a:srgbClr val="FFFFFF"/>
                </a:solidFill>
                <a:latin typeface="Courier New"/>
                <a:ea typeface="Courier New"/>
                <a:cs typeface="Courier New"/>
                <a:sym typeface="Courier New"/>
              </a:rPr>
              <a:t>Other evidences (People)</a:t>
            </a:r>
          </a:p>
          <a:p>
            <a:pPr marL="914400" lvl="1" indent="-304800" rtl="0">
              <a:spcBef>
                <a:spcPts val="0"/>
              </a:spcBef>
              <a:buClr>
                <a:srgbClr val="FFFFFF"/>
              </a:buClr>
              <a:buSzPct val="100000"/>
              <a:buFont typeface="Courier New"/>
              <a:buChar char="○"/>
            </a:pPr>
            <a:r>
              <a:rPr lang="en" sz="1200">
                <a:solidFill>
                  <a:srgbClr val="FFFFFF"/>
                </a:solidFill>
                <a:latin typeface="Courier New"/>
                <a:ea typeface="Courier New"/>
                <a:cs typeface="Courier New"/>
                <a:sym typeface="Courier New"/>
              </a:rPr>
              <a:t>Veracity is hard</a:t>
            </a:r>
          </a:p>
          <a:p>
            <a:pPr marL="0" lvl="0" indent="0" rtl="0">
              <a:spcBef>
                <a:spcPts val="0"/>
              </a:spcBef>
              <a:buNone/>
            </a:pPr>
            <a:endParaRPr sz="1200">
              <a:solidFill>
                <a:srgbClr val="FFFFFF"/>
              </a:solidFill>
              <a:latin typeface="Courier New"/>
              <a:ea typeface="Courier New"/>
              <a:cs typeface="Courier New"/>
              <a:sym typeface="Courier New"/>
            </a:endParaRPr>
          </a:p>
          <a:p>
            <a:pPr marL="0" lvl="0" indent="0" rtl="0">
              <a:spcBef>
                <a:spcPts val="0"/>
              </a:spcBef>
              <a:buNone/>
            </a:pP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Network evidences</a:t>
            </a:r>
          </a:p>
          <a:p>
            <a:pPr marL="457200" lvl="0" indent="-304800" rtl="0">
              <a:spcBef>
                <a:spcPts val="0"/>
              </a:spcBef>
              <a:buClr>
                <a:schemeClr val="dk1"/>
              </a:buClr>
              <a:buSzPct val="100000"/>
              <a:buFont typeface="Courier New"/>
              <a:buChar char="●"/>
            </a:pPr>
            <a:r>
              <a:rPr lang="en" sz="1200">
                <a:solidFill>
                  <a:schemeClr val="dk1"/>
                </a:solidFill>
                <a:latin typeface="Courier New"/>
                <a:ea typeface="Courier New"/>
                <a:cs typeface="Courier New"/>
                <a:sym typeface="Courier New"/>
              </a:rPr>
              <a:t>Logs</a:t>
            </a:r>
          </a:p>
          <a:p>
            <a:pPr marL="914400" lvl="1" indent="-304800" rtl="0">
              <a:spcBef>
                <a:spcPts val="0"/>
              </a:spcBef>
              <a:buClr>
                <a:schemeClr val="dk1"/>
              </a:buClr>
              <a:buSzPct val="100000"/>
              <a:buFont typeface="Courier New"/>
              <a:buChar char="○"/>
            </a:pPr>
            <a:r>
              <a:rPr lang="en" sz="1200">
                <a:solidFill>
                  <a:schemeClr val="dk1"/>
                </a:solidFill>
                <a:latin typeface="Courier New"/>
                <a:ea typeface="Courier New"/>
                <a:cs typeface="Courier New"/>
                <a:sym typeface="Courier New"/>
              </a:rPr>
              <a:t>Not every activity can be logged</a:t>
            </a:r>
          </a:p>
          <a:p>
            <a:pPr marL="457200" lvl="0" indent="-304800" rtl="0">
              <a:spcBef>
                <a:spcPts val="0"/>
              </a:spcBef>
              <a:buClr>
                <a:schemeClr val="dk1"/>
              </a:buClr>
              <a:buSzPct val="100000"/>
              <a:buFont typeface="Courier New"/>
              <a:buChar char="●"/>
            </a:pPr>
            <a:r>
              <a:rPr lang="en" sz="1200">
                <a:solidFill>
                  <a:schemeClr val="dk1"/>
                </a:solidFill>
                <a:latin typeface="Courier New"/>
                <a:ea typeface="Courier New"/>
                <a:cs typeface="Courier New"/>
                <a:sym typeface="Courier New"/>
              </a:rPr>
              <a:t>Netflow</a:t>
            </a:r>
          </a:p>
          <a:p>
            <a:pPr marL="914400" lvl="1" indent="-304800" rtl="0">
              <a:spcBef>
                <a:spcPts val="0"/>
              </a:spcBef>
              <a:buClr>
                <a:schemeClr val="dk1"/>
              </a:buClr>
              <a:buSzPct val="100000"/>
              <a:buFont typeface="Courier New"/>
              <a:buChar char="○"/>
            </a:pPr>
            <a:r>
              <a:rPr lang="en" sz="1200">
                <a:solidFill>
                  <a:schemeClr val="dk1"/>
                </a:solidFill>
                <a:latin typeface="Courier New"/>
                <a:ea typeface="Courier New"/>
                <a:cs typeface="Courier New"/>
                <a:sym typeface="Courier New"/>
              </a:rPr>
              <a:t>Good for statistical analysis</a:t>
            </a:r>
          </a:p>
          <a:p>
            <a:pPr marL="457200" lvl="0" indent="-304800" rtl="0">
              <a:spcBef>
                <a:spcPts val="0"/>
              </a:spcBef>
              <a:buClr>
                <a:schemeClr val="dk1"/>
              </a:buClr>
              <a:buSzPct val="100000"/>
              <a:buFont typeface="Courier New"/>
              <a:buChar char="●"/>
            </a:pPr>
            <a:r>
              <a:rPr lang="en" sz="1200">
                <a:solidFill>
                  <a:schemeClr val="dk1"/>
                </a:solidFill>
                <a:latin typeface="Courier New"/>
                <a:ea typeface="Courier New"/>
                <a:cs typeface="Courier New"/>
                <a:sym typeface="Courier New"/>
              </a:rPr>
              <a:t>Pcap</a:t>
            </a:r>
          </a:p>
          <a:p>
            <a:pPr marL="914400" lvl="1" indent="-304800" rtl="0">
              <a:spcBef>
                <a:spcPts val="0"/>
              </a:spcBef>
              <a:buClr>
                <a:srgbClr val="FFFFFF"/>
              </a:buClr>
              <a:buSzPct val="100000"/>
              <a:buFont typeface="Courier New"/>
              <a:buChar char="○"/>
            </a:pPr>
            <a:r>
              <a:rPr lang="en" sz="1200">
                <a:solidFill>
                  <a:srgbClr val="FFFFFF"/>
                </a:solidFill>
                <a:latin typeface="Courier New"/>
                <a:ea typeface="Courier New"/>
                <a:cs typeface="Courier New"/>
                <a:sym typeface="Courier New"/>
              </a:rPr>
              <a:t>Disk space, processor and memory utilization</a:t>
            </a:r>
          </a:p>
          <a:p>
            <a:pPr lvl="0" rtl="0">
              <a:spcBef>
                <a:spcPts val="0"/>
              </a:spcBef>
              <a:buNone/>
            </a:pPr>
            <a:endParaRPr sz="1200">
              <a:solidFill>
                <a:srgbClr val="FFFFFF"/>
              </a:solidFill>
              <a:latin typeface="Courier New"/>
              <a:ea typeface="Courier New"/>
              <a:cs typeface="Courier New"/>
              <a:sym typeface="Courier New"/>
            </a:endParaRPr>
          </a:p>
          <a:p>
            <a:pPr lvl="0" rtl="0">
              <a:spcBef>
                <a:spcPts val="0"/>
              </a:spcBef>
              <a:buNone/>
            </a:pP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Malwares are clever in hiding from system, but not network.</a:t>
            </a:r>
          </a:p>
          <a:p>
            <a:pPr lvl="0" rtl="0">
              <a:spcBef>
                <a:spcPts val="0"/>
              </a:spcBef>
              <a:buNone/>
            </a:pPr>
            <a:r>
              <a:rPr lang="en" sz="1200">
                <a:solidFill>
                  <a:srgbClr val="FFFFFF"/>
                </a:solidFill>
                <a:latin typeface="Courier New"/>
                <a:ea typeface="Courier New"/>
                <a:cs typeface="Courier New"/>
                <a:sym typeface="Courier New"/>
              </a:rPr>
              <a:t>(exemptions: stuxnet)</a:t>
            </a:r>
          </a:p>
        </p:txBody>
      </p:sp>
      <p:pic>
        <p:nvPicPr>
          <p:cNvPr id="68" name="Shape 68"/>
          <p:cNvPicPr preferRelativeResize="0"/>
          <p:nvPr/>
        </p:nvPicPr>
        <p:blipFill>
          <a:blip r:embed="rId3">
            <a:alphaModFix/>
          </a:blip>
          <a:stretch>
            <a:fillRect/>
          </a:stretch>
        </p:blipFill>
        <p:spPr>
          <a:xfrm>
            <a:off x="5091524" y="1277212"/>
            <a:ext cx="4052475" cy="25890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311700" y="368125"/>
            <a:ext cx="8520600" cy="4573800"/>
          </a:xfrm>
          <a:prstGeom prst="rect">
            <a:avLst/>
          </a:prstGeom>
        </p:spPr>
        <p:txBody>
          <a:bodyPr lIns="91425" tIns="91425" rIns="91425" bIns="91425" anchor="t" anchorCtr="0">
            <a:noAutofit/>
          </a:bodyPr>
          <a:lstStyle/>
          <a:p>
            <a:pPr lvl="0" rtl="0">
              <a:spcBef>
                <a:spcPts val="0"/>
              </a:spcBef>
              <a:buNone/>
            </a:pPr>
            <a:r>
              <a:rPr lang="en">
                <a:solidFill>
                  <a:srgbClr val="FFFFFF"/>
                </a:solidFill>
                <a:latin typeface="Courier New"/>
                <a:ea typeface="Courier New"/>
                <a:cs typeface="Courier New"/>
                <a:sym typeface="Courier New"/>
              </a:rPr>
              <a:t>Information from packets</a:t>
            </a:r>
          </a:p>
          <a:p>
            <a:pPr lvl="0" rtl="0">
              <a:spcBef>
                <a:spcPts val="0"/>
              </a:spcBef>
              <a:buNone/>
            </a:pPr>
            <a:endParaRPr>
              <a:solidFill>
                <a:srgbClr val="FFFFFF"/>
              </a:solidFill>
              <a:latin typeface="Courier New"/>
              <a:ea typeface="Courier New"/>
              <a:cs typeface="Courier New"/>
              <a:sym typeface="Courier New"/>
            </a:endParaRPr>
          </a:p>
          <a:p>
            <a:pPr marL="457200" lvl="0" indent="-228600" rtl="0">
              <a:spcBef>
                <a:spcPts val="0"/>
              </a:spcBef>
              <a:buClr>
                <a:srgbClr val="FFFFFF"/>
              </a:buClr>
              <a:buFont typeface="Courier New"/>
            </a:pPr>
            <a:r>
              <a:rPr lang="en">
                <a:solidFill>
                  <a:srgbClr val="FFFFFF"/>
                </a:solidFill>
                <a:latin typeface="Courier New"/>
                <a:ea typeface="Courier New"/>
                <a:cs typeface="Courier New"/>
                <a:sym typeface="Courier New"/>
              </a:rPr>
              <a:t>Control information</a:t>
            </a:r>
          </a:p>
          <a:p>
            <a:pPr marL="914400" lvl="1" indent="-228600" rtl="0">
              <a:spcBef>
                <a:spcPts val="0"/>
              </a:spcBef>
              <a:buClr>
                <a:srgbClr val="FFFFFF"/>
              </a:buClr>
              <a:buFont typeface="Courier New"/>
            </a:pPr>
            <a:r>
              <a:rPr lang="en">
                <a:solidFill>
                  <a:srgbClr val="FFFFFF"/>
                </a:solidFill>
                <a:latin typeface="Courier New"/>
                <a:ea typeface="Courier New"/>
                <a:cs typeface="Courier New"/>
                <a:sym typeface="Courier New"/>
              </a:rPr>
              <a:t>Who, Where, When, how</a:t>
            </a:r>
          </a:p>
          <a:p>
            <a:pPr lvl="0" rtl="0">
              <a:spcBef>
                <a:spcPts val="0"/>
              </a:spcBef>
              <a:buNone/>
            </a:pPr>
            <a:endParaRPr>
              <a:solidFill>
                <a:srgbClr val="FFFFFF"/>
              </a:solidFill>
              <a:latin typeface="Courier New"/>
              <a:ea typeface="Courier New"/>
              <a:cs typeface="Courier New"/>
              <a:sym typeface="Courier New"/>
            </a:endParaRPr>
          </a:p>
          <a:p>
            <a:pPr marL="457200" lvl="0" indent="-228600" rtl="0">
              <a:spcBef>
                <a:spcPts val="0"/>
              </a:spcBef>
              <a:buClr>
                <a:srgbClr val="FFFFFF"/>
              </a:buClr>
              <a:buFont typeface="Courier New"/>
            </a:pPr>
            <a:r>
              <a:rPr lang="en">
                <a:solidFill>
                  <a:srgbClr val="FFFFFF"/>
                </a:solidFill>
                <a:latin typeface="Courier New"/>
                <a:ea typeface="Courier New"/>
                <a:cs typeface="Courier New"/>
                <a:sym typeface="Courier New"/>
              </a:rPr>
              <a:t>User data</a:t>
            </a:r>
          </a:p>
          <a:p>
            <a:pPr marL="914400" lvl="1" indent="-228600" rtl="0">
              <a:spcBef>
                <a:spcPts val="0"/>
              </a:spcBef>
              <a:buClr>
                <a:srgbClr val="FFFFFF"/>
              </a:buClr>
              <a:buFont typeface="Courier New"/>
            </a:pPr>
            <a:r>
              <a:rPr lang="en">
                <a:solidFill>
                  <a:srgbClr val="FFFFFF"/>
                </a:solidFill>
                <a:latin typeface="Courier New"/>
                <a:ea typeface="Courier New"/>
                <a:cs typeface="Courier New"/>
                <a:sym typeface="Courier New"/>
              </a:rPr>
              <a:t>What</a:t>
            </a:r>
          </a:p>
          <a:p>
            <a:pPr lvl="0" rtl="0">
              <a:spcBef>
                <a:spcPts val="0"/>
              </a:spcBef>
              <a:buNone/>
            </a:pPr>
            <a:endParaRPr>
              <a:solidFill>
                <a:srgbClr val="FFFFFF"/>
              </a:solidFill>
              <a:latin typeface="Courier New"/>
              <a:ea typeface="Courier New"/>
              <a:cs typeface="Courier New"/>
              <a:sym typeface="Courier New"/>
            </a:endParaRPr>
          </a:p>
          <a:p>
            <a:pPr lvl="0" rtl="0">
              <a:spcBef>
                <a:spcPts val="0"/>
              </a:spcBef>
              <a:buNone/>
            </a:pPr>
            <a:r>
              <a:rPr lang="en">
                <a:solidFill>
                  <a:srgbClr val="FFFFFF"/>
                </a:solidFill>
                <a:latin typeface="Courier New"/>
                <a:ea typeface="Courier New"/>
                <a:cs typeface="Courier New"/>
                <a:sym typeface="Courier New"/>
              </a:rPr>
              <a:t>This challenge will not focus on the protocol.</a:t>
            </a:r>
          </a:p>
          <a:p>
            <a:pPr lvl="0" rtl="0">
              <a:spcBef>
                <a:spcPts val="0"/>
              </a:spcBef>
              <a:buNone/>
            </a:pPr>
            <a:r>
              <a:rPr lang="en">
                <a:solidFill>
                  <a:srgbClr val="FFFFFF"/>
                </a:solidFill>
                <a:latin typeface="Courier New"/>
                <a:ea typeface="Courier New"/>
                <a:cs typeface="Courier New"/>
                <a:sym typeface="Courier New"/>
              </a:rPr>
              <a:t>tshark 1.12.4 - 1514 protocols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356250"/>
            <a:ext cx="8520600" cy="4405800"/>
          </a:xfrm>
          <a:prstGeom prst="rect">
            <a:avLst/>
          </a:prstGeom>
        </p:spPr>
        <p:txBody>
          <a:bodyPr lIns="91425" tIns="91425" rIns="91425" bIns="91425" anchor="t" anchorCtr="0">
            <a:noAutofit/>
          </a:bodyPr>
          <a:lstStyle/>
          <a:p>
            <a:pPr lvl="0">
              <a:spcBef>
                <a:spcPts val="0"/>
              </a:spcBef>
              <a:buNone/>
            </a:pPr>
            <a:r>
              <a:rPr lang="en" sz="1100" i="1">
                <a:solidFill>
                  <a:srgbClr val="FFFFFF"/>
                </a:solidFill>
                <a:latin typeface="Courier New"/>
                <a:ea typeface="Courier New"/>
                <a:cs typeface="Courier New"/>
                <a:sym typeface="Courier New"/>
              </a:rPr>
              <a:t>"HALB Corporation is a Fortune 500 company who has 12 office locations across the globe. Especially 5 offices in Australia. They celebrated their new year by gifting every employee a sponge monkey doll. Most of the employees kept the doll in their cubical.</a:t>
            </a:r>
          </a:p>
          <a:p>
            <a:pPr lvl="0">
              <a:spcBef>
                <a:spcPts val="0"/>
              </a:spcBef>
              <a:buNone/>
            </a:pPr>
            <a:r>
              <a:rPr lang="en" sz="1100" i="1">
                <a:solidFill>
                  <a:srgbClr val="FFFFFF"/>
                </a:solidFill>
                <a:latin typeface="Courier New"/>
                <a:ea typeface="Courier New"/>
                <a:cs typeface="Courier New"/>
                <a:sym typeface="Courier New"/>
              </a:rPr>
              <a:t>A Intel was received to the company's investigations team stating that one of the monkey doll is an IoT device that is capable of intruding the network and steal information. An incident responder started his hunt for this device by capturing traffic at the Egress router. He was able to identify some strange traffic and confirm the presence of the device within the network. He immediately called in for help from other incident responders for further analysis"</a:t>
            </a:r>
          </a:p>
          <a:p>
            <a:pPr lvl="0">
              <a:spcBef>
                <a:spcPts val="0"/>
              </a:spcBef>
              <a:buNone/>
            </a:pPr>
            <a:r>
              <a:rPr lang="en" sz="1100" i="1">
                <a:solidFill>
                  <a:srgbClr val="FFFFFF"/>
                </a:solidFill>
                <a:latin typeface="Courier New"/>
                <a:ea typeface="Courier New"/>
                <a:cs typeface="Courier New"/>
                <a:sym typeface="Courier New"/>
              </a:rPr>
              <a:t>The HALB corp management team is after the following details</a:t>
            </a:r>
          </a:p>
          <a:p>
            <a:pPr lvl="0">
              <a:spcBef>
                <a:spcPts val="0"/>
              </a:spcBef>
              <a:buNone/>
            </a:pPr>
            <a:r>
              <a:rPr lang="en" sz="1100" i="1">
                <a:solidFill>
                  <a:srgbClr val="FF0000"/>
                </a:solidFill>
                <a:latin typeface="Courier New"/>
                <a:ea typeface="Courier New"/>
                <a:cs typeface="Courier New"/>
                <a:sym typeface="Courier New"/>
              </a:rPr>
              <a:t>1. collect basic Information on this IoT device (Trivial)</a:t>
            </a:r>
          </a:p>
          <a:p>
            <a:pPr lvl="0">
              <a:spcBef>
                <a:spcPts val="0"/>
              </a:spcBef>
              <a:buNone/>
            </a:pPr>
            <a:r>
              <a:rPr lang="en" sz="1100" i="1">
                <a:solidFill>
                  <a:srgbClr val="FF0000"/>
                </a:solidFill>
                <a:latin typeface="Courier New"/>
                <a:ea typeface="Courier New"/>
                <a:cs typeface="Courier New"/>
                <a:sym typeface="Courier New"/>
              </a:rPr>
              <a:t>2. Retrieve the “</a:t>
            </a:r>
            <a:r>
              <a:rPr lang="en" sz="1100" b="1" i="1">
                <a:solidFill>
                  <a:srgbClr val="FF0000"/>
                </a:solidFill>
                <a:latin typeface="Courier New"/>
                <a:ea typeface="Courier New"/>
                <a:cs typeface="Courier New"/>
                <a:sym typeface="Courier New"/>
              </a:rPr>
              <a:t>complete”</a:t>
            </a:r>
            <a:r>
              <a:rPr lang="en" sz="1100" i="1">
                <a:solidFill>
                  <a:srgbClr val="FF0000"/>
                </a:solidFill>
                <a:latin typeface="Courier New"/>
                <a:ea typeface="Courier New"/>
                <a:cs typeface="Courier New"/>
                <a:sym typeface="Courier New"/>
              </a:rPr>
              <a:t> information sent from this IoT device.(Challenging)</a:t>
            </a:r>
          </a:p>
          <a:p>
            <a:pPr lvl="0">
              <a:spcBef>
                <a:spcPts val="0"/>
              </a:spcBef>
              <a:buNone/>
            </a:pPr>
            <a:r>
              <a:rPr lang="en" sz="1100" i="1">
                <a:solidFill>
                  <a:srgbClr val="FF0000"/>
                </a:solidFill>
                <a:latin typeface="Courier New"/>
                <a:ea typeface="Courier New"/>
                <a:cs typeface="Courier New"/>
                <a:sym typeface="Courier New"/>
              </a:rPr>
              <a:t>3. Find the IoT device location to which branch office.(Tough)</a:t>
            </a:r>
          </a:p>
          <a:p>
            <a:pPr lvl="0" algn="ctr">
              <a:spcBef>
                <a:spcPts val="0"/>
              </a:spcBef>
              <a:buNone/>
            </a:pPr>
            <a:r>
              <a:rPr lang="en" sz="1200">
                <a:solidFill>
                  <a:srgbClr val="FFFFFF"/>
                </a:solidFill>
                <a:latin typeface="Courier New"/>
                <a:ea typeface="Courier New"/>
                <a:cs typeface="Courier New"/>
                <a:sym typeface="Courier New"/>
              </a:rPr>
              <a:t>“Automation is Key”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311700" y="344375"/>
            <a:ext cx="8520600" cy="4524600"/>
          </a:xfrm>
          <a:prstGeom prst="rect">
            <a:avLst/>
          </a:prstGeom>
        </p:spPr>
        <p:txBody>
          <a:bodyPr lIns="91425" tIns="91425" rIns="91425" bIns="91425" anchor="t" anchorCtr="0">
            <a:noAutofit/>
          </a:bodyPr>
          <a:lstStyle/>
          <a:p>
            <a:pPr lvl="0">
              <a:spcBef>
                <a:spcPts val="0"/>
              </a:spcBef>
              <a:buNone/>
            </a:pPr>
            <a:r>
              <a:rPr lang="en">
                <a:solidFill>
                  <a:srgbClr val="FFFFFF"/>
                </a:solidFill>
              </a:rPr>
              <a:t>Scapy cheat sheet</a:t>
            </a:r>
          </a:p>
          <a:p>
            <a:pPr lvl="0">
              <a:spcBef>
                <a:spcPts val="0"/>
              </a:spcBef>
              <a:buNone/>
            </a:pPr>
            <a:r>
              <a:rPr lang="en" u="sng">
                <a:solidFill>
                  <a:schemeClr val="hlink"/>
                </a:solidFill>
                <a:hlinkClick r:id="rId3"/>
              </a:rPr>
              <a:t>http://packetlife.net/media/library/36/scapy.pdf</a:t>
            </a:r>
          </a:p>
          <a:p>
            <a:pPr lvl="0">
              <a:spcBef>
                <a:spcPts val="0"/>
              </a:spcBef>
              <a:buNone/>
            </a:pPr>
            <a:r>
              <a:rPr lang="en" u="sng">
                <a:solidFill>
                  <a:schemeClr val="hlink"/>
                </a:solidFill>
                <a:hlinkClick r:id="rId4"/>
              </a:rPr>
              <a:t>http://www.secdev.org/projects/scapy/doc/usage.html#interactive-tutorial</a:t>
            </a:r>
          </a:p>
          <a:p>
            <a:pPr lvl="0">
              <a:spcBef>
                <a:spcPts val="0"/>
              </a:spcBef>
              <a:buNone/>
            </a:pPr>
            <a:endParaRPr>
              <a:solidFill>
                <a:srgbClr val="FFFFFF"/>
              </a:solidFill>
            </a:endParaRPr>
          </a:p>
          <a:p>
            <a:pPr lvl="0">
              <a:spcBef>
                <a:spcPts val="0"/>
              </a:spcBef>
              <a:buNone/>
            </a:pPr>
            <a:r>
              <a:rPr lang="en">
                <a:solidFill>
                  <a:srgbClr val="FFFFFF"/>
                </a:solidFill>
              </a:rPr>
              <a:t>Can i solve the challenge with tshark or Bro ? - Yes</a:t>
            </a:r>
          </a:p>
          <a:p>
            <a:pPr lvl="0">
              <a:spcBef>
                <a:spcPts val="0"/>
              </a:spcBef>
              <a:buNone/>
            </a:pPr>
            <a:r>
              <a:rPr lang="en">
                <a:solidFill>
                  <a:srgbClr val="FFFFFF"/>
                </a:solidFill>
              </a:rPr>
              <a:t>Can i solve the challenge with only wireshark ? - Not sure if it’s possible (good luck)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311700" y="415625"/>
            <a:ext cx="8520600" cy="4287000"/>
          </a:xfrm>
          <a:prstGeom prst="rect">
            <a:avLst/>
          </a:prstGeom>
        </p:spPr>
        <p:txBody>
          <a:bodyPr lIns="91425" tIns="91425" rIns="91425" bIns="91425" anchor="t" anchorCtr="0">
            <a:noAutofit/>
          </a:bodyPr>
          <a:lstStyle/>
          <a:p>
            <a:pPr lvl="0">
              <a:spcBef>
                <a:spcPts val="0"/>
              </a:spcBef>
              <a:buNone/>
            </a:pPr>
            <a:r>
              <a:rPr lang="en">
                <a:solidFill>
                  <a:srgbClr val="FFFFFF"/>
                </a:solidFill>
                <a:latin typeface="Courier New"/>
                <a:ea typeface="Courier New"/>
                <a:cs typeface="Courier New"/>
                <a:sym typeface="Courier New"/>
              </a:rPr>
              <a:t>Hints:</a:t>
            </a:r>
          </a:p>
          <a:p>
            <a:pPr lvl="0">
              <a:spcBef>
                <a:spcPts val="0"/>
              </a:spcBef>
              <a:buNone/>
            </a:pPr>
            <a:r>
              <a:rPr lang="en">
                <a:solidFill>
                  <a:srgbClr val="FFFFFF"/>
                </a:solidFill>
                <a:latin typeface="Courier New"/>
                <a:ea typeface="Courier New"/>
                <a:cs typeface="Courier New"/>
                <a:sym typeface="Courier New"/>
              </a:rPr>
              <a:t>Question 1: Statistics</a:t>
            </a:r>
          </a:p>
          <a:p>
            <a:pPr lvl="0">
              <a:spcBef>
                <a:spcPts val="0"/>
              </a:spcBef>
              <a:buNone/>
            </a:pPr>
            <a:r>
              <a:rPr lang="en">
                <a:solidFill>
                  <a:srgbClr val="FFFFFF"/>
                </a:solidFill>
                <a:latin typeface="Courier New"/>
                <a:ea typeface="Courier New"/>
                <a:cs typeface="Courier New"/>
                <a:sym typeface="Courier New"/>
              </a:rPr>
              <a:t>Question 2: Math or Patterns </a:t>
            </a:r>
            <a:r>
              <a:rPr lang="en" u="sng">
                <a:solidFill>
                  <a:schemeClr val="hlink"/>
                </a:solidFill>
                <a:latin typeface="Courier New"/>
                <a:ea typeface="Courier New"/>
                <a:cs typeface="Courier New"/>
                <a:sym typeface="Courier New"/>
                <a:hlinkClick r:id="rId3"/>
              </a:rPr>
              <a:t>https://www.sans.org/reading-room/whitepapers/detection/base64-pwned-33759</a:t>
            </a:r>
          </a:p>
          <a:p>
            <a:pPr lvl="0">
              <a:spcBef>
                <a:spcPts val="0"/>
              </a:spcBef>
              <a:buNone/>
            </a:pPr>
            <a:r>
              <a:rPr lang="en">
                <a:solidFill>
                  <a:srgbClr val="FFFFFF"/>
                </a:solidFill>
                <a:latin typeface="Courier New"/>
                <a:ea typeface="Courier New"/>
                <a:cs typeface="Courier New"/>
                <a:sym typeface="Courier New"/>
              </a:rPr>
              <a:t>Question 3: Hex</a:t>
            </a:r>
          </a:p>
          <a:p>
            <a:pPr lvl="0">
              <a:spcBef>
                <a:spcPts val="0"/>
              </a:spcBef>
              <a:buNone/>
            </a:pPr>
            <a:r>
              <a:rPr lang="en">
                <a:solidFill>
                  <a:srgbClr val="FFFFFF"/>
                </a:solidFill>
                <a:latin typeface="Courier New"/>
                <a:ea typeface="Courier New"/>
                <a:cs typeface="Courier New"/>
                <a:sym typeface="Courier New"/>
              </a:rPr>
              <a:t>Code skeleton ?</a:t>
            </a:r>
          </a:p>
          <a:p>
            <a:pPr lvl="0">
              <a:spcBef>
                <a:spcPts val="0"/>
              </a:spcBef>
              <a:buNone/>
            </a:pPr>
            <a:endParaRPr>
              <a:solidFill>
                <a:srgbClr val="FFFFFF"/>
              </a:solidFill>
              <a:latin typeface="Courier New"/>
              <a:ea typeface="Courier New"/>
              <a:cs typeface="Courier New"/>
              <a:sym typeface="Courier New"/>
            </a:endParaRPr>
          </a:p>
          <a:p>
            <a:pPr lvl="0">
              <a:spcBef>
                <a:spcPts val="0"/>
              </a:spcBef>
              <a:buNone/>
            </a:pPr>
            <a:r>
              <a:rPr lang="en">
                <a:solidFill>
                  <a:srgbClr val="FFFFFF"/>
                </a:solidFill>
                <a:latin typeface="Courier New"/>
                <a:ea typeface="Courier New"/>
                <a:cs typeface="Courier New"/>
                <a:sym typeface="Courier New"/>
              </a:rPr>
              <a:t>Solution:</a:t>
            </a:r>
          </a:p>
          <a:p>
            <a:pPr lvl="0">
              <a:spcBef>
                <a:spcPts val="0"/>
              </a:spcBef>
              <a:buNone/>
            </a:pPr>
            <a:r>
              <a:rPr lang="en">
                <a:solidFill>
                  <a:srgbClr val="FFFFFF"/>
                </a:solidFill>
                <a:latin typeface="Courier New"/>
                <a:ea typeface="Courier New"/>
                <a:cs typeface="Courier New"/>
                <a:sym typeface="Courier New"/>
              </a:rPr>
              <a:t>Will go through the pdf.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311700" y="415625"/>
            <a:ext cx="8520600" cy="4287000"/>
          </a:xfrm>
          <a:prstGeom prst="rect">
            <a:avLst/>
          </a:prstGeom>
        </p:spPr>
        <p:txBody>
          <a:bodyPr lIns="91425" tIns="91425" rIns="91425" bIns="91425" anchor="t" anchorCtr="0">
            <a:noAutofit/>
          </a:bodyPr>
          <a:lstStyle/>
          <a:p>
            <a:pPr lvl="0">
              <a:spcBef>
                <a:spcPts val="0"/>
              </a:spcBef>
              <a:buNone/>
            </a:pPr>
            <a:r>
              <a:rPr lang="en">
                <a:solidFill>
                  <a:srgbClr val="FFFFFF"/>
                </a:solidFill>
                <a:latin typeface="Courier New"/>
                <a:ea typeface="Courier New"/>
                <a:cs typeface="Courier New"/>
                <a:sym typeface="Courier New"/>
              </a:rPr>
              <a:t>Decoding:</a:t>
            </a:r>
          </a:p>
          <a:p>
            <a:pPr lvl="0">
              <a:spcBef>
                <a:spcPts val="0"/>
              </a:spcBef>
              <a:buNone/>
            </a:pPr>
            <a:endParaRPr>
              <a:solidFill>
                <a:srgbClr val="FFFFFF"/>
              </a:solidFill>
              <a:latin typeface="Courier New"/>
              <a:ea typeface="Courier New"/>
              <a:cs typeface="Courier New"/>
              <a:sym typeface="Courier New"/>
            </a:endParaRPr>
          </a:p>
          <a:p>
            <a:pPr lvl="0" rtl="0">
              <a:spcBef>
                <a:spcPts val="0"/>
              </a:spcBef>
              <a:buNone/>
            </a:pPr>
            <a:endParaRPr>
              <a:solidFill>
                <a:srgbClr val="FFFFFF"/>
              </a:solidFill>
              <a:latin typeface="Courier New"/>
              <a:ea typeface="Courier New"/>
              <a:cs typeface="Courier New"/>
              <a:sym typeface="Courier New"/>
            </a:endParaRPr>
          </a:p>
        </p:txBody>
      </p:sp>
      <p:pic>
        <p:nvPicPr>
          <p:cNvPr id="94" name="Shape 94"/>
          <p:cNvPicPr preferRelativeResize="0"/>
          <p:nvPr/>
        </p:nvPicPr>
        <p:blipFill>
          <a:blip r:embed="rId3">
            <a:alphaModFix/>
          </a:blip>
          <a:stretch>
            <a:fillRect/>
          </a:stretch>
        </p:blipFill>
        <p:spPr>
          <a:xfrm>
            <a:off x="2529859" y="0"/>
            <a:ext cx="4084280" cy="51435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311700" y="415625"/>
            <a:ext cx="8520600" cy="4287000"/>
          </a:xfrm>
          <a:prstGeom prst="rect">
            <a:avLst/>
          </a:prstGeom>
        </p:spPr>
        <p:txBody>
          <a:bodyPr lIns="91425" tIns="91425" rIns="91425" bIns="91425" anchor="t" anchorCtr="0">
            <a:noAutofit/>
          </a:bodyPr>
          <a:lstStyle/>
          <a:p>
            <a:pPr lvl="0" rtl="0">
              <a:spcBef>
                <a:spcPts val="0"/>
              </a:spcBef>
              <a:buNone/>
            </a:pPr>
            <a:r>
              <a:rPr lang="en">
                <a:solidFill>
                  <a:srgbClr val="FFFFFF"/>
                </a:solidFill>
                <a:latin typeface="Courier New"/>
                <a:ea typeface="Courier New"/>
                <a:cs typeface="Courier New"/>
                <a:sym typeface="Courier New"/>
              </a:rPr>
              <a:t>Encoding:</a:t>
            </a:r>
          </a:p>
          <a:p>
            <a:pPr lvl="0" rtl="0">
              <a:spcBef>
                <a:spcPts val="0"/>
              </a:spcBef>
              <a:buNone/>
            </a:pPr>
            <a:endParaRPr>
              <a:solidFill>
                <a:srgbClr val="FFFFFF"/>
              </a:solidFill>
              <a:latin typeface="Courier New"/>
              <a:ea typeface="Courier New"/>
              <a:cs typeface="Courier New"/>
              <a:sym typeface="Courier New"/>
            </a:endParaRPr>
          </a:p>
          <a:p>
            <a:pPr lvl="0" rtl="0">
              <a:spcBef>
                <a:spcPts val="0"/>
              </a:spcBef>
              <a:buNone/>
            </a:pPr>
            <a:endParaRPr>
              <a:solidFill>
                <a:srgbClr val="FFFFFF"/>
              </a:solidFill>
              <a:latin typeface="Courier New"/>
              <a:ea typeface="Courier New"/>
              <a:cs typeface="Courier New"/>
              <a:sym typeface="Courier New"/>
            </a:endParaRPr>
          </a:p>
        </p:txBody>
      </p:sp>
      <p:pic>
        <p:nvPicPr>
          <p:cNvPr id="100" name="Shape 100"/>
          <p:cNvPicPr preferRelativeResize="0"/>
          <p:nvPr/>
        </p:nvPicPr>
        <p:blipFill>
          <a:blip r:embed="rId3">
            <a:alphaModFix/>
          </a:blip>
          <a:stretch>
            <a:fillRect/>
          </a:stretch>
        </p:blipFill>
        <p:spPr>
          <a:xfrm>
            <a:off x="2957512" y="123825"/>
            <a:ext cx="3228975" cy="48958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571</Words>
  <Application>Microsoft Macintosh PowerPoint</Application>
  <PresentationFormat>On-screen Show (16:9)</PresentationFormat>
  <Paragraphs>100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Courier New</vt:lpstr>
      <vt:lpstr>Arial</vt:lpstr>
      <vt:lpstr>simple-dark-2</vt:lpstr>
      <vt:lpstr>Packet Dissection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Dissection</dc:title>
  <cp:lastModifiedBy>Aaron Fenwick</cp:lastModifiedBy>
  <cp:revision>2</cp:revision>
  <dcterms:modified xsi:type="dcterms:W3CDTF">2017-05-31T12:42:35Z</dcterms:modified>
</cp:coreProperties>
</file>