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5" r:id="rId4"/>
    <p:sldId id="266" r:id="rId5"/>
    <p:sldId id="259" r:id="rId6"/>
    <p:sldId id="261" r:id="rId7"/>
    <p:sldId id="262" r:id="rId8"/>
    <p:sldId id="264" r:id="rId9"/>
    <p:sldId id="267" r:id="rId10"/>
    <p:sldId id="268" r:id="rId11"/>
    <p:sldId id="269" r:id="rId12"/>
    <p:sldId id="272" r:id="rId13"/>
    <p:sldId id="273" r:id="rId14"/>
    <p:sldId id="274" r:id="rId15"/>
    <p:sldId id="277" r:id="rId16"/>
    <p:sldId id="276" r:id="rId17"/>
    <p:sldId id="278" r:id="rId18"/>
    <p:sldId id="280" r:id="rId19"/>
    <p:sldId id="281" r:id="rId20"/>
    <p:sldId id="25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99" autoAdjust="0"/>
    <p:restoredTop sz="96332" autoAdjust="0"/>
  </p:normalViewPr>
  <p:slideViewPr>
    <p:cSldViewPr>
      <p:cViewPr varScale="1">
        <p:scale>
          <a:sx n="163" d="100"/>
          <a:sy n="163" d="100"/>
        </p:scale>
        <p:origin x="1638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3" d="100"/>
          <a:sy n="123" d="100"/>
        </p:scale>
        <p:origin x="4974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12FFA-460A-45B0-9B2F-24948CC053BE}" type="datetimeFigureOut">
              <a:rPr lang="en-AU" smtClean="0"/>
              <a:t>7/08/2017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88FC9-6194-4290-934A-1BE7006CA6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2851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A5A04-8313-4328-8415-DCFC7A8ED564}" type="datetimeFigureOut">
              <a:rPr lang="en-AU" smtClean="0"/>
              <a:t>7/08/2017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38B60-3829-4ABB-9A2C-07FD8A079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165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2209800"/>
            <a:ext cx="7772400" cy="1470025"/>
          </a:xfrm>
        </p:spPr>
        <p:txBody>
          <a:bodyPr/>
          <a:lstStyle>
            <a:lvl1pPr algn="ctr">
              <a:defRPr sz="3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rgbClr val="92D05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78486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7700" y="2209800"/>
            <a:ext cx="7772400" cy="1470025"/>
          </a:xfrm>
        </p:spPr>
        <p:txBody>
          <a:bodyPr/>
          <a:lstStyle>
            <a:lvl1pPr algn="ctr">
              <a:defRPr sz="3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58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0" r:id="rId3"/>
    <p:sldLayoutId id="2147483683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\\.\pipe\debu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19585"/>
            <a:ext cx="8549035" cy="4320480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the complete guide to basic kernel magic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MOLTEN CORE RAID GUIDE v0.8</a:t>
            </a:r>
          </a:p>
        </p:txBody>
      </p:sp>
    </p:spTree>
    <p:extLst>
      <p:ext uri="{BB962C8B-B14F-4D97-AF65-F5344CB8AC3E}">
        <p14:creationId xmlns:p14="http://schemas.microsoft.com/office/powerpoint/2010/main" val="3604045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Tl;dr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dirty="0"/>
              <a:t>Step 1: Prepare token thief shellcode with </a:t>
            </a:r>
            <a:r>
              <a:rPr lang="en-AU"/>
              <a:t>our PID.</a:t>
            </a:r>
            <a:endParaRPr lang="en-AU" dirty="0"/>
          </a:p>
          <a:p>
            <a:r>
              <a:rPr lang="en-AU" dirty="0"/>
              <a:t>Step 2: Send IOCTL to overwrite </a:t>
            </a:r>
            <a:r>
              <a:rPr lang="en-AU" dirty="0" err="1"/>
              <a:t>HalDispatchTable</a:t>
            </a:r>
            <a:r>
              <a:rPr lang="en-AU" dirty="0"/>
              <a:t>[1] with address of our shellcode</a:t>
            </a:r>
          </a:p>
          <a:p>
            <a:r>
              <a:rPr lang="en-AU" dirty="0"/>
              <a:t>Step 3: Call </a:t>
            </a:r>
            <a:r>
              <a:rPr lang="en-AU" dirty="0" err="1"/>
              <a:t>NtQueryIntervalProfile</a:t>
            </a:r>
            <a:r>
              <a:rPr lang="en-AU" dirty="0"/>
              <a:t>, which triggers our shellcode</a:t>
            </a:r>
          </a:p>
          <a:p>
            <a:r>
              <a:rPr lang="en-AU" dirty="0"/>
              <a:t>Step 4: Steal token from PID 4 to ourselves</a:t>
            </a:r>
          </a:p>
          <a:p>
            <a:r>
              <a:rPr lang="en-AU" dirty="0"/>
              <a:t>Step 5: Create </a:t>
            </a:r>
            <a:r>
              <a:rPr lang="en-AU" dirty="0">
                <a:solidFill>
                  <a:srgbClr val="FF0000"/>
                </a:solidFill>
              </a:rPr>
              <a:t>cmd.exe</a:t>
            </a:r>
            <a:r>
              <a:rPr lang="en-AU" dirty="0"/>
              <a:t>, which spawns under our token (SYSTEM)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2769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Demo: arbitrary overwrite</a:t>
            </a:r>
            <a:br>
              <a:rPr lang="en-AU" dirty="0"/>
            </a:br>
            <a:r>
              <a:rPr lang="en-AU" sz="2400" i="1" dirty="0">
                <a:solidFill>
                  <a:srgbClr val="00B0F0"/>
                </a:solidFill>
              </a:rPr>
              <a:t>+ bonus Shutdown Corruption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3212976"/>
            <a:ext cx="7924800" cy="432048"/>
          </a:xfrm>
        </p:spPr>
        <p:txBody>
          <a:bodyPr/>
          <a:lstStyle/>
          <a:p>
            <a:pPr marL="0" indent="0" algn="ctr">
              <a:buNone/>
            </a:pPr>
            <a:r>
              <a:rPr lang="en-AU" dirty="0">
                <a:solidFill>
                  <a:srgbClr val="FF0000"/>
                </a:solidFill>
              </a:rPr>
              <a:t>~all hail the demo gods~</a:t>
            </a:r>
          </a:p>
        </p:txBody>
      </p:sp>
    </p:spTree>
    <p:extLst>
      <p:ext uri="{BB962C8B-B14F-4D97-AF65-F5344CB8AC3E}">
        <p14:creationId xmlns:p14="http://schemas.microsoft.com/office/powerpoint/2010/main" val="3462298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stack overflow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00945" y="1600200"/>
            <a:ext cx="594211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61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Exploitation: theory vs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46376" cy="4114800"/>
          </a:xfrm>
        </p:spPr>
        <p:txBody>
          <a:bodyPr/>
          <a:lstStyle/>
          <a:p>
            <a:r>
              <a:rPr lang="en-AU" dirty="0"/>
              <a:t>Theory:</a:t>
            </a:r>
          </a:p>
          <a:p>
            <a:pPr lvl="1"/>
            <a:r>
              <a:rPr lang="en-AU" dirty="0"/>
              <a:t>Give input until you overwrite RIP in Ring0</a:t>
            </a:r>
          </a:p>
          <a:p>
            <a:pPr lvl="1"/>
            <a:r>
              <a:rPr lang="en-AU" dirty="0"/>
              <a:t>Direct RIP to token stealing shellcode</a:t>
            </a:r>
          </a:p>
          <a:p>
            <a:pPr lvl="1"/>
            <a:r>
              <a:rPr lang="en-AU" dirty="0"/>
              <a:t>Return to previous stack frame</a:t>
            </a:r>
          </a:p>
          <a:p>
            <a:pPr lvl="1"/>
            <a:r>
              <a:rPr lang="en-AU" dirty="0" err="1"/>
              <a:t>ntauthority</a:t>
            </a:r>
            <a:r>
              <a:rPr lang="en-AU" dirty="0"/>
              <a:t>\system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1600200"/>
            <a:ext cx="3746376" cy="434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Practice:</a:t>
            </a:r>
          </a:p>
          <a:p>
            <a:pPr lvl="1"/>
            <a:r>
              <a:rPr lang="en-AU" dirty="0"/>
              <a:t>Give input until you overwrite RIP in Ring0</a:t>
            </a:r>
          </a:p>
          <a:p>
            <a:pPr lvl="1"/>
            <a:r>
              <a:rPr lang="en-AU" dirty="0"/>
              <a:t>Direct RIP to token stealing shellcode</a:t>
            </a:r>
          </a:p>
          <a:p>
            <a:pPr lvl="1"/>
            <a:r>
              <a:rPr lang="en-AU" dirty="0"/>
              <a:t>Return to previous stack frame</a:t>
            </a:r>
          </a:p>
          <a:p>
            <a:pPr lvl="1"/>
            <a:r>
              <a:rPr lang="en-AU" dirty="0"/>
              <a:t>fuck shit fuck ?????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912" y="4457864"/>
            <a:ext cx="3657253" cy="123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36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trike="sngStrike" dirty="0" err="1"/>
              <a:t>Repairing</a:t>
            </a:r>
            <a:r>
              <a:rPr lang="en-AU" dirty="0" err="1"/>
              <a:t>ignoring</a:t>
            </a:r>
            <a:r>
              <a:rPr lang="en-AU" dirty="0"/>
              <a:t> the stack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2641" y="2967335"/>
            <a:ext cx="469872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80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xeb</a:t>
            </a:r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80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xfe</a:t>
            </a:r>
            <a:endParaRPr lang="en-US" sz="8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4509120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>
                <a:latin typeface="Consolas" panose="020B0609020204030204" pitchFamily="49" charset="0"/>
                <a:cs typeface="Consolas" panose="020B0609020204030204" pitchFamily="49" charset="0"/>
              </a:rPr>
              <a:t>the shellcode “works”, it just doesn’t return properly – so just let it never return from r0 :D</a:t>
            </a:r>
          </a:p>
        </p:txBody>
      </p:sp>
    </p:spTree>
    <p:extLst>
      <p:ext uri="{BB962C8B-B14F-4D97-AF65-F5344CB8AC3E}">
        <p14:creationId xmlns:p14="http://schemas.microsoft.com/office/powerpoint/2010/main" val="2661638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Demo: kernel stack overflow</a:t>
            </a:r>
            <a:endParaRPr lang="en-AU" sz="2400" i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3212976"/>
            <a:ext cx="7924800" cy="432048"/>
          </a:xfrm>
        </p:spPr>
        <p:txBody>
          <a:bodyPr/>
          <a:lstStyle/>
          <a:p>
            <a:pPr marL="0" indent="0" algn="ctr">
              <a:buNone/>
            </a:pPr>
            <a:r>
              <a:rPr lang="en-AU" dirty="0">
                <a:solidFill>
                  <a:srgbClr val="FF0000"/>
                </a:solidFill>
              </a:rPr>
              <a:t>~all hail the demo gods~</a:t>
            </a:r>
          </a:p>
        </p:txBody>
      </p:sp>
    </p:spTree>
    <p:extLst>
      <p:ext uri="{BB962C8B-B14F-4D97-AF65-F5344CB8AC3E}">
        <p14:creationId xmlns:p14="http://schemas.microsoft.com/office/powerpoint/2010/main" val="730227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ACCB-FEAC-4930-AF2F-F6485CA0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after free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483B37-09EF-44D1-9FA5-783C947A0E5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42950" y="1685925"/>
            <a:ext cx="76581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78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ACCB-FEAC-4930-AF2F-F6485CA0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after wat (simplified)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D35C9A6-9E6D-4AEE-B48A-5E93BA8E59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r>
              <a:rPr lang="en-US" dirty="0"/>
              <a:t>Memory layout is somewhat predictable</a:t>
            </a:r>
          </a:p>
          <a:p>
            <a:pPr lvl="1"/>
            <a:r>
              <a:rPr lang="en-US" dirty="0"/>
              <a:t>Windows + Linux will try to allocate memory in ordered chunks to reduce fragmentation</a:t>
            </a:r>
          </a:p>
          <a:p>
            <a:pPr lvl="1"/>
            <a:r>
              <a:rPr lang="en-US" dirty="0"/>
              <a:t>Free a space, allocate a space of roughly the same size, and you’ll re-use the same address.</a:t>
            </a:r>
          </a:p>
          <a:p>
            <a:pPr lvl="1"/>
            <a:r>
              <a:rPr lang="en-US" dirty="0"/>
              <a:t>Free a space, allocate something malicious into that space, and get </a:t>
            </a:r>
            <a:r>
              <a:rPr lang="en-US" dirty="0">
                <a:solidFill>
                  <a:srgbClr val="FF0000"/>
                </a:solidFill>
              </a:rPr>
              <a:t>code exec</a:t>
            </a:r>
            <a:r>
              <a:rPr lang="en-US" dirty="0"/>
              <a:t> via a </a:t>
            </a:r>
            <a:r>
              <a:rPr lang="en-US" dirty="0">
                <a:solidFill>
                  <a:srgbClr val="00B0F0"/>
                </a:solidFill>
              </a:rPr>
              <a:t>secondary attack vector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BFA708-D876-4905-804C-3CF3507864C5}"/>
              </a:ext>
            </a:extLst>
          </p:cNvPr>
          <p:cNvSpPr/>
          <p:nvPr/>
        </p:nvSpPr>
        <p:spPr>
          <a:xfrm>
            <a:off x="1475656" y="4151713"/>
            <a:ext cx="1224136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ALLOC OBJ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FNPTR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197B87-8920-4E74-A4F0-6A53930D7BD2}"/>
              </a:ext>
            </a:extLst>
          </p:cNvPr>
          <p:cNvSpPr/>
          <p:nvPr/>
        </p:nvSpPr>
        <p:spPr>
          <a:xfrm>
            <a:off x="3123075" y="4151713"/>
            <a:ext cx="1224136" cy="17281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FREE OBJ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8D094A-309D-440C-B150-D48E91B5F433}"/>
              </a:ext>
            </a:extLst>
          </p:cNvPr>
          <p:cNvSpPr/>
          <p:nvPr/>
        </p:nvSpPr>
        <p:spPr>
          <a:xfrm>
            <a:off x="4632302" y="4052548"/>
            <a:ext cx="1224136" cy="1926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ALLOC OBJ</a:t>
            </a:r>
          </a:p>
          <a:p>
            <a:pPr algn="ctr"/>
            <a:r>
              <a:rPr lang="en-US" dirty="0"/>
              <a:t>AAAAAAAAAAAAAAAAAAAAA </a:t>
            </a:r>
            <a:r>
              <a:rPr lang="en-US" sz="1400" dirty="0">
                <a:solidFill>
                  <a:srgbClr val="FF0000"/>
                </a:solidFill>
              </a:rPr>
              <a:t>SHELLCODE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E6AC90-8D68-4D6E-92AE-AF3B126C85E1}"/>
              </a:ext>
            </a:extLst>
          </p:cNvPr>
          <p:cNvSpPr/>
          <p:nvPr/>
        </p:nvSpPr>
        <p:spPr>
          <a:xfrm>
            <a:off x="6588224" y="4151713"/>
            <a:ext cx="1224136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ALLOC OBJ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3419C41-ECEF-4070-A67D-586EF8D00734}"/>
              </a:ext>
            </a:extLst>
          </p:cNvPr>
          <p:cNvSpPr/>
          <p:nvPr/>
        </p:nvSpPr>
        <p:spPr>
          <a:xfrm rot="10140973">
            <a:off x="5910501" y="5289969"/>
            <a:ext cx="665602" cy="288032"/>
          </a:xfrm>
          <a:prstGeom prst="rightArrow">
            <a:avLst>
              <a:gd name="adj1" fmla="val 50000"/>
              <a:gd name="adj2" fmla="val 5660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00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Demo: use after free</a:t>
            </a:r>
            <a:endParaRPr lang="en-AU" sz="2400" i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3212976"/>
            <a:ext cx="7924800" cy="432048"/>
          </a:xfrm>
        </p:spPr>
        <p:txBody>
          <a:bodyPr/>
          <a:lstStyle/>
          <a:p>
            <a:pPr marL="0" indent="0" algn="ctr">
              <a:buNone/>
            </a:pPr>
            <a:r>
              <a:rPr lang="en-AU" dirty="0">
                <a:solidFill>
                  <a:srgbClr val="FF0000"/>
                </a:solidFill>
              </a:rPr>
              <a:t>~all hail the demo gods~</a:t>
            </a:r>
          </a:p>
        </p:txBody>
      </p:sp>
    </p:spTree>
    <p:extLst>
      <p:ext uri="{BB962C8B-B14F-4D97-AF65-F5344CB8AC3E}">
        <p14:creationId xmlns:p14="http://schemas.microsoft.com/office/powerpoint/2010/main" val="205166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9BB62-3B3D-4B17-90D2-E7B7CA27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 targets and opportunity...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B2E6-FE45-4B7B-94C8-9968CE981F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driverquery</a:t>
            </a:r>
            <a:r>
              <a:rPr lang="en-US" dirty="0"/>
              <a:t> /v lists active drivers</a:t>
            </a:r>
          </a:p>
          <a:p>
            <a:r>
              <a:rPr lang="en-US" dirty="0"/>
              <a:t>IDA IOCTL Dispatcher / IOCTL finder plugins:</a:t>
            </a:r>
          </a:p>
          <a:p>
            <a:pPr lvl="1"/>
            <a:r>
              <a:rPr lang="en-US" dirty="0" err="1"/>
              <a:t>DriverBuddy</a:t>
            </a:r>
            <a:r>
              <a:rPr lang="en-US" dirty="0"/>
              <a:t> (lightweight)</a:t>
            </a:r>
          </a:p>
          <a:p>
            <a:pPr lvl="1"/>
            <a:r>
              <a:rPr lang="en-US" dirty="0" err="1"/>
              <a:t>win_driver_plugin</a:t>
            </a:r>
            <a:r>
              <a:rPr lang="en-US" dirty="0"/>
              <a:t> (little more mature)</a:t>
            </a:r>
          </a:p>
          <a:p>
            <a:r>
              <a:rPr lang="en-US" dirty="0"/>
              <a:t>Patch quest for </a:t>
            </a:r>
            <a:r>
              <a:rPr lang="en-US" dirty="0" err="1"/>
              <a:t>DriverEntry</a:t>
            </a:r>
            <a:r>
              <a:rPr lang="en-US" dirty="0"/>
              <a:t> </a:t>
            </a:r>
            <a:r>
              <a:rPr lang="en-US" dirty="0" err="1"/>
              <a:t>fn</a:t>
            </a:r>
            <a:endParaRPr lang="en-US" dirty="0"/>
          </a:p>
          <a:p>
            <a:r>
              <a:rPr lang="en-US" dirty="0"/>
              <a:t>Search for IOCTLs -&gt; glorious attack surface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6420B6-4B37-4942-B2DB-43DF6A488A88}"/>
              </a:ext>
            </a:extLst>
          </p:cNvPr>
          <p:cNvSpPr txBox="1">
            <a:spLocks/>
          </p:cNvSpPr>
          <p:nvPr/>
        </p:nvSpPr>
        <p:spPr>
          <a:xfrm>
            <a:off x="609600" y="4221088"/>
            <a:ext cx="7714238" cy="1368152"/>
          </a:xfrm>
          <a:prstGeom prst="rect">
            <a:avLst/>
          </a:prstGeom>
        </p:spPr>
        <p:txBody>
          <a:bodyPr vert="horz" lIns="91440" tIns="45720" rIns="91440" bIns="45720" numCol="3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AV’s</a:t>
            </a:r>
          </a:p>
          <a:p>
            <a:r>
              <a:rPr lang="en-US" sz="1400" dirty="0"/>
              <a:t>HID devices</a:t>
            </a:r>
          </a:p>
          <a:p>
            <a:r>
              <a:rPr lang="en-US" sz="1400" dirty="0"/>
              <a:t>Anti-cheat systems</a:t>
            </a:r>
          </a:p>
          <a:p>
            <a:r>
              <a:rPr lang="en-US" sz="1400" dirty="0"/>
              <a:t>capcom.sys</a:t>
            </a:r>
          </a:p>
          <a:p>
            <a:r>
              <a:rPr lang="en-US" sz="1400" dirty="0"/>
              <a:t>Bridges (USB-&gt;Serial)</a:t>
            </a:r>
          </a:p>
          <a:p>
            <a:r>
              <a:rPr lang="en-US" sz="1400" dirty="0"/>
              <a:t>Bootcamp</a:t>
            </a:r>
          </a:p>
          <a:p>
            <a:r>
              <a:rPr lang="en-US" sz="1400" dirty="0"/>
              <a:t>Phones</a:t>
            </a:r>
          </a:p>
          <a:p>
            <a:r>
              <a:rPr lang="en-US" sz="1400" dirty="0"/>
              <a:t>Hubs / Docks</a:t>
            </a:r>
          </a:p>
          <a:p>
            <a:r>
              <a:rPr lang="en-US" sz="1400" dirty="0"/>
              <a:t>the list goes on...</a:t>
            </a:r>
          </a:p>
        </p:txBody>
      </p:sp>
    </p:spTree>
    <p:extLst>
      <p:ext uri="{BB962C8B-B14F-4D97-AF65-F5344CB8AC3E}">
        <p14:creationId xmlns:p14="http://schemas.microsoft.com/office/powerpoint/2010/main" val="110130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Windows Kernel Overview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556792"/>
            <a:ext cx="6544196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40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47700" y="3861048"/>
            <a:ext cx="7848600" cy="1752600"/>
          </a:xfrm>
        </p:spPr>
        <p:txBody>
          <a:bodyPr/>
          <a:lstStyle/>
          <a:p>
            <a:r>
              <a:rPr lang="en-AU" dirty="0"/>
              <a:t>questions? </a:t>
            </a:r>
            <a:r>
              <a:rPr lang="en-AU" dirty="0" err="1"/>
              <a:t>lin_s</a:t>
            </a:r>
            <a:r>
              <a:rPr lang="en-AU" dirty="0"/>
              <a:t> on slack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95127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Down the Rabbit Hole (</a:t>
            </a:r>
            <a:r>
              <a:rPr lang="en-AU" dirty="0">
                <a:solidFill>
                  <a:srgbClr val="00B0F0"/>
                </a:solidFill>
              </a:rPr>
              <a:t>Reference</a:t>
            </a:r>
            <a:r>
              <a:rPr lang="en-A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AU" dirty="0"/>
              <a:t>Set up your </a:t>
            </a:r>
            <a:r>
              <a:rPr lang="en-AU" dirty="0">
                <a:solidFill>
                  <a:srgbClr val="00B0F0"/>
                </a:solidFill>
              </a:rPr>
              <a:t>Guest VM</a:t>
            </a:r>
            <a:r>
              <a:rPr lang="en-AU" dirty="0"/>
              <a:t>:</a:t>
            </a:r>
          </a:p>
          <a:p>
            <a:pPr lvl="1"/>
            <a:r>
              <a:rPr lang="en-AU" dirty="0" err="1"/>
              <a:t>bcdedit</a:t>
            </a:r>
            <a:r>
              <a:rPr lang="en-AU" dirty="0"/>
              <a:t> /copy {current} /d “debug mode"</a:t>
            </a:r>
          </a:p>
          <a:p>
            <a:pPr lvl="1"/>
            <a:r>
              <a:rPr lang="en-AU" dirty="0" err="1"/>
              <a:t>bcdedit</a:t>
            </a:r>
            <a:r>
              <a:rPr lang="en-AU" dirty="0"/>
              <a:t> /set {</a:t>
            </a:r>
            <a:r>
              <a:rPr lang="en-AU" dirty="0" err="1"/>
              <a:t>guid</a:t>
            </a:r>
            <a:r>
              <a:rPr lang="en-AU" dirty="0"/>
              <a:t>-string} debug on</a:t>
            </a:r>
          </a:p>
          <a:p>
            <a:pPr lvl="1"/>
            <a:r>
              <a:rPr lang="en-AU" dirty="0" err="1"/>
              <a:t>bcdedit</a:t>
            </a:r>
            <a:r>
              <a:rPr lang="en-AU" dirty="0"/>
              <a:t> /set {</a:t>
            </a:r>
            <a:r>
              <a:rPr lang="en-AU" dirty="0" err="1"/>
              <a:t>guid</a:t>
            </a:r>
            <a:r>
              <a:rPr lang="en-AU" dirty="0"/>
              <a:t>-string} </a:t>
            </a:r>
            <a:r>
              <a:rPr lang="en-AU" dirty="0" err="1"/>
              <a:t>debugtype</a:t>
            </a:r>
            <a:r>
              <a:rPr lang="en-AU" dirty="0"/>
              <a:t> 1394</a:t>
            </a:r>
          </a:p>
          <a:p>
            <a:pPr lvl="1"/>
            <a:r>
              <a:rPr lang="en-AU" dirty="0" err="1"/>
              <a:t>bcdedit</a:t>
            </a:r>
            <a:r>
              <a:rPr lang="en-AU" dirty="0"/>
              <a:t> /set {</a:t>
            </a:r>
            <a:r>
              <a:rPr lang="en-AU" dirty="0" err="1"/>
              <a:t>guid</a:t>
            </a:r>
            <a:r>
              <a:rPr lang="en-AU" dirty="0"/>
              <a:t>-string} channel 4</a:t>
            </a:r>
          </a:p>
          <a:p>
            <a:r>
              <a:rPr lang="en-AU" dirty="0"/>
              <a:t>Set up your </a:t>
            </a:r>
            <a:r>
              <a:rPr lang="en-AU" dirty="0" err="1">
                <a:solidFill>
                  <a:srgbClr val="FFC000"/>
                </a:solidFill>
              </a:rPr>
              <a:t>VirtualBox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Serial Ports -&gt; Port 1:</a:t>
            </a:r>
          </a:p>
          <a:p>
            <a:pPr lvl="2"/>
            <a:r>
              <a:rPr lang="en-AU" dirty="0"/>
              <a:t>COM4</a:t>
            </a:r>
          </a:p>
          <a:p>
            <a:pPr lvl="2"/>
            <a:r>
              <a:rPr lang="en-AU" dirty="0"/>
              <a:t>Host Pipe</a:t>
            </a:r>
          </a:p>
          <a:p>
            <a:pPr lvl="2"/>
            <a:r>
              <a:rPr lang="en-AU" dirty="0">
                <a:hlinkClick r:id="rId2" action="ppaction://hlinkfile"/>
              </a:rPr>
              <a:t>\\.\pipe\debug</a:t>
            </a:r>
            <a:endParaRPr lang="en-AU" dirty="0"/>
          </a:p>
          <a:p>
            <a:pPr lvl="2"/>
            <a:r>
              <a:rPr lang="en-AU" dirty="0"/>
              <a:t>DO NOT “Connect to Existing Pipe/Socket”</a:t>
            </a:r>
          </a:p>
          <a:p>
            <a:r>
              <a:rPr lang="en-AU" dirty="0"/>
              <a:t>Set up your </a:t>
            </a:r>
            <a:r>
              <a:rPr lang="en-AU" dirty="0" err="1">
                <a:solidFill>
                  <a:srgbClr val="92D050"/>
                </a:solidFill>
              </a:rPr>
              <a:t>WinDbg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File -&gt; Kernel Debug</a:t>
            </a:r>
          </a:p>
          <a:p>
            <a:pPr lvl="1"/>
            <a:r>
              <a:rPr lang="en-AU" dirty="0"/>
              <a:t>Pipe</a:t>
            </a:r>
          </a:p>
          <a:p>
            <a:pPr lvl="2"/>
            <a:r>
              <a:rPr lang="en-AU" dirty="0">
                <a:hlinkClick r:id="rId2" action="ppaction://hlinkfile"/>
              </a:rPr>
              <a:t>\\.\pipe\debug</a:t>
            </a:r>
            <a:endParaRPr lang="en-AU" dirty="0"/>
          </a:p>
          <a:p>
            <a:pPr lvl="2"/>
            <a:r>
              <a:rPr lang="en-AU" dirty="0"/>
              <a:t>115200 Baud Rate</a:t>
            </a:r>
          </a:p>
          <a:p>
            <a:pPr lvl="2"/>
            <a:r>
              <a:rPr lang="en-AU" dirty="0"/>
              <a:t>[Y] Pipe, [Y] Reconnect, 0</a:t>
            </a:r>
          </a:p>
          <a:p>
            <a:pPr lvl="1"/>
            <a:r>
              <a:rPr lang="en-AU" dirty="0" err="1"/>
              <a:t>ed</a:t>
            </a:r>
            <a:r>
              <a:rPr lang="en-AU" dirty="0"/>
              <a:t> </a:t>
            </a:r>
            <a:r>
              <a:rPr lang="en-AU" dirty="0" err="1"/>
              <a:t>nt!Kd_DEFAULT_MASK</a:t>
            </a:r>
            <a:r>
              <a:rPr lang="en-AU" dirty="0"/>
              <a:t> 8 (if you want </a:t>
            </a:r>
            <a:r>
              <a:rPr lang="en-AU" dirty="0" err="1"/>
              <a:t>printf</a:t>
            </a:r>
            <a:r>
              <a:rPr lang="en-AU" dirty="0"/>
              <a:t> debugging)</a:t>
            </a:r>
          </a:p>
          <a:p>
            <a:r>
              <a:rPr lang="en-AU" dirty="0"/>
              <a:t>OSR Loader, </a:t>
            </a:r>
            <a:r>
              <a:rPr lang="en-AU" dirty="0" err="1"/>
              <a:t>HackSys</a:t>
            </a:r>
            <a:r>
              <a:rPr lang="en-AU" dirty="0"/>
              <a:t> Vulnerable Driver (</a:t>
            </a:r>
            <a:r>
              <a:rPr lang="en-AU" dirty="0">
                <a:solidFill>
                  <a:srgbClr val="92D050"/>
                </a:solidFill>
              </a:rPr>
              <a:t>you trust me, right? </a:t>
            </a:r>
            <a:r>
              <a:rPr lang="en-AU" dirty="0">
                <a:solidFill>
                  <a:srgbClr val="FF0000"/>
                </a:solidFill>
              </a:rPr>
              <a:t>:P</a:t>
            </a:r>
            <a:r>
              <a:rPr lang="en-A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435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Down the Rabbit Hole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019300"/>
            <a:ext cx="4629150" cy="2819400"/>
          </a:xfrm>
          <a:prstGeom prst="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51899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Arbitrary overwrite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72816"/>
            <a:ext cx="7177886" cy="37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9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Exploit:NtQueryIntervalProfile</a:t>
            </a:r>
            <a:r>
              <a:rPr lang="en-AU" dirty="0"/>
              <a:t> (I)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16832"/>
            <a:ext cx="2898322" cy="33123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393" y="2096852"/>
            <a:ext cx="2902289" cy="2952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444" y="1916832"/>
            <a:ext cx="2734851" cy="331236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771800" y="2672916"/>
            <a:ext cx="576064" cy="22322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670122" y="2816932"/>
            <a:ext cx="1350150" cy="1872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95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Exploit:NtQueryIntervalProfile</a:t>
            </a:r>
            <a:r>
              <a:rPr lang="en-AU" dirty="0"/>
              <a:t>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dirty="0"/>
              <a:t>Arbitrary write to </a:t>
            </a:r>
            <a:r>
              <a:rPr lang="en-AU" dirty="0" err="1"/>
              <a:t>HalDispatchTable</a:t>
            </a:r>
            <a:r>
              <a:rPr lang="en-AU" dirty="0"/>
              <a:t>[1]</a:t>
            </a:r>
          </a:p>
          <a:p>
            <a:pPr lvl="1"/>
            <a:r>
              <a:rPr lang="en-AU" dirty="0"/>
              <a:t>Point </a:t>
            </a:r>
            <a:r>
              <a:rPr lang="en-AU" dirty="0" err="1"/>
              <a:t>HalDispatchTable</a:t>
            </a:r>
            <a:r>
              <a:rPr lang="en-AU" dirty="0"/>
              <a:t>[1] to shellcode</a:t>
            </a:r>
          </a:p>
          <a:p>
            <a:pPr lvl="1"/>
            <a:r>
              <a:rPr lang="en-AU" dirty="0"/>
              <a:t>Call </a:t>
            </a:r>
            <a:r>
              <a:rPr lang="en-AU" dirty="0" err="1"/>
              <a:t>NtQueryIntervalProfile</a:t>
            </a:r>
            <a:endParaRPr lang="en-AU" dirty="0"/>
          </a:p>
          <a:p>
            <a:r>
              <a:rPr lang="en-AU" dirty="0"/>
              <a:t>BUT </a:t>
            </a:r>
            <a:r>
              <a:rPr lang="en-AU" dirty="0">
                <a:solidFill>
                  <a:srgbClr val="FF0000"/>
                </a:solidFill>
              </a:rPr>
              <a:t>K</a:t>
            </a:r>
            <a:r>
              <a:rPr lang="en-AU" dirty="0">
                <a:solidFill>
                  <a:srgbClr val="FFC000"/>
                </a:solidFill>
              </a:rPr>
              <a:t>A</a:t>
            </a:r>
            <a:r>
              <a:rPr lang="en-AU" dirty="0">
                <a:solidFill>
                  <a:srgbClr val="FFFF00"/>
                </a:solidFill>
              </a:rPr>
              <a:t>S</a:t>
            </a:r>
            <a:r>
              <a:rPr lang="en-AU" dirty="0">
                <a:solidFill>
                  <a:srgbClr val="92D050"/>
                </a:solidFill>
              </a:rPr>
              <a:t>L</a:t>
            </a:r>
            <a:r>
              <a:rPr lang="en-AU" dirty="0">
                <a:solidFill>
                  <a:srgbClr val="00B050"/>
                </a:solidFill>
              </a:rPr>
              <a:t>R</a:t>
            </a:r>
            <a:r>
              <a:rPr lang="en-AU" dirty="0"/>
              <a:t>…</a:t>
            </a:r>
          </a:p>
          <a:p>
            <a:pPr lvl="1"/>
            <a:r>
              <a:rPr lang="en-AU" dirty="0"/>
              <a:t>Load “ntoskrnl.exe”, resolve symbol address</a:t>
            </a:r>
          </a:p>
          <a:p>
            <a:pPr lvl="1"/>
            <a:r>
              <a:rPr lang="en-AU" dirty="0"/>
              <a:t>Subtract base of </a:t>
            </a:r>
            <a:r>
              <a:rPr lang="en-AU" dirty="0" err="1"/>
              <a:t>ntoskrnl</a:t>
            </a:r>
            <a:r>
              <a:rPr lang="en-AU" dirty="0"/>
              <a:t> for RVA</a:t>
            </a:r>
          </a:p>
          <a:p>
            <a:pPr lvl="1"/>
            <a:r>
              <a:rPr lang="en-AU" dirty="0"/>
              <a:t>Use </a:t>
            </a:r>
            <a:r>
              <a:rPr lang="en-AU" dirty="0" err="1"/>
              <a:t>NtQuerySystemInformation</a:t>
            </a:r>
            <a:r>
              <a:rPr lang="en-AU" dirty="0"/>
              <a:t> and get address of kernel from Module[0].Base</a:t>
            </a:r>
          </a:p>
          <a:p>
            <a:pPr lvl="1"/>
            <a:r>
              <a:rPr lang="en-AU" dirty="0"/>
              <a:t>RVA + Base = Kernel address of anything</a:t>
            </a:r>
          </a:p>
          <a:p>
            <a:pPr lvl="1"/>
            <a:r>
              <a:rPr lang="en-AU" dirty="0">
                <a:solidFill>
                  <a:srgbClr val="FF0000"/>
                </a:solidFill>
              </a:rPr>
              <a:t>STATUS_ACCESSDENIED by Windows 8.1+</a:t>
            </a:r>
          </a:p>
        </p:txBody>
      </p:sp>
    </p:spTree>
    <p:extLst>
      <p:ext uri="{BB962C8B-B14F-4D97-AF65-F5344CB8AC3E}">
        <p14:creationId xmlns:p14="http://schemas.microsoft.com/office/powerpoint/2010/main" val="2120539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Introducing: The Token Thief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dirty="0"/>
              <a:t>The NT kernel represents privilege via “tokens”</a:t>
            </a:r>
          </a:p>
          <a:p>
            <a:r>
              <a:rPr lang="en-AU" dirty="0"/>
              <a:t>These are stored in an “EPROCESS” structure …</a:t>
            </a:r>
          </a:p>
          <a:p>
            <a:r>
              <a:rPr lang="en-AU" dirty="0"/>
              <a:t>… in a double linked list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880407"/>
            <a:ext cx="2476622" cy="30243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778" y="2873226"/>
            <a:ext cx="2476622" cy="30243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047" y="4039542"/>
            <a:ext cx="1581897" cy="69170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843808" y="3933056"/>
            <a:ext cx="1368152" cy="452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222032" y="2996952"/>
            <a:ext cx="934144" cy="13732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256436" y="5589240"/>
            <a:ext cx="15954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51920" y="5404574"/>
            <a:ext cx="187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steal this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83768" y="3111877"/>
            <a:ext cx="1728192" cy="6771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11960" y="2927211"/>
            <a:ext cx="187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== 4?</a:t>
            </a:r>
          </a:p>
        </p:txBody>
      </p:sp>
    </p:spTree>
    <p:extLst>
      <p:ext uri="{BB962C8B-B14F-4D97-AF65-F5344CB8AC3E}">
        <p14:creationId xmlns:p14="http://schemas.microsoft.com/office/powerpoint/2010/main" val="300938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Interlude: Fuck you Visual Studio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600" y="2074048"/>
            <a:ext cx="7924800" cy="316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17843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typus-nondisclosure.potx" id="{A21C716E-F479-4B28-A90F-296903D9B3B0}" vid="{83EC2714-C6C2-457C-A7B4-F8E759D53A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617</Words>
  <Application>Microsoft Office PowerPoint</Application>
  <PresentationFormat>On-screen Show (4:3)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Narrow</vt:lpstr>
      <vt:lpstr>Calibri</vt:lpstr>
      <vt:lpstr>Consolas</vt:lpstr>
      <vt:lpstr>Horizon</vt:lpstr>
      <vt:lpstr>MOLTEN CORE RAID GUIDE v0.8</vt:lpstr>
      <vt:lpstr>Windows Kernel Overview</vt:lpstr>
      <vt:lpstr>Down the Rabbit Hole (Reference)</vt:lpstr>
      <vt:lpstr>Down the Rabbit Hole</vt:lpstr>
      <vt:lpstr>Arbitrary overwrite</vt:lpstr>
      <vt:lpstr>Exploit:NtQueryIntervalProfile (I)</vt:lpstr>
      <vt:lpstr>Exploit:NtQueryIntervalProfile (II)</vt:lpstr>
      <vt:lpstr>Introducing: The Token Thief</vt:lpstr>
      <vt:lpstr>Interlude: Fuck you Visual Studio</vt:lpstr>
      <vt:lpstr>Tl;dr</vt:lpstr>
      <vt:lpstr>Demo: arbitrary overwrite + bonus Shutdown Corruption</vt:lpstr>
      <vt:lpstr>stack overflow</vt:lpstr>
      <vt:lpstr>Exploitation: theory vs practice</vt:lpstr>
      <vt:lpstr>Repairingignoring the stack</vt:lpstr>
      <vt:lpstr>Demo: kernel stack overflow</vt:lpstr>
      <vt:lpstr>Use after free</vt:lpstr>
      <vt:lpstr>use after wat (simplified)</vt:lpstr>
      <vt:lpstr>Demo: use after free</vt:lpstr>
      <vt:lpstr>Of targets and opportunity...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2017-05-30T08:26:07Z</dcterms:created>
  <dcterms:modified xsi:type="dcterms:W3CDTF">2017-08-07T14:04:24Z</dcterms:modified>
</cp:coreProperties>
</file>