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702" r:id="rId3"/>
    <p:sldMasterId id="2147483714" r:id="rId4"/>
  </p:sldMasterIdLst>
  <p:notesMasterIdLst>
    <p:notesMasterId r:id="rId20"/>
  </p:notesMasterIdLst>
  <p:handoutMasterIdLst>
    <p:handoutMasterId r:id="rId21"/>
  </p:handoutMasterIdLst>
  <p:sldIdLst>
    <p:sldId id="2702" r:id="rId5"/>
    <p:sldId id="2915" r:id="rId6"/>
    <p:sldId id="2706" r:id="rId7"/>
    <p:sldId id="2909" r:id="rId8"/>
    <p:sldId id="2907" r:id="rId9"/>
    <p:sldId id="2920" r:id="rId10"/>
    <p:sldId id="2910" r:id="rId11"/>
    <p:sldId id="2928" r:id="rId12"/>
    <p:sldId id="2908" r:id="rId13"/>
    <p:sldId id="2929" r:id="rId14"/>
    <p:sldId id="2930" r:id="rId15"/>
    <p:sldId id="2906" r:id="rId16"/>
    <p:sldId id="2926" r:id="rId17"/>
    <p:sldId id="2924" r:id="rId18"/>
    <p:sldId id="2925" r:id="rId19"/>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Paul Beach" initials="PB" lastIdx="2" clrIdx="1">
    <p:extLst>
      <p:ext uri="{19B8F6BF-5375-455C-9EA6-DF929625EA0E}">
        <p15:presenceInfo xmlns:p15="http://schemas.microsoft.com/office/powerpoint/2012/main" userId="f71fe9f53cf9a6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FFFF00"/>
    <a:srgbClr val="D7E4BD"/>
    <a:srgbClr val="9933FF"/>
    <a:srgbClr val="FFC000"/>
    <a:srgbClr val="00B050"/>
    <a:srgbClr val="6600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58874" autoAdjust="0"/>
  </p:normalViewPr>
  <p:slideViewPr>
    <p:cSldViewPr snapToGrid="0">
      <p:cViewPr varScale="1">
        <p:scale>
          <a:sx n="75" d="100"/>
          <a:sy n="75" d="100"/>
        </p:scale>
        <p:origin x="1818"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2214"/>
    </p:cViewPr>
  </p:sorterViewPr>
  <p:notesViewPr>
    <p:cSldViewPr snapToGrid="0">
      <p:cViewPr varScale="1">
        <p:scale>
          <a:sx n="183" d="100"/>
          <a:sy n="183" d="100"/>
        </p:scale>
        <p:origin x="162" y="17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451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ChangeArrowheads="1"/>
          </p:cNvSpPr>
          <p:nvPr>
            <p:ph type="ftr" sz="quarter" idx="2"/>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451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90EF6FEC-982A-4458-8CFC-B6E762DF4A84}" type="slidenum">
              <a:rPr lang="en-US"/>
              <a:pPr>
                <a:defRPr/>
              </a:pPr>
              <a:t>‹#›</a:t>
            </a:fld>
            <a:endParaRPr lang="en-US"/>
          </a:p>
        </p:txBody>
      </p:sp>
    </p:spTree>
    <p:extLst>
      <p:ext uri="{BB962C8B-B14F-4D97-AF65-F5344CB8AC3E}">
        <p14:creationId xmlns:p14="http://schemas.microsoft.com/office/powerpoint/2010/main" val="20752621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2467"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247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BC2C4377-43BD-49CD-A14F-5BB2DAE5BCF2}" type="slidenum">
              <a:rPr lang="en-US"/>
              <a:pPr>
                <a:defRPr/>
              </a:pPr>
              <a:t>‹#›</a:t>
            </a:fld>
            <a:endParaRPr lang="en-US"/>
          </a:p>
        </p:txBody>
      </p:sp>
    </p:spTree>
    <p:extLst>
      <p:ext uri="{BB962C8B-B14F-4D97-AF65-F5344CB8AC3E}">
        <p14:creationId xmlns:p14="http://schemas.microsoft.com/office/powerpoint/2010/main" val="6150618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endParaRPr lang="en-US" dirty="0"/>
          </a:p>
          <a:p>
            <a:r>
              <a:rPr lang="en-US" dirty="0"/>
              <a:t>Good morning, and thank you for your interest in my presentation. My name is Paul Beach, and I am a Air Force officer and PhD student at the Air Force Institute of Technology. My talk today is centered around the direction of my proposed PhD research, specifically in the areas of understanding how observations of relational database usage might inform the selection of a more suitable NoSQL data model.</a:t>
            </a:r>
          </a:p>
          <a:p>
            <a:endParaRPr lang="en-US" dirty="0"/>
          </a:p>
          <a:p>
            <a:r>
              <a:rPr lang="en-US" dirty="0"/>
              <a:t>Disclaimer: These views are my own, not that of the Air Force, the DoD or the US gov’t. And mistakes are especially my own.</a:t>
            </a:r>
          </a:p>
          <a:p>
            <a:endParaRPr lang="en-US" dirty="0"/>
          </a:p>
        </p:txBody>
      </p:sp>
      <p:sp>
        <p:nvSpPr>
          <p:cNvPr id="4" name="Slide Number Placeholder 3"/>
          <p:cNvSpPr>
            <a:spLocks noGrp="1"/>
          </p:cNvSpPr>
          <p:nvPr>
            <p:ph type="sldNum" sz="quarter" idx="10"/>
          </p:nvPr>
        </p:nvSpPr>
        <p:spPr/>
        <p:txBody>
          <a:bodyPr/>
          <a:lstStyle/>
          <a:p>
            <a:fld id="{2925440E-77D9-4D6F-BAEB-40716DC49E0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84009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3005041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how would I validate it?</a:t>
            </a:r>
          </a:p>
        </p:txBody>
      </p:sp>
    </p:spTree>
    <p:extLst>
      <p:ext uri="{BB962C8B-B14F-4D97-AF65-F5344CB8AC3E}">
        <p14:creationId xmlns:p14="http://schemas.microsoft.com/office/powerpoint/2010/main" val="44259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437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examples of what some of these would look like</a:t>
            </a:r>
          </a:p>
          <a:p>
            <a:endParaRPr lang="en-US" dirty="0"/>
          </a:p>
          <a:p>
            <a:r>
              <a:rPr lang="en-US" dirty="0"/>
              <a:t>Result Timeliness</a:t>
            </a:r>
          </a:p>
          <a:p>
            <a:pPr marL="171450" indent="-171450">
              <a:buFontTx/>
              <a:buChar char="-"/>
            </a:pPr>
            <a:r>
              <a:rPr lang="en-US" dirty="0"/>
              <a:t>Create – Col</a:t>
            </a:r>
          </a:p>
          <a:p>
            <a:pPr marL="171450" indent="-171450">
              <a:buFontTx/>
              <a:buChar char="-"/>
            </a:pPr>
            <a:r>
              <a:rPr lang="en-US" dirty="0"/>
              <a:t>Read – KV &amp; Doc tend to have high read performance (</a:t>
            </a:r>
            <a:r>
              <a:rPr lang="en-US" dirty="0" err="1"/>
              <a:t>esp</a:t>
            </a:r>
            <a:r>
              <a:rPr lang="en-US" baseline="0" dirty="0"/>
              <a:t> for key-based lookups in Doc)</a:t>
            </a:r>
            <a:endParaRPr lang="en-US" dirty="0"/>
          </a:p>
          <a:p>
            <a:pPr marL="171450" indent="-171450">
              <a:buFontTx/>
              <a:buChar char="-"/>
            </a:pPr>
            <a:r>
              <a:rPr lang="en-US" dirty="0"/>
              <a:t>Update</a:t>
            </a:r>
          </a:p>
          <a:p>
            <a:pPr marL="171450" indent="-171450">
              <a:buFontTx/>
              <a:buChar char="-"/>
            </a:pPr>
            <a:r>
              <a:rPr lang="en-US" dirty="0"/>
              <a:t>Delete</a:t>
            </a:r>
          </a:p>
          <a:p>
            <a:pPr marL="0" indent="0">
              <a:buFontTx/>
              <a:buNone/>
            </a:pPr>
            <a:r>
              <a:rPr lang="en-US" dirty="0"/>
              <a:t>Retrieval</a:t>
            </a:r>
            <a:r>
              <a:rPr lang="en-US" baseline="0" dirty="0"/>
              <a:t> capabilities</a:t>
            </a:r>
          </a:p>
          <a:p>
            <a:pPr marL="171450" indent="-171450">
              <a:buFontTx/>
              <a:buChar char="-"/>
            </a:pPr>
            <a:r>
              <a:rPr lang="en-US" baseline="0" dirty="0"/>
              <a:t>Simple</a:t>
            </a:r>
          </a:p>
          <a:p>
            <a:pPr marL="171450" indent="-171450">
              <a:buFontTx/>
              <a:buChar char="-"/>
            </a:pPr>
            <a:r>
              <a:rPr lang="en-US" baseline="0" dirty="0"/>
              <a:t>Complex</a:t>
            </a:r>
          </a:p>
          <a:p>
            <a:pPr marL="171450" indent="-171450">
              <a:buFontTx/>
              <a:buChar char="-"/>
            </a:pPr>
            <a:r>
              <a:rPr lang="en-US" baseline="0" dirty="0" err="1"/>
              <a:t>Agg</a:t>
            </a:r>
            <a:r>
              <a:rPr lang="en-US" baseline="0" dirty="0"/>
              <a:t> functions</a:t>
            </a:r>
          </a:p>
          <a:p>
            <a:pPr marL="171450" indent="-171450">
              <a:buFontTx/>
              <a:buChar char="-"/>
            </a:pPr>
            <a:r>
              <a:rPr lang="en-US" baseline="0" dirty="0"/>
              <a:t>Transparency</a:t>
            </a:r>
            <a:endParaRPr lang="en-US" dirty="0"/>
          </a:p>
        </p:txBody>
      </p:sp>
    </p:spTree>
    <p:extLst>
      <p:ext uri="{BB962C8B-B14F-4D97-AF65-F5344CB8AC3E}">
        <p14:creationId xmlns:p14="http://schemas.microsoft.com/office/powerpoint/2010/main" val="209369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DTE</a:t>
            </a:r>
          </a:p>
          <a:p>
            <a:r>
              <a:rPr lang="en-US" dirty="0"/>
              <a:t>Query omniscience</a:t>
            </a:r>
          </a:p>
          <a:p>
            <a:r>
              <a:rPr lang="en-US" dirty="0"/>
              <a:t>Manipulation</a:t>
            </a:r>
          </a:p>
          <a:p>
            <a:r>
              <a:rPr lang="en-US" dirty="0"/>
              <a:t>CAC</a:t>
            </a:r>
          </a:p>
          <a:p>
            <a:r>
              <a:rPr lang="en-US" dirty="0" err="1"/>
              <a:t>Pla</a:t>
            </a:r>
            <a:endParaRPr lang="en-US" dirty="0"/>
          </a:p>
          <a:p>
            <a:r>
              <a:rPr lang="en-US" dirty="0"/>
              <a:t>Large aggregates</a:t>
            </a:r>
            <a:r>
              <a:rPr lang="en-US" baseline="0" dirty="0"/>
              <a:t> less useful in single-box environment (locality principle applies everywhere)</a:t>
            </a:r>
            <a:endParaRPr lang="en-US" dirty="0"/>
          </a:p>
        </p:txBody>
      </p:sp>
    </p:spTree>
    <p:extLst>
      <p:ext uri="{BB962C8B-B14F-4D97-AF65-F5344CB8AC3E}">
        <p14:creationId xmlns:p14="http://schemas.microsoft.com/office/powerpoint/2010/main" val="419972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By way of introduction, I’d like to set the stage for my discussion about NoSQL databases.</a:t>
            </a:r>
          </a:p>
          <a:p>
            <a:endParaRPr lang="en-US" dirty="0"/>
          </a:p>
          <a:p>
            <a:r>
              <a:rPr lang="en-US" dirty="0"/>
              <a:t>Although relational databases have enjoyed prominence in most data storage and retrieval application since their emergence in the 1970’s, increasing demands on these systems in terms of data volume, velocity and variety have ushered in the era of “Big Data”, which has led to new and innovative ways of coping with the corresponding challenges presented by Big Data. One such emergence includes a class of non-relational data models, commonly referred to as “NoSQL”. </a:t>
            </a:r>
          </a:p>
          <a:p>
            <a:endParaRPr lang="en-US" dirty="0"/>
          </a:p>
          <a:p>
            <a:r>
              <a:rPr lang="en-US" dirty="0"/>
              <a:t>Most of these data models were designed in response to the need to store, process and retrieve massive datasets stored across clusters of many different machines. However, our previous research has highlighted there is also value in using these NoSQL data models on smaller, single-box deployments.</a:t>
            </a:r>
          </a:p>
          <a:p>
            <a:endParaRPr lang="en-US" dirty="0"/>
          </a:p>
          <a:p>
            <a:r>
              <a:rPr lang="en-US" dirty="0"/>
              <a:t>This research continues that effort. As part of my PhD research, I am studying the feasibility and usefulness of building an observation and decision support tool which, given as input an adequate observation of users’ interactions with an existing relational database, will attempt to identify if there are any NoSQL data models that may be a more suitable fit for the given use case.</a:t>
            </a:r>
          </a:p>
        </p:txBody>
      </p:sp>
    </p:spTree>
    <p:extLst>
      <p:ext uri="{BB962C8B-B14F-4D97-AF65-F5344CB8AC3E}">
        <p14:creationId xmlns:p14="http://schemas.microsoft.com/office/powerpoint/2010/main" val="102939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overview of my talk today. For those unfamiliar with them, I’m going to ever so briefly touch on the four common NoSQL data models. I will then discuss a proposed system to capture and evaluate existing relational database usage. I’ll discuss previous efforts to define criteria to </a:t>
            </a:r>
          </a:p>
        </p:txBody>
      </p:sp>
    </p:spTree>
    <p:extLst>
      <p:ext uri="{BB962C8B-B14F-4D97-AF65-F5344CB8AC3E}">
        <p14:creationId xmlns:p14="http://schemas.microsoft.com/office/powerpoint/2010/main" val="83390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3613" y="419100"/>
            <a:ext cx="2743200" cy="2057400"/>
          </a:xfrm>
        </p:spPr>
      </p:sp>
      <p:sp>
        <p:nvSpPr>
          <p:cNvPr id="3" name="Notes Placeholder 2"/>
          <p:cNvSpPr>
            <a:spLocks noGrp="1"/>
          </p:cNvSpPr>
          <p:nvPr>
            <p:ph type="body" idx="1"/>
          </p:nvPr>
        </p:nvSpPr>
        <p:spPr>
          <a:xfrm>
            <a:off x="911570" y="2610139"/>
            <a:ext cx="5140960" cy="5989851"/>
          </a:xfrm>
        </p:spPr>
        <p:txBody>
          <a:bodyPr/>
          <a:lstStyle/>
          <a:p>
            <a:r>
              <a:rPr lang="en-US" dirty="0"/>
              <a:t>Need to limit to 30-60 seconds.</a:t>
            </a:r>
          </a:p>
          <a:p>
            <a:endParaRPr lang="en-US" dirty="0"/>
          </a:p>
          <a:p>
            <a:r>
              <a:rPr lang="en-US" dirty="0"/>
              <a:t>K-V (</a:t>
            </a:r>
            <a:r>
              <a:rPr lang="en-US" dirty="0" err="1"/>
              <a:t>Riak</a:t>
            </a:r>
            <a:r>
              <a:rPr lang="en-US" dirty="0"/>
              <a:t>, Redis): KV</a:t>
            </a:r>
            <a:r>
              <a:rPr lang="en-US" baseline="0" dirty="0"/>
              <a:t> data model employs a very simple structure involving a key and a value, where the key is the unique identifier to lookup the corresponding value. The value itself can be just about anything, from numbers, strings or binary large objects (BLOBS). The value itself is considered opaque in this data model, which typically means that KV databases cannot query based on the stored values but rather only by specifying a key or range of keys. The simplicity of this data model is offset by the fact that KV databases tend to be extremely performant.</a:t>
            </a:r>
            <a:endParaRPr lang="en-US" dirty="0"/>
          </a:p>
          <a:p>
            <a:endParaRPr lang="en-US" dirty="0"/>
          </a:p>
          <a:p>
            <a:r>
              <a:rPr lang="en-US" dirty="0"/>
              <a:t>Doc (MongoDB, CouchDB): Sometimes</a:t>
            </a:r>
            <a:r>
              <a:rPr lang="en-US" baseline="0" dirty="0"/>
              <a:t> called a</a:t>
            </a:r>
            <a:r>
              <a:rPr lang="en-US" dirty="0"/>
              <a:t> self-describing,</a:t>
            </a:r>
            <a:r>
              <a:rPr lang="en-US" baseline="0" dirty="0"/>
              <a:t> hierarchical tree data structure, data is often encoded as JSON or XML. While like the KV data model it also employs a</a:t>
            </a:r>
            <a:r>
              <a:rPr lang="en-US" dirty="0"/>
              <a:t> key lookup,</a:t>
            </a:r>
            <a:r>
              <a:rPr lang="en-US" baseline="0" dirty="0"/>
              <a:t> the document model can also perform queries based on stored values. </a:t>
            </a:r>
          </a:p>
          <a:p>
            <a:endParaRPr lang="en-US" dirty="0"/>
          </a:p>
          <a:p>
            <a:r>
              <a:rPr lang="en-US" dirty="0"/>
              <a:t>Col (Cassandra, </a:t>
            </a:r>
            <a:r>
              <a:rPr lang="en-US" dirty="0" err="1"/>
              <a:t>Hbase</a:t>
            </a:r>
            <a:r>
              <a:rPr lang="en-US" dirty="0"/>
              <a:t>): Superficially</a:t>
            </a:r>
            <a:r>
              <a:rPr lang="en-US" baseline="0" dirty="0"/>
              <a:t> a column data model may resemble the traditional relational data model (since both contain tables with rows and columns), there are key underlying differences. Values are uniquely identified by specifying a row and column name, and related columns may be grouped together to form column families in order to improve performance when accessing related data since it is stored together. One key difference that sets the column data model apart from the relational model is the ability to store only the data that is of interest. So if you are trying to store data sparsely distributed across many columns, in a relational database you would need to store a lot of NULL values, while column families can have a variable number of columns per row.</a:t>
            </a:r>
            <a:endParaRPr lang="en-US" dirty="0"/>
          </a:p>
          <a:p>
            <a:endParaRPr lang="en-US" dirty="0"/>
          </a:p>
          <a:p>
            <a:r>
              <a:rPr lang="en-US" dirty="0"/>
              <a:t>Graph (Neo4j): The</a:t>
            </a:r>
            <a:r>
              <a:rPr lang="en-US" baseline="0" dirty="0"/>
              <a:t> graph data model is designed to deal with highly interconnected data, stored as nodes and relationships between nodes. Because of its structure, it is easy to query across related data, which would</a:t>
            </a:r>
            <a:r>
              <a:rPr lang="en-US" dirty="0"/>
              <a:t> likely require many expensive joins in a relational model.</a:t>
            </a:r>
          </a:p>
        </p:txBody>
      </p:sp>
    </p:spTree>
    <p:extLst>
      <p:ext uri="{BB962C8B-B14F-4D97-AF65-F5344CB8AC3E}">
        <p14:creationId xmlns:p14="http://schemas.microsoft.com/office/powerpoint/2010/main" val="296203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Collect information about queries being performed (by all users)</a:t>
            </a:r>
          </a:p>
          <a:p>
            <a:pPr marL="0" indent="0">
              <a:buFontTx/>
              <a:buNone/>
            </a:pPr>
            <a:r>
              <a:rPr lang="en-US" dirty="0"/>
              <a:t>Step 2: Analyze observed usage</a:t>
            </a:r>
          </a:p>
          <a:p>
            <a:pPr marL="171450" indent="-171450">
              <a:buFontTx/>
              <a:buChar char="-"/>
            </a:pPr>
            <a:r>
              <a:rPr lang="en-US" dirty="0"/>
              <a:t>Core workload classifications, query frequency, data volume</a:t>
            </a:r>
          </a:p>
          <a:p>
            <a:pPr marL="171450" indent="-171450">
              <a:buFontTx/>
              <a:buChar char="-"/>
            </a:pPr>
            <a:r>
              <a:rPr lang="en-US" dirty="0"/>
              <a:t>Describe keyword parsing (e.g., SELECT, UPDATE, INSERT INTO, DELETE commands)</a:t>
            </a:r>
          </a:p>
          <a:p>
            <a:pPr marL="628650" lvl="1" indent="-171450">
              <a:buFontTx/>
              <a:buChar char="-"/>
            </a:pPr>
            <a:r>
              <a:rPr lang="en-US" dirty="0"/>
              <a:t>More complex read/modify/write workloads -&gt; SELECT followed by UPDATE/INSERT/DELETE matching WHERE clauses</a:t>
            </a:r>
          </a:p>
          <a:p>
            <a:pPr marL="171450" lvl="0" indent="-171450">
              <a:buFontTx/>
              <a:buChar char="-"/>
            </a:pPr>
            <a:r>
              <a:rPr lang="en-US" dirty="0"/>
              <a:t>Query frequency average measurement of queries over time</a:t>
            </a:r>
          </a:p>
          <a:p>
            <a:pPr marL="171450" lvl="0" indent="-171450">
              <a:buFontTx/>
              <a:buChar char="-"/>
            </a:pPr>
            <a:r>
              <a:rPr lang="en-US" dirty="0"/>
              <a:t>Data volume measures average volume of data being stored</a:t>
            </a:r>
          </a:p>
          <a:p>
            <a:pPr marL="0" indent="0">
              <a:buFontTx/>
              <a:buNone/>
            </a:pPr>
            <a:r>
              <a:rPr lang="en-US" dirty="0"/>
              <a:t>Step 3: </a:t>
            </a:r>
          </a:p>
          <a:p>
            <a:pPr marL="0" indent="0">
              <a:buFontTx/>
              <a:buNone/>
            </a:pPr>
            <a:endParaRPr lang="en-US" dirty="0"/>
          </a:p>
          <a:p>
            <a:pPr marL="0" indent="0">
              <a:buFontTx/>
              <a:buNone/>
            </a:pPr>
            <a:r>
              <a:rPr lang="en-US" dirty="0"/>
              <a:t>Step 4: The outputs of step 2 are used as inputs for a battery of benchmark tests (using YCSB or another similar benchmark tool) to assess performance of similarly resourced NoSQL databases (in terms of CPU, memory, </a:t>
            </a:r>
            <a:r>
              <a:rPr lang="en-US" dirty="0" err="1"/>
              <a:t>etc</a:t>
            </a:r>
            <a:r>
              <a:rPr lang="en-US" dirty="0"/>
              <a:t>)</a:t>
            </a:r>
          </a:p>
          <a:p>
            <a:pPr marL="171450" indent="-171450">
              <a:buFontTx/>
              <a:buChar char="-"/>
            </a:pPr>
            <a:r>
              <a:rPr lang="en-US" dirty="0"/>
              <a:t>Should use a core workload mixture analogous to observed usage</a:t>
            </a:r>
          </a:p>
          <a:p>
            <a:pPr marL="171450" indent="-171450">
              <a:buFontTx/>
              <a:buChar char="-"/>
            </a:pPr>
            <a:r>
              <a:rPr lang="en-US" dirty="0"/>
              <a:t>System performance metrics may indicate lower system requirements for particular database implementations</a:t>
            </a:r>
          </a:p>
        </p:txBody>
      </p:sp>
    </p:spTree>
    <p:extLst>
      <p:ext uri="{BB962C8B-B14F-4D97-AF65-F5344CB8AC3E}">
        <p14:creationId xmlns:p14="http://schemas.microsoft.com/office/powerpoint/2010/main" val="219291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4 minutes 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Who do I mean by “users”?</a:t>
            </a:r>
          </a:p>
          <a:p>
            <a:r>
              <a:rPr lang="en-US" dirty="0"/>
              <a:t>Where am I doing the monitoring from?</a:t>
            </a:r>
          </a:p>
          <a:p>
            <a:r>
              <a:rPr lang="en-US" dirty="0"/>
              <a:t>What am I seeing, both to the DBMS and in return?</a:t>
            </a:r>
          </a:p>
          <a:p>
            <a:endParaRPr lang="en-US" dirty="0"/>
          </a:p>
        </p:txBody>
      </p:sp>
    </p:spTree>
    <p:extLst>
      <p:ext uri="{BB962C8B-B14F-4D97-AF65-F5344CB8AC3E}">
        <p14:creationId xmlns:p14="http://schemas.microsoft.com/office/powerpoint/2010/main" val="410144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4948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144863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8513" y="534988"/>
            <a:ext cx="2873375" cy="2154237"/>
          </a:xfrm>
        </p:spPr>
      </p:sp>
      <p:sp>
        <p:nvSpPr>
          <p:cNvPr id="3" name="Notes Placeholder 2"/>
          <p:cNvSpPr>
            <a:spLocks noGrp="1"/>
          </p:cNvSpPr>
          <p:nvPr>
            <p:ph type="body" idx="1"/>
          </p:nvPr>
        </p:nvSpPr>
        <p:spPr>
          <a:xfrm>
            <a:off x="467360" y="2689224"/>
            <a:ext cx="6126480" cy="6072187"/>
          </a:xfr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Online forums typically consist of a number of distinct entities such as subforums, discussion threads, comments, and users. Subforums organize discussion topics into related areas, which consist of discussion threads. The discussion threads are ordered by recency (the most recently commented upon threads are generally presented first, replacing threads that have not recently been commented on), and these threads are composed of individual comments. Finally, it should be noted that the comments are made by the users who visit the forum. In reality, there may be many more relevant entities in a realistic forum system (e.g., messages between users).  </a:t>
            </a:r>
          </a:p>
          <a:p>
            <a:endParaRPr lang="en-US" dirty="0"/>
          </a:p>
          <a:p>
            <a:r>
              <a:rPr lang="en-US" sz="1200" kern="1200" dirty="0">
                <a:solidFill>
                  <a:schemeClr val="tx1"/>
                </a:solidFill>
                <a:effectLst/>
                <a:latin typeface="Times New Roman" pitchFamily="18" charset="0"/>
                <a:ea typeface="+mn-ea"/>
                <a:cs typeface="+mn-cs"/>
              </a:rPr>
              <a:t>For the sake of this example, consider a user visiting an individual subforum, where they would be presented with a list of discussion threads that are ordered by recency of comments within each discussion thread. Usage patterns of such a system would typically involve a high-read workload (e.g., 95%) and a low-write workload (e.g., 5%), since forums are often used for community discussions where one user makes a comment that is subsequently read by many other users. Also, the most recent discussions are typically the ones being browsed at any given time, so access patterns would follow a distribution where the most recent information is accessed more often.</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 typical RDBMS system such as MySQL would organize this database with a normalized schema keeping each of these entities (i.e. subforums, discussion threads, comments, and users) separate. Thus, when the user visits a subforum a series of many SQL queries would need be issued to collect and then present the proper information to the user. For example, first the system would need to query a list of all threads in the subforum that the user was visiting, which would be a relatively simple SELECT query. However, in order to know the correct order to display them in, each of the comments for each of the discussion threads would need to be queried and sorted by most recent, requiring individual SELECT statements with an ORDER BY clause for each topic. Finally, when discussion threads are listed in subforums, they also typically include information about the most recent post, such as when it was made and by which user. Therefore, another batch of SELECT statements using JOIN operators would be required to obtain the proper usernames associated with each of the most recent comments for each discussion thread.</a:t>
            </a:r>
          </a:p>
          <a:p>
            <a:endParaRPr lang="en-US" dirty="0"/>
          </a:p>
          <a:p>
            <a:r>
              <a:rPr lang="en-US" dirty="0" err="1"/>
              <a:t>phpbb_posts</a:t>
            </a:r>
            <a:r>
              <a:rPr lang="en-US" dirty="0"/>
              <a:t> table</a:t>
            </a:r>
          </a:p>
        </p:txBody>
      </p:sp>
    </p:spTree>
    <p:extLst>
      <p:ext uri="{BB962C8B-B14F-4D97-AF65-F5344CB8AC3E}">
        <p14:creationId xmlns:p14="http://schemas.microsoft.com/office/powerpoint/2010/main" val="255643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3764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44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5018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05000"/>
            <a:ext cx="7772400" cy="4114800"/>
          </a:xfrm>
        </p:spPr>
        <p:txBody>
          <a:bodyPr/>
          <a:lstStyle/>
          <a:p>
            <a:pPr lvl="0"/>
            <a:endParaRPr lang="en-US" noProof="0"/>
          </a:p>
        </p:txBody>
      </p:sp>
    </p:spTree>
    <p:extLst>
      <p:ext uri="{BB962C8B-B14F-4D97-AF65-F5344CB8AC3E}">
        <p14:creationId xmlns:p14="http://schemas.microsoft.com/office/powerpoint/2010/main" val="260062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charset="0"/>
            </a:endParaRPr>
          </a:p>
        </p:txBody>
      </p:sp>
    </p:spTree>
    <p:extLst>
      <p:ext uri="{BB962C8B-B14F-4D97-AF65-F5344CB8AC3E}">
        <p14:creationId xmlns:p14="http://schemas.microsoft.com/office/powerpoint/2010/main" val="16815054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8A5AD11C-825A-4C40-88CB-EA6C4CE5E79A}" type="slidenum">
              <a:rPr lang="en-US" altLang="en-US"/>
              <a:pPr>
                <a:defRPr/>
              </a:pPr>
              <a:t>‹#›</a:t>
            </a:fld>
            <a:endParaRPr lang="en-US" altLang="en-US"/>
          </a:p>
        </p:txBody>
      </p:sp>
    </p:spTree>
    <p:extLst>
      <p:ext uri="{BB962C8B-B14F-4D97-AF65-F5344CB8AC3E}">
        <p14:creationId xmlns:p14="http://schemas.microsoft.com/office/powerpoint/2010/main" val="1622596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48D8D072-262D-422A-BC3B-EF2D8D8FC801}" type="slidenum">
              <a:rPr lang="en-US" altLang="en-US"/>
              <a:pPr>
                <a:defRPr/>
              </a:pPr>
              <a:t>‹#›</a:t>
            </a:fld>
            <a:endParaRPr lang="en-US" altLang="en-US"/>
          </a:p>
        </p:txBody>
      </p:sp>
    </p:spTree>
    <p:extLst>
      <p:ext uri="{BB962C8B-B14F-4D97-AF65-F5344CB8AC3E}">
        <p14:creationId xmlns:p14="http://schemas.microsoft.com/office/powerpoint/2010/main" val="40035068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fontAlgn="auto">
              <a:spcBef>
                <a:spcPts val="0"/>
              </a:spcBef>
              <a:spcAft>
                <a:spcPts val="0"/>
              </a:spcAft>
              <a:defRPr/>
            </a:pPr>
            <a:r>
              <a:rPr lang="en-US" sz="4800" b="1" dirty="0">
                <a:solidFill>
                  <a:srgbClr val="000066"/>
                </a:solidFill>
                <a:effectLst>
                  <a:outerShdw blurRad="38100" dist="38100" dir="2700000" algn="tl">
                    <a:srgbClr val="C0C0C0"/>
                  </a:outerShdw>
                </a:effectLst>
                <a:latin typeface="Calibri"/>
              </a:rPr>
              <a:t>Air Force Institute of Technology</a:t>
            </a:r>
            <a:endParaRPr lang="en-US" sz="4800" b="1" dirty="0">
              <a:solidFill>
                <a:prstClr val="black"/>
              </a:solidFill>
              <a:effectLst>
                <a:outerShdw blurRad="38100" dist="38100" dir="2700000" algn="tl">
                  <a:srgbClr val="C0C0C0"/>
                </a:outerShdw>
              </a:effectLst>
              <a:latin typeface="Calibri"/>
            </a:endParaRPr>
          </a:p>
        </p:txBody>
      </p:sp>
      <p:pic>
        <p:nvPicPr>
          <p:cNvPr id="8" name="Picture 7" descr="AFIT.jpg"/>
          <p:cNvPicPr>
            <a:picLocks noChangeAspect="1"/>
          </p:cNvPicPr>
          <p:nvPr/>
        </p:nvPicPr>
        <p:blipFill>
          <a:blip r:embed="rId3" cstate="print">
            <a:lum bright="10000" contrast="30000"/>
          </a:blip>
          <a:stretch>
            <a:fillRect/>
          </a:stretch>
        </p:blipFill>
        <p:spPr>
          <a:xfrm>
            <a:off x="0" y="5029200"/>
            <a:ext cx="9144000" cy="1828800"/>
          </a:xfrm>
          <a:prstGeom prst="rect">
            <a:avLst/>
          </a:prstGeom>
        </p:spPr>
      </p:pic>
      <p:sp>
        <p:nvSpPr>
          <p:cNvPr id="14" name="Title 1"/>
          <p:cNvSpPr>
            <a:spLocks noGrp="1"/>
          </p:cNvSpPr>
          <p:nvPr>
            <p:ph type="ctrTitle"/>
          </p:nvPr>
        </p:nvSpPr>
        <p:spPr>
          <a:xfrm>
            <a:off x="685800" y="1514420"/>
            <a:ext cx="7772400" cy="1470025"/>
          </a:xfrm>
          <a:prstGeom prst="rect">
            <a:avLst/>
          </a:prstGeom>
        </p:spPr>
        <p:txBody>
          <a:bodyPr/>
          <a:lstStyle/>
          <a:p>
            <a:r>
              <a:rPr lang="en-US"/>
              <a:t>Click to edit Master title style</a:t>
            </a:r>
          </a:p>
        </p:txBody>
      </p:sp>
      <p:sp>
        <p:nvSpPr>
          <p:cNvPr id="15" name="Subtitle 2"/>
          <p:cNvSpPr>
            <a:spLocks noGrp="1"/>
          </p:cNvSpPr>
          <p:nvPr>
            <p:ph type="subTitle" idx="1"/>
          </p:nvPr>
        </p:nvSpPr>
        <p:spPr>
          <a:xfrm>
            <a:off x="1371600" y="3270195"/>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6449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defRPr sz="2800"/>
            </a:lvl1pPr>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233532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557910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16441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986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015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7925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91670842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56728974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a:prstGeom prst="rect">
            <a:avLst/>
          </a:prstGeom>
        </p:spPr>
        <p:txBody>
          <a:bodyPr/>
          <a:lstStyle/>
          <a:p>
            <a:r>
              <a:rPr lang="en-US" dirty="0"/>
              <a:t>Click to edit Master title style</a:t>
            </a:r>
          </a:p>
        </p:txBody>
      </p:sp>
      <p:sp>
        <p:nvSpPr>
          <p:cNvPr id="7" name="Content Placeholder 2"/>
          <p:cNvSpPr>
            <a:spLocks noGrp="1"/>
          </p:cNvSpPr>
          <p:nvPr>
            <p:ph idx="13"/>
          </p:nvPr>
        </p:nvSpPr>
        <p:spPr>
          <a:xfrm>
            <a:off x="0" y="1447800"/>
            <a:ext cx="4572000" cy="5410200"/>
          </a:xfrm>
          <a:prstGeom prst="rect">
            <a:avLst/>
          </a:prstGeom>
          <a:solidFill>
            <a:schemeClr val="bg1"/>
          </a:solidFill>
        </p:spPr>
        <p:txBody>
          <a:bodyPr/>
          <a:lstStyle>
            <a:lvl1pPr marL="114300" indent="0">
              <a:buNone/>
              <a:defRPr b="1"/>
            </a:lvl1pPr>
            <a:lvl2pPr>
              <a:defRPr b="1"/>
            </a:lvl2pPr>
            <a:lvl3pPr>
              <a:defRPr b="1"/>
            </a:lvl3pPr>
            <a:lvl4pPr>
              <a:defRPr b="1"/>
            </a:lvl4pPr>
            <a:lvl5pPr>
              <a:defRPr b="1"/>
            </a:lvl5pPr>
          </a:lstStyle>
          <a:p>
            <a:pPr lvl="0"/>
            <a:endParaRPr lang="en-US" dirty="0"/>
          </a:p>
        </p:txBody>
      </p:sp>
      <p:sp>
        <p:nvSpPr>
          <p:cNvPr id="9" name="Content Placeholder 2"/>
          <p:cNvSpPr>
            <a:spLocks noGrp="1"/>
          </p:cNvSpPr>
          <p:nvPr>
            <p:ph idx="1"/>
          </p:nvPr>
        </p:nvSpPr>
        <p:spPr>
          <a:xfrm>
            <a:off x="381000" y="1600200"/>
            <a:ext cx="7772400" cy="4800600"/>
          </a:xfrm>
          <a:prstGeom prst="rect">
            <a:avLst/>
          </a:prstGeom>
        </p:spPr>
        <p:txBody>
          <a:bodyPr/>
          <a:lstStyle>
            <a:lvl1pPr>
              <a:defRPr b="1"/>
            </a:lvl1pPr>
            <a:lvl2pPr>
              <a:defRPr b="1"/>
            </a:lvl2pPr>
            <a:lvl3pPr>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2475373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D12A05E5-F69F-4BCE-8A67-207F15E891D0}" type="datetimeFigureOut">
              <a:rPr lang="en-US" sz="1800" smtClean="0">
                <a:solidFill>
                  <a:prstClr val="black"/>
                </a:solidFill>
                <a:latin typeface="Calibri"/>
              </a:rPr>
              <a:pPr fontAlgn="auto">
                <a:spcBef>
                  <a:spcPts val="0"/>
                </a:spcBef>
                <a:spcAft>
                  <a:spcPts val="0"/>
                </a:spcAft>
              </a:pPr>
              <a:t>8/1/2019</a:t>
            </a:fld>
            <a:endParaRPr lang="en-US" sz="1800">
              <a:solidFill>
                <a:prstClr val="black"/>
              </a:solidFill>
              <a:latin typeface="Calibri"/>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sz="1800">
              <a:solidFill>
                <a:prstClr val="black"/>
              </a:solidFill>
              <a:latin typeface="Calibri"/>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EE04290E-71C2-4DEE-AE59-03E748F2B233}" type="slidenum">
              <a:rPr lang="en-US" sz="1800" smtClean="0">
                <a:solidFill>
                  <a:prstClr val="black"/>
                </a:solidFill>
                <a:latin typeface="Calibri"/>
              </a:rPr>
              <a:pPr fontAlgn="auto">
                <a:spcBef>
                  <a:spcPts val="0"/>
                </a:spcBef>
                <a:spcAft>
                  <a:spcPts val="0"/>
                </a:spcAft>
              </a:pPr>
              <a:t>‹#›</a:t>
            </a:fld>
            <a:endParaRPr lang="en-US" sz="1800">
              <a:solidFill>
                <a:prstClr val="black"/>
              </a:solidFill>
              <a:latin typeface="Calibri"/>
            </a:endParaRPr>
          </a:p>
        </p:txBody>
      </p:sp>
      <p:sp>
        <p:nvSpPr>
          <p:cNvPr id="5" name="Subtitle 2"/>
          <p:cNvSpPr txBox="1">
            <a:spLocks/>
          </p:cNvSpPr>
          <p:nvPr userDrawn="1"/>
        </p:nvSpPr>
        <p:spPr>
          <a:xfrm>
            <a:off x="0" y="0"/>
            <a:ext cx="9144000" cy="6858000"/>
          </a:xfrm>
          <a:prstGeom prst="rect">
            <a:avLst/>
          </a:prstGeom>
          <a:solidFill>
            <a:schemeClr val="accent1">
              <a:lumMod val="20000"/>
              <a:lumOff val="80000"/>
            </a:schemeClr>
          </a:solidFill>
          <a:scene3d>
            <a:camera prst="orthographicFront"/>
            <a:lightRig rig="threePt" dir="t"/>
          </a:scene3d>
          <a:sp3d>
            <a:bevelT/>
          </a:sp3d>
        </p:spPr>
        <p:txBody>
          <a:bodyPr vert="horz" lIns="91440" tIns="45720" rIns="91440" bIns="45720" rtlCol="0">
            <a:normAutofit/>
          </a:bodyPr>
          <a:lstStyle/>
          <a:p>
            <a:pPr lvl="1" fontAlgn="auto">
              <a:spcBef>
                <a:spcPct val="20000"/>
              </a:spcBef>
              <a:spcAft>
                <a:spcPts val="0"/>
              </a:spcAft>
              <a:defRPr/>
            </a:pPr>
            <a:endParaRPr lang="en-US" sz="1600" b="1" dirty="0">
              <a:solidFill>
                <a:prstClr val="black"/>
              </a:solidFill>
              <a:latin typeface="Calibri"/>
            </a:endParaRPr>
          </a:p>
        </p:txBody>
      </p:sp>
    </p:spTree>
    <p:extLst>
      <p:ext uri="{BB962C8B-B14F-4D97-AF65-F5344CB8AC3E}">
        <p14:creationId xmlns:p14="http://schemas.microsoft.com/office/powerpoint/2010/main" val="1756418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a:prstGeom prst="rect">
            <a:avLst/>
          </a:prstGeom>
        </p:spPr>
        <p:txBody>
          <a:bodyPr/>
          <a:lstStyle/>
          <a:p>
            <a:r>
              <a:rPr lang="en-US"/>
              <a:t>Click to edit Master title style</a:t>
            </a:r>
          </a:p>
        </p:txBody>
      </p:sp>
      <p:sp>
        <p:nvSpPr>
          <p:cNvPr id="5" name="Content Placeholder 2"/>
          <p:cNvSpPr>
            <a:spLocks noGrp="1"/>
          </p:cNvSpPr>
          <p:nvPr>
            <p:ph idx="1"/>
          </p:nvPr>
        </p:nvSpPr>
        <p:spPr>
          <a:xfrm>
            <a:off x="152400" y="1219200"/>
            <a:ext cx="8839200" cy="5181600"/>
          </a:xfrm>
          <a:prstGeom prst="rect">
            <a:avLst/>
          </a:prstGeom>
        </p:spPr>
        <p:txBody>
          <a:bodyPr/>
          <a:lstStyle>
            <a:lvl1pPr>
              <a:buNone/>
              <a:defRPr baseline="0"/>
            </a:lvl1pPr>
            <a:lvl2pPr marL="454025" indent="-274638">
              <a:defRPr sz="2000" baseline="0"/>
            </a:lvl2pPr>
            <a:lvl3pPr marL="682625" indent="-217488" defTabSz="1085850">
              <a:defRPr baseline="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398071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panose="020B0604020202020204" pitchFamily="34"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panose="020B0604020202020204" pitchFamily="34" charset="0"/>
            </a:endParaRPr>
          </a:p>
        </p:txBody>
      </p:sp>
    </p:spTree>
    <p:extLst>
      <p:ext uri="{BB962C8B-B14F-4D97-AF65-F5344CB8AC3E}">
        <p14:creationId xmlns:p14="http://schemas.microsoft.com/office/powerpoint/2010/main" val="187607334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fld id="{CE50BDAB-F6BF-4169-9BD0-6B2696243990}" type="slidenum">
              <a:rPr lang="en-US" altLang="en-US"/>
              <a:pPr/>
              <a:t>‹#›</a:t>
            </a:fld>
            <a:endParaRPr lang="en-US" altLang="en-US"/>
          </a:p>
        </p:txBody>
      </p:sp>
    </p:spTree>
    <p:extLst>
      <p:ext uri="{BB962C8B-B14F-4D97-AF65-F5344CB8AC3E}">
        <p14:creationId xmlns:p14="http://schemas.microsoft.com/office/powerpoint/2010/main" val="166261823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fld id="{64ADB40C-FEF0-4881-A998-7E1CF46E253D}" type="slidenum">
              <a:rPr lang="en-US" altLang="en-US"/>
              <a:pPr/>
              <a:t>‹#›</a:t>
            </a:fld>
            <a:endParaRPr lang="en-US" altLang="en-US"/>
          </a:p>
        </p:txBody>
      </p:sp>
    </p:spTree>
    <p:extLst>
      <p:ext uri="{BB962C8B-B14F-4D97-AF65-F5344CB8AC3E}">
        <p14:creationId xmlns:p14="http://schemas.microsoft.com/office/powerpoint/2010/main" val="11037237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996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74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428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14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179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770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3.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2F"/>
            </a:gs>
            <a:gs pos="50000">
              <a:srgbClr val="000066"/>
            </a:gs>
            <a:gs pos="100000">
              <a:srgbClr val="00002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6" name="Text Box 12"/>
          <p:cNvSpPr txBox="1">
            <a:spLocks noChangeArrowheads="1"/>
          </p:cNvSpPr>
          <p:nvPr/>
        </p:nvSpPr>
        <p:spPr bwMode="auto">
          <a:xfrm>
            <a:off x="8382000" y="6400800"/>
            <a:ext cx="457200" cy="274638"/>
          </a:xfrm>
          <a:prstGeom prst="rect">
            <a:avLst/>
          </a:prstGeom>
          <a:noFill/>
          <a:ln w="9525">
            <a:noFill/>
            <a:miter lim="800000"/>
            <a:headEnd/>
            <a:tailEnd/>
          </a:ln>
          <a:effectLst/>
        </p:spPr>
        <p:txBody>
          <a:bodyPr>
            <a:spAutoFit/>
          </a:bodyPr>
          <a:lstStyle/>
          <a:p>
            <a:pPr>
              <a:spcBef>
                <a:spcPct val="50000"/>
              </a:spcBef>
              <a:defRPr/>
            </a:pPr>
            <a:endParaRPr lang="en-US" sz="1200"/>
          </a:p>
        </p:txBody>
      </p:sp>
      <p:sp>
        <p:nvSpPr>
          <p:cNvPr id="5"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265966161"/>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3532646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8874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0CA92A8-B2AE-43E9-9821-17EE9D0A9A75}" type="slidenum">
              <a:rPr lang="en-US" altLang="en-US" smtClean="0">
                <a:latin typeface="Arial" panose="020B0604020202020204" pitchFamily="34" charset="0"/>
                <a:cs typeface="Arial" panose="020B0604020202020204" pitchFamily="34" charset="0"/>
              </a:rPr>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9274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hyperlink" Target="http://www.oraclehome.com.br/2013/05/01/crs_stat-obsoleto-em-11gr2-e-quais-o-substituiram/" TargetMode="External"/><Relationship Id="rId5" Type="http://schemas.openxmlformats.org/officeDocument/2006/relationships/image" Target="../media/image19.jpeg"/><Relationship Id="rId4" Type="http://schemas.openxmlformats.org/officeDocument/2006/relationships/hyperlink" Target="https://commons.wikimedia.org/wiki/File:Gear_shape_dark_red.sv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hyperlink" Target="mailto:paul.beach@afit.edu" TargetMode="External"/><Relationship Id="rId4" Type="http://schemas.openxmlformats.org/officeDocument/2006/relationships/hyperlink" Target="http://www.mrscienceshow.com/2010/06/bring-us-your-burning-science-questio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4.emf"/><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588" y="1318071"/>
            <a:ext cx="8602824" cy="1635240"/>
          </a:xfrm>
        </p:spPr>
        <p:txBody>
          <a:bodyPr/>
          <a:lstStyle/>
          <a:p>
            <a:r>
              <a:rPr lang="en-US" sz="3400" dirty="0"/>
              <a:t>Developing a Methodology for the Identification of Alternative NoSQL Data Models via Observation of Relational Database Usage</a:t>
            </a:r>
            <a:endParaRPr lang="en-US" sz="3400" b="1" dirty="0"/>
          </a:p>
        </p:txBody>
      </p:sp>
      <p:sp>
        <p:nvSpPr>
          <p:cNvPr id="3" name="Subtitle 2"/>
          <p:cNvSpPr>
            <a:spLocks noGrp="1"/>
          </p:cNvSpPr>
          <p:nvPr>
            <p:ph type="subTitle" idx="1"/>
          </p:nvPr>
        </p:nvSpPr>
        <p:spPr>
          <a:xfrm>
            <a:off x="457200" y="2995126"/>
            <a:ext cx="8229600" cy="2005241"/>
          </a:xfrm>
        </p:spPr>
        <p:txBody>
          <a:bodyPr/>
          <a:lstStyle/>
          <a:p>
            <a:pPr>
              <a:spcBef>
                <a:spcPts val="0"/>
              </a:spcBef>
            </a:pPr>
            <a:r>
              <a:rPr lang="en-US" sz="2200" kern="2000" dirty="0">
                <a:solidFill>
                  <a:schemeClr val="tx1"/>
                </a:solidFill>
              </a:rPr>
              <a:t>Paul M. Beach</a:t>
            </a:r>
            <a:r>
              <a:rPr lang="en-US" sz="2200" kern="2000" baseline="30000" dirty="0">
                <a:solidFill>
                  <a:schemeClr val="tx1"/>
                </a:solidFill>
              </a:rPr>
              <a:t>1</a:t>
            </a:r>
          </a:p>
          <a:p>
            <a:pPr>
              <a:spcBef>
                <a:spcPts val="0"/>
              </a:spcBef>
            </a:pPr>
            <a:r>
              <a:rPr lang="en-US" sz="2200" kern="2000" dirty="0">
                <a:solidFill>
                  <a:schemeClr val="tx1"/>
                </a:solidFill>
              </a:rPr>
              <a:t>Brent T. </a:t>
            </a:r>
            <a:r>
              <a:rPr lang="en-US" sz="2200" kern="2000" dirty="0" err="1">
                <a:solidFill>
                  <a:schemeClr val="tx1"/>
                </a:solidFill>
              </a:rPr>
              <a:t>Langhals</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Michael R. </a:t>
            </a:r>
            <a:r>
              <a:rPr lang="en-US" sz="2200" kern="2000" dirty="0" err="1">
                <a:solidFill>
                  <a:schemeClr val="tx1"/>
                </a:solidFill>
              </a:rPr>
              <a:t>Grimaila</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Douglas D. </a:t>
            </a:r>
            <a:r>
              <a:rPr lang="en-US" sz="2200" kern="2000" dirty="0" err="1">
                <a:solidFill>
                  <a:schemeClr val="tx1"/>
                </a:solidFill>
              </a:rPr>
              <a:t>Hodson</a:t>
            </a:r>
            <a:r>
              <a:rPr lang="en-US" sz="2200" kern="2000" dirty="0">
                <a:solidFill>
                  <a:schemeClr val="tx1"/>
                </a:solidFill>
              </a:rPr>
              <a:t>, PhD</a:t>
            </a:r>
            <a:r>
              <a:rPr lang="en-US" sz="2200" kern="2000" baseline="30000" dirty="0">
                <a:solidFill>
                  <a:schemeClr val="tx1"/>
                </a:solidFill>
              </a:rPr>
              <a:t>2</a:t>
            </a:r>
          </a:p>
          <a:p>
            <a:pPr>
              <a:spcBef>
                <a:spcPts val="0"/>
              </a:spcBef>
            </a:pPr>
            <a:r>
              <a:rPr lang="en-US" sz="2200" kern="2000" dirty="0">
                <a:solidFill>
                  <a:schemeClr val="tx1"/>
                </a:solidFill>
              </a:rPr>
              <a:t>Ryan D. L. Engle, PhD</a:t>
            </a:r>
            <a:r>
              <a:rPr lang="en-US" sz="2200" kern="2000" baseline="30000" dirty="0">
                <a:solidFill>
                  <a:schemeClr val="tx1"/>
                </a:solidFill>
              </a:rPr>
              <a:t>1</a:t>
            </a:r>
            <a:endParaRPr lang="en-US" sz="2200" dirty="0">
              <a:solidFill>
                <a:schemeClr val="tx1"/>
              </a:solidFill>
            </a:endParaRPr>
          </a:p>
          <a:p>
            <a:pPr>
              <a:lnSpc>
                <a:spcPts val="1200"/>
              </a:lnSpc>
              <a:spcBef>
                <a:spcPts val="0"/>
              </a:spcBef>
            </a:pPr>
            <a:r>
              <a:rPr lang="en-US" sz="1200" dirty="0">
                <a:solidFill>
                  <a:schemeClr val="tx1"/>
                </a:solidFill>
              </a:rPr>
              <a:t>1. Department of Systems Engineering, Wright-Patterson AFB, Dayton, Ohio</a:t>
            </a:r>
          </a:p>
          <a:p>
            <a:pPr>
              <a:lnSpc>
                <a:spcPts val="1200"/>
              </a:lnSpc>
              <a:spcBef>
                <a:spcPts val="0"/>
              </a:spcBef>
            </a:pPr>
            <a:r>
              <a:rPr lang="en-US" sz="1200" dirty="0">
                <a:solidFill>
                  <a:schemeClr val="tx1"/>
                </a:solidFill>
              </a:rPr>
              <a:t>2. Department of Electrical &amp; Computer Engineering, Wright-Patterson AFB, Dayton, Ohio</a:t>
            </a:r>
          </a:p>
          <a:p>
            <a:pPr>
              <a:lnSpc>
                <a:spcPts val="2100"/>
              </a:lnSpc>
              <a:spcBef>
                <a:spcPts val="0"/>
              </a:spcBef>
            </a:pPr>
            <a:endParaRPr lang="en-US" sz="2000" dirty="0">
              <a:solidFill>
                <a:schemeClr val="tx1"/>
              </a:solidFill>
            </a:endParaRPr>
          </a:p>
        </p:txBody>
      </p:sp>
      <p:sp>
        <p:nvSpPr>
          <p:cNvPr id="12289" name="Rectangle 1"/>
          <p:cNvSpPr>
            <a:spLocks noChangeArrowheads="1"/>
          </p:cNvSpPr>
          <p:nvPr/>
        </p:nvSpPr>
        <p:spPr bwMode="auto">
          <a:xfrm>
            <a:off x="0" y="5042182"/>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600" b="1" i="1" dirty="0">
                <a:latin typeface="Calibri"/>
                <a:ea typeface="Calibri" pitchFamily="34" charset="0"/>
                <a:cs typeface="Times New Roman" pitchFamily="18" charset="0"/>
              </a:rPr>
              <a:t>Disclaimer: The views expressed in this presentation are those of the authors and do not reflect the official policy or position of the United States Air Force, the Department of Defense, or the U.S. Government. </a:t>
            </a:r>
            <a:endParaRPr lang="en-US" sz="2400" b="1" i="1" dirty="0">
              <a:latin typeface="Calibri"/>
              <a:cs typeface="Arial" pitchFamily="34" charset="0"/>
            </a:endParaRPr>
          </a:p>
        </p:txBody>
      </p:sp>
    </p:spTree>
    <p:extLst>
      <p:ext uri="{BB962C8B-B14F-4D97-AF65-F5344CB8AC3E}">
        <p14:creationId xmlns:p14="http://schemas.microsoft.com/office/powerpoint/2010/main" val="215971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5E6F4F-D1C0-4D35-8F6D-D3ED18CA4F2E}"/>
              </a:ext>
            </a:extLst>
          </p:cNvPr>
          <p:cNvSpPr/>
          <p:nvPr/>
        </p:nvSpPr>
        <p:spPr>
          <a:xfrm>
            <a:off x="1" y="1071572"/>
            <a:ext cx="9143999" cy="535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=100</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a:t>
            </a:r>
          </a:p>
          <a:p>
            <a:pPr algn="ctr"/>
            <a:r>
              <a:rPr lang="en-US" sz="2000" dirty="0"/>
              <a:t>UPDATE </a:t>
            </a:r>
            <a:r>
              <a:rPr lang="en-US" sz="2000" dirty="0" err="1"/>
              <a:t>phpbb_posts</a:t>
            </a:r>
            <a:r>
              <a:rPr lang="en-US" sz="2000" dirty="0"/>
              <a:t> SET </a:t>
            </a:r>
            <a:r>
              <a:rPr lang="en-US" sz="2000" dirty="0" err="1"/>
              <a:t>post_text</a:t>
            </a:r>
            <a:r>
              <a:rPr lang="en-US" sz="2000" dirty="0"/>
              <a:t> = ‘What happens in Vegas’ WHERE </a:t>
            </a:r>
            <a:r>
              <a:rPr lang="en-US" sz="2000" dirty="0" err="1"/>
              <a:t>post_id</a:t>
            </a:r>
            <a:r>
              <a:rPr lang="en-US" sz="2000" dirty="0"/>
              <a:t>=12452</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FROM </a:t>
            </a:r>
            <a:r>
              <a:rPr lang="en-US" sz="2000" dirty="0" err="1"/>
              <a:t>phpbb_posts</a:t>
            </a:r>
            <a:r>
              <a:rPr lang="en-US" sz="2000" dirty="0"/>
              <a:t> WHERE </a:t>
            </a:r>
            <a:r>
              <a:rPr lang="en-US" sz="2000" dirty="0" err="1"/>
              <a:t>post_text</a:t>
            </a:r>
            <a:r>
              <a:rPr lang="en-US" sz="2000" dirty="0"/>
              <a:t> LIKE ‘%stays in Vegas%’</a:t>
            </a:r>
          </a:p>
          <a:p>
            <a:pPr algn="ctr"/>
            <a:endParaRPr lang="en-US" sz="2000" dirty="0"/>
          </a:p>
          <a:p>
            <a:pPr algn="ctr"/>
            <a:endParaRPr lang="en-US" sz="2000" dirty="0"/>
          </a:p>
          <a:p>
            <a:pPr algn="ctr"/>
            <a:endParaRPr lang="en-US" sz="2000" dirty="0"/>
          </a:p>
        </p:txBody>
      </p:sp>
      <p:graphicFrame>
        <p:nvGraphicFramePr>
          <p:cNvPr id="5" name="Table 4">
            <a:extLst>
              <a:ext uri="{FF2B5EF4-FFF2-40B4-BE49-F238E27FC236}">
                <a16:creationId xmlns:a16="http://schemas.microsoft.com/office/drawing/2014/main" id="{BA648987-A24F-4C85-9D23-4074BB40DA8A}"/>
              </a:ext>
            </a:extLst>
          </p:cNvPr>
          <p:cNvGraphicFramePr>
            <a:graphicFrameLocks noGrp="1"/>
          </p:cNvGraphicFramePr>
          <p:nvPr>
            <p:extLst>
              <p:ext uri="{D42A27DB-BD31-4B8C-83A1-F6EECF244321}">
                <p14:modId xmlns:p14="http://schemas.microsoft.com/office/powerpoint/2010/main" val="84050931"/>
              </p:ext>
            </p:extLst>
          </p:nvPr>
        </p:nvGraphicFramePr>
        <p:xfrm>
          <a:off x="1692323" y="5268268"/>
          <a:ext cx="6096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73288111"/>
                    </a:ext>
                  </a:extLst>
                </a:gridCol>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gridCol w="1524000">
                  <a:extLst>
                    <a:ext uri="{9D8B030D-6E8A-4147-A177-3AD203B41FA5}">
                      <a16:colId xmlns:a16="http://schemas.microsoft.com/office/drawing/2014/main" val="2346770238"/>
                    </a:ext>
                  </a:extLst>
                </a:gridCol>
              </a:tblGrid>
              <a:tr h="370840">
                <a:tc>
                  <a:txBody>
                    <a:bodyPr/>
                    <a:lstStyle/>
                    <a:p>
                      <a:pPr algn="ctr"/>
                      <a:r>
                        <a:rPr lang="en-US" sz="2800" dirty="0"/>
                        <a:t>Create</a:t>
                      </a:r>
                    </a:p>
                  </a:txBody>
                  <a:tcPr/>
                </a:tc>
                <a:tc>
                  <a:txBody>
                    <a:bodyPr/>
                    <a:lstStyle/>
                    <a:p>
                      <a:pPr algn="ctr"/>
                      <a:r>
                        <a:rPr lang="en-US" sz="2800" dirty="0"/>
                        <a:t>Read</a:t>
                      </a:r>
                    </a:p>
                  </a:txBody>
                  <a:tcPr/>
                </a:tc>
                <a:tc>
                  <a:txBody>
                    <a:bodyPr/>
                    <a:lstStyle/>
                    <a:p>
                      <a:pPr algn="ctr"/>
                      <a:r>
                        <a:rPr lang="en-US" sz="2800" dirty="0"/>
                        <a:t>Update</a:t>
                      </a:r>
                    </a:p>
                  </a:txBody>
                  <a:tcPr/>
                </a:tc>
                <a:tc>
                  <a:txBody>
                    <a:bodyPr/>
                    <a:lstStyle/>
                    <a:p>
                      <a:pPr algn="ctr"/>
                      <a:r>
                        <a:rPr lang="en-US" sz="2800" dirty="0"/>
                        <a:t>Delete</a:t>
                      </a:r>
                    </a:p>
                  </a:txBody>
                  <a:tcPr/>
                </a:tc>
                <a:extLst>
                  <a:ext uri="{0D108BD9-81ED-4DB2-BD59-A6C34878D82A}">
                    <a16:rowId xmlns:a16="http://schemas.microsoft.com/office/drawing/2014/main" val="1752848618"/>
                  </a:ext>
                </a:extLst>
              </a:tr>
              <a:tr h="370840">
                <a:tc>
                  <a:txBody>
                    <a:bodyPr/>
                    <a:lstStyle/>
                    <a:p>
                      <a:pPr algn="ctr"/>
                      <a:r>
                        <a:rPr lang="en-US" sz="2800" dirty="0"/>
                        <a:t>.17</a:t>
                      </a:r>
                    </a:p>
                  </a:txBody>
                  <a:tcPr/>
                </a:tc>
                <a:tc>
                  <a:txBody>
                    <a:bodyPr/>
                    <a:lstStyle/>
                    <a:p>
                      <a:pPr algn="ctr"/>
                      <a:r>
                        <a:rPr lang="en-US" sz="2800" dirty="0"/>
                        <a:t>.75</a:t>
                      </a:r>
                    </a:p>
                  </a:txBody>
                  <a:tcPr/>
                </a:tc>
                <a:tc>
                  <a:txBody>
                    <a:bodyPr/>
                    <a:lstStyle/>
                    <a:p>
                      <a:pPr algn="ctr"/>
                      <a:r>
                        <a:rPr lang="en-US" sz="2800" dirty="0"/>
                        <a:t>.08</a:t>
                      </a:r>
                    </a:p>
                  </a:txBody>
                  <a:tcPr/>
                </a:tc>
                <a:tc>
                  <a:txBody>
                    <a:bodyPr/>
                    <a:lstStyle/>
                    <a:p>
                      <a:pPr algn="ctr"/>
                      <a:r>
                        <a:rPr lang="en-US" sz="2800" dirty="0"/>
                        <a:t>.00</a:t>
                      </a:r>
                    </a:p>
                  </a:txBody>
                  <a:tcPr/>
                </a:tc>
                <a:extLst>
                  <a:ext uri="{0D108BD9-81ED-4DB2-BD59-A6C34878D82A}">
                    <a16:rowId xmlns:a16="http://schemas.microsoft.com/office/drawing/2014/main" val="1917846991"/>
                  </a:ext>
                </a:extLst>
              </a:tr>
            </a:tbl>
          </a:graphicData>
        </a:graphic>
      </p:graphicFrame>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graphicFrame>
        <p:nvGraphicFramePr>
          <p:cNvPr id="13" name="Table 12">
            <a:extLst>
              <a:ext uri="{FF2B5EF4-FFF2-40B4-BE49-F238E27FC236}">
                <a16:creationId xmlns:a16="http://schemas.microsoft.com/office/drawing/2014/main" id="{5F9867C9-2B0C-4985-8DE4-6599026BAD90}"/>
              </a:ext>
            </a:extLst>
          </p:cNvPr>
          <p:cNvGraphicFramePr>
            <a:graphicFrameLocks noGrp="1"/>
          </p:cNvGraphicFramePr>
          <p:nvPr>
            <p:extLst>
              <p:ext uri="{D42A27DB-BD31-4B8C-83A1-F6EECF244321}">
                <p14:modId xmlns:p14="http://schemas.microsoft.com/office/powerpoint/2010/main" val="3140348100"/>
              </p:ext>
            </p:extLst>
          </p:nvPr>
        </p:nvGraphicFramePr>
        <p:xfrm>
          <a:off x="3216323" y="5268268"/>
          <a:ext cx="3048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tblGrid>
              <a:tr h="266490">
                <a:tc>
                  <a:txBody>
                    <a:bodyPr/>
                    <a:lstStyle/>
                    <a:p>
                      <a:pPr algn="ctr"/>
                      <a:r>
                        <a:rPr lang="en-US" sz="2800" dirty="0"/>
                        <a:t>Simple</a:t>
                      </a:r>
                    </a:p>
                  </a:txBody>
                  <a:tcPr/>
                </a:tc>
                <a:tc>
                  <a:txBody>
                    <a:bodyPr/>
                    <a:lstStyle/>
                    <a:p>
                      <a:pPr algn="ctr"/>
                      <a:r>
                        <a:rPr lang="en-US" sz="2800" dirty="0"/>
                        <a:t>Complex</a:t>
                      </a:r>
                    </a:p>
                  </a:txBody>
                  <a:tcPr/>
                </a:tc>
                <a:extLst>
                  <a:ext uri="{0D108BD9-81ED-4DB2-BD59-A6C34878D82A}">
                    <a16:rowId xmlns:a16="http://schemas.microsoft.com/office/drawing/2014/main" val="1752848618"/>
                  </a:ext>
                </a:extLst>
              </a:tr>
              <a:tr h="370840">
                <a:tc>
                  <a:txBody>
                    <a:bodyPr/>
                    <a:lstStyle/>
                    <a:p>
                      <a:pPr algn="ctr"/>
                      <a:r>
                        <a:rPr lang="en-US" sz="2800" dirty="0"/>
                        <a:t>.92</a:t>
                      </a:r>
                    </a:p>
                  </a:txBody>
                  <a:tcPr/>
                </a:tc>
                <a:tc>
                  <a:txBody>
                    <a:bodyPr/>
                    <a:lstStyle/>
                    <a:p>
                      <a:pPr algn="ctr"/>
                      <a:r>
                        <a:rPr lang="en-US" sz="2800" dirty="0"/>
                        <a:t>.08</a:t>
                      </a:r>
                    </a:p>
                  </a:txBody>
                  <a:tcPr/>
                </a:tc>
                <a:extLst>
                  <a:ext uri="{0D108BD9-81ED-4DB2-BD59-A6C34878D82A}">
                    <a16:rowId xmlns:a16="http://schemas.microsoft.com/office/drawing/2014/main" val="1917846991"/>
                  </a:ext>
                </a:extLst>
              </a:tr>
            </a:tbl>
          </a:graphicData>
        </a:graphic>
      </p:graphicFrame>
      <p:graphicFrame>
        <p:nvGraphicFramePr>
          <p:cNvPr id="20" name="Table 19">
            <a:extLst>
              <a:ext uri="{FF2B5EF4-FFF2-40B4-BE49-F238E27FC236}">
                <a16:creationId xmlns:a16="http://schemas.microsoft.com/office/drawing/2014/main" id="{19476363-6423-4B52-ABB5-F98CD38533C6}"/>
              </a:ext>
            </a:extLst>
          </p:cNvPr>
          <p:cNvGraphicFramePr>
            <a:graphicFrameLocks noGrp="1"/>
          </p:cNvGraphicFramePr>
          <p:nvPr>
            <p:extLst>
              <p:ext uri="{D42A27DB-BD31-4B8C-83A1-F6EECF244321}">
                <p14:modId xmlns:p14="http://schemas.microsoft.com/office/powerpoint/2010/main" val="2304608338"/>
              </p:ext>
            </p:extLst>
          </p:nvPr>
        </p:nvGraphicFramePr>
        <p:xfrm>
          <a:off x="3978323" y="5268268"/>
          <a:ext cx="1524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tblGrid>
              <a:tr h="266490">
                <a:tc>
                  <a:txBody>
                    <a:bodyPr/>
                    <a:lstStyle/>
                    <a:p>
                      <a:pPr algn="ctr"/>
                      <a:r>
                        <a:rPr lang="en-US" sz="2800" dirty="0"/>
                        <a:t>Size</a:t>
                      </a:r>
                    </a:p>
                  </a:txBody>
                  <a:tcPr/>
                </a:tc>
                <a:extLst>
                  <a:ext uri="{0D108BD9-81ED-4DB2-BD59-A6C34878D82A}">
                    <a16:rowId xmlns:a16="http://schemas.microsoft.com/office/drawing/2014/main" val="1752848618"/>
                  </a:ext>
                </a:extLst>
              </a:tr>
              <a:tr h="370840">
                <a:tc>
                  <a:txBody>
                    <a:bodyPr/>
                    <a:lstStyle/>
                    <a:p>
                      <a:pPr algn="ctr"/>
                      <a:r>
                        <a:rPr lang="en-US" sz="2800" dirty="0"/>
                        <a:t>1kb</a:t>
                      </a:r>
                    </a:p>
                  </a:txBody>
                  <a:tcPr/>
                </a:tc>
                <a:extLst>
                  <a:ext uri="{0D108BD9-81ED-4DB2-BD59-A6C34878D82A}">
                    <a16:rowId xmlns:a16="http://schemas.microsoft.com/office/drawing/2014/main" val="1917846991"/>
                  </a:ext>
                </a:extLst>
              </a:tr>
            </a:tbl>
          </a:graphicData>
        </a:graphic>
      </p:graphicFrame>
    </p:spTree>
    <p:extLst>
      <p:ext uri="{BB962C8B-B14F-4D97-AF65-F5344CB8AC3E}">
        <p14:creationId xmlns:p14="http://schemas.microsoft.com/office/powerpoint/2010/main" val="345913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08277D4-841B-4B7B-92D6-B904546F9BC8}"/>
              </a:ext>
            </a:extLst>
          </p:cNvPr>
          <p:cNvSpPr>
            <a:spLocks noGrp="1"/>
          </p:cNvSpPr>
          <p:nvPr>
            <p:ph idx="1"/>
          </p:nvPr>
        </p:nvSpPr>
        <p:spPr/>
        <p:txBody>
          <a:bodyPr/>
          <a:lstStyle/>
          <a:p>
            <a:r>
              <a:rPr lang="en-US" dirty="0"/>
              <a:t>CRUD ratio = [.17, .75, .08, 0]</a:t>
            </a:r>
          </a:p>
          <a:p>
            <a:r>
              <a:rPr lang="en-US" dirty="0"/>
              <a:t>Complexity = [.08, .92]</a:t>
            </a:r>
          </a:p>
          <a:p>
            <a:r>
              <a:rPr lang="en-US" dirty="0"/>
              <a:t>Size = 1kb</a:t>
            </a:r>
          </a:p>
          <a:p>
            <a:endParaRPr lang="en-US" dirty="0"/>
          </a:p>
          <a:p>
            <a:pPr marL="0" indent="0">
              <a:buNone/>
            </a:pPr>
            <a:endParaRPr lang="en-US" dirty="0"/>
          </a:p>
        </p:txBody>
      </p:sp>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sp>
        <p:nvSpPr>
          <p:cNvPr id="14" name="Rectangle 13">
            <a:extLst>
              <a:ext uri="{FF2B5EF4-FFF2-40B4-BE49-F238E27FC236}">
                <a16:creationId xmlns:a16="http://schemas.microsoft.com/office/drawing/2014/main" id="{D56B6AC6-1329-4EFB-9444-C6A264956CF7}"/>
              </a:ext>
            </a:extLst>
          </p:cNvPr>
          <p:cNvSpPr/>
          <p:nvPr/>
        </p:nvSpPr>
        <p:spPr>
          <a:xfrm>
            <a:off x="6686900" y="1189282"/>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Read-heavy</a:t>
            </a:r>
          </a:p>
        </p:txBody>
      </p:sp>
      <p:sp>
        <p:nvSpPr>
          <p:cNvPr id="16" name="Rectangle 15">
            <a:extLst>
              <a:ext uri="{FF2B5EF4-FFF2-40B4-BE49-F238E27FC236}">
                <a16:creationId xmlns:a16="http://schemas.microsoft.com/office/drawing/2014/main" id="{CAE6F3C5-93AD-46C0-8736-40321DE98473}"/>
              </a:ext>
            </a:extLst>
          </p:cNvPr>
          <p:cNvSpPr/>
          <p:nvPr/>
        </p:nvSpPr>
        <p:spPr>
          <a:xfrm>
            <a:off x="6686900" y="2316854"/>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complexity</a:t>
            </a:r>
          </a:p>
        </p:txBody>
      </p:sp>
      <p:sp>
        <p:nvSpPr>
          <p:cNvPr id="17" name="Rectangle 16">
            <a:extLst>
              <a:ext uri="{FF2B5EF4-FFF2-40B4-BE49-F238E27FC236}">
                <a16:creationId xmlns:a16="http://schemas.microsoft.com/office/drawing/2014/main" id="{163B8333-21B7-452A-8ECA-5462316BB1EB}"/>
              </a:ext>
            </a:extLst>
          </p:cNvPr>
          <p:cNvSpPr/>
          <p:nvPr/>
        </p:nvSpPr>
        <p:spPr>
          <a:xfrm>
            <a:off x="6686900" y="3444426"/>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Small values</a:t>
            </a:r>
            <a:endParaRPr lang="en-US" sz="2400" dirty="0"/>
          </a:p>
        </p:txBody>
      </p:sp>
      <p:sp>
        <p:nvSpPr>
          <p:cNvPr id="10" name="Rectangle 9">
            <a:extLst>
              <a:ext uri="{FF2B5EF4-FFF2-40B4-BE49-F238E27FC236}">
                <a16:creationId xmlns:a16="http://schemas.microsoft.com/office/drawing/2014/main" id="{82FD7696-F440-4F42-BABF-F3E83DA189FD}"/>
              </a:ext>
            </a:extLst>
          </p:cNvPr>
          <p:cNvSpPr/>
          <p:nvPr/>
        </p:nvSpPr>
        <p:spPr>
          <a:xfrm>
            <a:off x="3647901" y="5436379"/>
            <a:ext cx="1767092" cy="8695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Graph</a:t>
            </a:r>
            <a:endParaRPr lang="en-US" dirty="0"/>
          </a:p>
        </p:txBody>
      </p:sp>
      <p:sp>
        <p:nvSpPr>
          <p:cNvPr id="2" name="Arrow: Right 1">
            <a:extLst>
              <a:ext uri="{FF2B5EF4-FFF2-40B4-BE49-F238E27FC236}">
                <a16:creationId xmlns:a16="http://schemas.microsoft.com/office/drawing/2014/main" id="{E1E78C78-6C93-4BBD-ACD7-5ED159B76460}"/>
              </a:ext>
            </a:extLst>
          </p:cNvPr>
          <p:cNvSpPr/>
          <p:nvPr/>
        </p:nvSpPr>
        <p:spPr>
          <a:xfrm rot="1950406">
            <a:off x="1542700" y="4417945"/>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4E87CE8-E8DB-4E62-B415-98E5229549AC}"/>
              </a:ext>
            </a:extLst>
          </p:cNvPr>
          <p:cNvSpPr/>
          <p:nvPr/>
        </p:nvSpPr>
        <p:spPr>
          <a:xfrm rot="9023948">
            <a:off x="5452650" y="4454426"/>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0769241-61CE-4048-958F-26EB61B64A76}"/>
              </a:ext>
            </a:extLst>
          </p:cNvPr>
          <p:cNvSpPr/>
          <p:nvPr/>
        </p:nvSpPr>
        <p:spPr>
          <a:xfrm rot="5400000">
            <a:off x="3957964" y="4376469"/>
            <a:ext cx="1228072"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EE0F868-F958-401D-957A-0C0CECFF23FB}"/>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425341" y="4100775"/>
            <a:ext cx="2288958" cy="2253743"/>
          </a:xfrm>
          <a:prstGeom prst="rect">
            <a:avLst/>
          </a:prstGeom>
        </p:spPr>
      </p:pic>
      <p:sp>
        <p:nvSpPr>
          <p:cNvPr id="13" name="Arrow: Right 12">
            <a:extLst>
              <a:ext uri="{FF2B5EF4-FFF2-40B4-BE49-F238E27FC236}">
                <a16:creationId xmlns:a16="http://schemas.microsoft.com/office/drawing/2014/main" id="{1AB48FF0-1A7E-454C-8D10-0C13B68791EE}"/>
              </a:ext>
            </a:extLst>
          </p:cNvPr>
          <p:cNvSpPr/>
          <p:nvPr/>
        </p:nvSpPr>
        <p:spPr>
          <a:xfrm>
            <a:off x="5633194" y="5571716"/>
            <a:ext cx="1509620" cy="666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DB4273-1DBF-41B7-9BDE-D7D7BFD07435}"/>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022892" y="5102674"/>
            <a:ext cx="2008976" cy="1615610"/>
          </a:xfrm>
          <a:prstGeom prst="rect">
            <a:avLst/>
          </a:prstGeom>
        </p:spPr>
      </p:pic>
    </p:spTree>
    <p:extLst>
      <p:ext uri="{BB962C8B-B14F-4D97-AF65-F5344CB8AC3E}">
        <p14:creationId xmlns:p14="http://schemas.microsoft.com/office/powerpoint/2010/main" val="17008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2.22222E-6 4.44444E-6 L -0.65417 0.26088 " pathEditMode="relative" rAng="0" ptsTypes="AA">
                                      <p:cBhvr>
                                        <p:cTn id="18" dur="2000" fill="hold"/>
                                        <p:tgtEl>
                                          <p:spTgt spid="14"/>
                                        </p:tgtEl>
                                        <p:attrNameLst>
                                          <p:attrName>ppt_x</p:attrName>
                                          <p:attrName>ppt_y</p:attrName>
                                        </p:attrNameLst>
                                      </p:cBhvr>
                                      <p:rCtr x="-32708" y="13032"/>
                                    </p:animMotion>
                                  </p:childTnLst>
                                </p:cTn>
                              </p:par>
                              <p:par>
                                <p:cTn id="19" presetID="42" presetClass="path" presetSubtype="0" accel="50000" decel="50000" fill="hold" grpId="1" nodeType="withEffect">
                                  <p:stCondLst>
                                    <p:cond delay="0"/>
                                  </p:stCondLst>
                                  <p:childTnLst>
                                    <p:animMotion origin="layout" path="M 2.22222E-6 2.59259E-6 L -0.32778 0.09653 " pathEditMode="relative" rAng="0" ptsTypes="AA">
                                      <p:cBhvr>
                                        <p:cTn id="20" dur="2000" fill="hold"/>
                                        <p:tgtEl>
                                          <p:spTgt spid="16"/>
                                        </p:tgtEl>
                                        <p:attrNameLst>
                                          <p:attrName>ppt_x</p:attrName>
                                          <p:attrName>ppt_y</p:attrName>
                                        </p:attrNameLst>
                                      </p:cBhvr>
                                      <p:rCtr x="-16389" y="4815"/>
                                    </p:animMotion>
                                  </p:childTnLst>
                                </p:cTn>
                              </p:par>
                              <p:par>
                                <p:cTn id="21" presetID="42" presetClass="path" presetSubtype="0" accel="50000" decel="50000" fill="hold" grpId="1" nodeType="withEffect">
                                  <p:stCondLst>
                                    <p:cond delay="0"/>
                                  </p:stCondLst>
                                  <p:childTnLst>
                                    <p:animMotion origin="layout" path="M 2.22222E-6 7.40741E-7 L 0.00017 -0.06551 " pathEditMode="relative" rAng="0" ptsTypes="AA">
                                      <p:cBhvr>
                                        <p:cTn id="22" dur="2000" fill="hold"/>
                                        <p:tgtEl>
                                          <p:spTgt spid="17"/>
                                        </p:tgtEl>
                                        <p:attrNameLst>
                                          <p:attrName>ppt_x</p:attrName>
                                          <p:attrName>ppt_y</p:attrName>
                                        </p:attrNameLst>
                                      </p:cBhvr>
                                      <p:rCtr x="0" y="-3287"/>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2000"/>
                            </p:stCondLst>
                            <p:childTnLst>
                              <p:par>
                                <p:cTn id="33" presetID="8" presetClass="emph" presetSubtype="0" fill="hold" nodeType="afterEffect">
                                  <p:stCondLst>
                                    <p:cond delay="0"/>
                                  </p:stCondLst>
                                  <p:childTnLst>
                                    <p:animRot by="21600000">
                                      <p:cBhvr>
                                        <p:cTn id="34" dur="5000" fill="hold"/>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42" presetClass="path" presetSubtype="0" accel="50000" decel="50000" fill="hold" grpId="1" nodeType="withEffect">
                                  <p:stCondLst>
                                    <p:cond delay="0"/>
                                  </p:stCondLst>
                                  <p:childTnLst>
                                    <p:animMotion origin="layout" path="M 3.88889E-6 1.48148E-6 L 3.88889E-6 0.00023 " pathEditMode="relative" rAng="0" ptsTypes="AA">
                                      <p:cBhvr>
                                        <p:cTn id="42" dur="2000" fill="hold"/>
                                        <p:tgtEl>
                                          <p:spTgt spid="10"/>
                                        </p:tgtEl>
                                        <p:attrNameLst>
                                          <p:attrName>ppt_x</p:attrName>
                                          <p:attrName>ppt_y</p:attrName>
                                        </p:attrNameLst>
                                      </p:cBhvr>
                                      <p:rCtr x="0" y="0"/>
                                    </p:animMotion>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7" grpId="0" animBg="1"/>
      <p:bldP spid="17" grpId="1" animBg="1"/>
      <p:bldP spid="10" grpId="0" animBg="1"/>
      <p:bldP spid="10" grpId="1" animBg="1"/>
      <p:bldP spid="2" grpId="0" animBg="1"/>
      <p:bldP spid="12" grpId="0" animBg="1"/>
      <p:bldP spid="15" grpId="0" animBg="1"/>
      <p:bldP spid="13" grpId="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E7C9D9-6C9C-4A77-9920-F68AAAA05A3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13000" y="1441315"/>
            <a:ext cx="4394200" cy="4394200"/>
          </a:xfrm>
          <a:prstGeom prst="rect">
            <a:avLst/>
          </a:prstGeom>
        </p:spPr>
      </p:pic>
      <p:sp>
        <p:nvSpPr>
          <p:cNvPr id="2" name="Title 1"/>
          <p:cNvSpPr>
            <a:spLocks noGrp="1"/>
          </p:cNvSpPr>
          <p:nvPr>
            <p:ph type="title"/>
          </p:nvPr>
        </p:nvSpPr>
        <p:spPr/>
        <p:txBody>
          <a:bodyPr/>
          <a:lstStyle/>
          <a:p>
            <a:r>
              <a:rPr lang="en-US" dirty="0"/>
              <a:t>Questions?</a:t>
            </a:r>
            <a:endParaRPr lang="en-US" sz="4000" dirty="0"/>
          </a:p>
        </p:txBody>
      </p:sp>
      <p:sp>
        <p:nvSpPr>
          <p:cNvPr id="3" name="Content Placeholder 2"/>
          <p:cNvSpPr>
            <a:spLocks noGrp="1"/>
          </p:cNvSpPr>
          <p:nvPr>
            <p:ph idx="1"/>
          </p:nvPr>
        </p:nvSpPr>
        <p:spPr>
          <a:xfrm>
            <a:off x="228600" y="1295400"/>
            <a:ext cx="8686800" cy="5410200"/>
          </a:xfrm>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r>
              <a:rPr lang="en-US" sz="1800" dirty="0"/>
              <a:t>Paul Beach, PhD student</a:t>
            </a:r>
            <a:br>
              <a:rPr lang="en-US" sz="1800" dirty="0"/>
            </a:br>
            <a:r>
              <a:rPr lang="en-US" sz="1800" dirty="0"/>
              <a:t>Air Force Institute of Technology</a:t>
            </a:r>
            <a:br>
              <a:rPr lang="en-US" sz="1800" dirty="0"/>
            </a:br>
            <a:r>
              <a:rPr lang="en-US" sz="1800" dirty="0">
                <a:hlinkClick r:id="rId5"/>
              </a:rPr>
              <a:t>paul.beach@afit.edu</a:t>
            </a:r>
            <a:br>
              <a:rPr lang="en-US" sz="1800" dirty="0"/>
            </a:br>
            <a:endParaRPr lang="en-US" sz="1800" dirty="0"/>
          </a:p>
        </p:txBody>
      </p:sp>
    </p:spTree>
    <p:extLst>
      <p:ext uri="{BB962C8B-B14F-4D97-AF65-F5344CB8AC3E}">
        <p14:creationId xmlns:p14="http://schemas.microsoft.com/office/powerpoint/2010/main" val="71678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06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3526993052"/>
              </p:ext>
            </p:extLst>
          </p:nvPr>
        </p:nvGraphicFramePr>
        <p:xfrm>
          <a:off x="97277" y="1268070"/>
          <a:ext cx="8769219" cy="3154720"/>
        </p:xfrm>
        <a:graphic>
          <a:graphicData uri="http://schemas.openxmlformats.org/drawingml/2006/table">
            <a:tbl>
              <a:tblPr>
                <a:tableStyleId>{616DA210-FB5B-4158-B5E0-FEB733F419BA}</a:tableStyleId>
              </a:tblPr>
              <a:tblGrid>
                <a:gridCol w="2477601">
                  <a:extLst>
                    <a:ext uri="{9D8B030D-6E8A-4147-A177-3AD203B41FA5}">
                      <a16:colId xmlns:a16="http://schemas.microsoft.com/office/drawing/2014/main" val="1098803391"/>
                    </a:ext>
                  </a:extLst>
                </a:gridCol>
                <a:gridCol w="6291618">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Result Timeliness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insert a new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read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update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delete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Aggregate functions</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gather summary statistics (e.g., AVG, SUM)</a:t>
                      </a:r>
                    </a:p>
                  </a:txBody>
                  <a:tcPr marL="68580" marR="68580" marT="0" marB="0" anchor="ctr"/>
                </a:tc>
                <a:extLst>
                  <a:ext uri="{0D108BD9-81ED-4DB2-BD59-A6C34878D82A}">
                    <a16:rowId xmlns:a16="http://schemas.microsoft.com/office/drawing/2014/main" val="879110052"/>
                  </a:ext>
                </a:extLst>
              </a:tr>
            </a:tbl>
          </a:graphicData>
        </a:graphic>
      </p:graphicFrame>
    </p:spTree>
    <p:extLst>
      <p:ext uri="{BB962C8B-B14F-4D97-AF65-F5344CB8AC3E}">
        <p14:creationId xmlns:p14="http://schemas.microsoft.com/office/powerpoint/2010/main" val="285029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 (</a:t>
            </a:r>
            <a:r>
              <a:rPr lang="en-US" dirty="0" err="1"/>
              <a:t>con’t</a:t>
            </a:r>
            <a:r>
              <a:rPr lang="en-US" dirty="0"/>
              <a:t>)</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2217279145"/>
              </p:ext>
            </p:extLst>
          </p:nvPr>
        </p:nvGraphicFramePr>
        <p:xfrm>
          <a:off x="52122" y="1268070"/>
          <a:ext cx="8950851" cy="3945585"/>
        </p:xfrm>
        <a:graphic>
          <a:graphicData uri="http://schemas.openxmlformats.org/drawingml/2006/table">
            <a:tbl>
              <a:tblPr>
                <a:tableStyleId>{616DA210-FB5B-4158-B5E0-FEB733F419BA}</a:tableStyleId>
              </a:tblPr>
              <a:tblGrid>
                <a:gridCol w="2249800">
                  <a:extLst>
                    <a:ext uri="{9D8B030D-6E8A-4147-A177-3AD203B41FA5}">
                      <a16:colId xmlns:a16="http://schemas.microsoft.com/office/drawing/2014/main" val="1098803391"/>
                    </a:ext>
                  </a:extLst>
                </a:gridCol>
                <a:gridCol w="6701051">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283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effectLst/>
                        </a:rPr>
                        <a:t>Other Metrics</a:t>
                      </a:r>
                      <a:endParaRPr lang="en-US" sz="20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594056591"/>
                  </a:ext>
                </a:extLst>
              </a:tr>
              <a:tr h="283480">
                <a:tc>
                  <a:txBody>
                    <a:bodyPr/>
                    <a:lstStyle/>
                    <a:p>
                      <a:pPr marL="91440" marR="0" lvl="0" algn="l">
                        <a:spcBef>
                          <a:spcPts val="0"/>
                        </a:spcBef>
                        <a:spcAft>
                          <a:spcPts val="0"/>
                        </a:spcAft>
                      </a:pPr>
                      <a:r>
                        <a:rPr lang="en-US" sz="1800" dirty="0">
                          <a:effectLst/>
                          <a:latin typeface="+mj-lt"/>
                          <a:ea typeface="SimSun" panose="02010600030101010101" pitchFamily="2" charset="-122"/>
                        </a:rPr>
                        <a:t>Data Type</a:t>
                      </a:r>
                      <a:r>
                        <a:rPr lang="en-US" sz="1800" baseline="0" dirty="0">
                          <a:effectLst/>
                          <a:latin typeface="+mj-lt"/>
                          <a:ea typeface="SimSun" panose="02010600030101010101" pitchFamily="2" charset="-122"/>
                        </a:rPr>
                        <a:t> Enforcement</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DBMS enforces data type</a:t>
                      </a:r>
                    </a:p>
                  </a:txBody>
                  <a:tcPr marL="68580" marR="68580" marT="0" marB="0" anchor="ctr"/>
                </a:tc>
                <a:extLst>
                  <a:ext uri="{0D108BD9-81ED-4DB2-BD59-A6C34878D82A}">
                    <a16:rowId xmlns:a16="http://schemas.microsoft.com/office/drawing/2014/main" val="421130196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Query omniscience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(Lacking) foreknowledge of queries (i.e., observing diverse and/or ad hoc queries)</a:t>
                      </a:r>
                    </a:p>
                  </a:txBody>
                  <a:tcPr marL="68580" marR="68580" marT="0" marB="0" anchor="ctr"/>
                </a:tc>
                <a:extLst>
                  <a:ext uri="{0D108BD9-81ED-4DB2-BD59-A6C34878D82A}">
                    <a16:rowId xmlns:a16="http://schemas.microsoft.com/office/drawing/2014/main" val="284958378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Manipulation</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update elements within</a:t>
                      </a:r>
                      <a:r>
                        <a:rPr lang="en-US" sz="1800" baseline="0" dirty="0">
                          <a:effectLst/>
                          <a:latin typeface="+mj-lt"/>
                          <a:ea typeface="SimSun" panose="02010600030101010101" pitchFamily="2" charset="-122"/>
                        </a:rPr>
                        <a:t> a record</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879110052"/>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Cross-record</a:t>
                      </a:r>
                      <a:r>
                        <a:rPr lang="en-US" sz="1800" kern="1200" baseline="0" dirty="0">
                          <a:solidFill>
                            <a:schemeClr val="tx1"/>
                          </a:solidFill>
                          <a:effectLst/>
                          <a:latin typeface="+mn-lt"/>
                          <a:ea typeface="SimSun" panose="02010600030101010101" pitchFamily="2" charset="-122"/>
                          <a:cs typeface="+mn-cs"/>
                        </a:rPr>
                        <a:t> Consistency</a:t>
                      </a:r>
                      <a:endParaRPr lang="en-US" dirty="0"/>
                    </a:p>
                  </a:txBody>
                  <a:tcPr marL="68580" marR="68580" marT="0" marB="0" anchor="ctr"/>
                </a:tc>
                <a:tc>
                  <a:txBody>
                    <a:bodyPr/>
                    <a:lstStyle/>
                    <a:p>
                      <a:r>
                        <a:rPr lang="en-US" dirty="0"/>
                        <a:t>Ability to perform updates to multiple records based on relationships</a:t>
                      </a:r>
                    </a:p>
                  </a:txBody>
                  <a:tcPr marL="68580" marR="68580" marT="0" marB="0" anchor="ctr"/>
                </a:tc>
                <a:extLst>
                  <a:ext uri="{0D108BD9-81ED-4DB2-BD59-A6C34878D82A}">
                    <a16:rowId xmlns:a16="http://schemas.microsoft.com/office/drawing/2014/main" val="3946219322"/>
                  </a:ext>
                </a:extLst>
              </a:tr>
              <a:tr h="360155">
                <a:tc>
                  <a:txBody>
                    <a:bodyPr/>
                    <a:lstStyle/>
                    <a:p>
                      <a:pPr marL="91440" lvl="0"/>
                      <a:r>
                        <a:rPr lang="en-US" dirty="0"/>
                        <a:t>Plasticity</a:t>
                      </a:r>
                    </a:p>
                  </a:txBody>
                  <a:tcPr marL="68580" marR="68580" marT="0" marB="0" anchor="ctr"/>
                </a:tc>
                <a:tc>
                  <a:txBody>
                    <a:bodyPr/>
                    <a:lstStyle/>
                    <a:p>
                      <a:r>
                        <a:rPr lang="en-US" dirty="0"/>
                        <a:t>Ability to dynamically add or remove elements in existing records</a:t>
                      </a:r>
                    </a:p>
                  </a:txBody>
                  <a:tcPr marL="68580" marR="68580" marT="0" marB="0" anchor="ctr"/>
                </a:tc>
                <a:extLst>
                  <a:ext uri="{0D108BD9-81ED-4DB2-BD59-A6C34878D82A}">
                    <a16:rowId xmlns:a16="http://schemas.microsoft.com/office/drawing/2014/main" val="682025089"/>
                  </a:ext>
                </a:extLst>
              </a:tr>
              <a:tr h="360155">
                <a:tc>
                  <a:txBody>
                    <a:bodyPr/>
                    <a:lstStyle/>
                    <a:p>
                      <a:pPr marL="91440" lvl="0"/>
                      <a:r>
                        <a:rPr lang="en-US" dirty="0"/>
                        <a:t>Large aggregates</a:t>
                      </a:r>
                    </a:p>
                  </a:txBody>
                  <a:tcPr marL="68580" marR="68580" marT="0" marB="0" anchor="ctr"/>
                </a:tc>
                <a:tc>
                  <a:txBody>
                    <a:bodyPr/>
                    <a:lstStyle/>
                    <a:p>
                      <a:r>
                        <a:rPr lang="en-US" dirty="0"/>
                        <a:t>The average</a:t>
                      </a:r>
                      <a:r>
                        <a:rPr lang="en-US" baseline="0" dirty="0"/>
                        <a:t> records size is considered large (e.g., &gt;1GB)</a:t>
                      </a:r>
                      <a:endParaRPr lang="en-US" dirty="0"/>
                    </a:p>
                  </a:txBody>
                  <a:tcPr marL="68580" marR="68580" marT="0" marB="0" anchor="ctr"/>
                </a:tc>
                <a:extLst>
                  <a:ext uri="{0D108BD9-81ED-4DB2-BD59-A6C34878D82A}">
                    <a16:rowId xmlns:a16="http://schemas.microsoft.com/office/drawing/2014/main" val="3992973317"/>
                  </a:ext>
                </a:extLst>
              </a:tr>
            </a:tbl>
          </a:graphicData>
        </a:graphic>
      </p:graphicFrame>
    </p:spTree>
    <p:extLst>
      <p:ext uri="{BB962C8B-B14F-4D97-AF65-F5344CB8AC3E}">
        <p14:creationId xmlns:p14="http://schemas.microsoft.com/office/powerpoint/2010/main" val="279728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0E4F-CCEF-4339-BE5F-ABA7465CF84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6D3CD4D-C26D-41ED-8BEB-5DC78422A72C}"/>
              </a:ext>
            </a:extLst>
          </p:cNvPr>
          <p:cNvSpPr>
            <a:spLocks noGrp="1"/>
          </p:cNvSpPr>
          <p:nvPr>
            <p:ph idx="1"/>
          </p:nvPr>
        </p:nvSpPr>
        <p:spPr>
          <a:xfrm>
            <a:off x="266700" y="1209644"/>
            <a:ext cx="8496300" cy="5248245"/>
          </a:xfrm>
        </p:spPr>
        <p:txBody>
          <a:bodyPr/>
          <a:lstStyle/>
          <a:p>
            <a:r>
              <a:rPr lang="en-US" sz="2700" dirty="0"/>
              <a:t>Era of “Big Data” has led to the emergence of novel approaches and supporting technologies to cope with ever-increasing amounts of data</a:t>
            </a:r>
          </a:p>
          <a:p>
            <a:pPr lvl="1"/>
            <a:r>
              <a:rPr lang="en-US" sz="2300" dirty="0"/>
              <a:t>For instance, non-relational (NoSQL) data models</a:t>
            </a:r>
          </a:p>
          <a:p>
            <a:r>
              <a:rPr lang="en-US" sz="2700" dirty="0"/>
              <a:t>Although typically employed to store, process and retrieve massive datasets across clusters of machines, previous research has highlighted value in smaller, single-box uses</a:t>
            </a:r>
          </a:p>
          <a:p>
            <a:r>
              <a:rPr lang="en-US" sz="2700" dirty="0"/>
              <a:t>Our research continues these efforts in an attempt to determine if a NoSQL data model may be more suitable than an existing (relational) model in single-box deployments </a:t>
            </a:r>
            <a:r>
              <a:rPr lang="en-US" sz="2700" i="1" dirty="0"/>
              <a:t>through observation of actual usage</a:t>
            </a:r>
            <a:endParaRPr lang="en-US" sz="2700" dirty="0"/>
          </a:p>
        </p:txBody>
      </p:sp>
      <p:sp>
        <p:nvSpPr>
          <p:cNvPr id="4" name="Rectangle 3">
            <a:extLst>
              <a:ext uri="{FF2B5EF4-FFF2-40B4-BE49-F238E27FC236}">
                <a16:creationId xmlns:a16="http://schemas.microsoft.com/office/drawing/2014/main" id="{1CF36B1D-780F-4A6B-B6E2-C1525FECD6A0}"/>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B. T. </a:t>
            </a:r>
            <a:r>
              <a:rPr lang="en-US" sz="1000" dirty="0" err="1">
                <a:solidFill>
                  <a:prstClr val="black"/>
                </a:solidFill>
                <a:latin typeface="Arial" pitchFamily="34" charset="0"/>
                <a:ea typeface="Times New Roman" pitchFamily="18" charset="0"/>
                <a:cs typeface="Arial" pitchFamily="34" charset="0"/>
              </a:rPr>
              <a:t>Langhals</a:t>
            </a:r>
            <a:r>
              <a:rPr lang="en-US" sz="1000" dirty="0">
                <a:solidFill>
                  <a:prstClr val="black"/>
                </a:solidFill>
                <a:latin typeface="Arial" pitchFamily="34" charset="0"/>
                <a:ea typeface="Times New Roman" pitchFamily="18" charset="0"/>
                <a:cs typeface="Arial" pitchFamily="34" charset="0"/>
              </a:rPr>
              <a:t>, M. R. </a:t>
            </a:r>
            <a:r>
              <a:rPr lang="en-US" sz="1000" dirty="0" err="1">
                <a:solidFill>
                  <a:prstClr val="black"/>
                </a:solidFill>
                <a:latin typeface="Arial" pitchFamily="34" charset="0"/>
                <a:ea typeface="Times New Roman" pitchFamily="18" charset="0"/>
                <a:cs typeface="Arial" pitchFamily="34" charset="0"/>
              </a:rPr>
              <a:t>Grimaila</a:t>
            </a:r>
            <a:r>
              <a:rPr lang="en-US" sz="1000" dirty="0">
                <a:solidFill>
                  <a:prstClr val="black"/>
                </a:solidFill>
                <a:latin typeface="Arial" pitchFamily="34" charset="0"/>
                <a:ea typeface="Times New Roman" pitchFamily="18" charset="0"/>
                <a:cs typeface="Arial" pitchFamily="34" charset="0"/>
              </a:rPr>
              <a:t>, and D. D. Hodson, “A Methodology for Evaluating Relational and NoSQL Databases for Small-scale Storage and Retrieval”</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0672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NoSQL Data Models</a:t>
            </a:r>
          </a:p>
          <a:p>
            <a:r>
              <a:rPr lang="en-US"/>
              <a:t>Methodology</a:t>
            </a:r>
            <a:endParaRPr lang="en-US" dirty="0"/>
          </a:p>
          <a:p>
            <a:r>
              <a:rPr lang="en-US" dirty="0"/>
              <a:t>System Overview</a:t>
            </a:r>
          </a:p>
          <a:p>
            <a:r>
              <a:rPr lang="en-US" dirty="0"/>
              <a:t>Proposed Workload Characterization Criteria</a:t>
            </a:r>
          </a:p>
          <a:p>
            <a:r>
              <a:rPr lang="en-US" dirty="0"/>
              <a:t>Hypothetical Use Case</a:t>
            </a:r>
          </a:p>
        </p:txBody>
      </p:sp>
    </p:spTree>
    <p:extLst>
      <p:ext uri="{BB962C8B-B14F-4D97-AF65-F5344CB8AC3E}">
        <p14:creationId xmlns:p14="http://schemas.microsoft.com/office/powerpoint/2010/main" val="228069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 Models</a:t>
            </a:r>
          </a:p>
        </p:txBody>
      </p:sp>
      <p:sp>
        <p:nvSpPr>
          <p:cNvPr id="3" name="Content Placeholder 2"/>
          <p:cNvSpPr>
            <a:spLocks noGrp="1"/>
          </p:cNvSpPr>
          <p:nvPr>
            <p:ph idx="1"/>
          </p:nvPr>
        </p:nvSpPr>
        <p:spPr/>
        <p:txBody>
          <a:bodyPr/>
          <a:lstStyle/>
          <a:p>
            <a:r>
              <a:rPr lang="en-US" dirty="0"/>
              <a:t>Key-Value</a:t>
            </a:r>
          </a:p>
          <a:p>
            <a:r>
              <a:rPr lang="en-US" dirty="0"/>
              <a:t>Document</a:t>
            </a:r>
          </a:p>
          <a:p>
            <a:r>
              <a:rPr lang="en-US" dirty="0"/>
              <a:t>Column Family</a:t>
            </a:r>
          </a:p>
          <a:p>
            <a:r>
              <a:rPr lang="en-US" dirty="0"/>
              <a:t>Graph</a:t>
            </a:r>
          </a:p>
        </p:txBody>
      </p:sp>
      <p:grpSp>
        <p:nvGrpSpPr>
          <p:cNvPr id="21" name="Group 20">
            <a:extLst>
              <a:ext uri="{FF2B5EF4-FFF2-40B4-BE49-F238E27FC236}">
                <a16:creationId xmlns:a16="http://schemas.microsoft.com/office/drawing/2014/main" id="{1EB81946-CA2D-4560-9D50-043119D2411D}"/>
              </a:ext>
            </a:extLst>
          </p:cNvPr>
          <p:cNvGrpSpPr/>
          <p:nvPr/>
        </p:nvGrpSpPr>
        <p:grpSpPr>
          <a:xfrm>
            <a:off x="164130" y="3501737"/>
            <a:ext cx="4368180" cy="2908328"/>
            <a:chOff x="384350" y="1375994"/>
            <a:chExt cx="8610180" cy="4673114"/>
          </a:xfrm>
        </p:grpSpPr>
        <p:sp>
          <p:nvSpPr>
            <p:cNvPr id="16" name="Rectangle 15">
              <a:extLst>
                <a:ext uri="{FF2B5EF4-FFF2-40B4-BE49-F238E27FC236}">
                  <a16:creationId xmlns:a16="http://schemas.microsoft.com/office/drawing/2014/main" id="{0C40591F-6D51-4FCC-8E75-228A3099D55A}"/>
                </a:ext>
              </a:extLst>
            </p:cNvPr>
            <p:cNvSpPr/>
            <p:nvPr/>
          </p:nvSpPr>
          <p:spPr>
            <a:xfrm>
              <a:off x="457199" y="1375994"/>
              <a:ext cx="8537331" cy="46731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descr="Example of a MongoDB document">
              <a:extLst>
                <a:ext uri="{FF2B5EF4-FFF2-40B4-BE49-F238E27FC236}">
                  <a16:creationId xmlns:a16="http://schemas.microsoft.com/office/drawing/2014/main" id="{1B8E1723-CC1E-4FF3-B059-756BB9D99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50" y="1391234"/>
              <a:ext cx="8451500" cy="4551485"/>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A6195468-AED1-49D1-89CB-A089A542D61B}"/>
              </a:ext>
            </a:extLst>
          </p:cNvPr>
          <p:cNvSpPr/>
          <p:nvPr/>
        </p:nvSpPr>
        <p:spPr>
          <a:xfrm>
            <a:off x="0" y="6611779"/>
            <a:ext cx="8915400" cy="246221"/>
          </a:xfrm>
          <a:prstGeom prst="rect">
            <a:avLst/>
          </a:prstGeom>
        </p:spPr>
        <p:txBody>
          <a:bodyPr wrap="square" anchor="b">
            <a:spAutoFit/>
          </a:bodyPr>
          <a:lstStyle/>
          <a:p>
            <a:pPr lvl="0">
              <a:defRPr/>
            </a:pPr>
            <a:r>
              <a:rPr lang="en-US" sz="1000" dirty="0"/>
              <a:t>studio3t.com/whats-new/nosql-database-types/</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pic>
        <p:nvPicPr>
          <p:cNvPr id="22" name="Picture 21">
            <a:extLst>
              <a:ext uri="{FF2B5EF4-FFF2-40B4-BE49-F238E27FC236}">
                <a16:creationId xmlns:a16="http://schemas.microsoft.com/office/drawing/2014/main" id="{BF09F015-9762-4A85-8531-4AA509F18467}"/>
              </a:ext>
            </a:extLst>
          </p:cNvPr>
          <p:cNvPicPr>
            <a:picLocks noChangeAspect="1"/>
          </p:cNvPicPr>
          <p:nvPr/>
        </p:nvPicPr>
        <p:blipFill>
          <a:blip r:embed="rId4"/>
          <a:stretch>
            <a:fillRect/>
          </a:stretch>
        </p:blipFill>
        <p:spPr>
          <a:xfrm>
            <a:off x="4814853" y="3140853"/>
            <a:ext cx="3949735" cy="1448295"/>
          </a:xfrm>
          <a:prstGeom prst="rect">
            <a:avLst/>
          </a:prstGeom>
        </p:spPr>
      </p:pic>
      <p:pic>
        <p:nvPicPr>
          <p:cNvPr id="1028" name="Picture 4" descr="In a graph database, pre-materialized relationships across nodes make querying much faster">
            <a:extLst>
              <a:ext uri="{FF2B5EF4-FFF2-40B4-BE49-F238E27FC236}">
                <a16:creationId xmlns:a16="http://schemas.microsoft.com/office/drawing/2014/main" id="{B92BD38C-86B7-4DC3-993F-0D13A22ED6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0100" y="4861686"/>
            <a:ext cx="4359243" cy="15068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6022" y="1035910"/>
            <a:ext cx="4086978" cy="1804251"/>
          </a:xfrm>
          <a:prstGeom prst="rect">
            <a:avLst/>
          </a:prstGeom>
        </p:spPr>
      </p:pic>
    </p:spTree>
    <p:extLst>
      <p:ext uri="{BB962C8B-B14F-4D97-AF65-F5344CB8AC3E}">
        <p14:creationId xmlns:p14="http://schemas.microsoft.com/office/powerpoint/2010/main" val="192920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4E0E546-1FA4-445C-B430-7D0F0FACE58F}"/>
              </a:ext>
            </a:extLst>
          </p:cNvPr>
          <p:cNvSpPr>
            <a:spLocks noGrp="1"/>
          </p:cNvSpPr>
          <p:nvPr>
            <p:ph sz="half" idx="10"/>
          </p:nvPr>
        </p:nvSpPr>
        <p:spPr>
          <a:xfrm>
            <a:off x="94593" y="1295400"/>
            <a:ext cx="4939861" cy="4953000"/>
          </a:xfrm>
        </p:spPr>
        <p:txBody>
          <a:bodyPr/>
          <a:lstStyle/>
          <a:p>
            <a:pPr marL="0" indent="0">
              <a:buNone/>
            </a:pPr>
            <a:r>
              <a:rPr lang="en-US" dirty="0"/>
              <a:t>Step 1: Monitor Current Usage</a:t>
            </a:r>
          </a:p>
          <a:p>
            <a:pPr marL="0" indent="0">
              <a:buNone/>
            </a:pPr>
            <a:endParaRPr lang="en-US" dirty="0"/>
          </a:p>
          <a:p>
            <a:pPr marL="0" indent="0">
              <a:buNone/>
            </a:pPr>
            <a:r>
              <a:rPr lang="en-US" dirty="0"/>
              <a:t>Step 2: Characterize Observed Usage</a:t>
            </a:r>
          </a:p>
          <a:p>
            <a:pPr marL="0" indent="0">
              <a:buNone/>
            </a:pPr>
            <a:endParaRPr lang="en-US" dirty="0"/>
          </a:p>
          <a:p>
            <a:pPr marL="0" indent="0">
              <a:buNone/>
            </a:pPr>
            <a:r>
              <a:rPr lang="en-US" dirty="0"/>
              <a:t>Step 3: Selection of alternative NoSQL data model</a:t>
            </a:r>
          </a:p>
          <a:p>
            <a:pPr marL="0" indent="0">
              <a:buNone/>
            </a:pPr>
            <a:br>
              <a:rPr lang="en-US" dirty="0"/>
            </a:br>
            <a:r>
              <a:rPr lang="en-US" dirty="0"/>
              <a:t>Step 4: Validation</a:t>
            </a:r>
          </a:p>
        </p:txBody>
      </p:sp>
      <p:pic>
        <p:nvPicPr>
          <p:cNvPr id="12" name="Content Placeholder 11">
            <a:extLst>
              <a:ext uri="{FF2B5EF4-FFF2-40B4-BE49-F238E27FC236}">
                <a16:creationId xmlns:a16="http://schemas.microsoft.com/office/drawing/2014/main" id="{9A7492C4-F294-4F4A-B9ED-DAFC8CA0E398}"/>
              </a:ext>
            </a:extLst>
          </p:cNvPr>
          <p:cNvPicPr>
            <a:picLocks noGrp="1" noChangeAspect="1"/>
          </p:cNvPicPr>
          <p:nvPr>
            <p:ph sz="half" idx="2"/>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43664" y="1188347"/>
            <a:ext cx="3705743" cy="5606831"/>
          </a:xfrm>
        </p:spPr>
      </p:pic>
    </p:spTree>
    <p:extLst>
      <p:ext uri="{BB962C8B-B14F-4D97-AF65-F5344CB8AC3E}">
        <p14:creationId xmlns:p14="http://schemas.microsoft.com/office/powerpoint/2010/main" val="408518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79D9-280A-4880-9B50-5F6B2D73B41A}"/>
              </a:ext>
            </a:extLst>
          </p:cNvPr>
          <p:cNvSpPr>
            <a:spLocks noGrp="1"/>
          </p:cNvSpPr>
          <p:nvPr>
            <p:ph type="title"/>
          </p:nvPr>
        </p:nvSpPr>
        <p:spPr/>
        <p:txBody>
          <a:bodyPr/>
          <a:lstStyle/>
          <a:p>
            <a:r>
              <a:rPr lang="en-US" dirty="0"/>
              <a:t>Generic System Overview</a:t>
            </a:r>
          </a:p>
        </p:txBody>
      </p:sp>
      <p:sp>
        <p:nvSpPr>
          <p:cNvPr id="4" name="Rectangle 3">
            <a:extLst>
              <a:ext uri="{FF2B5EF4-FFF2-40B4-BE49-F238E27FC236}">
                <a16:creationId xmlns:a16="http://schemas.microsoft.com/office/drawing/2014/main" id="{9A7047CB-A00A-4474-A364-0C6FFF75FA63}"/>
              </a:ext>
            </a:extLst>
          </p:cNvPr>
          <p:cNvSpPr/>
          <p:nvPr/>
        </p:nvSpPr>
        <p:spPr>
          <a:xfrm>
            <a:off x="1502286" y="1883562"/>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D2865FB-0CE2-41E3-8D7D-B0E095F50E75}"/>
              </a:ext>
            </a:extLst>
          </p:cNvPr>
          <p:cNvSpPr txBox="1"/>
          <p:nvPr/>
        </p:nvSpPr>
        <p:spPr>
          <a:xfrm>
            <a:off x="316756" y="3190508"/>
            <a:ext cx="891652" cy="461665"/>
          </a:xfrm>
          <a:prstGeom prst="rect">
            <a:avLst/>
          </a:prstGeom>
          <a:noFill/>
        </p:spPr>
        <p:txBody>
          <a:bodyPr wrap="square" rtlCol="0">
            <a:spAutoFit/>
          </a:bodyPr>
          <a:lstStyle/>
          <a:p>
            <a:pPr algn="ctr"/>
            <a:r>
              <a:rPr lang="en-US" sz="2400" dirty="0"/>
              <a:t>User</a:t>
            </a:r>
          </a:p>
        </p:txBody>
      </p:sp>
      <p:sp>
        <p:nvSpPr>
          <p:cNvPr id="7" name="TextBox 6">
            <a:extLst>
              <a:ext uri="{FF2B5EF4-FFF2-40B4-BE49-F238E27FC236}">
                <a16:creationId xmlns:a16="http://schemas.microsoft.com/office/drawing/2014/main" id="{20985B9A-230E-4DDC-A6EE-CF81559DD8B0}"/>
              </a:ext>
            </a:extLst>
          </p:cNvPr>
          <p:cNvSpPr txBox="1"/>
          <p:nvPr/>
        </p:nvSpPr>
        <p:spPr>
          <a:xfrm>
            <a:off x="1724786" y="5425548"/>
            <a:ext cx="2020652" cy="830997"/>
          </a:xfrm>
          <a:prstGeom prst="rect">
            <a:avLst/>
          </a:prstGeom>
          <a:noFill/>
        </p:spPr>
        <p:txBody>
          <a:bodyPr wrap="square" rtlCol="0">
            <a:spAutoFit/>
          </a:bodyPr>
          <a:lstStyle/>
          <a:p>
            <a:pPr algn="ctr"/>
            <a:r>
              <a:rPr lang="en-US" sz="2400" dirty="0"/>
              <a:t>Web-based Application</a:t>
            </a:r>
          </a:p>
        </p:txBody>
      </p:sp>
      <p:sp>
        <p:nvSpPr>
          <p:cNvPr id="6" name="Rectangle 5">
            <a:extLst>
              <a:ext uri="{FF2B5EF4-FFF2-40B4-BE49-F238E27FC236}">
                <a16:creationId xmlns:a16="http://schemas.microsoft.com/office/drawing/2014/main" id="{0F91E91B-40B4-4FD0-ABB5-54D19CBC39F7}"/>
              </a:ext>
            </a:extLst>
          </p:cNvPr>
          <p:cNvSpPr/>
          <p:nvPr/>
        </p:nvSpPr>
        <p:spPr>
          <a:xfrm>
            <a:off x="1880657" y="2393536"/>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App</a:t>
            </a:r>
          </a:p>
        </p:txBody>
      </p:sp>
      <p:sp>
        <p:nvSpPr>
          <p:cNvPr id="9" name="Rectangle 8">
            <a:extLst>
              <a:ext uri="{FF2B5EF4-FFF2-40B4-BE49-F238E27FC236}">
                <a16:creationId xmlns:a16="http://schemas.microsoft.com/office/drawing/2014/main" id="{94C9AE62-B863-4FE6-9D63-9BEFAA284762}"/>
              </a:ext>
            </a:extLst>
          </p:cNvPr>
          <p:cNvSpPr/>
          <p:nvPr/>
        </p:nvSpPr>
        <p:spPr>
          <a:xfrm>
            <a:off x="1880658" y="4012081"/>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Server</a:t>
            </a:r>
          </a:p>
        </p:txBody>
      </p:sp>
      <p:sp>
        <p:nvSpPr>
          <p:cNvPr id="10" name="Rectangle 9">
            <a:extLst>
              <a:ext uri="{FF2B5EF4-FFF2-40B4-BE49-F238E27FC236}">
                <a16:creationId xmlns:a16="http://schemas.microsoft.com/office/drawing/2014/main" id="{48136C6D-44A5-481D-AE56-4373205C4019}"/>
              </a:ext>
            </a:extLst>
          </p:cNvPr>
          <p:cNvSpPr/>
          <p:nvPr/>
        </p:nvSpPr>
        <p:spPr>
          <a:xfrm>
            <a:off x="6504458" y="1913628"/>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FB5637B-584F-4EA6-B51C-63BF0CCE9431}"/>
              </a:ext>
            </a:extLst>
          </p:cNvPr>
          <p:cNvSpPr txBox="1"/>
          <p:nvPr/>
        </p:nvSpPr>
        <p:spPr>
          <a:xfrm>
            <a:off x="6655525" y="5418257"/>
            <a:ext cx="2020652" cy="830997"/>
          </a:xfrm>
          <a:prstGeom prst="rect">
            <a:avLst/>
          </a:prstGeom>
          <a:noFill/>
        </p:spPr>
        <p:txBody>
          <a:bodyPr wrap="square" rtlCol="0">
            <a:spAutoFit/>
          </a:bodyPr>
          <a:lstStyle/>
          <a:p>
            <a:pPr algn="ctr"/>
            <a:r>
              <a:rPr lang="en-US" sz="2400" dirty="0"/>
              <a:t>Database System</a:t>
            </a:r>
          </a:p>
        </p:txBody>
      </p:sp>
      <p:sp>
        <p:nvSpPr>
          <p:cNvPr id="16" name="Rectangle 15">
            <a:extLst>
              <a:ext uri="{FF2B5EF4-FFF2-40B4-BE49-F238E27FC236}">
                <a16:creationId xmlns:a16="http://schemas.microsoft.com/office/drawing/2014/main" id="{0F200104-68AD-4601-9AD2-D2BF2E3A12BF}"/>
              </a:ext>
            </a:extLst>
          </p:cNvPr>
          <p:cNvSpPr/>
          <p:nvPr/>
        </p:nvSpPr>
        <p:spPr>
          <a:xfrm>
            <a:off x="6919227" y="4042692"/>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Database Management System Software</a:t>
            </a:r>
          </a:p>
        </p:txBody>
      </p:sp>
      <p:cxnSp>
        <p:nvCxnSpPr>
          <p:cNvPr id="18" name="Straight Connector 17">
            <a:extLst>
              <a:ext uri="{FF2B5EF4-FFF2-40B4-BE49-F238E27FC236}">
                <a16:creationId xmlns:a16="http://schemas.microsoft.com/office/drawing/2014/main" id="{5B709C5C-4010-4EE8-8C96-D69BA883D81D}"/>
              </a:ext>
            </a:extLst>
          </p:cNvPr>
          <p:cNvCxnSpPr>
            <a:cxnSpLocks/>
            <a:endCxn id="6" idx="1"/>
          </p:cNvCxnSpPr>
          <p:nvPr/>
        </p:nvCxnSpPr>
        <p:spPr>
          <a:xfrm>
            <a:off x="1063271" y="2903288"/>
            <a:ext cx="817386"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21CF5CD3-1702-4F73-B0CD-1581A42319D2}"/>
              </a:ext>
            </a:extLst>
          </p:cNvPr>
          <p:cNvCxnSpPr>
            <a:cxnSpLocks/>
            <a:stCxn id="9" idx="0"/>
            <a:endCxn id="6" idx="2"/>
          </p:cNvCxnSpPr>
          <p:nvPr/>
        </p:nvCxnSpPr>
        <p:spPr>
          <a:xfrm flipH="1" flipV="1">
            <a:off x="2663678" y="3413040"/>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5CD76ED9-1B8C-4A2B-8C44-C36F7A69E740}"/>
              </a:ext>
            </a:extLst>
          </p:cNvPr>
          <p:cNvCxnSpPr>
            <a:cxnSpLocks/>
          </p:cNvCxnSpPr>
          <p:nvPr/>
        </p:nvCxnSpPr>
        <p:spPr>
          <a:xfrm>
            <a:off x="3446698" y="4552444"/>
            <a:ext cx="3472529"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554EC90-E44E-435A-A691-AF3C57D7D470}"/>
              </a:ext>
            </a:extLst>
          </p:cNvPr>
          <p:cNvCxnSpPr>
            <a:cxnSpLocks/>
            <a:stCxn id="16" idx="0"/>
          </p:cNvCxnSpPr>
          <p:nvPr/>
        </p:nvCxnSpPr>
        <p:spPr>
          <a:xfrm flipV="1">
            <a:off x="7702248" y="3174917"/>
            <a:ext cx="0" cy="867775"/>
          </a:xfrm>
          <a:prstGeom prst="line">
            <a:avLst/>
          </a:prstGeom>
          <a:ln w="76200"/>
        </p:spPr>
        <p:style>
          <a:lnRef idx="1">
            <a:schemeClr val="accent2"/>
          </a:lnRef>
          <a:fillRef idx="0">
            <a:schemeClr val="accent2"/>
          </a:fillRef>
          <a:effectRef idx="0">
            <a:schemeClr val="accent2"/>
          </a:effectRef>
          <a:fontRef idx="minor">
            <a:schemeClr val="tx1"/>
          </a:fontRef>
        </p:style>
      </p:cxnSp>
      <p:grpSp>
        <p:nvGrpSpPr>
          <p:cNvPr id="15" name="Group 14">
            <a:extLst>
              <a:ext uri="{FF2B5EF4-FFF2-40B4-BE49-F238E27FC236}">
                <a16:creationId xmlns:a16="http://schemas.microsoft.com/office/drawing/2014/main" id="{A18BC018-66F9-499D-89E8-E984383357AC}"/>
              </a:ext>
            </a:extLst>
          </p:cNvPr>
          <p:cNvGrpSpPr/>
          <p:nvPr/>
        </p:nvGrpSpPr>
        <p:grpSpPr>
          <a:xfrm>
            <a:off x="7047115" y="2278167"/>
            <a:ext cx="1380338" cy="1129417"/>
            <a:chOff x="6696861" y="4069388"/>
            <a:chExt cx="1380338" cy="1129417"/>
          </a:xfrm>
        </p:grpSpPr>
        <p:pic>
          <p:nvPicPr>
            <p:cNvPr id="12" name="Picture 11">
              <a:extLst>
                <a:ext uri="{FF2B5EF4-FFF2-40B4-BE49-F238E27FC236}">
                  <a16:creationId xmlns:a16="http://schemas.microsoft.com/office/drawing/2014/main" id="{7A081280-F602-4191-9F74-42835B0E7D49}"/>
                </a:ext>
              </a:extLst>
            </p:cNvPr>
            <p:cNvPicPr>
              <a:picLocks noChangeAspect="1"/>
            </p:cNvPicPr>
            <p:nvPr/>
          </p:nvPicPr>
          <p:blipFill>
            <a:blip r:embed="rId3">
              <a:duotone>
                <a:prstClr val="black"/>
                <a:schemeClr val="accent2">
                  <a:tint val="45000"/>
                  <a:satMod val="400000"/>
                </a:schemeClr>
              </a:duotone>
            </a:blip>
            <a:stretch>
              <a:fillRect/>
            </a:stretch>
          </p:blipFill>
          <p:spPr>
            <a:xfrm>
              <a:off x="7422066" y="4069388"/>
              <a:ext cx="655133" cy="896750"/>
            </a:xfrm>
            <a:prstGeom prst="rect">
              <a:avLst/>
            </a:prstGeom>
          </p:spPr>
        </p:pic>
        <p:pic>
          <p:nvPicPr>
            <p:cNvPr id="14" name="Picture 13">
              <a:extLst>
                <a:ext uri="{FF2B5EF4-FFF2-40B4-BE49-F238E27FC236}">
                  <a16:creationId xmlns:a16="http://schemas.microsoft.com/office/drawing/2014/main" id="{AB691E1A-2BF1-49D3-BA52-5D226B46675A}"/>
                </a:ext>
              </a:extLst>
            </p:cNvPr>
            <p:cNvPicPr>
              <a:picLocks noChangeAspect="1"/>
            </p:cNvPicPr>
            <p:nvPr/>
          </p:nvPicPr>
          <p:blipFill>
            <a:blip r:embed="rId3">
              <a:duotone>
                <a:prstClr val="black"/>
                <a:schemeClr val="accent2">
                  <a:tint val="45000"/>
                  <a:satMod val="400000"/>
                </a:schemeClr>
              </a:duotone>
            </a:blip>
            <a:stretch>
              <a:fillRect/>
            </a:stretch>
          </p:blipFill>
          <p:spPr>
            <a:xfrm>
              <a:off x="6696861" y="4069388"/>
              <a:ext cx="655133" cy="896750"/>
            </a:xfrm>
            <a:prstGeom prst="rect">
              <a:avLst/>
            </a:prstGeom>
          </p:spPr>
        </p:pic>
        <p:pic>
          <p:nvPicPr>
            <p:cNvPr id="13" name="Picture 12">
              <a:extLst>
                <a:ext uri="{FF2B5EF4-FFF2-40B4-BE49-F238E27FC236}">
                  <a16:creationId xmlns:a16="http://schemas.microsoft.com/office/drawing/2014/main" id="{194BB553-DD1E-4CD3-8897-12F298D392F8}"/>
                </a:ext>
              </a:extLst>
            </p:cNvPr>
            <p:cNvPicPr>
              <a:picLocks noChangeAspect="1"/>
            </p:cNvPicPr>
            <p:nvPr/>
          </p:nvPicPr>
          <p:blipFill>
            <a:blip r:embed="rId3">
              <a:duotone>
                <a:prstClr val="black"/>
                <a:schemeClr val="accent2">
                  <a:tint val="45000"/>
                  <a:satMod val="400000"/>
                </a:schemeClr>
              </a:duotone>
            </a:blip>
            <a:stretch>
              <a:fillRect/>
            </a:stretch>
          </p:blipFill>
          <p:spPr>
            <a:xfrm>
              <a:off x="7024428" y="4302055"/>
              <a:ext cx="655133" cy="896750"/>
            </a:xfrm>
            <a:prstGeom prst="rect">
              <a:avLst/>
            </a:prstGeom>
          </p:spPr>
        </p:pic>
      </p:grpSp>
      <p:pic>
        <p:nvPicPr>
          <p:cNvPr id="2050" name="Picture 2" descr="Image result for user">
            <a:extLst>
              <a:ext uri="{FF2B5EF4-FFF2-40B4-BE49-F238E27FC236}">
                <a16:creationId xmlns:a16="http://schemas.microsoft.com/office/drawing/2014/main" id="{9355A565-A6DE-42C7-9E16-011396AF33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0078" y="1997743"/>
            <a:ext cx="1305008" cy="1305008"/>
          </a:xfrm>
          <a:prstGeom prst="rect">
            <a:avLst/>
          </a:prstGeom>
          <a:noFill/>
          <a:extLst>
            <a:ext uri="{909E8E84-426E-40DD-AFC4-6F175D3DCCD1}">
              <a14:hiddenFill xmlns:a14="http://schemas.microsoft.com/office/drawing/2010/main">
                <a:solidFill>
                  <a:srgbClr val="FFFFFF"/>
                </a:solidFill>
              </a14:hiddenFill>
            </a:ext>
          </a:extLst>
        </p:spPr>
      </p:pic>
      <p:grpSp>
        <p:nvGrpSpPr>
          <p:cNvPr id="2069" name="Group 2068">
            <a:extLst>
              <a:ext uri="{FF2B5EF4-FFF2-40B4-BE49-F238E27FC236}">
                <a16:creationId xmlns:a16="http://schemas.microsoft.com/office/drawing/2014/main" id="{82832A0F-93C6-4409-97E4-924FEF4F0E0A}"/>
              </a:ext>
            </a:extLst>
          </p:cNvPr>
          <p:cNvGrpSpPr/>
          <p:nvPr/>
        </p:nvGrpSpPr>
        <p:grpSpPr>
          <a:xfrm>
            <a:off x="3439884" y="1876271"/>
            <a:ext cx="3479343" cy="5019002"/>
            <a:chOff x="3439884" y="1876271"/>
            <a:chExt cx="3479343" cy="5019002"/>
          </a:xfrm>
        </p:grpSpPr>
        <p:grpSp>
          <p:nvGrpSpPr>
            <p:cNvPr id="2059" name="Group 2058">
              <a:extLst>
                <a:ext uri="{FF2B5EF4-FFF2-40B4-BE49-F238E27FC236}">
                  <a16:creationId xmlns:a16="http://schemas.microsoft.com/office/drawing/2014/main" id="{ACC60758-FD1C-4758-BBA3-CB3413E7C890}"/>
                </a:ext>
              </a:extLst>
            </p:cNvPr>
            <p:cNvGrpSpPr/>
            <p:nvPr/>
          </p:nvGrpSpPr>
          <p:grpSpPr>
            <a:xfrm>
              <a:off x="3439884" y="1876271"/>
              <a:ext cx="3479343" cy="3541986"/>
              <a:chOff x="3439884" y="1876271"/>
              <a:chExt cx="3479343" cy="3541986"/>
            </a:xfrm>
          </p:grpSpPr>
          <p:grpSp>
            <p:nvGrpSpPr>
              <p:cNvPr id="48" name="Group 47">
                <a:extLst>
                  <a:ext uri="{FF2B5EF4-FFF2-40B4-BE49-F238E27FC236}">
                    <a16:creationId xmlns:a16="http://schemas.microsoft.com/office/drawing/2014/main" id="{9F4BEAA9-6E21-4349-8F45-46EC78F34652}"/>
                  </a:ext>
                </a:extLst>
              </p:cNvPr>
              <p:cNvGrpSpPr/>
              <p:nvPr/>
            </p:nvGrpSpPr>
            <p:grpSpPr>
              <a:xfrm>
                <a:off x="3439884" y="1876271"/>
                <a:ext cx="3479343" cy="3541986"/>
                <a:chOff x="3439884" y="1876271"/>
                <a:chExt cx="3479343" cy="3541986"/>
              </a:xfrm>
            </p:grpSpPr>
            <p:sp>
              <p:nvSpPr>
                <p:cNvPr id="38" name="Rectangle 37">
                  <a:extLst>
                    <a:ext uri="{FF2B5EF4-FFF2-40B4-BE49-F238E27FC236}">
                      <a16:creationId xmlns:a16="http://schemas.microsoft.com/office/drawing/2014/main" id="{B2E2B6FE-7ACB-49DC-91A9-4E30AEA90CA7}"/>
                    </a:ext>
                  </a:extLst>
                </p:cNvPr>
                <p:cNvSpPr/>
                <p:nvPr/>
              </p:nvSpPr>
              <p:spPr>
                <a:xfrm>
                  <a:off x="4316922" y="1876271"/>
                  <a:ext cx="1859970" cy="35419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Connector: Elbow 39">
                  <a:extLst>
                    <a:ext uri="{FF2B5EF4-FFF2-40B4-BE49-F238E27FC236}">
                      <a16:creationId xmlns:a16="http://schemas.microsoft.com/office/drawing/2014/main" id="{8F387827-8D02-4323-91BE-C540FF1C7B88}"/>
                    </a:ext>
                  </a:extLst>
                </p:cNvPr>
                <p:cNvCxnSpPr>
                  <a:cxnSpLocks/>
                </p:cNvCxnSpPr>
                <p:nvPr/>
              </p:nvCxnSpPr>
              <p:spPr>
                <a:xfrm rot="10800000" flipV="1">
                  <a:off x="3439884" y="2769778"/>
                  <a:ext cx="1102237" cy="1782666"/>
                </a:xfrm>
                <a:prstGeom prst="bentConnector3">
                  <a:avLst>
                    <a:gd name="adj1" fmla="val 11401"/>
                  </a:avLst>
                </a:prstGeom>
                <a:ln w="76200"/>
              </p:spPr>
              <p:style>
                <a:lnRef idx="1">
                  <a:schemeClr val="accent2"/>
                </a:lnRef>
                <a:fillRef idx="0">
                  <a:schemeClr val="accent2"/>
                </a:fillRef>
                <a:effectRef idx="0">
                  <a:schemeClr val="accent2"/>
                </a:effectRef>
                <a:fontRef idx="minor">
                  <a:schemeClr val="tx1"/>
                </a:fontRef>
              </p:style>
            </p:cxnSp>
            <p:cxnSp>
              <p:nvCxnSpPr>
                <p:cNvPr id="45" name="Connector: Elbow 44">
                  <a:extLst>
                    <a:ext uri="{FF2B5EF4-FFF2-40B4-BE49-F238E27FC236}">
                      <a16:creationId xmlns:a16="http://schemas.microsoft.com/office/drawing/2014/main" id="{D6C9721C-67CA-44BF-AD3E-E4F4771E395B}"/>
                    </a:ext>
                  </a:extLst>
                </p:cNvPr>
                <p:cNvCxnSpPr>
                  <a:cxnSpLocks/>
                  <a:stCxn id="49" idx="3"/>
                  <a:endCxn id="16" idx="1"/>
                </p:cNvCxnSpPr>
                <p:nvPr/>
              </p:nvCxnSpPr>
              <p:spPr>
                <a:xfrm>
                  <a:off x="5922120" y="2739167"/>
                  <a:ext cx="997107" cy="1813277"/>
                </a:xfrm>
                <a:prstGeom prst="bentConnector3">
                  <a:avLst>
                    <a:gd name="adj1" fmla="val 14655"/>
                  </a:avLst>
                </a:prstGeom>
                <a:ln w="76200"/>
              </p:spPr>
              <p:style>
                <a:lnRef idx="1">
                  <a:schemeClr val="accent2"/>
                </a:lnRef>
                <a:fillRef idx="0">
                  <a:schemeClr val="accent2"/>
                </a:fillRef>
                <a:effectRef idx="0">
                  <a:schemeClr val="accent2"/>
                </a:effectRef>
                <a:fontRef idx="minor">
                  <a:schemeClr val="tx1"/>
                </a:fontRef>
              </p:style>
            </p:cxnSp>
            <p:sp>
              <p:nvSpPr>
                <p:cNvPr id="49" name="Rectangle 48">
                  <a:extLst>
                    <a:ext uri="{FF2B5EF4-FFF2-40B4-BE49-F238E27FC236}">
                      <a16:creationId xmlns:a16="http://schemas.microsoft.com/office/drawing/2014/main" id="{D4E2357E-9A39-4160-96EB-7D971BB0B346}"/>
                    </a:ext>
                  </a:extLst>
                </p:cNvPr>
                <p:cNvSpPr/>
                <p:nvPr/>
              </p:nvSpPr>
              <p:spPr>
                <a:xfrm>
                  <a:off x="4548936" y="2229415"/>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endParaRPr lang="en-US" dirty="0"/>
                </a:p>
                <a:p>
                  <a:pPr algn="ctr"/>
                  <a:r>
                    <a:rPr lang="en-US" dirty="0"/>
                    <a:t>Query Monitor</a:t>
                  </a:r>
                </a:p>
              </p:txBody>
            </p:sp>
            <p:pic>
              <p:nvPicPr>
                <p:cNvPr id="35" name="Picture 34">
                  <a:extLst>
                    <a:ext uri="{FF2B5EF4-FFF2-40B4-BE49-F238E27FC236}">
                      <a16:creationId xmlns:a16="http://schemas.microsoft.com/office/drawing/2014/main" id="{1A16A588-B48A-4AEA-A2F5-B7A672192B58}"/>
                    </a:ext>
                  </a:extLst>
                </p:cNvPr>
                <p:cNvPicPr>
                  <a:picLocks noChangeAspect="1"/>
                </p:cNvPicPr>
                <p:nvPr/>
              </p:nvPicPr>
              <p:blipFill>
                <a:blip r:embed="rId5"/>
                <a:stretch>
                  <a:fillRect/>
                </a:stretch>
              </p:blipFill>
              <p:spPr>
                <a:xfrm>
                  <a:off x="4787375" y="2357383"/>
                  <a:ext cx="1035533" cy="425517"/>
                </a:xfrm>
                <a:prstGeom prst="rect">
                  <a:avLst/>
                </a:prstGeom>
              </p:spPr>
            </p:pic>
          </p:grpSp>
          <p:cxnSp>
            <p:nvCxnSpPr>
              <p:cNvPr id="76" name="Straight Connector 75">
                <a:extLst>
                  <a:ext uri="{FF2B5EF4-FFF2-40B4-BE49-F238E27FC236}">
                    <a16:creationId xmlns:a16="http://schemas.microsoft.com/office/drawing/2014/main" id="{E79C9FF7-DEAE-427A-B647-66CECBD23BE5}"/>
                  </a:ext>
                </a:extLst>
              </p:cNvPr>
              <p:cNvCxnSpPr>
                <a:cxnSpLocks/>
              </p:cNvCxnSpPr>
              <p:nvPr/>
            </p:nvCxnSpPr>
            <p:spPr>
              <a:xfrm flipH="1" flipV="1">
                <a:off x="5283980" y="3179386"/>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77" name="Rectangle 76">
                <a:extLst>
                  <a:ext uri="{FF2B5EF4-FFF2-40B4-BE49-F238E27FC236}">
                    <a16:creationId xmlns:a16="http://schemas.microsoft.com/office/drawing/2014/main" id="{25815867-8549-4D52-96D9-9A7783ABB641}"/>
                  </a:ext>
                </a:extLst>
              </p:cNvPr>
              <p:cNvSpPr/>
              <p:nvPr/>
            </p:nvSpPr>
            <p:spPr>
              <a:xfrm>
                <a:off x="4584677" y="3777514"/>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Query Logger &amp; Analysis Tool</a:t>
                </a:r>
              </a:p>
            </p:txBody>
          </p:sp>
        </p:grpSp>
        <p:sp>
          <p:nvSpPr>
            <p:cNvPr id="88" name="TextBox 87">
              <a:extLst>
                <a:ext uri="{FF2B5EF4-FFF2-40B4-BE49-F238E27FC236}">
                  <a16:creationId xmlns:a16="http://schemas.microsoft.com/office/drawing/2014/main" id="{3477475B-C96A-4F6C-96E1-E59816CB7ED3}"/>
                </a:ext>
              </a:extLst>
            </p:cNvPr>
            <p:cNvSpPr txBox="1"/>
            <p:nvPr/>
          </p:nvSpPr>
          <p:spPr>
            <a:xfrm>
              <a:off x="4225202" y="5325613"/>
              <a:ext cx="2020652" cy="1569660"/>
            </a:xfrm>
            <a:prstGeom prst="rect">
              <a:avLst/>
            </a:prstGeom>
            <a:noFill/>
          </p:spPr>
          <p:txBody>
            <a:bodyPr wrap="square" rtlCol="0">
              <a:spAutoFit/>
            </a:bodyPr>
            <a:lstStyle/>
            <a:p>
              <a:pPr algn="ctr"/>
              <a:r>
                <a:rPr lang="en-US" sz="2400" dirty="0"/>
                <a:t>Query Monitoring, Logger &amp; Analysis Tool</a:t>
              </a:r>
            </a:p>
          </p:txBody>
        </p:sp>
      </p:grpSp>
      <p:sp>
        <p:nvSpPr>
          <p:cNvPr id="2070" name="Arrow: Right 2069">
            <a:extLst>
              <a:ext uri="{FF2B5EF4-FFF2-40B4-BE49-F238E27FC236}">
                <a16:creationId xmlns:a16="http://schemas.microsoft.com/office/drawing/2014/main" id="{2A4EBB6B-2938-4397-8BD1-95DBE0DF1528}"/>
              </a:ext>
            </a:extLst>
          </p:cNvPr>
          <p:cNvSpPr/>
          <p:nvPr/>
        </p:nvSpPr>
        <p:spPr>
          <a:xfrm>
            <a:off x="520328" y="2760684"/>
            <a:ext cx="8179544" cy="1748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nsolas" panose="020B0609020204030204" pitchFamily="49" charset="0"/>
              </a:rPr>
              <a:t>SELECT * FROM Customers WHERE </a:t>
            </a:r>
            <a:r>
              <a:rPr lang="en-US" sz="2400" dirty="0" err="1">
                <a:latin typeface="Consolas" panose="020B0609020204030204" pitchFamily="49" charset="0"/>
              </a:rPr>
              <a:t>Last_Name</a:t>
            </a:r>
            <a:r>
              <a:rPr lang="en-US" sz="2400" dirty="0">
                <a:latin typeface="Consolas" panose="020B0609020204030204" pitchFamily="49" charset="0"/>
              </a:rPr>
              <a:t>='Smith';</a:t>
            </a:r>
          </a:p>
        </p:txBody>
      </p:sp>
      <p:sp>
        <p:nvSpPr>
          <p:cNvPr id="2074" name="Arrow: Right 2073">
            <a:extLst>
              <a:ext uri="{FF2B5EF4-FFF2-40B4-BE49-F238E27FC236}">
                <a16:creationId xmlns:a16="http://schemas.microsoft.com/office/drawing/2014/main" id="{0AF22886-50C2-4281-B30A-037DA77FCCFC}"/>
              </a:ext>
            </a:extLst>
          </p:cNvPr>
          <p:cNvSpPr/>
          <p:nvPr/>
        </p:nvSpPr>
        <p:spPr>
          <a:xfrm rot="10800000" flipV="1">
            <a:off x="-47426" y="570646"/>
            <a:ext cx="9192723" cy="58165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2"/>
            <a:r>
              <a:rPr lang="en-US" sz="2400" dirty="0">
                <a:latin typeface="Consolas" panose="020B0609020204030204" pitchFamily="49" charset="0"/>
              </a:rPr>
              <a:t>  +---------+-----------+------------+</a:t>
            </a:r>
          </a:p>
          <a:p>
            <a:pPr lvl="2"/>
            <a:r>
              <a:rPr lang="en-US" sz="2400" dirty="0">
                <a:latin typeface="Consolas" panose="020B0609020204030204" pitchFamily="49" charset="0"/>
              </a:rPr>
              <a:t>  | </a:t>
            </a:r>
            <a:r>
              <a:rPr lang="en-US" sz="2400" dirty="0" err="1">
                <a:latin typeface="Consolas" panose="020B0609020204030204" pitchFamily="49" charset="0"/>
              </a:rPr>
              <a:t>Cust_No</a:t>
            </a:r>
            <a:r>
              <a:rPr lang="en-US" sz="2400" dirty="0">
                <a:latin typeface="Consolas" panose="020B0609020204030204" pitchFamily="49" charset="0"/>
              </a:rPr>
              <a:t> | </a:t>
            </a:r>
            <a:r>
              <a:rPr lang="en-US" sz="2400" dirty="0" err="1">
                <a:latin typeface="Consolas" panose="020B0609020204030204" pitchFamily="49" charset="0"/>
              </a:rPr>
              <a:t>Last_Name</a:t>
            </a:r>
            <a:r>
              <a:rPr lang="en-US" sz="2400" dirty="0">
                <a:latin typeface="Consolas" panose="020B0609020204030204" pitchFamily="49" charset="0"/>
              </a:rPr>
              <a:t> | </a:t>
            </a:r>
            <a:r>
              <a:rPr lang="en-US" sz="2400" dirty="0" err="1">
                <a:latin typeface="Consolas" panose="020B0609020204030204" pitchFamily="49" charset="0"/>
              </a:rPr>
              <a:t>First_Name</a:t>
            </a:r>
            <a:r>
              <a:rPr lang="en-US" sz="2400" dirty="0">
                <a:latin typeface="Consolas" panose="020B0609020204030204" pitchFamily="49" charset="0"/>
              </a:rPr>
              <a:t> |</a:t>
            </a:r>
          </a:p>
          <a:p>
            <a:pPr lvl="2"/>
            <a:r>
              <a:rPr lang="en-US" sz="2400" dirty="0">
                <a:latin typeface="Consolas" panose="020B0609020204030204" pitchFamily="49" charset="0"/>
              </a:rPr>
              <a:t>  +---------+-----------+------------+</a:t>
            </a:r>
          </a:p>
          <a:p>
            <a:pPr lvl="2"/>
            <a:r>
              <a:rPr lang="en-US" sz="2400" dirty="0">
                <a:latin typeface="Consolas" panose="020B0609020204030204" pitchFamily="49" charset="0"/>
              </a:rPr>
              <a:t>  | 1001    | Smith     | John       |</a:t>
            </a:r>
          </a:p>
          <a:p>
            <a:pPr lvl="2"/>
            <a:r>
              <a:rPr lang="en-US" sz="2400" dirty="0">
                <a:latin typeface="Consolas" panose="020B0609020204030204" pitchFamily="49" charset="0"/>
              </a:rPr>
              <a:t>  | 2039    | Smith     | David      |</a:t>
            </a:r>
          </a:p>
          <a:p>
            <a:pPr lvl="2"/>
            <a:r>
              <a:rPr lang="en-US" sz="2400" dirty="0">
                <a:latin typeface="Consolas" panose="020B0609020204030204" pitchFamily="49" charset="0"/>
              </a:rPr>
              <a:t>  | 2098    | Smith     | Matthew    |</a:t>
            </a:r>
          </a:p>
          <a:p>
            <a:pPr lvl="2"/>
            <a:r>
              <a:rPr lang="en-US" sz="2400" dirty="0">
                <a:latin typeface="Consolas" panose="020B0609020204030204" pitchFamily="49" charset="0"/>
              </a:rPr>
              <a:t>  +---------+-----------+------------+</a:t>
            </a:r>
          </a:p>
          <a:p>
            <a:pPr lvl="2"/>
            <a:r>
              <a:rPr lang="en-US" sz="2400" dirty="0">
                <a:latin typeface="Consolas" panose="020B0609020204030204" pitchFamily="49" charset="0"/>
              </a:rPr>
              <a:t>  3 rows in set (0.05 sec)</a:t>
            </a:r>
          </a:p>
        </p:txBody>
      </p:sp>
      <p:sp>
        <p:nvSpPr>
          <p:cNvPr id="33" name="Title 1">
            <a:extLst>
              <a:ext uri="{FF2B5EF4-FFF2-40B4-BE49-F238E27FC236}">
                <a16:creationId xmlns:a16="http://schemas.microsoft.com/office/drawing/2014/main" id="{92B279D9-280A-4880-9B50-5F6B2D73B41A}"/>
              </a:ext>
            </a:extLst>
          </p:cNvPr>
          <p:cNvSpPr txBox="1">
            <a:spLocks/>
          </p:cNvSpPr>
          <p:nvPr/>
        </p:nvSpPr>
        <p:spPr>
          <a:xfrm>
            <a:off x="457200" y="152400"/>
            <a:ext cx="8305800" cy="762000"/>
          </a:xfrm>
          <a:prstGeom prst="rect">
            <a:avLst/>
          </a:prstGeom>
        </p:spPr>
        <p:txBody>
          <a:bodyPr/>
          <a:lstStyle>
            <a:lvl1pPr algn="l" defTabSz="914400" rtl="0" eaLnBrk="1" latinLnBrk="0" hangingPunct="1">
              <a:spcBef>
                <a:spcPct val="0"/>
              </a:spcBef>
              <a:buNone/>
              <a:defRPr sz="4200" b="1" kern="1200">
                <a:solidFill>
                  <a:schemeClr val="tx1"/>
                </a:solidFill>
                <a:effectLst>
                  <a:outerShdw blurRad="38100" dist="38100" dir="2700000" algn="tl">
                    <a:srgbClr val="000000">
                      <a:alpha val="43137"/>
                    </a:srgbClr>
                  </a:outerShdw>
                </a:effectLst>
                <a:latin typeface="+mj-lt"/>
                <a:ea typeface="+mj-ea"/>
                <a:cs typeface="+mj-cs"/>
              </a:defRPr>
            </a:lvl1pPr>
          </a:lstStyle>
          <a:p>
            <a:pPr fontAlgn="auto">
              <a:spcAft>
                <a:spcPts val="0"/>
              </a:spcAft>
            </a:pPr>
            <a:r>
              <a:rPr lang="en-US" dirty="0"/>
              <a:t>Proposed System</a:t>
            </a:r>
          </a:p>
        </p:txBody>
      </p:sp>
    </p:spTree>
    <p:extLst>
      <p:ext uri="{BB962C8B-B14F-4D97-AF65-F5344CB8AC3E}">
        <p14:creationId xmlns:p14="http://schemas.microsoft.com/office/powerpoint/2010/main" val="161338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fade">
                                      <p:cBhvr>
                                        <p:cTn id="7" dur="2000"/>
                                        <p:tgtEl>
                                          <p:spTgt spid="2069"/>
                                        </p:tgtEl>
                                      </p:cBhvr>
                                    </p:animEffect>
                                  </p:childTnLst>
                                </p:cTn>
                              </p:par>
                              <p:par>
                                <p:cTn id="8" presetID="10" presetClass="exit" presetSubtype="0" fill="hold" grpId="0" nodeType="withEffect">
                                  <p:stCondLst>
                                    <p:cond delay="0"/>
                                  </p:stCondLst>
                                  <p:childTnLst>
                                    <p:animEffect transition="out" filter="fade">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70"/>
                                        </p:tgtEl>
                                        <p:attrNameLst>
                                          <p:attrName>style.visibility</p:attrName>
                                        </p:attrNameLst>
                                      </p:cBhvr>
                                      <p:to>
                                        <p:strVal val="visible"/>
                                      </p:to>
                                    </p:set>
                                    <p:anim calcmode="lin" valueType="num">
                                      <p:cBhvr additive="base">
                                        <p:cTn id="18" dur="1000" fill="hold"/>
                                        <p:tgtEl>
                                          <p:spTgt spid="2070"/>
                                        </p:tgtEl>
                                        <p:attrNameLst>
                                          <p:attrName>ppt_x</p:attrName>
                                        </p:attrNameLst>
                                      </p:cBhvr>
                                      <p:tavLst>
                                        <p:tav tm="0">
                                          <p:val>
                                            <p:strVal val="#ppt_x"/>
                                          </p:val>
                                        </p:tav>
                                        <p:tav tm="100000">
                                          <p:val>
                                            <p:strVal val="#ppt_x"/>
                                          </p:val>
                                        </p:tav>
                                      </p:tavLst>
                                    </p:anim>
                                    <p:anim calcmode="lin" valueType="num">
                                      <p:cBhvr additive="base">
                                        <p:cTn id="19" dur="1000" fill="hold"/>
                                        <p:tgtEl>
                                          <p:spTgt spid="2070"/>
                                        </p:tgtEl>
                                        <p:attrNameLst>
                                          <p:attrName>ppt_y</p:attrName>
                                        </p:attrNameLst>
                                      </p:cBhvr>
                                      <p:tavLst>
                                        <p:tav tm="0">
                                          <p:val>
                                            <p:strVal val="1+#ppt_h/2"/>
                                          </p:val>
                                        </p:tav>
                                        <p:tav tm="100000">
                                          <p:val>
                                            <p:strVal val="#ppt_y"/>
                                          </p:val>
                                        </p:tav>
                                      </p:tavLst>
                                    </p:anim>
                                  </p:childTnLst>
                                </p:cTn>
                              </p:par>
                              <p:par>
                                <p:cTn id="20" presetID="42" presetClass="path" presetSubtype="0" accel="50000" decel="50000" fill="hold" grpId="1" nodeType="withEffect">
                                  <p:stCondLst>
                                    <p:cond delay="0"/>
                                  </p:stCondLst>
                                  <p:childTnLst>
                                    <p:animMotion origin="layout" path="M -0.98264 -0.00185 L 3.33333E-6 -0.00555 " pathEditMode="relative" rAng="0" ptsTypes="AA">
                                      <p:cBhvr>
                                        <p:cTn id="21" dur="1000" fill="hold"/>
                                        <p:tgtEl>
                                          <p:spTgt spid="2070"/>
                                        </p:tgtEl>
                                        <p:attrNameLst>
                                          <p:attrName>ppt_x</p:attrName>
                                          <p:attrName>ppt_y</p:attrName>
                                        </p:attrNameLst>
                                      </p:cBhvr>
                                      <p:rCtr x="49132" y="-185"/>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2070"/>
                                        </p:tgtEl>
                                        <p:attrNameLst>
                                          <p:attrName>style.visibility</p:attrName>
                                        </p:attrNameLst>
                                      </p:cBhvr>
                                      <p:to>
                                        <p:strVal val="hidden"/>
                                      </p:to>
                                    </p:set>
                                  </p:childTnLst>
                                </p:cTn>
                              </p:par>
                              <p:par>
                                <p:cTn id="26" presetID="2" presetClass="entr" presetSubtype="4" fill="hold" grpId="0" nodeType="withEffect">
                                  <p:stCondLst>
                                    <p:cond delay="0"/>
                                  </p:stCondLst>
                                  <p:childTnLst>
                                    <p:set>
                                      <p:cBhvr>
                                        <p:cTn id="27" dur="1" fill="hold">
                                          <p:stCondLst>
                                            <p:cond delay="0"/>
                                          </p:stCondLst>
                                        </p:cTn>
                                        <p:tgtEl>
                                          <p:spTgt spid="2074"/>
                                        </p:tgtEl>
                                        <p:attrNameLst>
                                          <p:attrName>style.visibility</p:attrName>
                                        </p:attrNameLst>
                                      </p:cBhvr>
                                      <p:to>
                                        <p:strVal val="visible"/>
                                      </p:to>
                                    </p:set>
                                    <p:anim calcmode="lin" valueType="num">
                                      <p:cBhvr additive="base">
                                        <p:cTn id="28" dur="1000" fill="hold"/>
                                        <p:tgtEl>
                                          <p:spTgt spid="2074"/>
                                        </p:tgtEl>
                                        <p:attrNameLst>
                                          <p:attrName>ppt_x</p:attrName>
                                        </p:attrNameLst>
                                      </p:cBhvr>
                                      <p:tavLst>
                                        <p:tav tm="0">
                                          <p:val>
                                            <p:strVal val="#ppt_x"/>
                                          </p:val>
                                        </p:tav>
                                        <p:tav tm="100000">
                                          <p:val>
                                            <p:strVal val="#ppt_x"/>
                                          </p:val>
                                        </p:tav>
                                      </p:tavLst>
                                    </p:anim>
                                    <p:anim calcmode="lin" valueType="num">
                                      <p:cBhvr additive="base">
                                        <p:cTn id="29" dur="1000" fill="hold"/>
                                        <p:tgtEl>
                                          <p:spTgt spid="2074"/>
                                        </p:tgtEl>
                                        <p:attrNameLst>
                                          <p:attrName>ppt_y</p:attrName>
                                        </p:attrNameLst>
                                      </p:cBhvr>
                                      <p:tavLst>
                                        <p:tav tm="0">
                                          <p:val>
                                            <p:strVal val="1+#ppt_h/2"/>
                                          </p:val>
                                        </p:tav>
                                        <p:tav tm="100000">
                                          <p:val>
                                            <p:strVal val="#ppt_y"/>
                                          </p:val>
                                        </p:tav>
                                      </p:tavLst>
                                    </p:anim>
                                  </p:childTnLst>
                                </p:cTn>
                              </p:par>
                              <p:par>
                                <p:cTn id="30" presetID="42" presetClass="path" presetSubtype="0" accel="50000" decel="50000" fill="hold" grpId="1" nodeType="withEffect">
                                  <p:stCondLst>
                                    <p:cond delay="0"/>
                                  </p:stCondLst>
                                  <p:childTnLst>
                                    <p:animMotion origin="layout" path="M 1.06458 -0.00926 L 4.16667E-6 4.07407E-6 " pathEditMode="relative" rAng="0" ptsTypes="AA">
                                      <p:cBhvr>
                                        <p:cTn id="31" dur="1000" fill="hold"/>
                                        <p:tgtEl>
                                          <p:spTgt spid="2074"/>
                                        </p:tgtEl>
                                        <p:attrNameLst>
                                          <p:attrName>ppt_x</p:attrName>
                                          <p:attrName>ppt_y</p:attrName>
                                        </p:attrNameLst>
                                      </p:cBhvr>
                                      <p:rCtr x="-53229"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70" grpId="0" animBg="1"/>
      <p:bldP spid="2070" grpId="1" animBg="1"/>
      <p:bldP spid="2070" grpId="2" animBg="1"/>
      <p:bldP spid="2074" grpId="0" animBg="1"/>
      <p:bldP spid="2074" grpId="1"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C77C-7E55-4EB8-8DF7-F3AD07D5F592}"/>
              </a:ext>
            </a:extLst>
          </p:cNvPr>
          <p:cNvSpPr>
            <a:spLocks noGrp="1"/>
          </p:cNvSpPr>
          <p:nvPr>
            <p:ph type="title"/>
          </p:nvPr>
        </p:nvSpPr>
        <p:spPr/>
        <p:txBody>
          <a:bodyPr/>
          <a:lstStyle/>
          <a:p>
            <a:r>
              <a:rPr lang="en-US" dirty="0"/>
              <a:t>Characterizing Workloads</a:t>
            </a:r>
          </a:p>
        </p:txBody>
      </p:sp>
      <p:sp>
        <p:nvSpPr>
          <p:cNvPr id="3" name="Content Placeholder 2">
            <a:extLst>
              <a:ext uri="{FF2B5EF4-FFF2-40B4-BE49-F238E27FC236}">
                <a16:creationId xmlns:a16="http://schemas.microsoft.com/office/drawing/2014/main" id="{2E97523D-2706-4643-9E2F-4CE17743AAE8}"/>
              </a:ext>
            </a:extLst>
          </p:cNvPr>
          <p:cNvSpPr>
            <a:spLocks noGrp="1"/>
          </p:cNvSpPr>
          <p:nvPr>
            <p:ph idx="1"/>
          </p:nvPr>
        </p:nvSpPr>
        <p:spPr/>
        <p:txBody>
          <a:bodyPr/>
          <a:lstStyle/>
          <a:p>
            <a:r>
              <a:rPr lang="en-US" dirty="0"/>
              <a:t>Workload: “requests made by the users of a system”</a:t>
            </a:r>
          </a:p>
          <a:p>
            <a:r>
              <a:rPr lang="en-US" dirty="0"/>
              <a:t>Can I characterize the workload of a database system by observation alone?</a:t>
            </a:r>
          </a:p>
          <a:p>
            <a:r>
              <a:rPr lang="en-US" dirty="0"/>
              <a:t>Can the workload evaluation be used to inform the selection of a suitable NoSQL data model?</a:t>
            </a:r>
          </a:p>
        </p:txBody>
      </p:sp>
      <p:sp>
        <p:nvSpPr>
          <p:cNvPr id="4" name="Rectangle 3">
            <a:extLst>
              <a:ext uri="{FF2B5EF4-FFF2-40B4-BE49-F238E27FC236}">
                <a16:creationId xmlns:a16="http://schemas.microsoft.com/office/drawing/2014/main" id="{DF2BEB81-F185-44A0-85C9-531A8AAA1555}"/>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Jain, The art of computer systems performance analysis: techniques for experimental design, measurement, simulation, and modeling. New York: Wiley, 1991.</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8658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nchor="ctr"/>
          <a:lstStyle/>
          <a:p>
            <a:r>
              <a:rPr lang="en-US" sz="3200" dirty="0"/>
              <a:t>Proposed Workload Characterization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nvPr>
        </p:nvGraphicFramePr>
        <p:xfrm>
          <a:off x="97277" y="1268070"/>
          <a:ext cx="8926290" cy="4972310"/>
        </p:xfrm>
        <a:graphic>
          <a:graphicData uri="http://schemas.openxmlformats.org/drawingml/2006/table">
            <a:tbl>
              <a:tblPr>
                <a:tableStyleId>{616DA210-FB5B-4158-B5E0-FEB733F419BA}</a:tableStyleId>
              </a:tblPr>
              <a:tblGrid>
                <a:gridCol w="2369373">
                  <a:extLst>
                    <a:ext uri="{9D8B030D-6E8A-4147-A177-3AD203B41FA5}">
                      <a16:colId xmlns:a16="http://schemas.microsoft.com/office/drawing/2014/main" val="1098803391"/>
                    </a:ext>
                  </a:extLst>
                </a:gridCol>
                <a:gridCol w="6556917">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CRUD Ratio</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Ratio of create/INSERT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read/SELECT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UPDATE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DELETE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Complexity</a:t>
                      </a:r>
                      <a:endParaRPr lang="en-US" dirty="0"/>
                    </a:p>
                  </a:txBody>
                  <a:tcPr marL="68580" marR="68580" marT="0" marB="0" anchor="ctr"/>
                </a:tc>
                <a:tc>
                  <a:txBody>
                    <a:bodyPr/>
                    <a:lstStyle/>
                    <a:p>
                      <a:r>
                        <a:rPr lang="en-US" dirty="0"/>
                        <a:t>Query by key or range of keys, vs queries by value, conditionals, joins, etc.</a:t>
                      </a:r>
                    </a:p>
                  </a:txBody>
                  <a:tcPr marL="68580" marR="68580" marT="0" marB="0" anchor="ctr"/>
                </a:tc>
                <a:extLst>
                  <a:ext uri="{0D108BD9-81ED-4DB2-BD59-A6C34878D82A}">
                    <a16:rowId xmlns:a16="http://schemas.microsoft.com/office/drawing/2014/main" val="1565628272"/>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Transparency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access individual elements within the specified records</a:t>
                      </a:r>
                    </a:p>
                  </a:txBody>
                  <a:tcPr marL="68580" marR="68580" marT="0" marB="0" anchor="ctr"/>
                </a:tc>
                <a:extLst>
                  <a:ext uri="{0D108BD9-81ED-4DB2-BD59-A6C34878D82A}">
                    <a16:rowId xmlns:a16="http://schemas.microsoft.com/office/drawing/2014/main" val="3946219322"/>
                  </a:ext>
                </a:extLst>
              </a:tr>
              <a:tr h="360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Other Metrics</a:t>
                      </a:r>
                      <a:endParaRPr lang="en-US" sz="1800" kern="1200" dirty="0">
                        <a:solidFill>
                          <a:schemeClr val="tx1"/>
                        </a:solidFill>
                        <a:effectLst/>
                        <a:latin typeface="+mn-lt"/>
                        <a:ea typeface="SimSun" panose="02010600030101010101" pitchFamily="2" charset="-122"/>
                        <a:cs typeface="+mn-cs"/>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68842205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Variety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Measurement of the variety of query structures</a:t>
                      </a:r>
                    </a:p>
                  </a:txBody>
                  <a:tcPr marL="68580" marR="68580" marT="0" marB="0" anchor="ctr"/>
                </a:tc>
                <a:extLst>
                  <a:ext uri="{0D108BD9-81ED-4DB2-BD59-A6C34878D82A}">
                    <a16:rowId xmlns:a16="http://schemas.microsoft.com/office/drawing/2014/main" val="1393152564"/>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Size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Metric determining size of average query from small (&lt;1kb) to large (&gt;1tb)</a:t>
                      </a:r>
                    </a:p>
                  </a:txBody>
                  <a:tcPr marL="68580" marR="68580" marT="0" marB="0" anchor="ctr"/>
                </a:tc>
                <a:extLst>
                  <a:ext uri="{0D108BD9-81ED-4DB2-BD59-A6C34878D82A}">
                    <a16:rowId xmlns:a16="http://schemas.microsoft.com/office/drawing/2014/main" val="894493877"/>
                  </a:ext>
                </a:extLst>
              </a:tr>
            </a:tbl>
          </a:graphicData>
        </a:graphic>
      </p:graphicFrame>
      <p:sp>
        <p:nvSpPr>
          <p:cNvPr id="8" name="Rectangle 7">
            <a:extLst>
              <a:ext uri="{FF2B5EF4-FFF2-40B4-BE49-F238E27FC236}">
                <a16:creationId xmlns:a16="http://schemas.microsoft.com/office/drawing/2014/main" id="{E6A677A3-D0AA-4A94-87B0-3981B5673CCB}"/>
              </a:ext>
            </a:extLst>
          </p:cNvPr>
          <p:cNvSpPr/>
          <p:nvPr/>
        </p:nvSpPr>
        <p:spPr>
          <a:xfrm>
            <a:off x="-43218"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a:t>
            </a:r>
            <a:r>
              <a:rPr lang="en-US" sz="1000" i="1" dirty="0">
                <a:solidFill>
                  <a:prstClr val="black"/>
                </a:solidFill>
                <a:latin typeface="Arial" pitchFamily="34" charset="0"/>
                <a:ea typeface="Times New Roman" pitchFamily="18" charset="0"/>
                <a:cs typeface="Arial" pitchFamily="34" charset="0"/>
              </a:rPr>
              <a:t>A Methodology for Evaluating Relational and NoSQL Databases for Small-scale Storage and Retrieval </a:t>
            </a:r>
            <a:r>
              <a:rPr lang="en-US" sz="1000" dirty="0">
                <a:solidFill>
                  <a:prstClr val="black"/>
                </a:solidFill>
                <a:latin typeface="Arial" pitchFamily="34" charset="0"/>
                <a:ea typeface="Times New Roman" pitchFamily="18" charset="0"/>
                <a:cs typeface="Arial" pitchFamily="34" charset="0"/>
              </a:rPr>
              <a:t>(Doctoral dissertation).</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423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 y="152400"/>
            <a:ext cx="8765627" cy="762000"/>
          </a:xfrm>
        </p:spPr>
        <p:txBody>
          <a:bodyPr/>
          <a:lstStyle/>
          <a:p>
            <a:r>
              <a:rPr lang="en-US" sz="3600" dirty="0"/>
              <a:t>Hypothetical Use Case: Online Forum System</a:t>
            </a:r>
            <a:endParaRPr lang="en-US" dirty="0"/>
          </a:p>
        </p:txBody>
      </p:sp>
      <p:pic>
        <p:nvPicPr>
          <p:cNvPr id="2050" name="Picture 2" descr="Image result for phpbb">
            <a:extLst>
              <a:ext uri="{FF2B5EF4-FFF2-40B4-BE49-F238E27FC236}">
                <a16:creationId xmlns:a16="http://schemas.microsoft.com/office/drawing/2014/main" id="{F887B551-9CBF-4ED5-B94E-8BB4D6C980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779" y="3366016"/>
            <a:ext cx="4516466" cy="2882384"/>
          </a:xfrm>
          <a:prstGeom prst="rect">
            <a:avLst/>
          </a:prstGeom>
          <a:solidFill>
            <a:srgbClr val="FFFFFF">
              <a:shade val="85000"/>
            </a:srgbClr>
          </a:solidFill>
          <a:ln w="12700" cap="sq">
            <a:solidFill>
              <a:srgbClr val="000000"/>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3738853-AC88-40AC-9AF3-385CE23E9826}"/>
              </a:ext>
            </a:extLst>
          </p:cNvPr>
          <p:cNvSpPr>
            <a:spLocks noGrp="1"/>
          </p:cNvSpPr>
          <p:nvPr>
            <p:ph idx="1"/>
          </p:nvPr>
        </p:nvSpPr>
        <p:spPr>
          <a:xfrm>
            <a:off x="457200" y="1295400"/>
            <a:ext cx="8229600" cy="4953000"/>
          </a:xfrm>
        </p:spPr>
        <p:txBody>
          <a:bodyPr/>
          <a:lstStyle/>
          <a:p>
            <a:r>
              <a:rPr lang="en-US" dirty="0"/>
              <a:t>Consider the example of an online forum system</a:t>
            </a:r>
          </a:p>
          <a:p>
            <a:pPr lvl="1"/>
            <a:r>
              <a:rPr lang="en-US" dirty="0"/>
              <a:t>Consist of entities such as subforums, discussion threads, comments, users, etc.</a:t>
            </a:r>
          </a:p>
          <a:p>
            <a:pPr lvl="1"/>
            <a:r>
              <a:rPr lang="en-US" dirty="0"/>
              <a:t>Employs relational (MySQL) backend</a:t>
            </a:r>
          </a:p>
          <a:p>
            <a:pPr lvl="1"/>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5D7736F-7040-4D22-97A9-75F14866ADF7}"/>
              </a:ext>
            </a:extLst>
          </p:cNvPr>
          <p:cNvPicPr>
            <a:picLocks noChangeAspect="1"/>
          </p:cNvPicPr>
          <p:nvPr/>
        </p:nvPicPr>
        <p:blipFill>
          <a:blip r:embed="rId4"/>
          <a:stretch>
            <a:fillRect/>
          </a:stretch>
        </p:blipFill>
        <p:spPr>
          <a:xfrm>
            <a:off x="101601" y="3391846"/>
            <a:ext cx="8860221" cy="2058588"/>
          </a:xfrm>
          <a:prstGeom prst="rect">
            <a:avLst/>
          </a:prstGeom>
          <a:ln w="19050">
            <a:solidFill>
              <a:srgbClr val="000000"/>
            </a:solidFill>
          </a:ln>
        </p:spPr>
      </p:pic>
      <p:pic>
        <p:nvPicPr>
          <p:cNvPr id="8" name="Picture 7">
            <a:extLst>
              <a:ext uri="{FF2B5EF4-FFF2-40B4-BE49-F238E27FC236}">
                <a16:creationId xmlns:a16="http://schemas.microsoft.com/office/drawing/2014/main" id="{539D59B9-5A69-42B7-9C47-4E636290FE2B}"/>
              </a:ext>
            </a:extLst>
          </p:cNvPr>
          <p:cNvPicPr>
            <a:picLocks noChangeAspect="1"/>
          </p:cNvPicPr>
          <p:nvPr/>
        </p:nvPicPr>
        <p:blipFill rotWithShape="1">
          <a:blip r:embed="rId5"/>
          <a:srcRect r="39851" b="13887"/>
          <a:stretch/>
        </p:blipFill>
        <p:spPr>
          <a:xfrm>
            <a:off x="3343596" y="3124468"/>
            <a:ext cx="5516625" cy="3428542"/>
          </a:xfrm>
          <a:prstGeom prst="rect">
            <a:avLst/>
          </a:prstGeom>
          <a:ln w="28575">
            <a:solidFill>
              <a:schemeClr val="tx1"/>
            </a:solidFill>
          </a:ln>
        </p:spPr>
      </p:pic>
      <p:sp>
        <p:nvSpPr>
          <p:cNvPr id="9" name="Rectangle 8">
            <a:extLst>
              <a:ext uri="{FF2B5EF4-FFF2-40B4-BE49-F238E27FC236}">
                <a16:creationId xmlns:a16="http://schemas.microsoft.com/office/drawing/2014/main" id="{8977EA82-D9D1-4D6F-AF1B-4BDB0889D77C}"/>
              </a:ext>
            </a:extLst>
          </p:cNvPr>
          <p:cNvSpPr/>
          <p:nvPr/>
        </p:nvSpPr>
        <p:spPr>
          <a:xfrm>
            <a:off x="0"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try-phpbb.com</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625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
      <a:dk1>
        <a:srgbClr val="808080"/>
      </a:dk1>
      <a:lt1>
        <a:srgbClr val="F8F8F8"/>
      </a:lt1>
      <a:dk2>
        <a:srgbClr val="660033"/>
      </a:dk2>
      <a:lt2>
        <a:srgbClr val="FF9900"/>
      </a:lt2>
      <a:accent1>
        <a:srgbClr val="3399FF"/>
      </a:accent1>
      <a:accent2>
        <a:srgbClr val="99FFCC"/>
      </a:accent2>
      <a:accent3>
        <a:srgbClr val="B8AAAD"/>
      </a:accent3>
      <a:accent4>
        <a:srgbClr val="D4D4D4"/>
      </a:accent4>
      <a:accent5>
        <a:srgbClr val="ADCAFF"/>
      </a:accent5>
      <a:accent6>
        <a:srgbClr val="8AE7B9"/>
      </a:accent6>
      <a:hlink>
        <a:srgbClr val="CC00CC"/>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F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36180</TotalTime>
  <Words>3448</Words>
  <Application>Microsoft Office PowerPoint</Application>
  <PresentationFormat>On-screen Show (4:3)</PresentationFormat>
  <Paragraphs>268</Paragraphs>
  <Slides>15</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Consolas</vt:lpstr>
      <vt:lpstr>Times New Roman</vt:lpstr>
      <vt:lpstr>1_Default Design</vt:lpstr>
      <vt:lpstr>AFIT_Slide_Template</vt:lpstr>
      <vt:lpstr>AFIT Template</vt:lpstr>
      <vt:lpstr>1_AFIT_Slide_Template</vt:lpstr>
      <vt:lpstr>Developing a Methodology for the Identification of Alternative NoSQL Data Models via Observation of Relational Database Usage</vt:lpstr>
      <vt:lpstr>Intro</vt:lpstr>
      <vt:lpstr>Outline</vt:lpstr>
      <vt:lpstr>NoSQL Data Models</vt:lpstr>
      <vt:lpstr>Methodology</vt:lpstr>
      <vt:lpstr>Generic System Overview</vt:lpstr>
      <vt:lpstr>Characterizing Workloads</vt:lpstr>
      <vt:lpstr>Proposed Workload Characterization Criteria</vt:lpstr>
      <vt:lpstr>Hypothetical Use Case: Online Forum System</vt:lpstr>
      <vt:lpstr>Hypothetical Use Case (con’t)</vt:lpstr>
      <vt:lpstr>Hypothetical Use Case (con’t)</vt:lpstr>
      <vt:lpstr>Questions?</vt:lpstr>
      <vt:lpstr>PowerPoint Presentation</vt:lpstr>
      <vt:lpstr>Evaluation Criteria</vt:lpstr>
      <vt:lpstr>Evaluation Criteria (con’t)</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dc:title>
  <dc:creator>Computer Security Division</dc:creator>
  <cp:lastModifiedBy>Paul Beach</cp:lastModifiedBy>
  <cp:revision>2621</cp:revision>
  <cp:lastPrinted>2017-06-22T19:03:33Z</cp:lastPrinted>
  <dcterms:created xsi:type="dcterms:W3CDTF">2001-02-02T13:35:42Z</dcterms:created>
  <dcterms:modified xsi:type="dcterms:W3CDTF">2019-08-01T16:38:56Z</dcterms:modified>
</cp:coreProperties>
</file>