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5"/>
  </p:sldMasterIdLst>
  <p:notesMasterIdLst>
    <p:notesMasterId r:id="rId26"/>
  </p:notesMasterIdLst>
  <p:sldIdLst>
    <p:sldId id="256" r:id="rId6"/>
    <p:sldId id="257" r:id="rId7"/>
    <p:sldId id="261" r:id="rId8"/>
    <p:sldId id="283" r:id="rId9"/>
    <p:sldId id="263" r:id="rId10"/>
    <p:sldId id="265" r:id="rId11"/>
    <p:sldId id="267" r:id="rId12"/>
    <p:sldId id="276" r:id="rId13"/>
    <p:sldId id="277" r:id="rId14"/>
    <p:sldId id="278" r:id="rId15"/>
    <p:sldId id="268" r:id="rId16"/>
    <p:sldId id="284" r:id="rId17"/>
    <p:sldId id="269" r:id="rId18"/>
    <p:sldId id="270" r:id="rId19"/>
    <p:sldId id="271" r:id="rId20"/>
    <p:sldId id="272" r:id="rId21"/>
    <p:sldId id="279" r:id="rId22"/>
    <p:sldId id="281" r:id="rId23"/>
    <p:sldId id="280"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herine Watson" initials="CW" lastIdx="24" clrIdx="0">
    <p:extLst/>
  </p:cmAuthor>
  <p:cmAuthor id="2" name="Neil Peterson" initials="NP" lastIdx="5" clrIdx="1">
    <p:extLst/>
  </p:cmAuthor>
  <p:cmAuthor id="3" name="Cynthia Nottingham" initials="CN"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4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63B68E-AFA6-4F38-867E-AF3061B61409}" type="datetimeFigureOut">
              <a:rPr lang="en-US"/>
              <a:t>7/6/2015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8D671-63C6-412E-A278-08802CAC864B}" type="slidenum">
              <a:rPr lang="en-US"/>
              <a:t>‹#›</a:t>
            </a:fld>
            <a:endParaRPr lang="en-US"/>
          </a:p>
        </p:txBody>
      </p:sp>
    </p:spTree>
    <p:extLst>
      <p:ext uri="{BB962C8B-B14F-4D97-AF65-F5344CB8AC3E}">
        <p14:creationId xmlns:p14="http://schemas.microsoft.com/office/powerpoint/2010/main" val="69273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1</a:t>
            </a:fld>
            <a:endParaRPr lang="en-US"/>
          </a:p>
        </p:txBody>
      </p:sp>
    </p:spTree>
    <p:extLst>
      <p:ext uri="{BB962C8B-B14F-4D97-AF65-F5344CB8AC3E}">
        <p14:creationId xmlns:p14="http://schemas.microsoft.com/office/powerpoint/2010/main" val="544747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11</a:t>
            </a:fld>
            <a:endParaRPr lang="en-US"/>
          </a:p>
        </p:txBody>
      </p:sp>
    </p:spTree>
    <p:extLst>
      <p:ext uri="{BB962C8B-B14F-4D97-AF65-F5344CB8AC3E}">
        <p14:creationId xmlns:p14="http://schemas.microsoft.com/office/powerpoint/2010/main" val="3675699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13</a:t>
            </a:fld>
            <a:endParaRPr lang="en-US"/>
          </a:p>
        </p:txBody>
      </p:sp>
    </p:spTree>
    <p:extLst>
      <p:ext uri="{BB962C8B-B14F-4D97-AF65-F5344CB8AC3E}">
        <p14:creationId xmlns:p14="http://schemas.microsoft.com/office/powerpoint/2010/main" val="4079738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14</a:t>
            </a:fld>
            <a:endParaRPr lang="en-US"/>
          </a:p>
        </p:txBody>
      </p:sp>
    </p:spTree>
    <p:extLst>
      <p:ext uri="{BB962C8B-B14F-4D97-AF65-F5344CB8AC3E}">
        <p14:creationId xmlns:p14="http://schemas.microsoft.com/office/powerpoint/2010/main" val="299386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15</a:t>
            </a:fld>
            <a:endParaRPr lang="en-US"/>
          </a:p>
        </p:txBody>
      </p:sp>
    </p:spTree>
    <p:extLst>
      <p:ext uri="{BB962C8B-B14F-4D97-AF65-F5344CB8AC3E}">
        <p14:creationId xmlns:p14="http://schemas.microsoft.com/office/powerpoint/2010/main" val="2279077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16</a:t>
            </a:fld>
            <a:endParaRPr lang="en-US"/>
          </a:p>
        </p:txBody>
      </p:sp>
    </p:spTree>
    <p:extLst>
      <p:ext uri="{BB962C8B-B14F-4D97-AF65-F5344CB8AC3E}">
        <p14:creationId xmlns:p14="http://schemas.microsoft.com/office/powerpoint/2010/main" val="1045986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18</a:t>
            </a:fld>
            <a:endParaRPr lang="en-US"/>
          </a:p>
        </p:txBody>
      </p:sp>
    </p:spTree>
    <p:extLst>
      <p:ext uri="{BB962C8B-B14F-4D97-AF65-F5344CB8AC3E}">
        <p14:creationId xmlns:p14="http://schemas.microsoft.com/office/powerpoint/2010/main" val="2916616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19</a:t>
            </a:fld>
            <a:endParaRPr lang="en-US"/>
          </a:p>
        </p:txBody>
      </p:sp>
    </p:spTree>
    <p:extLst>
      <p:ext uri="{BB962C8B-B14F-4D97-AF65-F5344CB8AC3E}">
        <p14:creationId xmlns:p14="http://schemas.microsoft.com/office/powerpoint/2010/main" val="1185552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2</a:t>
            </a:fld>
            <a:endParaRPr lang="en-US"/>
          </a:p>
        </p:txBody>
      </p:sp>
    </p:spTree>
    <p:extLst>
      <p:ext uri="{BB962C8B-B14F-4D97-AF65-F5344CB8AC3E}">
        <p14:creationId xmlns:p14="http://schemas.microsoft.com/office/powerpoint/2010/main" val="2412431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3</a:t>
            </a:fld>
            <a:endParaRPr lang="en-US"/>
          </a:p>
        </p:txBody>
      </p:sp>
    </p:spTree>
    <p:extLst>
      <p:ext uri="{BB962C8B-B14F-4D97-AF65-F5344CB8AC3E}">
        <p14:creationId xmlns:p14="http://schemas.microsoft.com/office/powerpoint/2010/main" val="24526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5</a:t>
            </a:fld>
            <a:endParaRPr lang="en-US"/>
          </a:p>
        </p:txBody>
      </p:sp>
    </p:spTree>
    <p:extLst>
      <p:ext uri="{BB962C8B-B14F-4D97-AF65-F5344CB8AC3E}">
        <p14:creationId xmlns:p14="http://schemas.microsoft.com/office/powerpoint/2010/main" val="40954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6</a:t>
            </a:fld>
            <a:endParaRPr lang="en-US"/>
          </a:p>
        </p:txBody>
      </p:sp>
    </p:spTree>
    <p:extLst>
      <p:ext uri="{BB962C8B-B14F-4D97-AF65-F5344CB8AC3E}">
        <p14:creationId xmlns:p14="http://schemas.microsoft.com/office/powerpoint/2010/main" val="3835864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7</a:t>
            </a:fld>
            <a:endParaRPr lang="en-US"/>
          </a:p>
        </p:txBody>
      </p:sp>
    </p:spTree>
    <p:extLst>
      <p:ext uri="{BB962C8B-B14F-4D97-AF65-F5344CB8AC3E}">
        <p14:creationId xmlns:p14="http://schemas.microsoft.com/office/powerpoint/2010/main" val="1253179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8</a:t>
            </a:fld>
            <a:endParaRPr lang="en-US"/>
          </a:p>
        </p:txBody>
      </p:sp>
    </p:spTree>
    <p:extLst>
      <p:ext uri="{BB962C8B-B14F-4D97-AF65-F5344CB8AC3E}">
        <p14:creationId xmlns:p14="http://schemas.microsoft.com/office/powerpoint/2010/main" val="869412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9</a:t>
            </a:fld>
            <a:endParaRPr lang="en-US"/>
          </a:p>
        </p:txBody>
      </p:sp>
    </p:spTree>
    <p:extLst>
      <p:ext uri="{BB962C8B-B14F-4D97-AF65-F5344CB8AC3E}">
        <p14:creationId xmlns:p14="http://schemas.microsoft.com/office/powerpoint/2010/main" val="3050432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A8D671-63C6-412E-A278-08802CAC864B}" type="slidenum">
              <a:rPr lang="en-US"/>
              <a:t>10</a:t>
            </a:fld>
            <a:endParaRPr lang="en-US"/>
          </a:p>
        </p:txBody>
      </p:sp>
    </p:spTree>
    <p:extLst>
      <p:ext uri="{BB962C8B-B14F-4D97-AF65-F5344CB8AC3E}">
        <p14:creationId xmlns:p14="http://schemas.microsoft.com/office/powerpoint/2010/main" val="1666969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F1EB5C-4C6E-490D-ACF3-8B4F7DC081E7}" type="datetimeFigureOut">
              <a:rPr lang="en-US" smtClean="0"/>
              <a:t>7/6/2015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5608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1EB5C-4C6E-490D-ACF3-8B4F7DC081E7}" type="datetimeFigureOut">
              <a:rPr lang="en-US" smtClean="0"/>
              <a:t>7/6/2015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278661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1EB5C-4C6E-490D-ACF3-8B4F7DC081E7}" type="datetimeFigureOut">
              <a:rPr lang="en-US" smtClean="0"/>
              <a:t>7/6/2015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2246923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1EB5C-4C6E-490D-ACF3-8B4F7DC081E7}" type="datetimeFigureOut">
              <a:rPr lang="en-US" smtClean="0"/>
              <a:t>7/6/2015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53A38-C583-43F7-8C86-486953AC0EF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087195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1EB5C-4C6E-490D-ACF3-8B4F7DC081E7}" type="datetimeFigureOut">
              <a:rPr lang="en-US" smtClean="0"/>
              <a:t>7/6/2015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3026584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F1EB5C-4C6E-490D-ACF3-8B4F7DC081E7}" type="datetimeFigureOut">
              <a:rPr lang="en-US" smtClean="0"/>
              <a:t>7/6/2015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126987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F1EB5C-4C6E-490D-ACF3-8B4F7DC081E7}" type="datetimeFigureOut">
              <a:rPr lang="en-US" smtClean="0"/>
              <a:t>7/6/2015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346269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F1EB5C-4C6E-490D-ACF3-8B4F7DC081E7}" type="datetimeFigureOut">
              <a:rPr lang="en-US" smtClean="0"/>
              <a:t>7/6/2015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557669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F1EB5C-4C6E-490D-ACF3-8B4F7DC081E7}" type="datetimeFigureOut">
              <a:rPr lang="en-US" smtClean="0"/>
              <a:t>7/6/2015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9117249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57997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F1EB5C-4C6E-490D-ACF3-8B4F7DC081E7}" type="datetimeFigureOut">
              <a:rPr lang="en-US" smtClean="0"/>
              <a:t>7/6/2015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328625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1EB5C-4C6E-490D-ACF3-8B4F7DC081E7}" type="datetimeFigureOut">
              <a:rPr lang="en-US" smtClean="0"/>
              <a:t>7/6/2015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3616438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F1EB5C-4C6E-490D-ACF3-8B4F7DC081E7}" type="datetimeFigureOut">
              <a:rPr lang="en-US" smtClean="0"/>
              <a:t>7/6/2015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572037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F1EB5C-4C6E-490D-ACF3-8B4F7DC081E7}" type="datetimeFigureOut">
              <a:rPr lang="en-US" smtClean="0"/>
              <a:t>7/6/2015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1389810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7F1EB5C-4C6E-490D-ACF3-8B4F7DC081E7}" type="datetimeFigureOut">
              <a:rPr lang="en-US" smtClean="0"/>
              <a:t>7/6/2015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288718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7F1EB5C-4C6E-490D-ACF3-8B4F7DC081E7}" type="datetimeFigureOut">
              <a:rPr lang="en-US" smtClean="0"/>
              <a:t>7/6/2015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141196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7F1EB5C-4C6E-490D-ACF3-8B4F7DC081E7}" type="datetimeFigureOut">
              <a:rPr lang="en-US" smtClean="0"/>
              <a:t>7/6/2015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316654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1EB5C-4C6E-490D-ACF3-8B4F7DC081E7}" type="datetimeFigureOut">
              <a:rPr lang="en-US" smtClean="0"/>
              <a:t>7/6/2015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53A38-C583-43F7-8C86-486953AC0EF6}" type="slidenum">
              <a:rPr lang="en-US" smtClean="0"/>
              <a:t>‹#›</a:t>
            </a:fld>
            <a:endParaRPr lang="en-US"/>
          </a:p>
        </p:txBody>
      </p:sp>
    </p:spTree>
    <p:extLst>
      <p:ext uri="{BB962C8B-B14F-4D97-AF65-F5344CB8AC3E}">
        <p14:creationId xmlns:p14="http://schemas.microsoft.com/office/powerpoint/2010/main" val="1697902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F1EB5C-4C6E-490D-ACF3-8B4F7DC081E7}" type="datetimeFigureOut">
              <a:rPr lang="en-US" smtClean="0"/>
              <a:t>7/6/2015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F53A38-C583-43F7-8C86-486953AC0EF6}" type="slidenum">
              <a:rPr lang="en-US" smtClean="0"/>
              <a:t>‹#›</a:t>
            </a:fld>
            <a:endParaRPr lang="en-US"/>
          </a:p>
        </p:txBody>
      </p:sp>
    </p:spTree>
    <p:extLst>
      <p:ext uri="{BB962C8B-B14F-4D97-AF65-F5344CB8AC3E}">
        <p14:creationId xmlns:p14="http://schemas.microsoft.com/office/powerpoint/2010/main" val="2322175083"/>
      </p:ext>
    </p:extLst>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 id="2147484002"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tom.io/doc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help.github.com/articles/github-flavored-markdow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andboxmsdnworking.redmond.corp.microsoft.com/en-us/virtualization/windowscontainers/about/about_overview"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int.msdn.microsoft.com/en-us/virtualization/client_hyperv/about/client_hyperv"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zure/azure-content/blob/master/contributor-guide/tools-and-setup.m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seng.visualstudio.com/DefaultCollection/Documentation/_git/HyperV"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mseng.visualstudio.com/DefaultCollection/Documentation/_git/HyperV#path=%2Fwindowscontainers&amp;version=GBrelease&amp;_a=conten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mseng.visualstudio.com/DefaultCollection/Documentation/_git/HyperV"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git-scm.com/download/w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visualstudiogallery.msdn.microsoft.com/8f594baa-e44e-4114-8381-e175ace0fe97"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mseng.visualstudio.com/DefaultCollection/Documentation/_git/HyperV"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visualstudio.com/en-us/products/code-vs.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atom.io/"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Doc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Hack-a-doc</a:t>
            </a:r>
            <a:endParaRPr lang="en-US" dirty="0"/>
          </a:p>
        </p:txBody>
      </p:sp>
      <p:sp>
        <p:nvSpPr>
          <p:cNvPr id="3" name="Subtitle 2"/>
          <p:cNvSpPr>
            <a:spLocks noGrp="1"/>
          </p:cNvSpPr>
          <p:nvPr>
            <p:ph type="subTitle" idx="1"/>
          </p:nvPr>
        </p:nvSpPr>
        <p:spPr/>
        <p:txBody>
          <a:bodyPr/>
          <a:lstStyle/>
          <a:p>
            <a:r>
              <a:rPr lang="en-US" dirty="0" smtClean="0"/>
              <a:t>How to contribute to the containers and </a:t>
            </a:r>
            <a:r>
              <a:rPr lang="en-US" dirty="0" err="1" smtClean="0"/>
              <a:t>Hyper-v</a:t>
            </a:r>
            <a:r>
              <a:rPr lang="en-US" dirty="0" smtClean="0"/>
              <a:t> on windows documentation</a:t>
            </a:r>
            <a:endParaRPr lang="en-US" dirty="0"/>
          </a:p>
        </p:txBody>
      </p:sp>
    </p:spTree>
    <p:extLst>
      <p:ext uri="{BB962C8B-B14F-4D97-AF65-F5344CB8AC3E}">
        <p14:creationId xmlns:p14="http://schemas.microsoft.com/office/powerpoint/2010/main" val="1188216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Atom</a:t>
            </a:r>
            <a:endParaRPr lang="en-US" dirty="0"/>
          </a:p>
        </p:txBody>
      </p:sp>
      <p:sp>
        <p:nvSpPr>
          <p:cNvPr id="3" name="Content Placeholder 2"/>
          <p:cNvSpPr>
            <a:spLocks noGrp="1"/>
          </p:cNvSpPr>
          <p:nvPr>
            <p:ph idx="1"/>
          </p:nvPr>
        </p:nvSpPr>
        <p:spPr/>
        <p:txBody>
          <a:bodyPr anchor="t"/>
          <a:lstStyle/>
          <a:p>
            <a:r>
              <a:rPr lang="en-US" dirty="0">
                <a:hlinkClick r:id="rId3"/>
              </a:rPr>
              <a:t>Atom docs</a:t>
            </a:r>
            <a:endParaRPr lang="en-US" dirty="0"/>
          </a:p>
          <a:p>
            <a:r>
              <a:rPr lang="en-US" dirty="0"/>
              <a:t>Quick tips</a:t>
            </a:r>
          </a:p>
          <a:p>
            <a:pPr lvl="1"/>
            <a:r>
              <a:rPr lang="en-US" dirty="0"/>
              <a:t>Preview your article :   </a:t>
            </a:r>
            <a:r>
              <a:rPr lang="en-US" dirty="0" err="1"/>
              <a:t>CTRL+Shift+M</a:t>
            </a:r>
            <a:r>
              <a:rPr lang="en-US" dirty="0"/>
              <a:t> </a:t>
            </a:r>
          </a:p>
        </p:txBody>
      </p:sp>
    </p:spTree>
    <p:extLst>
      <p:ext uri="{BB962C8B-B14F-4D97-AF65-F5344CB8AC3E}">
        <p14:creationId xmlns:p14="http://schemas.microsoft.com/office/powerpoint/2010/main" val="2054601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something!</a:t>
            </a:r>
            <a:endParaRPr lang="en-US" dirty="0"/>
          </a:p>
        </p:txBody>
      </p:sp>
      <p:sp>
        <p:nvSpPr>
          <p:cNvPr id="3" name="Content Placeholder 2"/>
          <p:cNvSpPr>
            <a:spLocks noGrp="1"/>
          </p:cNvSpPr>
          <p:nvPr>
            <p:ph idx="1"/>
          </p:nvPr>
        </p:nvSpPr>
        <p:spPr>
          <a:xfrm>
            <a:off x="1103312" y="1463040"/>
            <a:ext cx="8946541" cy="4785359"/>
          </a:xfrm>
        </p:spPr>
        <p:txBody>
          <a:bodyPr vert="horz" lIns="91440" tIns="45720" rIns="91440" bIns="45720" rtlCol="0" anchor="t">
            <a:normAutofit fontScale="70000" lnSpcReduction="20000"/>
          </a:bodyPr>
          <a:lstStyle/>
          <a:p>
            <a:pPr marL="457200" indent="-457200">
              <a:buFont typeface="+mj-lt"/>
              <a:buAutoNum type="arabicPeriod"/>
            </a:pPr>
            <a:r>
              <a:rPr lang="en-US" dirty="0"/>
              <a:t>In </a:t>
            </a:r>
            <a:r>
              <a:rPr lang="en-US" dirty="0" err="1"/>
              <a:t>GitBash</a:t>
            </a:r>
            <a:r>
              <a:rPr lang="en-US" dirty="0"/>
              <a:t>, type: </a:t>
            </a:r>
          </a:p>
          <a:p>
            <a:pPr lvl="1"/>
            <a:r>
              <a:rPr lang="en-US" dirty="0" err="1"/>
              <a:t>Git</a:t>
            </a:r>
            <a:r>
              <a:rPr lang="en-US" dirty="0"/>
              <a:t> pull</a:t>
            </a:r>
          </a:p>
          <a:p>
            <a:pPr lvl="2"/>
            <a:r>
              <a:rPr lang="en-US" dirty="0"/>
              <a:t>This is like refresh and ensures you have all recent changes. Do it often!</a:t>
            </a:r>
          </a:p>
          <a:p>
            <a:pPr marL="457200" indent="-457200">
              <a:buFont typeface="+mj-lt"/>
              <a:buAutoNum type="arabicPeriod"/>
            </a:pPr>
            <a:r>
              <a:rPr lang="en-US" dirty="0"/>
              <a:t>Open an existing  .md file in your editor and start working.</a:t>
            </a:r>
          </a:p>
          <a:p>
            <a:pPr marL="457200" indent="-457200">
              <a:buFont typeface="+mj-lt"/>
              <a:buAutoNum type="arabicPeriod"/>
            </a:pPr>
            <a:r>
              <a:rPr lang="en-US" dirty="0"/>
              <a:t>Basic markdown (we use </a:t>
            </a:r>
            <a:r>
              <a:rPr lang="en-US" dirty="0">
                <a:hlinkClick r:id="rId3"/>
              </a:rPr>
              <a:t>GitHub Flavored Markdown</a:t>
            </a:r>
            <a:r>
              <a:rPr lang="en-US" dirty="0"/>
              <a:t>):</a:t>
            </a:r>
          </a:p>
          <a:p>
            <a:pPr lvl="1"/>
            <a:r>
              <a:rPr lang="en-US" dirty="0"/>
              <a:t>Paragraphs are implied – nothing needed.</a:t>
            </a:r>
          </a:p>
          <a:p>
            <a:pPr lvl="1"/>
            <a:r>
              <a:rPr lang="en-US" dirty="0"/>
              <a:t>*bold*</a:t>
            </a:r>
          </a:p>
          <a:p>
            <a:pPr lvl="1"/>
            <a:r>
              <a:rPr lang="en-US" dirty="0"/>
              <a:t>```code```</a:t>
            </a:r>
          </a:p>
          <a:p>
            <a:pPr lvl="1"/>
            <a:r>
              <a:rPr lang="en-US" dirty="0"/>
              <a:t># Heading 1 #</a:t>
            </a:r>
          </a:p>
          <a:p>
            <a:pPr lvl="1"/>
            <a:r>
              <a:rPr lang="en-US" dirty="0"/>
              <a:t>## Heading 2 ##</a:t>
            </a:r>
          </a:p>
          <a:p>
            <a:pPr lvl="1"/>
            <a:r>
              <a:rPr lang="en-US" dirty="0"/>
              <a:t>1. starts a numbered list </a:t>
            </a:r>
          </a:p>
          <a:p>
            <a:pPr marL="457200" indent="-457200">
              <a:buFont typeface="+mj-lt"/>
              <a:buAutoNum type="arabicPeriod"/>
            </a:pPr>
            <a:r>
              <a:rPr lang="en-US" dirty="0"/>
              <a:t>When you are done, add it to </a:t>
            </a:r>
            <a:r>
              <a:rPr lang="en-US" dirty="0" err="1"/>
              <a:t>Git</a:t>
            </a:r>
            <a:r>
              <a:rPr lang="en-US" dirty="0"/>
              <a:t>:</a:t>
            </a:r>
          </a:p>
          <a:p>
            <a:pPr lvl="1"/>
            <a:r>
              <a:rPr lang="en-US" dirty="0"/>
              <a:t>use cd to navigate to the right folder</a:t>
            </a:r>
          </a:p>
          <a:p>
            <a:pPr lvl="1"/>
            <a:r>
              <a:rPr lang="en-US" dirty="0" err="1"/>
              <a:t>Git</a:t>
            </a:r>
            <a:r>
              <a:rPr lang="en-US" dirty="0"/>
              <a:t> add &lt;file&gt;.md</a:t>
            </a:r>
          </a:p>
          <a:p>
            <a:pPr lvl="1"/>
            <a:r>
              <a:rPr lang="en-US" dirty="0" err="1"/>
              <a:t>Git</a:t>
            </a:r>
            <a:r>
              <a:rPr lang="en-US" dirty="0"/>
              <a:t> commit –m “Here is what I did in this file....”</a:t>
            </a:r>
          </a:p>
          <a:p>
            <a:pPr lvl="1"/>
            <a:r>
              <a:rPr lang="en-US" dirty="0" err="1"/>
              <a:t>Git</a:t>
            </a:r>
            <a:r>
              <a:rPr lang="en-US" dirty="0"/>
              <a:t> push</a:t>
            </a:r>
          </a:p>
          <a:p>
            <a:endParaRPr lang="en-US" dirty="0"/>
          </a:p>
        </p:txBody>
      </p:sp>
    </p:spTree>
    <p:extLst>
      <p:ext uri="{BB962C8B-B14F-4D97-AF65-F5344CB8AC3E}">
        <p14:creationId xmlns:p14="http://schemas.microsoft.com/office/powerpoint/2010/main" val="3864618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t>If a document is only for internal use, the first heading should say # Internal – title #</a:t>
            </a:r>
          </a:p>
          <a:p>
            <a:r>
              <a:rPr lang="en-US" dirty="0" smtClean="0"/>
              <a:t>You can use HTML comments in the markdown files to ask questions or leave yourself notes. These will be stripped out by the writing team when the content  goes live, so this only works while the content is under development:</a:t>
            </a:r>
          </a:p>
          <a:p>
            <a:pPr lvl="1"/>
            <a:r>
              <a:rPr lang="en-US" dirty="0" smtClean="0"/>
              <a:t>&lt;!– My comment --&gt;</a:t>
            </a:r>
          </a:p>
          <a:p>
            <a:pPr lvl="1"/>
            <a:endParaRPr lang="en-US" dirty="0"/>
          </a:p>
          <a:p>
            <a:pPr marL="457200" lvl="1" indent="0">
              <a:buNone/>
            </a:pPr>
            <a:endParaRPr lang="en-US" dirty="0"/>
          </a:p>
        </p:txBody>
      </p:sp>
    </p:spTree>
    <p:extLst>
      <p:ext uri="{BB962C8B-B14F-4D97-AF65-F5344CB8AC3E}">
        <p14:creationId xmlns:p14="http://schemas.microsoft.com/office/powerpoint/2010/main" val="3048293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topic</a:t>
            </a:r>
          </a:p>
        </p:txBody>
      </p:sp>
      <p:sp>
        <p:nvSpPr>
          <p:cNvPr id="3" name="Content Placeholder 2"/>
          <p:cNvSpPr>
            <a:spLocks noGrp="1"/>
          </p:cNvSpPr>
          <p:nvPr>
            <p:ph idx="1"/>
          </p:nvPr>
        </p:nvSpPr>
        <p:spPr>
          <a:xfrm>
            <a:off x="1103312" y="1545336"/>
            <a:ext cx="8946541" cy="4703063"/>
          </a:xfrm>
        </p:spPr>
        <p:txBody>
          <a:bodyPr vert="horz" lIns="91440" tIns="45720" rIns="91440" bIns="45720" rtlCol="0" anchor="t">
            <a:normAutofit fontScale="85000" lnSpcReduction="10000"/>
          </a:bodyPr>
          <a:lstStyle/>
          <a:p>
            <a:pPr marL="457200" indent="-457200">
              <a:buFont typeface="+mj-lt"/>
              <a:buAutoNum type="arabicPeriod"/>
            </a:pPr>
            <a:r>
              <a:rPr lang="en-US" dirty="0"/>
              <a:t>Create a new file and name it something readable with .md as extension</a:t>
            </a:r>
          </a:p>
          <a:p>
            <a:pPr marL="457200" indent="-457200">
              <a:buFont typeface="+mj-lt"/>
              <a:buAutoNum type="arabicPeriod"/>
            </a:pPr>
            <a:r>
              <a:rPr lang="en-US" dirty="0"/>
              <a:t>At the top of the file, before any whitespace, you need 2 things:</a:t>
            </a:r>
          </a:p>
          <a:p>
            <a:pPr lvl="1"/>
            <a:r>
              <a:rPr lang="en-US" dirty="0" err="1"/>
              <a:t>ms.ContentId</a:t>
            </a:r>
            <a:r>
              <a:rPr lang="en-US" dirty="0"/>
              <a:t>: </a:t>
            </a:r>
            <a:r>
              <a:rPr lang="en-US" dirty="0"/>
              <a:t>&lt;GUID&gt;    </a:t>
            </a:r>
            <a:r>
              <a:rPr lang="en-US" dirty="0" smtClean="0"/>
              <a:t/>
            </a:r>
            <a:br>
              <a:rPr lang="en-US" dirty="0" smtClean="0"/>
            </a:br>
            <a:r>
              <a:rPr lang="en-US" dirty="0" smtClean="0"/>
              <a:t>(</a:t>
            </a:r>
            <a:r>
              <a:rPr lang="en-US" dirty="0"/>
              <a:t>use new-</a:t>
            </a:r>
            <a:r>
              <a:rPr lang="en-US" dirty="0" err="1"/>
              <a:t>guid</a:t>
            </a:r>
            <a:r>
              <a:rPr lang="en-US" dirty="0"/>
              <a:t> cmdlet in </a:t>
            </a:r>
            <a:r>
              <a:rPr lang="en-US" dirty="0" err="1"/>
              <a:t>Powershell</a:t>
            </a:r>
            <a:r>
              <a:rPr lang="en-US" dirty="0"/>
              <a:t> or Tools -&gt; Create GUID in </a:t>
            </a:r>
            <a:r>
              <a:rPr lang="en-US" dirty="0" smtClean="0"/>
              <a:t>VS)</a:t>
            </a:r>
            <a:endParaRPr lang="en-US" dirty="0"/>
          </a:p>
          <a:p>
            <a:pPr lvl="1"/>
            <a:r>
              <a:rPr lang="en-US" dirty="0"/>
              <a:t>title: &lt;title of the file&gt;</a:t>
            </a:r>
          </a:p>
          <a:p>
            <a:pPr marL="457200" indent="-457200">
              <a:buFont typeface="+mj-lt"/>
              <a:buAutoNum type="arabicPeriod"/>
            </a:pPr>
            <a:r>
              <a:rPr lang="en-US" dirty="0"/>
              <a:t>When you are done, add it to </a:t>
            </a:r>
            <a:r>
              <a:rPr lang="en-US" dirty="0" err="1"/>
              <a:t>Git</a:t>
            </a:r>
            <a:r>
              <a:rPr lang="en-US" dirty="0"/>
              <a:t>:</a:t>
            </a:r>
          </a:p>
          <a:p>
            <a:pPr lvl="1"/>
            <a:r>
              <a:rPr lang="en-US" dirty="0" err="1"/>
              <a:t>Git</a:t>
            </a:r>
            <a:r>
              <a:rPr lang="en-US" dirty="0"/>
              <a:t> add myfile.md</a:t>
            </a:r>
          </a:p>
          <a:p>
            <a:pPr lvl="1"/>
            <a:r>
              <a:rPr lang="en-US" dirty="0" err="1"/>
              <a:t>Git</a:t>
            </a:r>
            <a:r>
              <a:rPr lang="en-US" dirty="0"/>
              <a:t> commit –m “my new file”</a:t>
            </a:r>
          </a:p>
          <a:p>
            <a:pPr lvl="1"/>
            <a:r>
              <a:rPr lang="en-US" dirty="0" err="1"/>
              <a:t>Git</a:t>
            </a:r>
            <a:r>
              <a:rPr lang="en-US" dirty="0"/>
              <a:t> push</a:t>
            </a:r>
          </a:p>
          <a:p>
            <a:pPr marL="457200" indent="-457200">
              <a:buFont typeface="+mj-lt"/>
              <a:buAutoNum type="arabicPeriod"/>
            </a:pPr>
            <a:r>
              <a:rPr lang="en-US" dirty="0"/>
              <a:t>Add the file to &lt;your repo path&gt;\virtualization\</a:t>
            </a:r>
            <a:r>
              <a:rPr lang="en-US" b="1" dirty="0"/>
              <a:t>toc.csv</a:t>
            </a:r>
            <a:r>
              <a:rPr lang="en-US" dirty="0"/>
              <a:t>. </a:t>
            </a:r>
            <a:r>
              <a:rPr lang="en-US" dirty="0" smtClean="0"/>
              <a:t>For </a:t>
            </a:r>
            <a:r>
              <a:rPr lang="en-US" dirty="0"/>
              <a:t>example, this is the entry for the </a:t>
            </a:r>
            <a:r>
              <a:rPr lang="en-US" b="1" dirty="0"/>
              <a:t>When to use containers </a:t>
            </a:r>
            <a:r>
              <a:rPr lang="en-US" dirty="0"/>
              <a:t>topic in the </a:t>
            </a:r>
            <a:r>
              <a:rPr lang="en-US" b="1" dirty="0"/>
              <a:t>About</a:t>
            </a:r>
            <a:r>
              <a:rPr lang="en-US" dirty="0"/>
              <a:t> section of the </a:t>
            </a:r>
            <a:r>
              <a:rPr lang="en-US" b="1" dirty="0"/>
              <a:t>Windows Containers </a:t>
            </a:r>
            <a:r>
              <a:rPr lang="en-US" dirty="0"/>
              <a:t>content:</a:t>
            </a:r>
          </a:p>
          <a:p>
            <a:pPr lvl="1"/>
            <a:r>
              <a:rPr lang="en-US" b="1" dirty="0"/>
              <a:t>****,</a:t>
            </a:r>
            <a:r>
              <a:rPr lang="en-US" b="1" dirty="0" err="1"/>
              <a:t>windowscontainers</a:t>
            </a:r>
            <a:r>
              <a:rPr lang="en-US" b="1" dirty="0"/>
              <a:t>/about/when_containers.md</a:t>
            </a:r>
          </a:p>
          <a:p>
            <a:pPr lvl="1"/>
            <a:r>
              <a:rPr lang="en-US" dirty="0"/>
              <a:t>When you are done, add </a:t>
            </a:r>
            <a:r>
              <a:rPr lang="en-US" dirty="0" smtClean="0"/>
              <a:t>the updated toc.csv </a:t>
            </a:r>
            <a:r>
              <a:rPr lang="en-US" dirty="0" smtClean="0"/>
              <a:t>back </a:t>
            </a:r>
            <a:r>
              <a:rPr lang="en-US" dirty="0"/>
              <a:t>to </a:t>
            </a:r>
            <a:r>
              <a:rPr lang="en-US" dirty="0" err="1"/>
              <a:t>git</a:t>
            </a:r>
            <a:r>
              <a:rPr lang="en-US" dirty="0"/>
              <a:t> too (see above – add, commit, push!)</a:t>
            </a:r>
          </a:p>
        </p:txBody>
      </p:sp>
    </p:spTree>
    <p:extLst>
      <p:ext uri="{BB962C8B-B14F-4D97-AF65-F5344CB8AC3E}">
        <p14:creationId xmlns:p14="http://schemas.microsoft.com/office/powerpoint/2010/main" val="3033445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your staged content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Staging for </a:t>
            </a:r>
            <a:r>
              <a:rPr lang="en-US" dirty="0" err="1"/>
              <a:t>containerbits</a:t>
            </a:r>
            <a:r>
              <a:rPr lang="en-US" dirty="0"/>
              <a:t> and win10 runs automatically at 12:00 and 4:00 every day.</a:t>
            </a:r>
          </a:p>
          <a:p>
            <a:r>
              <a:rPr lang="en-US" dirty="0"/>
              <a:t>Today at the hack:  will stage content at 12:30 and 3:30.  </a:t>
            </a:r>
          </a:p>
          <a:p>
            <a:r>
              <a:rPr lang="en-US" dirty="0"/>
              <a:t>Preview sites are here:</a:t>
            </a:r>
          </a:p>
          <a:p>
            <a:pPr lvl="1"/>
            <a:r>
              <a:rPr lang="en-US" dirty="0" err="1"/>
              <a:t>Containerbits</a:t>
            </a:r>
            <a:r>
              <a:rPr lang="en-US" dirty="0"/>
              <a:t> - </a:t>
            </a:r>
            <a:r>
              <a:rPr lang="en-US" u="sng" dirty="0">
                <a:hlinkClick r:id="rId3"/>
              </a:rPr>
              <a:t>https://sandboxmsdnworking.redmond.corp.microsoft.com/en-us/virtualization/windowscontainers/about/about_overview</a:t>
            </a:r>
            <a:endParaRPr lang="en-US" dirty="0"/>
          </a:p>
          <a:p>
            <a:pPr lvl="1"/>
            <a:r>
              <a:rPr lang="en-US" dirty="0"/>
              <a:t>Win10 - </a:t>
            </a:r>
            <a:r>
              <a:rPr lang="en-US" u="sng" dirty="0">
                <a:hlinkClick r:id="rId4"/>
              </a:rPr>
              <a:t>https://int.msdn.microsoft.com/en-us/virtualization/client_hyperv/about/client_hyperv</a:t>
            </a:r>
            <a:r>
              <a:rPr lang="en-US" dirty="0"/>
              <a:t> </a:t>
            </a:r>
          </a:p>
          <a:p>
            <a:r>
              <a:rPr lang="en-US" dirty="0"/>
              <a:t>If you need a one-off preview build, find Cynthia Nottingham on SFB and she can launch it.</a:t>
            </a:r>
          </a:p>
        </p:txBody>
      </p:sp>
    </p:spTree>
    <p:extLst>
      <p:ext uri="{BB962C8B-B14F-4D97-AF65-F5344CB8AC3E}">
        <p14:creationId xmlns:p14="http://schemas.microsoft.com/office/powerpoint/2010/main" val="2474963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stuff</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Don't rename a markdown file, don't change the GUID and don't reuse GUIDs. OA matches the GUID to the file name in the builds and the file name is used for the URL. If you need to change a file name, you need to delete the old one, create a new file and give it a new GUID.</a:t>
            </a:r>
          </a:p>
          <a:p>
            <a:endParaRPr lang="en-US" dirty="0"/>
          </a:p>
          <a:p>
            <a:r>
              <a:rPr lang="en-US" dirty="0">
                <a:latin typeface="Century Gothic" charset="0"/>
                <a:hlinkClick r:id="rId3"/>
              </a:rPr>
              <a:t>Azure contributors guide – set up for authoring in </a:t>
            </a:r>
            <a:r>
              <a:rPr lang="en-US" dirty="0" smtClean="0">
                <a:latin typeface="Century Gothic" charset="0"/>
                <a:hlinkClick r:id="rId3"/>
              </a:rPr>
              <a:t>GitHub</a:t>
            </a:r>
            <a:endParaRPr lang="en-US" dirty="0">
              <a:solidFill>
                <a:srgbClr val="FFFFFF"/>
              </a:solidFill>
              <a:latin typeface="Calibri" charset="0"/>
            </a:endParaRPr>
          </a:p>
        </p:txBody>
      </p:sp>
    </p:spTree>
    <p:extLst>
      <p:ext uri="{BB962C8B-B14F-4D97-AF65-F5344CB8AC3E}">
        <p14:creationId xmlns:p14="http://schemas.microsoft.com/office/powerpoint/2010/main" val="328061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 access token</a:t>
            </a:r>
          </a:p>
        </p:txBody>
      </p:sp>
      <p:sp>
        <p:nvSpPr>
          <p:cNvPr id="3" name="Content Placeholder 2"/>
          <p:cNvSpPr>
            <a:spLocks noGrp="1"/>
          </p:cNvSpPr>
          <p:nvPr>
            <p:ph idx="1"/>
          </p:nvPr>
        </p:nvSpPr>
        <p:spPr/>
        <p:txBody>
          <a:bodyPr vert="horz" lIns="91440" tIns="45720" rIns="91440" bIns="45720" rtlCol="0" anchor="t">
            <a:normAutofit fontScale="85000" lnSpcReduction="10000"/>
          </a:bodyPr>
          <a:lstStyle/>
          <a:p>
            <a:r>
              <a:rPr lang="en-US" dirty="0" smtClean="0"/>
              <a:t>If you are having permissions issues with </a:t>
            </a:r>
            <a:r>
              <a:rPr lang="en-US" dirty="0" err="1" smtClean="0"/>
              <a:t>VSOnline</a:t>
            </a:r>
            <a:r>
              <a:rPr lang="en-US" dirty="0" smtClean="0"/>
              <a:t>, you may need to create an access token.</a:t>
            </a:r>
          </a:p>
          <a:p>
            <a:r>
              <a:rPr lang="en-US" dirty="0" smtClean="0"/>
              <a:t>Go </a:t>
            </a:r>
            <a:r>
              <a:rPr lang="en-US" dirty="0"/>
              <a:t>to the repository in </a:t>
            </a:r>
            <a:r>
              <a:rPr lang="en-US" dirty="0">
                <a:hlinkClick r:id="rId3"/>
              </a:rPr>
              <a:t>VS </a:t>
            </a:r>
            <a:r>
              <a:rPr lang="en-US" dirty="0" smtClean="0">
                <a:hlinkClick r:id="rId3"/>
              </a:rPr>
              <a:t>Online</a:t>
            </a:r>
            <a:r>
              <a:rPr lang="en-US" dirty="0" smtClean="0"/>
              <a:t> to create </a:t>
            </a:r>
            <a:r>
              <a:rPr lang="en-US" dirty="0"/>
              <a:t>an access token:</a:t>
            </a:r>
          </a:p>
          <a:p>
            <a:pPr marL="457200" indent="-457200">
              <a:buFont typeface="+mj-lt"/>
              <a:buAutoNum type="arabicPeriod"/>
            </a:pPr>
            <a:r>
              <a:rPr lang="en-US" dirty="0"/>
              <a:t>Click on your name in upper right-hand area of browser </a:t>
            </a:r>
          </a:p>
          <a:p>
            <a:pPr marL="457200" indent="-457200">
              <a:buFont typeface="+mj-lt"/>
              <a:buAutoNum type="arabicPeriod"/>
            </a:pPr>
            <a:r>
              <a:rPr lang="en-US" dirty="0"/>
              <a:t>Click My Profile &gt;  Security tab  &gt; Personal Access tokens &gt; Add </a:t>
            </a:r>
          </a:p>
          <a:p>
            <a:pPr marL="457200" indent="-457200">
              <a:buFont typeface="+mj-lt"/>
              <a:buAutoNum type="arabicPeriod"/>
            </a:pPr>
            <a:r>
              <a:rPr lang="en-US" dirty="0"/>
              <a:t>In Description, name it </a:t>
            </a:r>
            <a:r>
              <a:rPr lang="en-US" b="1" dirty="0" err="1"/>
              <a:t>Git</a:t>
            </a:r>
            <a:r>
              <a:rPr lang="en-US" dirty="0"/>
              <a:t> and then in </a:t>
            </a:r>
            <a:r>
              <a:rPr lang="en-US" b="1" dirty="0"/>
              <a:t>Expires In </a:t>
            </a:r>
            <a:r>
              <a:rPr lang="en-US" dirty="0"/>
              <a:t>change it to </a:t>
            </a:r>
            <a:r>
              <a:rPr lang="en-US" b="1" dirty="0"/>
              <a:t>1 year</a:t>
            </a:r>
            <a:r>
              <a:rPr lang="en-US" dirty="0"/>
              <a:t>. Leave the other defaults and then click </a:t>
            </a:r>
            <a:r>
              <a:rPr lang="en-US" b="1" dirty="0"/>
              <a:t>Create Token</a:t>
            </a:r>
            <a:r>
              <a:rPr lang="en-US" dirty="0"/>
              <a:t>.</a:t>
            </a:r>
          </a:p>
          <a:p>
            <a:pPr marL="457200" indent="-457200">
              <a:buFont typeface="+mj-lt"/>
              <a:buAutoNum type="arabicPeriod"/>
            </a:pPr>
            <a:r>
              <a:rPr lang="en-US" b="1" dirty="0"/>
              <a:t>Before you do anything else, make sure you copy and paste the token someplace safe!!!!</a:t>
            </a:r>
            <a:r>
              <a:rPr lang="en-US" dirty="0"/>
              <a:t> A .txt file on your OneDrive for Business is a good place.</a:t>
            </a:r>
          </a:p>
          <a:p>
            <a:pPr marL="457200" indent="-457200">
              <a:buFont typeface="+mj-lt"/>
              <a:buAutoNum type="arabicPeriod"/>
            </a:pPr>
            <a:r>
              <a:rPr lang="en-US" dirty="0"/>
              <a:t>When you are asked  for username in </a:t>
            </a:r>
            <a:r>
              <a:rPr lang="en-US" dirty="0" err="1"/>
              <a:t>GitBash</a:t>
            </a:r>
            <a:r>
              <a:rPr lang="en-US" dirty="0"/>
              <a:t>, use your full e-mail address. </a:t>
            </a:r>
          </a:p>
          <a:p>
            <a:pPr marL="457200" indent="-457200">
              <a:buFont typeface="+mj-lt"/>
              <a:buAutoNum type="arabicPeriod"/>
            </a:pPr>
            <a:r>
              <a:rPr lang="en-US" dirty="0"/>
              <a:t>The first time you are asked for a password in </a:t>
            </a:r>
            <a:r>
              <a:rPr lang="en-US" dirty="0" err="1"/>
              <a:t>GitBash</a:t>
            </a:r>
            <a:r>
              <a:rPr lang="en-US" dirty="0"/>
              <a:t>, use the </a:t>
            </a:r>
            <a:r>
              <a:rPr lang="en-US" dirty="0" err="1"/>
              <a:t>Git</a:t>
            </a:r>
            <a:r>
              <a:rPr lang="en-US" dirty="0"/>
              <a:t> token that you created.</a:t>
            </a:r>
          </a:p>
        </p:txBody>
      </p:sp>
    </p:spTree>
    <p:extLst>
      <p:ext uri="{BB962C8B-B14F-4D97-AF65-F5344CB8AC3E}">
        <p14:creationId xmlns:p14="http://schemas.microsoft.com/office/powerpoint/2010/main" val="4239511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Voice Resources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49287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24043" y="-131217"/>
            <a:ext cx="8360228" cy="71854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4098" name="Picture 2" descr="C:\Users\dougkim.REDMOND\AppData\Local\Microsoft\Windows\Temporary Internet Files\Content.IE5\HLQB9LYM\MP90043870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313" y="-167109"/>
            <a:ext cx="5392491" cy="71854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idx="4294967295"/>
          </p:nvPr>
        </p:nvSpPr>
        <p:spPr>
          <a:xfrm>
            <a:off x="512949" y="421843"/>
            <a:ext cx="11149012" cy="747712"/>
          </a:xfrm>
        </p:spPr>
        <p:txBody>
          <a:bodyPr/>
          <a:lstStyle/>
          <a:p>
            <a:r>
              <a:rPr lang="en-US" dirty="0" smtClean="0">
                <a:solidFill>
                  <a:srgbClr val="0070C0"/>
                </a:solidFill>
              </a:rPr>
              <a:t>Everyday words</a:t>
            </a:r>
            <a:endParaRPr lang="en-US" dirty="0">
              <a:solidFill>
                <a:srgbClr val="0070C0"/>
              </a:solidFill>
            </a:endParaRPr>
          </a:p>
        </p:txBody>
      </p:sp>
      <p:sp>
        <p:nvSpPr>
          <p:cNvPr id="3" name="Text Placeholder 2"/>
          <p:cNvSpPr>
            <a:spLocks noGrp="1"/>
          </p:cNvSpPr>
          <p:nvPr>
            <p:ph type="body" sz="quarter" idx="4294967295"/>
          </p:nvPr>
        </p:nvSpPr>
        <p:spPr>
          <a:xfrm>
            <a:off x="512948" y="1578366"/>
            <a:ext cx="11149012" cy="554037"/>
          </a:xfrm>
        </p:spPr>
        <p:txBody>
          <a:bodyPr>
            <a:normAutofit fontScale="92500" lnSpcReduction="20000"/>
          </a:bodyPr>
          <a:lstStyle/>
          <a:p>
            <a:pPr marL="0" indent="0">
              <a:buNone/>
            </a:pPr>
            <a:r>
              <a:rPr lang="en-US" sz="4000" dirty="0">
                <a:solidFill>
                  <a:srgbClr val="0070C0"/>
                </a:solidFill>
              </a:rPr>
              <a:t>Destroy. All. Robot. Language.</a:t>
            </a:r>
          </a:p>
        </p:txBody>
      </p:sp>
      <p:graphicFrame>
        <p:nvGraphicFramePr>
          <p:cNvPr id="5" name="Table 4"/>
          <p:cNvGraphicFramePr>
            <a:graphicFrameLocks noGrp="1"/>
          </p:cNvGraphicFramePr>
          <p:nvPr>
            <p:extLst>
              <p:ext uri="{D42A27DB-BD31-4B8C-83A1-F6EECF244321}">
                <p14:modId xmlns:p14="http://schemas.microsoft.com/office/powerpoint/2010/main" val="534567615"/>
              </p:ext>
            </p:extLst>
          </p:nvPr>
        </p:nvGraphicFramePr>
        <p:xfrm>
          <a:off x="441697" y="3673284"/>
          <a:ext cx="10169015" cy="1785888"/>
        </p:xfrm>
        <a:graphic>
          <a:graphicData uri="http://schemas.openxmlformats.org/drawingml/2006/table">
            <a:tbl>
              <a:tblPr firstRow="1" firstCol="1" bandRow="1">
                <a:tableStyleId>{5940675A-B579-460E-94D1-54222C63F5DA}</a:tableStyleId>
              </a:tblPr>
              <a:tblGrid>
                <a:gridCol w="5088057">
                  <a:extLst>
                    <a:ext uri="{9D8B030D-6E8A-4147-A177-3AD203B41FA5}">
                      <a16:colId xmlns:a16="http://schemas.microsoft.com/office/drawing/2014/main" xmlns="" val="20000"/>
                    </a:ext>
                  </a:extLst>
                </a:gridCol>
                <a:gridCol w="5080958">
                  <a:extLst>
                    <a:ext uri="{9D8B030D-6E8A-4147-A177-3AD203B41FA5}">
                      <a16:colId xmlns:a16="http://schemas.microsoft.com/office/drawing/2014/main" xmlns="" val="20001"/>
                    </a:ext>
                  </a:extLst>
                </a:gridCol>
              </a:tblGrid>
              <a:tr h="219126">
                <a:tc>
                  <a:txBody>
                    <a:bodyPr/>
                    <a:lstStyle/>
                    <a:p>
                      <a:pPr marL="0" marR="0">
                        <a:spcBef>
                          <a:spcPts val="0"/>
                        </a:spcBef>
                        <a:spcAft>
                          <a:spcPts val="0"/>
                        </a:spcAft>
                      </a:pPr>
                      <a:r>
                        <a:rPr lang="en-US" sz="2800" dirty="0">
                          <a:solidFill>
                            <a:srgbClr val="0070C0"/>
                          </a:solidFill>
                          <a:effectLst/>
                        </a:rPr>
                        <a:t>modify</a:t>
                      </a:r>
                      <a:endParaRPr lang="en-US" sz="2800" dirty="0">
                        <a:solidFill>
                          <a:srgbClr val="0070C0"/>
                        </a:solidFill>
                        <a:effectLst/>
                        <a:latin typeface="Calibri"/>
                        <a:ea typeface="Malgun Gothic"/>
                      </a:endParaRPr>
                    </a:p>
                  </a:txBody>
                  <a:tcPr marL="52170" marR="5217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2800" dirty="0">
                          <a:solidFill>
                            <a:srgbClr val="0070C0"/>
                          </a:solidFill>
                          <a:effectLst/>
                        </a:rPr>
                        <a:t>change</a:t>
                      </a:r>
                      <a:endParaRPr lang="en-US" sz="2800" dirty="0">
                        <a:solidFill>
                          <a:srgbClr val="0070C0"/>
                        </a:solidFill>
                        <a:effectLst/>
                        <a:latin typeface="Calibri"/>
                        <a:ea typeface="Malgun Gothic"/>
                      </a:endParaRPr>
                    </a:p>
                  </a:txBody>
                  <a:tcPr marL="52170" marR="5217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453056">
                <a:tc>
                  <a:txBody>
                    <a:bodyPr/>
                    <a:lstStyle/>
                    <a:p>
                      <a:pPr marL="0" marR="0">
                        <a:spcBef>
                          <a:spcPts val="0"/>
                        </a:spcBef>
                        <a:spcAft>
                          <a:spcPts val="0"/>
                        </a:spcAft>
                      </a:pPr>
                      <a:r>
                        <a:rPr lang="en-US" sz="2800" dirty="0">
                          <a:solidFill>
                            <a:srgbClr val="0070C0"/>
                          </a:solidFill>
                          <a:effectLst/>
                        </a:rPr>
                        <a:t>perform</a:t>
                      </a:r>
                      <a:endParaRPr lang="en-US" sz="2800" dirty="0">
                        <a:solidFill>
                          <a:srgbClr val="0070C0"/>
                        </a:solidFill>
                        <a:effectLst/>
                        <a:latin typeface="Calibri"/>
                        <a:ea typeface="Malgun Gothic"/>
                      </a:endParaRPr>
                    </a:p>
                  </a:txBody>
                  <a:tcPr marL="52170" marR="5217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2800">
                          <a:solidFill>
                            <a:srgbClr val="0070C0"/>
                          </a:solidFill>
                          <a:effectLst/>
                        </a:rPr>
                        <a:t>do</a:t>
                      </a:r>
                      <a:endParaRPr lang="en-US" sz="2800">
                        <a:solidFill>
                          <a:srgbClr val="0070C0"/>
                        </a:solidFill>
                        <a:effectLst/>
                        <a:latin typeface="Calibri"/>
                        <a:ea typeface="Malgun Gothic"/>
                      </a:endParaRPr>
                    </a:p>
                  </a:txBody>
                  <a:tcPr marL="52170" marR="5217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453056">
                <a:tc>
                  <a:txBody>
                    <a:bodyPr/>
                    <a:lstStyle/>
                    <a:p>
                      <a:pPr marL="0" marR="0">
                        <a:spcBef>
                          <a:spcPts val="0"/>
                        </a:spcBef>
                        <a:spcAft>
                          <a:spcPts val="0"/>
                        </a:spcAft>
                      </a:pPr>
                      <a:r>
                        <a:rPr lang="en-US" sz="2800" dirty="0" smtClean="0">
                          <a:solidFill>
                            <a:srgbClr val="0070C0"/>
                          </a:solidFill>
                          <a:effectLst/>
                        </a:rPr>
                        <a:t>execute</a:t>
                      </a:r>
                      <a:endParaRPr lang="en-US" sz="2800" dirty="0">
                        <a:solidFill>
                          <a:srgbClr val="0070C0"/>
                        </a:solidFill>
                        <a:effectLst/>
                        <a:latin typeface="Calibri"/>
                        <a:ea typeface="Malgun Gothic"/>
                      </a:endParaRPr>
                    </a:p>
                  </a:txBody>
                  <a:tcPr marL="52170" marR="5217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2800" dirty="0" smtClean="0">
                          <a:solidFill>
                            <a:srgbClr val="0070C0"/>
                          </a:solidFill>
                          <a:effectLst/>
                        </a:rPr>
                        <a:t>run</a:t>
                      </a:r>
                      <a:endParaRPr lang="en-US" sz="2800" dirty="0">
                        <a:solidFill>
                          <a:srgbClr val="0070C0"/>
                        </a:solidFill>
                        <a:effectLst/>
                        <a:latin typeface="Calibri"/>
                        <a:ea typeface="Malgun Gothic"/>
                      </a:endParaRPr>
                    </a:p>
                  </a:txBody>
                  <a:tcPr marL="52170" marR="5217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453056">
                <a:tc>
                  <a:txBody>
                    <a:bodyPr/>
                    <a:lstStyle/>
                    <a:p>
                      <a:pPr marL="0" marR="0">
                        <a:spcBef>
                          <a:spcPts val="0"/>
                        </a:spcBef>
                        <a:spcAft>
                          <a:spcPts val="0"/>
                        </a:spcAft>
                      </a:pPr>
                      <a:r>
                        <a:rPr lang="en-US" sz="2800" dirty="0">
                          <a:solidFill>
                            <a:srgbClr val="0070C0"/>
                          </a:solidFill>
                          <a:effectLst/>
                        </a:rPr>
                        <a:t>terminate</a:t>
                      </a:r>
                      <a:endParaRPr lang="en-US" sz="2800" dirty="0">
                        <a:solidFill>
                          <a:srgbClr val="0070C0"/>
                        </a:solidFill>
                        <a:effectLst/>
                        <a:latin typeface="Calibri"/>
                        <a:ea typeface="Malgun Gothic"/>
                      </a:endParaRPr>
                    </a:p>
                  </a:txBody>
                  <a:tcPr marL="52170" marR="5217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2800" dirty="0" smtClean="0">
                          <a:solidFill>
                            <a:srgbClr val="0070C0"/>
                          </a:solidFill>
                          <a:effectLst/>
                        </a:rPr>
                        <a:t>end</a:t>
                      </a:r>
                      <a:endParaRPr lang="en-US" sz="2800" dirty="0">
                        <a:solidFill>
                          <a:srgbClr val="0070C0"/>
                        </a:solidFill>
                        <a:effectLst/>
                        <a:latin typeface="Calibri"/>
                        <a:ea typeface="Malgun Gothic"/>
                      </a:endParaRPr>
                    </a:p>
                  </a:txBody>
                  <a:tcPr marL="52170" marR="52170" marT="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
        <p:nvSpPr>
          <p:cNvPr id="6" name="Text Placeholder 2"/>
          <p:cNvSpPr txBox="1">
            <a:spLocks/>
          </p:cNvSpPr>
          <p:nvPr/>
        </p:nvSpPr>
        <p:spPr>
          <a:xfrm>
            <a:off x="512948" y="2962898"/>
            <a:ext cx="11149013" cy="498598"/>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solidFill>
                  <a:srgbClr val="0070C0"/>
                </a:solidFill>
              </a:rPr>
              <a:t>Before				    After</a:t>
            </a:r>
          </a:p>
        </p:txBody>
      </p:sp>
    </p:spTree>
    <p:extLst>
      <p:ext uri="{BB962C8B-B14F-4D97-AF65-F5344CB8AC3E}">
        <p14:creationId xmlns:p14="http://schemas.microsoft.com/office/powerpoint/2010/main" val="229236240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Modern Voice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4711436"/>
              </p:ext>
            </p:extLst>
          </p:nvPr>
        </p:nvGraphicFramePr>
        <p:xfrm>
          <a:off x="829682" y="1432092"/>
          <a:ext cx="10614457" cy="4770745"/>
        </p:xfrm>
        <a:graphic>
          <a:graphicData uri="http://schemas.openxmlformats.org/drawingml/2006/table">
            <a:tbl>
              <a:tblPr firstRow="1" firstCol="1" bandRow="1">
                <a:tableStyleId>{5C22544A-7EE6-4342-B048-85BDC9FD1C3A}</a:tableStyleId>
              </a:tblPr>
              <a:tblGrid>
                <a:gridCol w="2208954">
                  <a:extLst>
                    <a:ext uri="{9D8B030D-6E8A-4147-A177-3AD203B41FA5}">
                      <a16:colId xmlns:a16="http://schemas.microsoft.com/office/drawing/2014/main" xmlns="" val="20000"/>
                    </a:ext>
                  </a:extLst>
                </a:gridCol>
                <a:gridCol w="4352338">
                  <a:extLst>
                    <a:ext uri="{9D8B030D-6E8A-4147-A177-3AD203B41FA5}">
                      <a16:colId xmlns:a16="http://schemas.microsoft.com/office/drawing/2014/main" xmlns="" val="20001"/>
                    </a:ext>
                  </a:extLst>
                </a:gridCol>
                <a:gridCol w="4053165">
                  <a:extLst>
                    <a:ext uri="{9D8B030D-6E8A-4147-A177-3AD203B41FA5}">
                      <a16:colId xmlns:a16="http://schemas.microsoft.com/office/drawing/2014/main" xmlns="" val="20002"/>
                    </a:ext>
                  </a:extLst>
                </a:gridCol>
              </a:tblGrid>
              <a:tr h="240276">
                <a:tc>
                  <a:txBody>
                    <a:bodyPr/>
                    <a:lstStyle/>
                    <a:p>
                      <a:pPr marL="0" marR="0">
                        <a:lnSpc>
                          <a:spcPct val="107000"/>
                        </a:lnSpc>
                        <a:spcBef>
                          <a:spcPts val="200"/>
                        </a:spcBef>
                        <a:spcAft>
                          <a:spcPts val="0"/>
                        </a:spcAft>
                      </a:pPr>
                      <a:r>
                        <a:rPr lang="en-US" sz="1300" dirty="0">
                          <a:effectLst/>
                        </a:rPr>
                        <a:t>Voice Principles</a:t>
                      </a:r>
                      <a:endParaRPr lang="en-US" sz="800" b="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49" marR="49149" marT="0" marB="0" anchor="ctr"/>
                </a:tc>
                <a:tc>
                  <a:txBody>
                    <a:bodyPr/>
                    <a:lstStyle/>
                    <a:p>
                      <a:pPr marL="0" marR="0">
                        <a:lnSpc>
                          <a:spcPct val="107000"/>
                        </a:lnSpc>
                        <a:spcBef>
                          <a:spcPts val="200"/>
                        </a:spcBef>
                        <a:spcAft>
                          <a:spcPts val="0"/>
                        </a:spcAft>
                      </a:pPr>
                      <a:r>
                        <a:rPr lang="en-US" sz="1300" dirty="0">
                          <a:effectLst/>
                        </a:rPr>
                        <a:t>Considerations</a:t>
                      </a:r>
                      <a:endParaRPr lang="en-US" sz="800" b="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49" marR="49149" marT="0" marB="0" anchor="ctr"/>
                </a:tc>
                <a:tc>
                  <a:txBody>
                    <a:bodyPr/>
                    <a:lstStyle/>
                    <a:p>
                      <a:pPr marL="0" marR="0">
                        <a:lnSpc>
                          <a:spcPct val="107000"/>
                        </a:lnSpc>
                        <a:spcBef>
                          <a:spcPts val="200"/>
                        </a:spcBef>
                        <a:spcAft>
                          <a:spcPts val="0"/>
                        </a:spcAft>
                      </a:pPr>
                      <a:r>
                        <a:rPr lang="en-US" sz="1300">
                          <a:effectLst/>
                        </a:rPr>
                        <a:t>+ Intent</a:t>
                      </a:r>
                      <a:endParaRPr lang="en-US" sz="8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49" marR="49149" marT="0" marB="0" anchor="ctr"/>
                </a:tc>
                <a:extLst>
                  <a:ext uri="{0D108BD9-81ED-4DB2-BD59-A6C34878D82A}">
                    <a16:rowId xmlns:a16="http://schemas.microsoft.com/office/drawing/2014/main" xmlns="" val="10000"/>
                  </a:ext>
                </a:extLst>
              </a:tr>
              <a:tr h="1165876">
                <a:tc>
                  <a:txBody>
                    <a:bodyPr/>
                    <a:lstStyle/>
                    <a:p>
                      <a:pPr marL="0" marR="0">
                        <a:lnSpc>
                          <a:spcPct val="107000"/>
                        </a:lnSpc>
                        <a:spcBef>
                          <a:spcPts val="200"/>
                        </a:spcBef>
                        <a:spcAft>
                          <a:spcPts val="0"/>
                        </a:spcAft>
                      </a:pPr>
                      <a:r>
                        <a:rPr lang="en-US" sz="800">
                          <a:effectLst/>
                        </a:rPr>
                        <a:t>Use everyday words</a:t>
                      </a:r>
                      <a:endParaRPr lang="en-US" sz="800" b="1">
                        <a:solidFill>
                          <a:srgbClr val="1F4D78"/>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49" marR="49149" marT="0" marB="0" anchor="ctr"/>
                </a:tc>
                <a:tc>
                  <a:txBody>
                    <a:bodyPr/>
                    <a:lstStyle/>
                    <a:p>
                      <a:pPr marL="342900" marR="0" lvl="0" indent="-342900">
                        <a:lnSpc>
                          <a:spcPct val="107000"/>
                        </a:lnSpc>
                        <a:spcBef>
                          <a:spcPts val="0"/>
                        </a:spcBef>
                        <a:spcAft>
                          <a:spcPts val="0"/>
                        </a:spcAft>
                        <a:buFont typeface="Symbol" panose="05050102010706020507" pitchFamily="18" charset="2"/>
                        <a:buChar char=""/>
                      </a:pPr>
                      <a:r>
                        <a:rPr lang="en-US" sz="800">
                          <a:effectLst/>
                        </a:rPr>
                        <a:t>Word choice is an important part of voice.</a:t>
                      </a:r>
                    </a:p>
                    <a:p>
                      <a:pPr marL="342900" marR="0" lvl="0" indent="-342900">
                        <a:lnSpc>
                          <a:spcPct val="107000"/>
                        </a:lnSpc>
                        <a:spcBef>
                          <a:spcPts val="0"/>
                        </a:spcBef>
                        <a:spcAft>
                          <a:spcPts val="0"/>
                        </a:spcAft>
                        <a:buFont typeface="Symbol" panose="05050102010706020507" pitchFamily="18" charset="2"/>
                        <a:buChar char=""/>
                      </a:pPr>
                      <a:r>
                        <a:rPr lang="en-US" sz="800">
                          <a:effectLst/>
                        </a:rPr>
                        <a:t>Be less formal, not less technical.</a:t>
                      </a:r>
                    </a:p>
                    <a:p>
                      <a:pPr marL="342900" marR="0" lvl="0" indent="-342900">
                        <a:lnSpc>
                          <a:spcPct val="107000"/>
                        </a:lnSpc>
                        <a:spcBef>
                          <a:spcPts val="0"/>
                        </a:spcBef>
                        <a:spcAft>
                          <a:spcPts val="0"/>
                        </a:spcAft>
                        <a:buFont typeface="Symbol" panose="05050102010706020507" pitchFamily="18" charset="2"/>
                        <a:buChar char=""/>
                      </a:pPr>
                      <a:r>
                        <a:rPr lang="en-US" sz="800">
                          <a:effectLst/>
                        </a:rPr>
                        <a:t>Use natural language, not cute or casual language.</a:t>
                      </a:r>
                    </a:p>
                    <a:p>
                      <a:pPr marL="342900" marR="0" lvl="0" indent="-342900">
                        <a:lnSpc>
                          <a:spcPct val="107000"/>
                        </a:lnSpc>
                        <a:spcBef>
                          <a:spcPts val="0"/>
                        </a:spcBef>
                        <a:spcAft>
                          <a:spcPts val="0"/>
                        </a:spcAft>
                        <a:buFont typeface="Symbol" panose="05050102010706020507" pitchFamily="18" charset="2"/>
                        <a:buChar char=""/>
                      </a:pPr>
                      <a:r>
                        <a:rPr lang="en-US" sz="800">
                          <a:effectLst/>
                        </a:rPr>
                        <a:t>Imagine you’re talking to a peer.</a:t>
                      </a:r>
                    </a:p>
                    <a:p>
                      <a:pPr marL="342900" marR="0" lvl="0" indent="-342900">
                        <a:lnSpc>
                          <a:spcPct val="107000"/>
                        </a:lnSpc>
                        <a:spcBef>
                          <a:spcPts val="0"/>
                        </a:spcBef>
                        <a:spcAft>
                          <a:spcPts val="0"/>
                        </a:spcAft>
                        <a:buFont typeface="Symbol" panose="05050102010706020507" pitchFamily="18" charset="2"/>
                        <a:buChar char=""/>
                      </a:pPr>
                      <a:r>
                        <a:rPr lang="en-US" sz="800">
                          <a:effectLst/>
                        </a:rPr>
                        <a:t>Use technical words when they’re the right words.</a:t>
                      </a:r>
                    </a:p>
                    <a:p>
                      <a:pPr marL="342900" marR="0" lvl="0" indent="-342900">
                        <a:lnSpc>
                          <a:spcPct val="107000"/>
                        </a:lnSpc>
                        <a:spcBef>
                          <a:spcPts val="0"/>
                        </a:spcBef>
                        <a:spcAft>
                          <a:spcPts val="0"/>
                        </a:spcAft>
                        <a:buFont typeface="Symbol" panose="05050102010706020507" pitchFamily="18" charset="2"/>
                        <a:buChar char=""/>
                      </a:pPr>
                      <a:r>
                        <a:rPr lang="en-US" sz="800">
                          <a:effectLst/>
                        </a:rPr>
                        <a:t>Use words that your audience uses.</a:t>
                      </a:r>
                    </a:p>
                    <a:p>
                      <a:pPr marL="342900" marR="0" lvl="0" indent="-342900">
                        <a:lnSpc>
                          <a:spcPct val="107000"/>
                        </a:lnSpc>
                        <a:spcBef>
                          <a:spcPts val="0"/>
                        </a:spcBef>
                        <a:spcAft>
                          <a:spcPts val="0"/>
                        </a:spcAft>
                        <a:buFont typeface="Symbol" panose="05050102010706020507" pitchFamily="18" charset="2"/>
                        <a:buChar char=""/>
                      </a:pPr>
                      <a:r>
                        <a:rPr lang="en-US" sz="800">
                          <a:effectLst/>
                        </a:rPr>
                        <a:t>Explain new technical concepts using real-life examples.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149" marR="49149" marT="0" marB="0" anchor="ctr"/>
                </a:tc>
                <a:tc>
                  <a:txBody>
                    <a:bodyPr/>
                    <a:lstStyle/>
                    <a:p>
                      <a:pPr marL="342900" marR="0" lvl="0" indent="-342900">
                        <a:lnSpc>
                          <a:spcPct val="107000"/>
                        </a:lnSpc>
                        <a:spcBef>
                          <a:spcPts val="0"/>
                        </a:spcBef>
                        <a:spcAft>
                          <a:spcPts val="0"/>
                        </a:spcAft>
                        <a:buFont typeface="Symbol" panose="05050102010706020507" pitchFamily="18" charset="2"/>
                        <a:buChar char=""/>
                      </a:pPr>
                      <a:r>
                        <a:rPr lang="en-US" sz="800">
                          <a:effectLst/>
                        </a:rPr>
                        <a:t>Everyday words express the intent the way a reader does</a:t>
                      </a:r>
                    </a:p>
                    <a:p>
                      <a:pPr marL="342900" marR="0" lvl="0" indent="-342900">
                        <a:lnSpc>
                          <a:spcPct val="107000"/>
                        </a:lnSpc>
                        <a:spcBef>
                          <a:spcPts val="0"/>
                        </a:spcBef>
                        <a:spcAft>
                          <a:spcPts val="0"/>
                        </a:spcAft>
                        <a:buFont typeface="Symbol" panose="05050102010706020507" pitchFamily="18" charset="2"/>
                        <a:buChar char=""/>
                      </a:pPr>
                      <a:r>
                        <a:rPr lang="en-US" sz="800">
                          <a:effectLst/>
                        </a:rPr>
                        <a:t>Use keywords in the title and description</a:t>
                      </a:r>
                    </a:p>
                    <a:p>
                      <a:pPr marL="342900" marR="0" lvl="0" indent="-342900">
                        <a:lnSpc>
                          <a:spcPct val="107000"/>
                        </a:lnSpc>
                        <a:spcBef>
                          <a:spcPts val="0"/>
                        </a:spcBef>
                        <a:spcAft>
                          <a:spcPts val="0"/>
                        </a:spcAft>
                        <a:buFont typeface="Symbol" panose="05050102010706020507" pitchFamily="18" charset="2"/>
                        <a:buChar char=""/>
                      </a:pPr>
                      <a:r>
                        <a:rPr lang="en-US" sz="800">
                          <a:effectLst/>
                        </a:rPr>
                        <a:t>Use keywords in the section headers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149" marR="49149" marT="0" marB="0" anchor="ctr"/>
                </a:tc>
                <a:extLst>
                  <a:ext uri="{0D108BD9-81ED-4DB2-BD59-A6C34878D82A}">
                    <a16:rowId xmlns:a16="http://schemas.microsoft.com/office/drawing/2014/main" xmlns="" val="10001"/>
                  </a:ext>
                </a:extLst>
              </a:tr>
              <a:tr h="887106">
                <a:tc>
                  <a:txBody>
                    <a:bodyPr/>
                    <a:lstStyle/>
                    <a:p>
                      <a:pPr marL="0" marR="0">
                        <a:lnSpc>
                          <a:spcPct val="107000"/>
                        </a:lnSpc>
                        <a:spcBef>
                          <a:spcPts val="200"/>
                        </a:spcBef>
                        <a:spcAft>
                          <a:spcPts val="0"/>
                        </a:spcAft>
                      </a:pPr>
                      <a:r>
                        <a:rPr lang="en-US" sz="800" dirty="0">
                          <a:effectLst/>
                        </a:rPr>
                        <a:t>Write concisely</a:t>
                      </a:r>
                      <a:endParaRPr lang="en-US" sz="800" b="1" dirty="0">
                        <a:solidFill>
                          <a:srgbClr val="1F4D78"/>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49" marR="49149" marT="0" marB="0" anchor="ctr"/>
                </a:tc>
                <a:tc>
                  <a:txBody>
                    <a:bodyPr/>
                    <a:lstStyle/>
                    <a:p>
                      <a:pPr marL="342900" marR="0" lvl="0" indent="-342900">
                        <a:lnSpc>
                          <a:spcPct val="107000"/>
                        </a:lnSpc>
                        <a:spcBef>
                          <a:spcPts val="0"/>
                        </a:spcBef>
                        <a:spcAft>
                          <a:spcPts val="0"/>
                        </a:spcAft>
                        <a:buFont typeface="Symbol" panose="05050102010706020507" pitchFamily="18" charset="2"/>
                        <a:buChar char=""/>
                      </a:pPr>
                      <a:r>
                        <a:rPr lang="en-US" sz="800">
                          <a:effectLst/>
                        </a:rPr>
                        <a:t>Use everyday words.</a:t>
                      </a:r>
                    </a:p>
                    <a:p>
                      <a:pPr marL="342900" marR="0" lvl="0" indent="-342900">
                        <a:lnSpc>
                          <a:spcPct val="107000"/>
                        </a:lnSpc>
                        <a:spcBef>
                          <a:spcPts val="0"/>
                        </a:spcBef>
                        <a:spcAft>
                          <a:spcPts val="0"/>
                        </a:spcAft>
                        <a:buFont typeface="Symbol" panose="05050102010706020507" pitchFamily="18" charset="2"/>
                        <a:buChar char=""/>
                      </a:pPr>
                      <a:r>
                        <a:rPr lang="en-US" sz="800">
                          <a:effectLst/>
                        </a:rPr>
                        <a:t>Use locators (&gt;) for “click, click, click” instructions.</a:t>
                      </a:r>
                    </a:p>
                    <a:p>
                      <a:pPr marL="342900" marR="0" lvl="0" indent="-342900">
                        <a:lnSpc>
                          <a:spcPct val="107000"/>
                        </a:lnSpc>
                        <a:spcBef>
                          <a:spcPts val="0"/>
                        </a:spcBef>
                        <a:spcAft>
                          <a:spcPts val="0"/>
                        </a:spcAft>
                        <a:buFont typeface="Symbol" panose="05050102010706020507" pitchFamily="18" charset="2"/>
                        <a:buChar char=""/>
                      </a:pPr>
                      <a:r>
                        <a:rPr lang="en-US" sz="800">
                          <a:effectLst/>
                        </a:rPr>
                        <a:t>Don’t repeat words that are in the UI.</a:t>
                      </a:r>
                    </a:p>
                    <a:p>
                      <a:pPr marL="342900" marR="0" lvl="0" indent="-342900">
                        <a:lnSpc>
                          <a:spcPct val="107000"/>
                        </a:lnSpc>
                        <a:spcBef>
                          <a:spcPts val="0"/>
                        </a:spcBef>
                        <a:spcAft>
                          <a:spcPts val="0"/>
                        </a:spcAft>
                        <a:buFont typeface="Symbol" panose="05050102010706020507" pitchFamily="18" charset="2"/>
                        <a:buChar char=""/>
                      </a:pPr>
                      <a:r>
                        <a:rPr lang="en-US" sz="800">
                          <a:effectLst/>
                        </a:rPr>
                        <a:t>Read out loud. Are you out of breath?</a:t>
                      </a:r>
                    </a:p>
                    <a:p>
                      <a:pPr marL="342900" marR="0" lvl="0" indent="-342900">
                        <a:lnSpc>
                          <a:spcPct val="107000"/>
                        </a:lnSpc>
                        <a:spcBef>
                          <a:spcPts val="0"/>
                        </a:spcBef>
                        <a:spcAft>
                          <a:spcPts val="0"/>
                        </a:spcAft>
                        <a:buFont typeface="Symbol" panose="05050102010706020507" pitchFamily="18" charset="2"/>
                        <a:buChar char=""/>
                      </a:pPr>
                      <a:r>
                        <a:rPr lang="en-US" sz="800">
                          <a:effectLst/>
                        </a:rPr>
                        <a:t>Consider using art.</a:t>
                      </a:r>
                    </a:p>
                    <a:p>
                      <a:pPr marL="342900" marR="0" lvl="0" indent="-342900">
                        <a:lnSpc>
                          <a:spcPct val="107000"/>
                        </a:lnSpc>
                        <a:spcBef>
                          <a:spcPts val="0"/>
                        </a:spcBef>
                        <a:spcAft>
                          <a:spcPts val="0"/>
                        </a:spcAft>
                        <a:buFont typeface="Symbol" panose="05050102010706020507" pitchFamily="18" charset="2"/>
                        <a:buChar char=""/>
                      </a:pPr>
                      <a:r>
                        <a:rPr lang="en-US" sz="800">
                          <a:effectLst/>
                        </a:rPr>
                        <a:t>Delete words that aren’t essential.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149" marR="49149" marT="0" marB="0" anchor="ctr"/>
                </a:tc>
                <a:tc>
                  <a:txBody>
                    <a:bodyPr/>
                    <a:lstStyle/>
                    <a:p>
                      <a:pPr marL="342900" marR="0" lvl="0" indent="-342900">
                        <a:lnSpc>
                          <a:spcPct val="107000"/>
                        </a:lnSpc>
                        <a:spcBef>
                          <a:spcPts val="0"/>
                        </a:spcBef>
                        <a:spcAft>
                          <a:spcPts val="0"/>
                        </a:spcAft>
                        <a:buFont typeface="Symbol" panose="05050102010706020507" pitchFamily="18" charset="2"/>
                        <a:buChar char=""/>
                      </a:pPr>
                      <a:r>
                        <a:rPr lang="en-US" sz="800">
                          <a:effectLst/>
                        </a:rPr>
                        <a:t>It’s easier to be concise when you are focused on one thing</a:t>
                      </a:r>
                    </a:p>
                    <a:p>
                      <a:pPr marL="342900" marR="0" lvl="0" indent="-342900">
                        <a:lnSpc>
                          <a:spcPct val="107000"/>
                        </a:lnSpc>
                        <a:spcBef>
                          <a:spcPts val="0"/>
                        </a:spcBef>
                        <a:spcAft>
                          <a:spcPts val="0"/>
                        </a:spcAft>
                        <a:buFont typeface="Symbol" panose="05050102010706020507" pitchFamily="18" charset="2"/>
                        <a:buChar char=""/>
                      </a:pPr>
                      <a:r>
                        <a:rPr lang="en-US" sz="800">
                          <a:effectLst/>
                        </a:rPr>
                        <a:t>Use intent data to suggest what you can delete or move elsewhere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149" marR="49149" marT="0" marB="0" anchor="ctr"/>
                </a:tc>
                <a:extLst>
                  <a:ext uri="{0D108BD9-81ED-4DB2-BD59-A6C34878D82A}">
                    <a16:rowId xmlns:a16="http://schemas.microsoft.com/office/drawing/2014/main" xmlns="" val="10002"/>
                  </a:ext>
                </a:extLst>
              </a:tr>
              <a:tr h="1311611">
                <a:tc>
                  <a:txBody>
                    <a:bodyPr/>
                    <a:lstStyle/>
                    <a:p>
                      <a:pPr marL="0" marR="0">
                        <a:lnSpc>
                          <a:spcPct val="107000"/>
                        </a:lnSpc>
                        <a:spcBef>
                          <a:spcPts val="200"/>
                        </a:spcBef>
                        <a:spcAft>
                          <a:spcPts val="0"/>
                        </a:spcAft>
                      </a:pPr>
                      <a:r>
                        <a:rPr lang="en-US" sz="800">
                          <a:effectLst/>
                        </a:rPr>
                        <a:t>Easy to scan</a:t>
                      </a:r>
                      <a:endParaRPr lang="en-US" sz="800" b="1">
                        <a:solidFill>
                          <a:srgbClr val="1F4D78"/>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49" marR="49149" marT="0" marB="0" anchor="ctr"/>
                </a:tc>
                <a:tc>
                  <a:txBody>
                    <a:bodyPr/>
                    <a:lstStyle/>
                    <a:p>
                      <a:pPr marL="342900" marR="0" lvl="0" indent="-342900">
                        <a:lnSpc>
                          <a:spcPct val="107000"/>
                        </a:lnSpc>
                        <a:spcBef>
                          <a:spcPts val="0"/>
                        </a:spcBef>
                        <a:spcAft>
                          <a:spcPts val="0"/>
                        </a:spcAft>
                        <a:buFont typeface="Symbol" panose="05050102010706020507" pitchFamily="18" charset="2"/>
                        <a:buChar char=""/>
                      </a:pPr>
                      <a:r>
                        <a:rPr lang="en-US" sz="800">
                          <a:effectLst/>
                        </a:rPr>
                        <a:t>Write concisely.</a:t>
                      </a:r>
                    </a:p>
                    <a:p>
                      <a:pPr marL="342900" marR="0" lvl="0" indent="-342900">
                        <a:lnSpc>
                          <a:spcPct val="107000"/>
                        </a:lnSpc>
                        <a:spcBef>
                          <a:spcPts val="0"/>
                        </a:spcBef>
                        <a:spcAft>
                          <a:spcPts val="0"/>
                        </a:spcAft>
                        <a:buFont typeface="Symbol" panose="05050102010706020507" pitchFamily="18" charset="2"/>
                        <a:buChar char=""/>
                      </a:pPr>
                      <a:r>
                        <a:rPr lang="en-US" sz="800">
                          <a:effectLst/>
                        </a:rPr>
                        <a:t>Use art.</a:t>
                      </a:r>
                    </a:p>
                    <a:p>
                      <a:pPr marL="342900" marR="0" lvl="0" indent="-342900">
                        <a:lnSpc>
                          <a:spcPct val="107000"/>
                        </a:lnSpc>
                        <a:spcBef>
                          <a:spcPts val="0"/>
                        </a:spcBef>
                        <a:spcAft>
                          <a:spcPts val="0"/>
                        </a:spcAft>
                        <a:buFont typeface="Symbol" panose="05050102010706020507" pitchFamily="18" charset="2"/>
                        <a:buChar char=""/>
                      </a:pPr>
                      <a:r>
                        <a:rPr lang="en-US" sz="800">
                          <a:effectLst/>
                        </a:rPr>
                        <a:t>Use tables, lists, and bolding.</a:t>
                      </a:r>
                    </a:p>
                    <a:p>
                      <a:pPr marL="342900" marR="0" lvl="0" indent="-342900">
                        <a:lnSpc>
                          <a:spcPct val="107000"/>
                        </a:lnSpc>
                        <a:spcBef>
                          <a:spcPts val="0"/>
                        </a:spcBef>
                        <a:spcAft>
                          <a:spcPts val="0"/>
                        </a:spcAft>
                        <a:buFont typeface="Symbol" panose="05050102010706020507" pitchFamily="18" charset="2"/>
                        <a:buChar char=""/>
                      </a:pPr>
                      <a:r>
                        <a:rPr lang="en-US" sz="800">
                          <a:effectLst/>
                        </a:rPr>
                        <a:t>Put your section headers to work.</a:t>
                      </a:r>
                    </a:p>
                    <a:p>
                      <a:pPr marL="342900" marR="0" lvl="0" indent="-342900">
                        <a:lnSpc>
                          <a:spcPct val="107000"/>
                        </a:lnSpc>
                        <a:spcBef>
                          <a:spcPts val="0"/>
                        </a:spcBef>
                        <a:spcAft>
                          <a:spcPts val="0"/>
                        </a:spcAft>
                        <a:buFont typeface="Symbol" panose="05050102010706020507" pitchFamily="18" charset="2"/>
                        <a:buChar char=""/>
                      </a:pPr>
                      <a:r>
                        <a:rPr lang="en-US" sz="800">
                          <a:effectLst/>
                        </a:rPr>
                        <a:t>Take the birds’-eye view.</a:t>
                      </a:r>
                    </a:p>
                    <a:p>
                      <a:pPr marL="342900" marR="0" lvl="0" indent="-342900">
                        <a:lnSpc>
                          <a:spcPct val="107000"/>
                        </a:lnSpc>
                        <a:spcBef>
                          <a:spcPts val="0"/>
                        </a:spcBef>
                        <a:spcAft>
                          <a:spcPts val="0"/>
                        </a:spcAft>
                        <a:buFont typeface="Symbol" panose="05050102010706020507" pitchFamily="18" charset="2"/>
                        <a:buChar char=""/>
                      </a:pPr>
                      <a:r>
                        <a:rPr lang="en-US" sz="800">
                          <a:effectLst/>
                        </a:rPr>
                        <a:t>Put the most important thing first.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149" marR="49149" marT="0" marB="0" anchor="ctr"/>
                </a:tc>
                <a:tc>
                  <a:txBody>
                    <a:bodyPr/>
                    <a:lstStyle/>
                    <a:p>
                      <a:pPr marL="342900" marR="0" lvl="0" indent="-342900">
                        <a:lnSpc>
                          <a:spcPct val="107000"/>
                        </a:lnSpc>
                        <a:spcBef>
                          <a:spcPts val="0"/>
                        </a:spcBef>
                        <a:spcAft>
                          <a:spcPts val="0"/>
                        </a:spcAft>
                        <a:buFont typeface="Symbol" panose="05050102010706020507" pitchFamily="18" charset="2"/>
                        <a:buChar char=""/>
                      </a:pPr>
                      <a:r>
                        <a:rPr lang="en-US" sz="800">
                          <a:effectLst/>
                        </a:rPr>
                        <a:t>The article’s main intent is impossible to miss</a:t>
                      </a:r>
                    </a:p>
                    <a:p>
                      <a:pPr marL="342900" marR="0" lvl="0" indent="-342900">
                        <a:lnSpc>
                          <a:spcPct val="107000"/>
                        </a:lnSpc>
                        <a:spcBef>
                          <a:spcPts val="0"/>
                        </a:spcBef>
                        <a:spcAft>
                          <a:spcPts val="0"/>
                        </a:spcAft>
                        <a:buFont typeface="Symbol" panose="05050102010706020507" pitchFamily="18" charset="2"/>
                        <a:buChar char=""/>
                      </a:pPr>
                      <a:r>
                        <a:rPr lang="en-US" sz="800">
                          <a:effectLst/>
                        </a:rPr>
                        <a:t>The title and description tell me I’m in the right place</a:t>
                      </a:r>
                    </a:p>
                    <a:p>
                      <a:pPr marL="342900" marR="0" lvl="0" indent="-342900">
                        <a:lnSpc>
                          <a:spcPct val="107000"/>
                        </a:lnSpc>
                        <a:spcBef>
                          <a:spcPts val="0"/>
                        </a:spcBef>
                        <a:spcAft>
                          <a:spcPts val="0"/>
                        </a:spcAft>
                        <a:buFont typeface="Symbol" panose="05050102010706020507" pitchFamily="18" charset="2"/>
                        <a:buChar char=""/>
                      </a:pPr>
                      <a:r>
                        <a:rPr lang="en-US" sz="800">
                          <a:effectLst/>
                        </a:rPr>
                        <a:t>The section headers lead me through the article</a:t>
                      </a:r>
                    </a:p>
                    <a:p>
                      <a:pPr marL="342900" marR="0" lvl="0" indent="-342900">
                        <a:lnSpc>
                          <a:spcPct val="107000"/>
                        </a:lnSpc>
                        <a:spcBef>
                          <a:spcPts val="0"/>
                        </a:spcBef>
                        <a:spcAft>
                          <a:spcPts val="0"/>
                        </a:spcAft>
                        <a:buFont typeface="Symbol" panose="05050102010706020507" pitchFamily="18" charset="2"/>
                        <a:buChar char=""/>
                      </a:pPr>
                      <a:r>
                        <a:rPr lang="en-US" sz="800">
                          <a:effectLst/>
                        </a:rPr>
                        <a:t>There’s no unnecessary information getting in my way</a:t>
                      </a:r>
                    </a:p>
                    <a:p>
                      <a:pPr marL="342900" marR="0" lvl="0" indent="-342900">
                        <a:lnSpc>
                          <a:spcPct val="107000"/>
                        </a:lnSpc>
                        <a:spcBef>
                          <a:spcPts val="0"/>
                        </a:spcBef>
                        <a:spcAft>
                          <a:spcPts val="0"/>
                        </a:spcAft>
                        <a:buFont typeface="Symbol" panose="05050102010706020507" pitchFamily="18" charset="2"/>
                        <a:buChar char=""/>
                      </a:pPr>
                      <a:r>
                        <a:rPr lang="en-US" sz="800">
                          <a:effectLst/>
                        </a:rPr>
                        <a:t>The article is organized so I can find my answer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149" marR="49149" marT="0" marB="0" anchor="ctr"/>
                </a:tc>
                <a:extLst>
                  <a:ext uri="{0D108BD9-81ED-4DB2-BD59-A6C34878D82A}">
                    <a16:rowId xmlns:a16="http://schemas.microsoft.com/office/drawing/2014/main" xmlns="" val="10003"/>
                  </a:ext>
                </a:extLst>
              </a:tr>
              <a:tr h="1165876">
                <a:tc>
                  <a:txBody>
                    <a:bodyPr/>
                    <a:lstStyle/>
                    <a:p>
                      <a:pPr marL="0" marR="0">
                        <a:lnSpc>
                          <a:spcPct val="107000"/>
                        </a:lnSpc>
                        <a:spcBef>
                          <a:spcPts val="200"/>
                        </a:spcBef>
                        <a:spcAft>
                          <a:spcPts val="0"/>
                        </a:spcAft>
                      </a:pPr>
                      <a:r>
                        <a:rPr lang="en-US" sz="800">
                          <a:effectLst/>
                        </a:rPr>
                        <a:t>Show empathy</a:t>
                      </a:r>
                      <a:endParaRPr lang="en-US" sz="800" b="1">
                        <a:solidFill>
                          <a:srgbClr val="1F4D78"/>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9149" marR="49149" marT="0" marB="0" anchor="ctr"/>
                </a:tc>
                <a:tc>
                  <a:txBody>
                    <a:bodyPr/>
                    <a:lstStyle/>
                    <a:p>
                      <a:pPr marL="342900" marR="0" lvl="0" indent="-342900">
                        <a:lnSpc>
                          <a:spcPct val="107000"/>
                        </a:lnSpc>
                        <a:spcBef>
                          <a:spcPts val="0"/>
                        </a:spcBef>
                        <a:spcAft>
                          <a:spcPts val="0"/>
                        </a:spcAft>
                        <a:buFont typeface="Symbol" panose="05050102010706020507" pitchFamily="18" charset="2"/>
                        <a:buChar char=""/>
                      </a:pPr>
                      <a:r>
                        <a:rPr lang="en-US" sz="800">
                          <a:effectLst/>
                        </a:rPr>
                        <a:t>Be a partner, not a judge.</a:t>
                      </a:r>
                    </a:p>
                    <a:p>
                      <a:pPr marL="342900" marR="0" lvl="0" indent="-342900">
                        <a:lnSpc>
                          <a:spcPct val="107000"/>
                        </a:lnSpc>
                        <a:spcBef>
                          <a:spcPts val="0"/>
                        </a:spcBef>
                        <a:spcAft>
                          <a:spcPts val="0"/>
                        </a:spcAft>
                        <a:buFont typeface="Symbol" panose="05050102010706020507" pitchFamily="18" charset="2"/>
                        <a:buChar char=""/>
                      </a:pPr>
                      <a:r>
                        <a:rPr lang="en-US" sz="800">
                          <a:effectLst/>
                        </a:rPr>
                        <a:t>Talk like you’re helping a coworker.</a:t>
                      </a:r>
                    </a:p>
                    <a:p>
                      <a:pPr marL="342900" marR="0" lvl="0" indent="-342900">
                        <a:lnSpc>
                          <a:spcPct val="107000"/>
                        </a:lnSpc>
                        <a:spcBef>
                          <a:spcPts val="0"/>
                        </a:spcBef>
                        <a:spcAft>
                          <a:spcPts val="0"/>
                        </a:spcAft>
                        <a:buFont typeface="Symbol" panose="05050102010706020507" pitchFamily="18" charset="2"/>
                        <a:buChar char=""/>
                      </a:pPr>
                      <a:r>
                        <a:rPr lang="en-US" sz="800">
                          <a:effectLst/>
                        </a:rPr>
                        <a:t>Don’t imply the problem is their fault.</a:t>
                      </a:r>
                    </a:p>
                    <a:p>
                      <a:pPr marL="342900" marR="0" lvl="0" indent="-342900">
                        <a:lnSpc>
                          <a:spcPct val="107000"/>
                        </a:lnSpc>
                        <a:spcBef>
                          <a:spcPts val="0"/>
                        </a:spcBef>
                        <a:spcAft>
                          <a:spcPts val="0"/>
                        </a:spcAft>
                        <a:buFont typeface="Symbol" panose="05050102010706020507" pitchFamily="18" charset="2"/>
                        <a:buChar char=""/>
                      </a:pPr>
                      <a:r>
                        <a:rPr lang="en-US" sz="800">
                          <a:effectLst/>
                        </a:rPr>
                        <a:t>If the situation is genuinely frustrating, acknowledge it. </a:t>
                      </a:r>
                    </a:p>
                    <a:p>
                      <a:pPr marL="342900" marR="0" lvl="0" indent="-342900">
                        <a:lnSpc>
                          <a:spcPct val="107000"/>
                        </a:lnSpc>
                        <a:spcBef>
                          <a:spcPts val="0"/>
                        </a:spcBef>
                        <a:spcAft>
                          <a:spcPts val="0"/>
                        </a:spcAft>
                        <a:buFont typeface="Symbol" panose="05050102010706020507" pitchFamily="18" charset="2"/>
                        <a:buChar char=""/>
                      </a:pPr>
                      <a:r>
                        <a:rPr lang="en-US" sz="800">
                          <a:effectLst/>
                        </a:rPr>
                        <a:t>You don’t have to be their buddy, but don’t be a jerk.</a:t>
                      </a:r>
                    </a:p>
                    <a:p>
                      <a:pPr marL="342900" marR="0" lvl="0" indent="-342900">
                        <a:lnSpc>
                          <a:spcPct val="107000"/>
                        </a:lnSpc>
                        <a:spcBef>
                          <a:spcPts val="0"/>
                        </a:spcBef>
                        <a:spcAft>
                          <a:spcPts val="0"/>
                        </a:spcAft>
                        <a:buFont typeface="Symbol" panose="05050102010706020507" pitchFamily="18" charset="2"/>
                        <a:buChar char=""/>
                      </a:pPr>
                      <a:r>
                        <a:rPr lang="en-US" sz="800">
                          <a:effectLst/>
                        </a:rPr>
                        <a:t>Leave disclaimers to the lawyers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149" marR="49149" marT="0" marB="0" anchor="ctr"/>
                </a:tc>
                <a:tc>
                  <a:txBody>
                    <a:bodyPr/>
                    <a:lstStyle/>
                    <a:p>
                      <a:pPr marL="342900" marR="0" lvl="0" indent="-342900">
                        <a:lnSpc>
                          <a:spcPct val="107000"/>
                        </a:lnSpc>
                        <a:spcBef>
                          <a:spcPts val="0"/>
                        </a:spcBef>
                        <a:spcAft>
                          <a:spcPts val="0"/>
                        </a:spcAft>
                        <a:buFont typeface="Symbol" panose="05050102010706020507" pitchFamily="18" charset="2"/>
                        <a:buChar char=""/>
                      </a:pPr>
                      <a:r>
                        <a:rPr lang="en-US" sz="800" dirty="0">
                          <a:effectLst/>
                        </a:rPr>
                        <a:t>The tone of the article supports the customer</a:t>
                      </a:r>
                    </a:p>
                    <a:p>
                      <a:pPr marL="342900" marR="0" lvl="0" indent="-342900">
                        <a:lnSpc>
                          <a:spcPct val="107000"/>
                        </a:lnSpc>
                        <a:spcBef>
                          <a:spcPts val="0"/>
                        </a:spcBef>
                        <a:spcAft>
                          <a:spcPts val="0"/>
                        </a:spcAft>
                        <a:buFont typeface="Symbol" panose="05050102010706020507" pitchFamily="18" charset="2"/>
                        <a:buChar char=""/>
                      </a:pPr>
                      <a:r>
                        <a:rPr lang="en-US" sz="800" dirty="0">
                          <a:effectLst/>
                        </a:rPr>
                        <a:t>The article addresses the customer’s point of view and what matters to them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149" marR="49149" marT="0" marB="0" anchor="ctr"/>
                </a:tc>
                <a:extLst>
                  <a:ext uri="{0D108BD9-81ED-4DB2-BD59-A6C34878D82A}">
                    <a16:rowId xmlns:a16="http://schemas.microsoft.com/office/drawing/2014/main" xmlns="" val="10004"/>
                  </a:ext>
                </a:extLst>
              </a:tr>
            </a:tbl>
          </a:graphicData>
        </a:graphic>
      </p:graphicFrame>
      <p:sp>
        <p:nvSpPr>
          <p:cNvPr id="5" name="Rectangle 1"/>
          <p:cNvSpPr>
            <a:spLocks noChangeArrowheads="1"/>
          </p:cNvSpPr>
          <p:nvPr/>
        </p:nvSpPr>
        <p:spPr bwMode="auto">
          <a:xfrm>
            <a:off x="-1" y="0"/>
            <a:ext cx="17920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42060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doing this?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err="1"/>
              <a:t>One Microsoft strategy</a:t>
            </a:r>
            <a:r>
              <a:rPr lang="en-US" dirty="0"/>
              <a:t>:  Content is a shared deliverable</a:t>
            </a:r>
          </a:p>
          <a:p>
            <a:pPr lvl="1"/>
            <a:r>
              <a:rPr lang="en-US" dirty="0"/>
              <a:t>Content </a:t>
            </a:r>
            <a:r>
              <a:rPr lang="en-US" dirty="0" err="1"/>
              <a:t>devs</a:t>
            </a:r>
            <a:r>
              <a:rPr lang="en-US" dirty="0"/>
              <a:t>, engineering </a:t>
            </a:r>
            <a:r>
              <a:rPr lang="en-US"/>
              <a:t>teams</a:t>
            </a:r>
            <a:r>
              <a:rPr lang="en-US" dirty="0"/>
              <a:t>, and other partners all contribute</a:t>
            </a:r>
          </a:p>
          <a:p>
            <a:pPr lvl="1"/>
            <a:r>
              <a:rPr lang="en-US" dirty="0"/>
              <a:t>We can ship more—and better—content with </a:t>
            </a:r>
            <a:r>
              <a:rPr lang="en-US" dirty="0" err="1"/>
              <a:t>eng</a:t>
            </a:r>
            <a:r>
              <a:rPr lang="en-US" dirty="0"/>
              <a:t>/PM contributing</a:t>
            </a:r>
          </a:p>
          <a:p>
            <a:r>
              <a:rPr lang="en-US" dirty="0"/>
              <a:t>Collaboration: easier to work across teams on the content</a:t>
            </a:r>
          </a:p>
          <a:p>
            <a:pPr lvl="1"/>
            <a:r>
              <a:rPr lang="en-US" dirty="0"/>
              <a:t>Simple markdown authoring plus a </a:t>
            </a:r>
            <a:r>
              <a:rPr lang="en-US" dirty="0" err="1"/>
              <a:t>git</a:t>
            </a:r>
            <a:r>
              <a:rPr lang="en-US" dirty="0"/>
              <a:t> repo eases cross-team collaboration vs proprietary content tools</a:t>
            </a:r>
          </a:p>
          <a:p>
            <a:r>
              <a:rPr lang="en-US" dirty="0"/>
              <a:t>Lower friction publishing:  faster time-to-live for content</a:t>
            </a:r>
          </a:p>
          <a:p>
            <a:pPr lvl="1"/>
            <a:r>
              <a:rPr lang="en-US" dirty="0"/>
              <a:t>The OA system, or its counterpart in Azure.com, enables faster cadence publishing than the </a:t>
            </a:r>
            <a:r>
              <a:rPr lang="en-US"/>
              <a:t>proprietary CMS tools</a:t>
            </a:r>
            <a:endParaRPr lang="en-US" dirty="0"/>
          </a:p>
        </p:txBody>
      </p:sp>
    </p:spTree>
    <p:extLst>
      <p:ext uri="{BB962C8B-B14F-4D97-AF65-F5344CB8AC3E}">
        <p14:creationId xmlns:p14="http://schemas.microsoft.com/office/powerpoint/2010/main" val="347970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The Voice Recipe</a:t>
            </a:r>
            <a:endParaRPr lang="en-US" dirty="0">
              <a:solidFill>
                <a:schemeClr val="tx1"/>
              </a:solidFill>
            </a:endParaRPr>
          </a:p>
        </p:txBody>
      </p:sp>
      <p:pic>
        <p:nvPicPr>
          <p:cNvPr id="4" name="Picture 2" descr="C:\Users\dougkim.REDMOND\AppData\Local\Microsoft\Windows\Temporary Internet Files\Content.IE5\1ROUVMDC\MP900422669[1].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8197" b="100000" l="6563" r="100000">
                        <a14:backgroundMark x1="29844" y1="26698" x2="36250" y2="11944"/>
                        <a14:backgroundMark x1="22813" y1="27869" x2="28594" y2="8431"/>
                        <a14:backgroundMark x1="38125" y1="21311" x2="44219" y2="7026"/>
                        <a14:backgroundMark x1="52500" y1="11475" x2="70313" y2="10773"/>
                        <a14:backgroundMark x1="76875" y1="27166" x2="72344" y2="16628"/>
                        <a14:backgroundMark x1="12500" y1="47307" x2="4219" y2="37002"/>
                        <a14:backgroundMark x1="77500" y1="21546" x2="73125" y2="10304"/>
                      </a14:backgroundRemoval>
                    </a14:imgEffect>
                  </a14:imgLayer>
                </a14:imgProps>
              </a:ext>
              <a:ext uri="{28A0092B-C50C-407E-A947-70E740481C1C}">
                <a14:useLocalDpi xmlns:a14="http://schemas.microsoft.com/office/drawing/2010/main" val="0"/>
              </a:ext>
            </a:extLst>
          </a:blip>
          <a:srcRect/>
          <a:stretch>
            <a:fillRect/>
          </a:stretch>
        </p:blipFill>
        <p:spPr bwMode="auto">
          <a:xfrm>
            <a:off x="6198735" y="2148574"/>
            <a:ext cx="5772508" cy="470942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p:cNvSpPr txBox="1">
            <a:spLocks/>
          </p:cNvSpPr>
          <p:nvPr/>
        </p:nvSpPr>
        <p:spPr>
          <a:xfrm>
            <a:off x="508086" y="1551972"/>
            <a:ext cx="16270941" cy="8916265"/>
          </a:xfrm>
          <a:prstGeom prst="rect">
            <a:avLst/>
          </a:prstGeom>
        </p:spPr>
        <p:txBody>
          <a:bodyPr vert="horz" wrap="square" lIns="0" tIns="0" rIns="0" bIns="0" rtlCol="0">
            <a:norm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solidFill>
                  <a:schemeClr val="tx1"/>
                </a:solidFill>
                <a:latin typeface="Segoe UI" pitchFamily="34" charset="0"/>
                <a:ea typeface="Segoe UI" pitchFamily="34" charset="0"/>
                <a:cs typeface="Segoe UI" pitchFamily="34" charset="0"/>
              </a:rPr>
              <a:t>1. Intent</a:t>
            </a:r>
          </a:p>
          <a:p>
            <a:pPr marL="0" indent="0">
              <a:buNone/>
            </a:pPr>
            <a:r>
              <a:rPr lang="en-US" sz="2000" dirty="0">
                <a:solidFill>
                  <a:schemeClr val="tx1"/>
                </a:solidFill>
                <a:latin typeface="Segoe UI" pitchFamily="34" charset="0"/>
                <a:ea typeface="Segoe UI" pitchFamily="34" charset="0"/>
                <a:cs typeface="Segoe UI" pitchFamily="34" charset="0"/>
              </a:rPr>
              <a:t>Pick </a:t>
            </a:r>
            <a:r>
              <a:rPr lang="en-US" sz="2000" b="1" dirty="0">
                <a:solidFill>
                  <a:schemeClr val="tx1"/>
                </a:solidFill>
                <a:latin typeface="Segoe UI" pitchFamily="34" charset="0"/>
                <a:ea typeface="Segoe UI" pitchFamily="34" charset="0"/>
                <a:cs typeface="Segoe UI" pitchFamily="34" charset="0"/>
              </a:rPr>
              <a:t>ONE THING, </a:t>
            </a:r>
            <a:r>
              <a:rPr lang="en-US" sz="2000" dirty="0">
                <a:solidFill>
                  <a:schemeClr val="tx1"/>
                </a:solidFill>
                <a:latin typeface="Segoe UI" pitchFamily="34" charset="0"/>
                <a:ea typeface="Segoe UI" pitchFamily="34" charset="0"/>
                <a:cs typeface="Segoe UI" pitchFamily="34" charset="0"/>
              </a:rPr>
              <a:t>the simplest and clearest way to answer the customer intent.</a:t>
            </a:r>
          </a:p>
          <a:p>
            <a:pPr marL="0" indent="0">
              <a:buNone/>
            </a:pPr>
            <a:endParaRPr lang="en-US" sz="2000" dirty="0">
              <a:solidFill>
                <a:schemeClr val="tx1"/>
              </a:solidFill>
              <a:latin typeface="Segoe UI" pitchFamily="34" charset="0"/>
              <a:ea typeface="Segoe UI" pitchFamily="34" charset="0"/>
              <a:cs typeface="Segoe UI" pitchFamily="34" charset="0"/>
            </a:endParaRPr>
          </a:p>
          <a:p>
            <a:pPr marL="0" indent="0">
              <a:buNone/>
            </a:pPr>
            <a:r>
              <a:rPr lang="en-US" sz="3600" dirty="0">
                <a:solidFill>
                  <a:schemeClr val="tx1"/>
                </a:solidFill>
                <a:latin typeface="Segoe UI" pitchFamily="34" charset="0"/>
                <a:ea typeface="Segoe UI" pitchFamily="34" charset="0"/>
                <a:cs typeface="Segoe UI" pitchFamily="34" charset="0"/>
              </a:rPr>
              <a:t>2. Context</a:t>
            </a:r>
          </a:p>
          <a:p>
            <a:pPr marL="0" indent="0">
              <a:buNone/>
            </a:pPr>
            <a:r>
              <a:rPr lang="en-US" sz="2000" dirty="0">
                <a:solidFill>
                  <a:schemeClr val="tx1"/>
                </a:solidFill>
                <a:latin typeface="Segoe UI" pitchFamily="34" charset="0"/>
                <a:ea typeface="Segoe UI" pitchFamily="34" charset="0"/>
                <a:cs typeface="Segoe UI" pitchFamily="34" charset="0"/>
              </a:rPr>
              <a:t>Describe the </a:t>
            </a:r>
            <a:r>
              <a:rPr lang="en-US" sz="2000" b="1" dirty="0">
                <a:solidFill>
                  <a:schemeClr val="tx1"/>
                </a:solidFill>
                <a:latin typeface="Segoe UI" pitchFamily="34" charset="0"/>
                <a:ea typeface="Segoe UI" pitchFamily="34" charset="0"/>
                <a:cs typeface="Segoe UI" pitchFamily="34" charset="0"/>
              </a:rPr>
              <a:t>WHY</a:t>
            </a:r>
            <a:r>
              <a:rPr lang="en-US" sz="2000" dirty="0">
                <a:solidFill>
                  <a:schemeClr val="tx1"/>
                </a:solidFill>
                <a:latin typeface="Segoe UI" pitchFamily="34" charset="0"/>
                <a:ea typeface="Segoe UI" pitchFamily="34" charset="0"/>
                <a:cs typeface="Segoe UI" pitchFamily="34" charset="0"/>
              </a:rPr>
              <a:t> behind the function.</a:t>
            </a:r>
          </a:p>
          <a:p>
            <a:pPr marL="0" indent="0">
              <a:buNone/>
            </a:pPr>
            <a:endParaRPr lang="en-US" sz="2400" dirty="0">
              <a:solidFill>
                <a:schemeClr val="tx1"/>
              </a:solidFill>
              <a:latin typeface="Segoe UI" pitchFamily="34" charset="0"/>
              <a:ea typeface="Segoe UI" pitchFamily="34" charset="0"/>
              <a:cs typeface="Segoe UI" pitchFamily="34" charset="0"/>
            </a:endParaRPr>
          </a:p>
          <a:p>
            <a:pPr marL="0" indent="0">
              <a:buNone/>
            </a:pPr>
            <a:r>
              <a:rPr lang="en-US" sz="3600" dirty="0">
                <a:solidFill>
                  <a:schemeClr val="tx1"/>
                </a:solidFill>
                <a:latin typeface="Segoe UI" pitchFamily="34" charset="0"/>
                <a:ea typeface="Segoe UI" pitchFamily="34" charset="0"/>
                <a:cs typeface="Segoe UI" pitchFamily="34" charset="0"/>
              </a:rPr>
              <a:t>3. Want fries with that?</a:t>
            </a:r>
          </a:p>
        </p:txBody>
      </p:sp>
      <p:sp>
        <p:nvSpPr>
          <p:cNvPr id="6" name="TextBox 5"/>
          <p:cNvSpPr txBox="1"/>
          <p:nvPr/>
        </p:nvSpPr>
        <p:spPr>
          <a:xfrm>
            <a:off x="413489" y="4550585"/>
            <a:ext cx="5905220" cy="1211319"/>
          </a:xfrm>
          <a:prstGeom prst="rect">
            <a:avLst/>
          </a:prstGeom>
          <a:noFill/>
        </p:spPr>
        <p:txBody>
          <a:bodyPr wrap="square" lIns="117564" tIns="58782" rIns="117564" bIns="58782" rtlCol="0">
            <a:spAutoFit/>
          </a:bodyPr>
          <a:lstStyle/>
          <a:p>
            <a:r>
              <a:rPr lang="en-US" sz="2000" dirty="0">
                <a:latin typeface="Segoe UI" pitchFamily="34" charset="0"/>
                <a:ea typeface="Segoe UI" pitchFamily="34" charset="0"/>
                <a:cs typeface="Segoe UI" pitchFamily="34" charset="0"/>
              </a:rPr>
              <a:t>Add </a:t>
            </a:r>
            <a:r>
              <a:rPr lang="en-US" sz="2000" b="1" dirty="0">
                <a:latin typeface="Segoe UI" pitchFamily="34" charset="0"/>
                <a:ea typeface="Segoe UI" pitchFamily="34" charset="0"/>
                <a:cs typeface="Segoe UI" pitchFamily="34" charset="0"/>
              </a:rPr>
              <a:t>more options or tips </a:t>
            </a:r>
            <a:r>
              <a:rPr lang="en-US" sz="2000" dirty="0">
                <a:latin typeface="Segoe UI" pitchFamily="34" charset="0"/>
                <a:ea typeface="Segoe UI" pitchFamily="34" charset="0"/>
                <a:cs typeface="Segoe UI" pitchFamily="34" charset="0"/>
              </a:rPr>
              <a:t>that satisfy the intent. But if they answer a </a:t>
            </a:r>
            <a:r>
              <a:rPr lang="en-US" sz="2000" b="1" dirty="0">
                <a:latin typeface="Segoe UI" pitchFamily="34" charset="0"/>
                <a:ea typeface="Segoe UI" pitchFamily="34" charset="0"/>
                <a:cs typeface="Segoe UI" pitchFamily="34" charset="0"/>
              </a:rPr>
              <a:t>DIFFERENT</a:t>
            </a:r>
            <a:r>
              <a:rPr lang="en-US" sz="2000" dirty="0">
                <a:latin typeface="Segoe UI" pitchFamily="34" charset="0"/>
                <a:ea typeface="Segoe UI" pitchFamily="34" charset="0"/>
                <a:cs typeface="Segoe UI" pitchFamily="34" charset="0"/>
              </a:rPr>
              <a:t> intent, link instead.</a:t>
            </a:r>
          </a:p>
          <a:p>
            <a:endParaRPr lang="en-US" sz="1100" dirty="0"/>
          </a:p>
        </p:txBody>
      </p:sp>
    </p:spTree>
    <p:extLst>
      <p:ext uri="{BB962C8B-B14F-4D97-AF65-F5344CB8AC3E}">
        <p14:creationId xmlns:p14="http://schemas.microsoft.com/office/powerpoint/2010/main" val="2697307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Fastest way to edit	</a:t>
            </a:r>
            <a:endParaRPr lang="en-US" dirty="0"/>
          </a:p>
        </p:txBody>
      </p:sp>
      <p:sp>
        <p:nvSpPr>
          <p:cNvPr id="3" name="Content Placeholder 2"/>
          <p:cNvSpPr>
            <a:spLocks noGrp="1"/>
          </p:cNvSpPr>
          <p:nvPr>
            <p:ph idx="1"/>
          </p:nvPr>
        </p:nvSpPr>
        <p:spPr/>
        <p:txBody>
          <a:bodyPr anchor="t">
            <a:normAutofit/>
          </a:bodyPr>
          <a:lstStyle/>
          <a:p>
            <a:r>
              <a:rPr lang="en-US" dirty="0"/>
              <a:t>Go here: </a:t>
            </a:r>
            <a:r>
              <a:rPr lang="en-US" dirty="0" err="1">
                <a:hlinkClick r:id="rId3"/>
              </a:rPr>
              <a:t>VSOnline</a:t>
            </a:r>
            <a:r>
              <a:rPr lang="en-US" dirty="0"/>
              <a:t> (</a:t>
            </a:r>
            <a:r>
              <a:rPr lang="en-US" dirty="0">
                <a:hlinkClick r:id="rId4"/>
              </a:rPr>
              <a:t>https://mseng.visualstudio.com/DefaultCollection/Documentation/_git/HyperV</a:t>
            </a:r>
            <a:r>
              <a:rPr lang="en-US" dirty="0"/>
              <a:t>)</a:t>
            </a:r>
          </a:p>
          <a:p>
            <a:r>
              <a:rPr lang="en-US" dirty="0"/>
              <a:t>Make sure you are in the right branch:</a:t>
            </a:r>
          </a:p>
          <a:p>
            <a:pPr lvl="1"/>
            <a:r>
              <a:rPr lang="en-US" dirty="0" err="1"/>
              <a:t>Containerbits</a:t>
            </a:r>
            <a:r>
              <a:rPr lang="en-US" dirty="0"/>
              <a:t> – containers content for </a:t>
            </a:r>
            <a:r>
              <a:rPr lang="en-US" dirty="0" smtClean="0"/>
              <a:t>TP3 and internal docs</a:t>
            </a:r>
            <a:endParaRPr lang="en-US" dirty="0"/>
          </a:p>
          <a:p>
            <a:pPr lvl="1"/>
            <a:r>
              <a:rPr lang="en-US" dirty="0"/>
              <a:t>win10 – </a:t>
            </a:r>
            <a:r>
              <a:rPr lang="en-US" dirty="0" smtClean="0"/>
              <a:t>Hyper-V </a:t>
            </a:r>
            <a:r>
              <a:rPr lang="en-US" dirty="0"/>
              <a:t>on Windows 10</a:t>
            </a:r>
          </a:p>
          <a:p>
            <a:r>
              <a:rPr lang="en-US" dirty="0"/>
              <a:t>Select the .md file and then click </a:t>
            </a:r>
            <a:r>
              <a:rPr lang="en-US" b="1" dirty="0"/>
              <a:t>Edit</a:t>
            </a:r>
            <a:r>
              <a:rPr lang="en-US" dirty="0"/>
              <a:t>. </a:t>
            </a:r>
          </a:p>
          <a:p>
            <a:r>
              <a:rPr lang="en-US" dirty="0"/>
              <a:t>When you are done, click </a:t>
            </a:r>
            <a:r>
              <a:rPr lang="en-US" b="1" dirty="0"/>
              <a:t>Save</a:t>
            </a:r>
            <a:r>
              <a:rPr lang="en-US" dirty="0"/>
              <a:t>.</a:t>
            </a:r>
          </a:p>
          <a:p>
            <a:endParaRPr lang="en-US" dirty="0"/>
          </a:p>
        </p:txBody>
      </p:sp>
    </p:spTree>
    <p:extLst>
      <p:ext uri="{BB962C8B-B14F-4D97-AF65-F5344CB8AC3E}">
        <p14:creationId xmlns:p14="http://schemas.microsoft.com/office/powerpoint/2010/main" val="2956057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repo (</a:t>
            </a:r>
            <a:r>
              <a:rPr lang="en-US" dirty="0" err="1" smtClean="0"/>
              <a:t>containerbits</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7291" y="2052638"/>
            <a:ext cx="8579194" cy="4195762"/>
          </a:xfrm>
        </p:spPr>
      </p:pic>
    </p:spTree>
    <p:extLst>
      <p:ext uri="{BB962C8B-B14F-4D97-AF65-F5344CB8AC3E}">
        <p14:creationId xmlns:p14="http://schemas.microsoft.com/office/powerpoint/2010/main" val="1653449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 </a:t>
            </a:r>
            <a:r>
              <a:rPr lang="en-US" b="1" dirty="0" err="1"/>
              <a:t>Git</a:t>
            </a:r>
            <a:r>
              <a:rPr lang="en-US" b="1" dirty="0"/>
              <a:t/>
            </a:r>
            <a:br>
              <a:rPr lang="en-US" b="1" dirty="0"/>
            </a:br>
            <a:endParaRPr lang="en-US" dirty="0"/>
          </a:p>
        </p:txBody>
      </p:sp>
      <p:sp>
        <p:nvSpPr>
          <p:cNvPr id="3" name="Content Placeholder 2"/>
          <p:cNvSpPr>
            <a:spLocks noGrp="1"/>
          </p:cNvSpPr>
          <p:nvPr>
            <p:ph idx="1"/>
          </p:nvPr>
        </p:nvSpPr>
        <p:spPr/>
        <p:txBody>
          <a:bodyPr anchor="t">
            <a:normAutofit/>
          </a:bodyPr>
          <a:lstStyle/>
          <a:p>
            <a:r>
              <a:rPr lang="en-US" dirty="0"/>
              <a:t>Install </a:t>
            </a:r>
            <a:r>
              <a:rPr lang="en-US" dirty="0" err="1">
                <a:hlinkClick r:id="rId3" tooltip="http://git-scm.com/download/win"/>
              </a:rPr>
              <a:t>Git</a:t>
            </a:r>
            <a:r>
              <a:rPr lang="en-US" dirty="0">
                <a:hlinkClick r:id="rId3" tooltip="http://git-scm.com/download/win"/>
              </a:rPr>
              <a:t> for Windows</a:t>
            </a:r>
            <a:r>
              <a:rPr lang="en-US" dirty="0"/>
              <a:t> (</a:t>
            </a:r>
            <a:r>
              <a:rPr lang="en-US" dirty="0">
                <a:hlinkClick r:id="rId3"/>
              </a:rPr>
              <a:t>http://git-scm.com/download/win</a:t>
            </a:r>
            <a:r>
              <a:rPr lang="en-US" dirty="0"/>
              <a:t>) </a:t>
            </a:r>
            <a:endParaRPr lang="en-US" dirty="0">
              <a:latin typeface="Century Gothic" charset="0"/>
            </a:endParaRPr>
          </a:p>
          <a:p>
            <a:r>
              <a:rPr lang="en-US" dirty="0" err="1"/>
              <a:t>Gitbash</a:t>
            </a:r>
            <a:r>
              <a:rPr lang="en-US" dirty="0"/>
              <a:t> is the command-line app that you will use to interact with your local </a:t>
            </a:r>
            <a:r>
              <a:rPr lang="en-US" dirty="0" err="1"/>
              <a:t>Git</a:t>
            </a:r>
            <a:r>
              <a:rPr lang="en-US" dirty="0"/>
              <a:t> repository</a:t>
            </a:r>
          </a:p>
          <a:p>
            <a:r>
              <a:rPr lang="en-US" dirty="0" err="1"/>
              <a:t>Git</a:t>
            </a:r>
            <a:r>
              <a:rPr lang="en-US" dirty="0"/>
              <a:t> GUI can also be used, but the functionality is limited.</a:t>
            </a:r>
          </a:p>
          <a:p>
            <a:r>
              <a:rPr lang="en-US" dirty="0"/>
              <a:t>You can accept all the default settings during installation </a:t>
            </a:r>
          </a:p>
          <a:p>
            <a:r>
              <a:rPr lang="en-US" dirty="0"/>
              <a:t>To use </a:t>
            </a:r>
            <a:r>
              <a:rPr lang="en-US" dirty="0" err="1"/>
              <a:t>Git</a:t>
            </a:r>
            <a:r>
              <a:rPr lang="en-US" dirty="0"/>
              <a:t> from Visual Studio, install the </a:t>
            </a:r>
            <a:r>
              <a:rPr lang="en-US" dirty="0">
                <a:hlinkClick r:id="rId4" tooltip="https://visualstudiogallery.msdn.microsoft.com/8f594baa-e44e-4114-8381-e175ace0fe97"/>
              </a:rPr>
              <a:t>Visual Studio extensions</a:t>
            </a:r>
            <a:r>
              <a:rPr lang="en-US" dirty="0"/>
              <a:t> (https://visualstudiogallery.msdn.microsoft.com/8f594baa-e44e-4114-8381-e175ace0fe97)</a:t>
            </a:r>
          </a:p>
          <a:p>
            <a:endParaRPr lang="en-US" dirty="0"/>
          </a:p>
        </p:txBody>
      </p:sp>
    </p:spTree>
    <p:extLst>
      <p:ext uri="{BB962C8B-B14F-4D97-AF65-F5344CB8AC3E}">
        <p14:creationId xmlns:p14="http://schemas.microsoft.com/office/powerpoint/2010/main" val="1110109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 the repo</a:t>
            </a:r>
            <a:endParaRPr lang="en-US" dirty="0"/>
          </a:p>
        </p:txBody>
      </p:sp>
      <p:sp>
        <p:nvSpPr>
          <p:cNvPr id="3" name="Content Placeholder 2"/>
          <p:cNvSpPr>
            <a:spLocks noGrp="1"/>
          </p:cNvSpPr>
          <p:nvPr>
            <p:ph idx="1"/>
          </p:nvPr>
        </p:nvSpPr>
        <p:spPr/>
        <p:txBody>
          <a:bodyPr vert="horz" lIns="91440" tIns="45720" rIns="91440" bIns="45720" rtlCol="0" anchor="t">
            <a:normAutofit lnSpcReduction="10000"/>
          </a:bodyPr>
          <a:lstStyle/>
          <a:p>
            <a:pPr marL="457200" indent="-457200">
              <a:buFont typeface="+mj-lt"/>
              <a:buAutoNum type="arabicPeriod"/>
            </a:pPr>
            <a:r>
              <a:rPr lang="en-US" dirty="0">
                <a:latin typeface="+mn-lt"/>
              </a:rPr>
              <a:t>Go to the repository in </a:t>
            </a:r>
            <a:r>
              <a:rPr lang="en-US" dirty="0">
                <a:latin typeface="+mn-lt"/>
                <a:hlinkClick r:id="rId3"/>
              </a:rPr>
              <a:t>VS Online</a:t>
            </a:r>
            <a:endParaRPr lang="en-US" dirty="0"/>
          </a:p>
          <a:p>
            <a:pPr marL="457200" indent="-457200">
              <a:buFont typeface="+mj-lt"/>
              <a:buAutoNum type="arabicPeriod"/>
            </a:pPr>
            <a:r>
              <a:rPr lang="en-US" dirty="0">
                <a:latin typeface="+mn-lt"/>
              </a:rPr>
              <a:t>On the right part of the page, click Clone and copy the address for cloning into your clipboard. Is should be: </a:t>
            </a:r>
            <a:r>
              <a:rPr lang="en-US" dirty="0">
                <a:latin typeface="+mn-lt"/>
                <a:hlinkClick r:id="rId3"/>
              </a:rPr>
              <a:t>https://mseng.visualstudio.com/DefaultCollection/Documentation/_git/HyperV</a:t>
            </a:r>
            <a:endParaRPr lang="en-US" dirty="0"/>
          </a:p>
          <a:p>
            <a:pPr marL="457200" indent="-457200">
              <a:buFont typeface="+mj-lt"/>
              <a:buAutoNum type="arabicPeriod"/>
            </a:pPr>
            <a:r>
              <a:rPr lang="en-US" dirty="0">
                <a:latin typeface="+mn-lt"/>
              </a:rPr>
              <a:t>In Gi</a:t>
            </a:r>
            <a:r>
              <a:rPr lang="en-US" dirty="0" err="1">
                <a:latin typeface="+mn-lt"/>
              </a:rPr>
              <a:t>tBash</a:t>
            </a:r>
            <a:r>
              <a:rPr lang="en-US" dirty="0">
                <a:latin typeface="+mn-lt"/>
              </a:rPr>
              <a:t>, change to the folder where you want the local copy of the repository:</a:t>
            </a:r>
            <a:endParaRPr lang="en-US" dirty="0"/>
          </a:p>
          <a:p>
            <a:pPr lvl="1"/>
            <a:r>
              <a:rPr lang="en-US" dirty="0">
                <a:latin typeface="+mn-lt"/>
              </a:rPr>
              <a:t>cd &lt;</a:t>
            </a:r>
            <a:r>
              <a:rPr lang="en-US" dirty="0" err="1" smtClean="0">
                <a:latin typeface="+mn-lt"/>
              </a:rPr>
              <a:t>path_to_my_repo</a:t>
            </a:r>
            <a:r>
              <a:rPr lang="en-US" dirty="0">
                <a:latin typeface="+mn-lt"/>
              </a:rPr>
              <a:t>&gt;</a:t>
            </a:r>
          </a:p>
          <a:p>
            <a:r>
              <a:rPr lang="en-US" dirty="0" err="1"/>
              <a:t> </a:t>
            </a:r>
            <a:r>
              <a:rPr lang="en-US" sz="1800" dirty="0">
                <a:latin typeface="+mn-lt"/>
              </a:rPr>
              <a:t>To clone the repo, type:</a:t>
            </a:r>
            <a:endParaRPr lang="en-US" dirty="0"/>
          </a:p>
          <a:p>
            <a:pPr lvl="1"/>
            <a:r>
              <a:rPr lang="en-US" sz="1400" dirty="0" err="1">
                <a:latin typeface="+mn-lt"/>
              </a:rPr>
              <a:t>git</a:t>
            </a:r>
            <a:r>
              <a:rPr lang="en-US" sz="1400" dirty="0">
                <a:latin typeface="+mn-lt"/>
              </a:rPr>
              <a:t> clone </a:t>
            </a:r>
            <a:r>
              <a:rPr lang="en-US" sz="1400" dirty="0">
                <a:latin typeface="+mn-lt"/>
                <a:hlinkClick r:id="rId3"/>
              </a:rPr>
              <a:t>https://mseng.visualstudio.com/DefaultCollection/Documentation/_</a:t>
            </a:r>
            <a:r>
              <a:rPr lang="en-US" sz="1400" dirty="0" smtClean="0">
                <a:latin typeface="+mn-lt"/>
                <a:hlinkClick r:id="rId3"/>
              </a:rPr>
              <a:t>git/HyperV</a:t>
            </a:r>
            <a:endParaRPr lang="en-US" sz="1400" dirty="0" smtClean="0">
              <a:latin typeface="+mn-lt"/>
            </a:endParaRPr>
          </a:p>
          <a:p>
            <a:pPr lvl="2"/>
            <a:r>
              <a:rPr lang="en-US" sz="1200" dirty="0" err="1" smtClean="0">
                <a:latin typeface="+mn-lt"/>
              </a:rPr>
              <a:t>Git</a:t>
            </a:r>
            <a:r>
              <a:rPr lang="en-US" sz="1200" dirty="0" smtClean="0">
                <a:latin typeface="+mn-lt"/>
              </a:rPr>
              <a:t> will ask for your username and password. If you are having issues, try the steps in slide 16 to create an access token.</a:t>
            </a:r>
            <a:endParaRPr lang="en-US" sz="1200" dirty="0"/>
          </a:p>
          <a:p>
            <a:pPr lvl="1"/>
            <a:r>
              <a:rPr lang="en-US" sz="1400" dirty="0">
                <a:latin typeface="+mn-lt"/>
              </a:rPr>
              <a:t>git fetch --all</a:t>
            </a:r>
            <a:endParaRPr lang="en-US" sz="1400" dirty="0"/>
          </a:p>
          <a:p>
            <a:pPr marL="0" indent="0">
              <a:buNone/>
            </a:pPr>
            <a:endParaRPr lang="en-US" sz="1600" dirty="0"/>
          </a:p>
        </p:txBody>
      </p:sp>
    </p:spTree>
    <p:extLst>
      <p:ext uri="{BB962C8B-B14F-4D97-AF65-F5344CB8AC3E}">
        <p14:creationId xmlns:p14="http://schemas.microsoft.com/office/powerpoint/2010/main" val="3781412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the right branch locally</a:t>
            </a:r>
            <a:endParaRPr lang="en-US" dirty="0"/>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t>In </a:t>
            </a:r>
            <a:r>
              <a:rPr lang="en-US" dirty="0" err="1" smtClean="0"/>
              <a:t>GitBash</a:t>
            </a:r>
            <a:r>
              <a:rPr lang="en-US" dirty="0"/>
              <a:t>, switch to the right branch (like </a:t>
            </a:r>
            <a:r>
              <a:rPr lang="en-US" dirty="0" err="1"/>
              <a:t>containerbits</a:t>
            </a:r>
            <a:r>
              <a:rPr lang="en-US" dirty="0"/>
              <a:t>) and pull down that branch, type :</a:t>
            </a:r>
          </a:p>
          <a:p>
            <a:pPr lvl="1"/>
            <a:r>
              <a:rPr lang="en-US" dirty="0" err="1" smtClean="0"/>
              <a:t>Git</a:t>
            </a:r>
            <a:r>
              <a:rPr lang="en-US" dirty="0" smtClean="0"/>
              <a:t> </a:t>
            </a:r>
            <a:r>
              <a:rPr lang="en-US" dirty="0"/>
              <a:t>checkout </a:t>
            </a:r>
            <a:r>
              <a:rPr lang="en-US" dirty="0" err="1"/>
              <a:t>containerbits</a:t>
            </a:r>
            <a:endParaRPr lang="en-US" dirty="0"/>
          </a:p>
          <a:p>
            <a:pPr lvl="1"/>
            <a:r>
              <a:rPr lang="en-US" dirty="0" err="1"/>
              <a:t>Git</a:t>
            </a:r>
            <a:r>
              <a:rPr lang="en-US" dirty="0"/>
              <a:t> pull</a:t>
            </a:r>
          </a:p>
          <a:p>
            <a:pPr lvl="1"/>
            <a:endParaRPr lang="en-US" dirty="0"/>
          </a:p>
          <a:p>
            <a:r>
              <a:rPr lang="en-US" dirty="0"/>
              <a:t>Important branches:</a:t>
            </a:r>
          </a:p>
          <a:p>
            <a:pPr lvl="1"/>
            <a:r>
              <a:rPr lang="en-US" dirty="0" err="1"/>
              <a:t>Containerbits</a:t>
            </a:r>
            <a:r>
              <a:rPr lang="en-US" dirty="0"/>
              <a:t> – container stuff for TP3 and also an area (Internal) for parking </a:t>
            </a:r>
            <a:r>
              <a:rPr lang="en-US" dirty="0" smtClean="0"/>
              <a:t>stuff in </a:t>
            </a:r>
            <a:r>
              <a:rPr lang="en-US" dirty="0"/>
              <a:t>progress or for internal-only docs</a:t>
            </a:r>
          </a:p>
          <a:p>
            <a:pPr lvl="1"/>
            <a:r>
              <a:rPr lang="en-US" dirty="0"/>
              <a:t>Win10 – Hyper-V stuff for desktop Hyper-V in Win10</a:t>
            </a:r>
          </a:p>
          <a:p>
            <a:pPr lvl="1"/>
            <a:r>
              <a:rPr lang="en-US" dirty="0"/>
              <a:t>Archive – this is the branch where we stored everything that wasn’t ready for Ignite. If you worked on something earlier and can’t find it in the other two branches, check here! But, don’t work there. Copy and paste into one of the other branches.</a:t>
            </a:r>
          </a:p>
          <a:p>
            <a:pPr lvl="1"/>
            <a:endParaRPr lang="en-US" dirty="0"/>
          </a:p>
        </p:txBody>
      </p:sp>
    </p:spTree>
    <p:extLst>
      <p:ext uri="{BB962C8B-B14F-4D97-AF65-F5344CB8AC3E}">
        <p14:creationId xmlns:p14="http://schemas.microsoft.com/office/powerpoint/2010/main" val="908431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 writing tool</a:t>
            </a:r>
            <a:endParaRPr lang="en-US" dirty="0"/>
          </a:p>
        </p:txBody>
      </p:sp>
      <p:sp>
        <p:nvSpPr>
          <p:cNvPr id="3" name="Content Placeholder 2"/>
          <p:cNvSpPr>
            <a:spLocks noGrp="1"/>
          </p:cNvSpPr>
          <p:nvPr>
            <p:ph idx="1"/>
          </p:nvPr>
        </p:nvSpPr>
        <p:spPr/>
        <p:txBody>
          <a:bodyPr anchor="t"/>
          <a:lstStyle/>
          <a:p>
            <a:r>
              <a:rPr lang="en-US" dirty="0"/>
              <a:t>There are several options:</a:t>
            </a:r>
          </a:p>
          <a:p>
            <a:pPr lvl="1"/>
            <a:r>
              <a:rPr lang="en-US" u="sng" dirty="0"/>
              <a:t>VS Code</a:t>
            </a:r>
            <a:r>
              <a:rPr lang="en-US" dirty="0"/>
              <a:t> </a:t>
            </a:r>
            <a:r>
              <a:rPr lang="en-US" dirty="0">
                <a:latin typeface="Century Gothic" charset="0"/>
              </a:rPr>
              <a:t>(recommended)</a:t>
            </a:r>
            <a:r>
              <a:rPr lang="en-US" dirty="0">
                <a:effectLst/>
              </a:rPr>
              <a:t>- </a:t>
            </a:r>
            <a:r>
              <a:rPr lang="en-US" dirty="0">
                <a:hlinkClick r:id="rId3"/>
              </a:rPr>
              <a:t>https://www.visualstudio.com/en-us/products/code-vs.aspx</a:t>
            </a:r>
            <a:r>
              <a:rPr lang="en-US" dirty="0"/>
              <a:t>  </a:t>
            </a:r>
            <a:endParaRPr lang="en-US" dirty="0">
              <a:effectLst/>
            </a:endParaRPr>
          </a:p>
          <a:p>
            <a:pPr lvl="1"/>
            <a:r>
              <a:rPr lang="en-US" u="sng" dirty="0"/>
              <a:t>Atom</a:t>
            </a:r>
            <a:r>
              <a:rPr lang="en-US" dirty="0"/>
              <a:t> </a:t>
            </a:r>
            <a:r>
              <a:rPr lang="en-US" dirty="0">
                <a:effectLst/>
              </a:rPr>
              <a:t>- </a:t>
            </a:r>
            <a:r>
              <a:rPr lang="en-US" dirty="0">
                <a:hlinkClick r:id="rId4"/>
              </a:rPr>
              <a:t>https://atom.io/</a:t>
            </a:r>
            <a:r>
              <a:rPr lang="en-US" dirty="0"/>
              <a:t> (another good freeware OSS editor)</a:t>
            </a:r>
          </a:p>
          <a:p>
            <a:pPr lvl="1"/>
            <a:r>
              <a:rPr lang="en-US" dirty="0"/>
              <a:t>Any text editor</a:t>
            </a:r>
          </a:p>
        </p:txBody>
      </p:sp>
    </p:spTree>
    <p:extLst>
      <p:ext uri="{BB962C8B-B14F-4D97-AF65-F5344CB8AC3E}">
        <p14:creationId xmlns:p14="http://schemas.microsoft.com/office/powerpoint/2010/main" val="478051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VS Code</a:t>
            </a:r>
            <a:endParaRPr lang="en-US" dirty="0"/>
          </a:p>
        </p:txBody>
      </p:sp>
      <p:sp>
        <p:nvSpPr>
          <p:cNvPr id="3" name="Content Placeholder 2"/>
          <p:cNvSpPr>
            <a:spLocks noGrp="1"/>
          </p:cNvSpPr>
          <p:nvPr>
            <p:ph idx="1"/>
          </p:nvPr>
        </p:nvSpPr>
        <p:spPr/>
        <p:txBody>
          <a:bodyPr anchor="t">
            <a:normAutofit fontScale="92500" lnSpcReduction="10000"/>
          </a:bodyPr>
          <a:lstStyle/>
          <a:p>
            <a:r>
              <a:rPr lang="en-US" dirty="0">
                <a:hlinkClick r:id="rId3"/>
              </a:rPr>
              <a:t>VS Code docs</a:t>
            </a:r>
            <a:endParaRPr lang="en-US" dirty="0"/>
          </a:p>
          <a:p>
            <a:r>
              <a:rPr lang="en-US" dirty="0"/>
              <a:t>Quick tips</a:t>
            </a:r>
          </a:p>
          <a:p>
            <a:pPr lvl="1"/>
            <a:r>
              <a:rPr lang="en-US" b="1" dirty="0"/>
              <a:t>Preview a file</a:t>
            </a:r>
            <a:r>
              <a:rPr lang="en-US" dirty="0"/>
              <a:t>.    </a:t>
            </a:r>
            <a:r>
              <a:rPr lang="en-US" dirty="0" err="1"/>
              <a:t>CTRL+Shift+V</a:t>
            </a:r>
            <a:r>
              <a:rPr lang="en-US" dirty="0"/>
              <a:t>.  Or click the </a:t>
            </a:r>
            <a:r>
              <a:rPr lang="en-US" b="1" dirty="0"/>
              <a:t>Split Editor </a:t>
            </a:r>
            <a:r>
              <a:rPr lang="en-US" dirty="0"/>
              <a:t>button and then in the second pane, click </a:t>
            </a:r>
            <a:r>
              <a:rPr lang="en-US" b="1" dirty="0"/>
              <a:t>Open Preview</a:t>
            </a:r>
            <a:r>
              <a:rPr lang="en-US" dirty="0"/>
              <a:t>.</a:t>
            </a:r>
          </a:p>
          <a:p>
            <a:pPr lvl="1"/>
            <a:r>
              <a:rPr lang="en-US" b="1" dirty="0"/>
              <a:t>Auto save and revert</a:t>
            </a:r>
            <a:r>
              <a:rPr lang="en-US" dirty="0"/>
              <a:t>.   VS Code auto saves, which can confuse folks who make a lot of mistakes and think closing the file will revert. Use the </a:t>
            </a:r>
            <a:r>
              <a:rPr lang="en-US" b="1" dirty="0"/>
              <a:t>File | Revert File</a:t>
            </a:r>
            <a:r>
              <a:rPr lang="en-US" dirty="0"/>
              <a:t> option if you need to revert.</a:t>
            </a:r>
          </a:p>
          <a:p>
            <a:pPr lvl="1"/>
            <a:r>
              <a:rPr lang="en-US" dirty="0"/>
              <a:t>Turn on word wrap:</a:t>
            </a:r>
          </a:p>
          <a:p>
            <a:pPr marL="1200150" lvl="2" indent="-342900">
              <a:buFont typeface="+mj-lt"/>
              <a:buAutoNum type="arabicPeriod"/>
            </a:pPr>
            <a:r>
              <a:rPr lang="en-US" dirty="0">
                <a:latin typeface="Century Gothic" charset="0"/>
              </a:rPr>
              <a:t>Go to File &gt; Preferences &gt; User Settings </a:t>
            </a:r>
          </a:p>
          <a:p>
            <a:pPr marL="1200150" lvl="2" indent="-342900">
              <a:buFont typeface="+mj-lt"/>
              <a:buAutoNum type="arabicPeriod"/>
            </a:pPr>
            <a:r>
              <a:rPr lang="en-US" dirty="0">
                <a:latin typeface="Century Gothic" charset="0"/>
              </a:rPr>
              <a:t>Find the setting “editor.wrappingcolumn”: 300, </a:t>
            </a:r>
          </a:p>
          <a:p>
            <a:pPr marL="1200150" lvl="2" indent="-342900">
              <a:buFont typeface="+mj-lt"/>
              <a:buAutoNum type="arabicPeriod"/>
            </a:pPr>
            <a:r>
              <a:rPr lang="en-US" dirty="0">
                <a:solidFill>
                  <a:srgbClr val="FFFFFF"/>
                </a:solidFill>
                <a:latin typeface="Century Gothic" charset="0"/>
              </a:rPr>
              <a:t>Copy </a:t>
            </a:r>
            <a:r>
              <a:rPr lang="en-US" dirty="0">
                <a:latin typeface="Century Gothic" charset="0"/>
              </a:rPr>
              <a:t>that setting to the curly braces in the .json pane and change it to:   “editor.wrappingColumn”: 0,</a:t>
            </a:r>
          </a:p>
          <a:p>
            <a:pPr marL="1200150" lvl="2" indent="-342900">
              <a:buFont typeface="+mj-lt"/>
              <a:buAutoNum type="arabicPeriod"/>
            </a:pPr>
            <a:r>
              <a:rPr lang="en-US" dirty="0">
                <a:latin typeface="Century Gothic" charset="0"/>
              </a:rPr>
              <a:t>Save and close the settings file.</a:t>
            </a:r>
          </a:p>
        </p:txBody>
      </p:sp>
    </p:spTree>
    <p:extLst>
      <p:ext uri="{BB962C8B-B14F-4D97-AF65-F5344CB8AC3E}">
        <p14:creationId xmlns:p14="http://schemas.microsoft.com/office/powerpoint/2010/main" val="26560113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CSID-221-1869</_dlc_DocId>
    <_dlc_DocIdUrl xmlns="230e9df3-be65-4c73-a93b-d1236ebd677e">
      <Url>https://microsoft.sharepoint.com/teams/STBCSI/TDC/_layouts/15/DocIdRedir.aspx?ID=CSID-221-1869</Url>
      <Description>CSID-221-1869</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6EEE4E13A37F3547B3711CDFAD18CF5D" ma:contentTypeVersion="3" ma:contentTypeDescription="Create a new document." ma:contentTypeScope="" ma:versionID="8a8e3af568dcc3c183936a4850a9800c">
  <xsd:schema xmlns:xsd="http://www.w3.org/2001/XMLSchema" xmlns:xs="http://www.w3.org/2001/XMLSchema" xmlns:p="http://schemas.microsoft.com/office/2006/metadata/properties" xmlns:ns2="230e9df3-be65-4c73-a93b-d1236ebd677e" xmlns:ns3="62f43b84-be74-46dc-bfaa-9fb36224c3cb" xmlns:ns4="6f69bb9a-884d-4e92-a499-b165a1948cd1" targetNamespace="http://schemas.microsoft.com/office/2006/metadata/properties" ma:root="true" ma:fieldsID="18b2fa3dca36d03014fdc523fbabbf53" ns2:_="" ns3:_="" ns4:_="">
    <xsd:import namespace="230e9df3-be65-4c73-a93b-d1236ebd677e"/>
    <xsd:import namespace="62f43b84-be74-46dc-bfaa-9fb36224c3cb"/>
    <xsd:import namespace="6f69bb9a-884d-4e92-a499-b165a1948cd1"/>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4:SharingHintHash"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2f43b84-be74-46dc-bfaa-9fb36224c3c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f69bb9a-884d-4e92-a499-b165a1948cd1" elementFormDefault="qualified">
    <xsd:import namespace="http://schemas.microsoft.com/office/2006/documentManagement/types"/>
    <xsd:import namespace="http://schemas.microsoft.com/office/infopath/2007/PartnerControls"/>
    <xsd:element name="SharingHintHash" ma:index="12" nillable="true" ma:displayName="Sharing Hint Hash" ma:internalName="SharingHintHash" ma:readOnly="true">
      <xsd:simpleType>
        <xsd:restriction base="dms:Text"/>
      </xsd:simple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4186BD-0AC3-4EDA-B9E8-5BCE53A1F9E4}">
  <ds:schemaRefs>
    <ds:schemaRef ds:uri="230e9df3-be65-4c73-a93b-d1236ebd677e"/>
    <ds:schemaRef ds:uri="http://purl.org/dc/elements/1.1/"/>
    <ds:schemaRef ds:uri="http://schemas.microsoft.com/office/2006/metadata/properties"/>
    <ds:schemaRef ds:uri="6f69bb9a-884d-4e92-a499-b165a1948cd1"/>
    <ds:schemaRef ds:uri="http://schemas.microsoft.com/office/infopath/2007/PartnerControls"/>
    <ds:schemaRef ds:uri="http://purl.org/dc/terms/"/>
    <ds:schemaRef ds:uri="http://schemas.microsoft.com/office/2006/documentManagement/types"/>
    <ds:schemaRef ds:uri="http://purl.org/dc/dcmitype/"/>
    <ds:schemaRef ds:uri="http://schemas.openxmlformats.org/package/2006/metadata/core-properties"/>
    <ds:schemaRef ds:uri="62f43b84-be74-46dc-bfaa-9fb36224c3cb"/>
    <ds:schemaRef ds:uri="http://www.w3.org/XML/1998/namespace"/>
  </ds:schemaRefs>
</ds:datastoreItem>
</file>

<file path=customXml/itemProps2.xml><?xml version="1.0" encoding="utf-8"?>
<ds:datastoreItem xmlns:ds="http://schemas.openxmlformats.org/officeDocument/2006/customXml" ds:itemID="{757E2978-F2F0-4746-B30B-914D86455960}">
  <ds:schemaRefs>
    <ds:schemaRef ds:uri="http://schemas.microsoft.com/sharepoint/events"/>
  </ds:schemaRefs>
</ds:datastoreItem>
</file>

<file path=customXml/itemProps3.xml><?xml version="1.0" encoding="utf-8"?>
<ds:datastoreItem xmlns:ds="http://schemas.openxmlformats.org/officeDocument/2006/customXml" ds:itemID="{42CA6339-7996-4F67-825A-8A970DCCA579}">
  <ds:schemaRefs>
    <ds:schemaRef ds:uri="http://schemas.microsoft.com/sharepoint/v3/contenttype/forms"/>
  </ds:schemaRefs>
</ds:datastoreItem>
</file>

<file path=customXml/itemProps4.xml><?xml version="1.0" encoding="utf-8"?>
<ds:datastoreItem xmlns:ds="http://schemas.openxmlformats.org/officeDocument/2006/customXml" ds:itemID="{D140F35D-11B1-4E36-A53E-8F165EC3C8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62f43b84-be74-46dc-bfaa-9fb36224c3cb"/>
    <ds:schemaRef ds:uri="6f69bb9a-884d-4e92-a499-b165a1948c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4166</TotalTime>
  <Words>1544</Words>
  <Application>Microsoft Office PowerPoint</Application>
  <PresentationFormat>Custom</PresentationFormat>
  <Paragraphs>196</Paragraphs>
  <Slides>20</Slides>
  <Notes>16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Hack-a-doc</vt:lpstr>
      <vt:lpstr>Why are we doing this?</vt:lpstr>
      <vt:lpstr>Fastest way to edit </vt:lpstr>
      <vt:lpstr>Structure of the repo (containerbits)</vt:lpstr>
      <vt:lpstr>Install Git </vt:lpstr>
      <vt:lpstr>Clone the repo</vt:lpstr>
      <vt:lpstr>Get the right branch locally</vt:lpstr>
      <vt:lpstr>Install a writing tool</vt:lpstr>
      <vt:lpstr>Using VS Code</vt:lpstr>
      <vt:lpstr>Using Atom</vt:lpstr>
      <vt:lpstr>Write something!</vt:lpstr>
      <vt:lpstr>Comments</vt:lpstr>
      <vt:lpstr>Create a new topic</vt:lpstr>
      <vt:lpstr>Viewing your staged content</vt:lpstr>
      <vt:lpstr>Advanced stuff</vt:lpstr>
      <vt:lpstr>Create an access token</vt:lpstr>
      <vt:lpstr>Modern Voice Resources</vt:lpstr>
      <vt:lpstr>Everyday words</vt:lpstr>
      <vt:lpstr>Modern Voice</vt:lpstr>
      <vt:lpstr>The Voice Recipe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Hack-a-doc</dc:title>
  <dc:creator>Cynthia Nottingham</dc:creator>
  <cp:lastModifiedBy>Cynthia Nottingham</cp:lastModifiedBy>
  <cp:revision>59</cp:revision>
  <dcterms:created xsi:type="dcterms:W3CDTF">2015-06-30T00:39:29Z</dcterms:created>
  <dcterms:modified xsi:type="dcterms:W3CDTF">2015-07-07T01:51:27Z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0x0101006EEE4E13A37F3547B3711CDFAD18CF5D</vt:lpwstr>
  </property>
  <property fmtid="{D5CDD505-2E9C-101B-9397-08002B2CF9AE}" pid="3" name="_dlc_DocIdItemGuid">
    <vt:lpwstr>1b1083f4-c2a8-4dcf-ba75-7f2abbc71cce</vt:lpwstr>
  </property>
</Properties>
</file>