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  <p:sldMasterId id="2147483749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1" r:id="rId58"/>
    <p:sldId id="310" r:id="rId59"/>
    <p:sldId id="312" r:id="rId60"/>
    <p:sldId id="313" r:id="rId61"/>
    <p:sldId id="314" r:id="rId62"/>
    <p:sldId id="315" r:id="rId63"/>
    <p:sldId id="316" r:id="rId64"/>
    <p:sldId id="318" r:id="rId65"/>
    <p:sldId id="317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13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2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8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9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9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3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41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60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24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61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93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82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86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6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0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7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890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94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198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280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88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462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4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1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3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1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74D981-B994-4588-B40B-56C42C076F2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2F31BD6-F511-4426-91E2-34F75B8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2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Ignite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Cluster Resiliency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 Workload VM</a:t>
            </a:r>
          </a:p>
          <a:p>
            <a:r>
              <a:rPr lang="en-US" dirty="0" smtClean="0"/>
              <a:t>Hyper-V cluster</a:t>
            </a:r>
          </a:p>
          <a:p>
            <a:r>
              <a:rPr lang="en-US" dirty="0" smtClean="0"/>
              <a:t>Must have running virtual machines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36256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SVHDX Online Resize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Guest cluster (2x VMs)</a:t>
            </a:r>
          </a:p>
          <a:p>
            <a:r>
              <a:rPr lang="en-US" dirty="0" smtClean="0"/>
              <a:t>SOFS cluster for storage</a:t>
            </a:r>
          </a:p>
          <a:p>
            <a:r>
              <a:rPr lang="en-US" dirty="0" smtClean="0"/>
              <a:t>Host:</a:t>
            </a:r>
          </a:p>
          <a:p>
            <a:pPr lvl="1"/>
            <a:r>
              <a:rPr lang="en-US" dirty="0" smtClean="0"/>
              <a:t>Domain joined</a:t>
            </a:r>
          </a:p>
          <a:p>
            <a:pPr lvl="1"/>
            <a:r>
              <a:rPr lang="en-US" dirty="0" smtClean="0"/>
              <a:t>Server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Hot Add of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Workload VM</a:t>
            </a:r>
          </a:p>
          <a:p>
            <a:r>
              <a:rPr lang="en-US" dirty="0" smtClean="0"/>
              <a:t>2x Hyper-V servers, not clustered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3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add / remove of network adapters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add / remove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VM – dynamic memory disabled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Upgrading VM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VM – must be imported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REFS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capable of containing REFS and NTFS partition</a:t>
            </a:r>
          </a:p>
          <a:p>
            <a:r>
              <a:rPr lang="en-US" dirty="0" smtClean="0"/>
              <a:t>Windows Server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Management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Hyper-V Server to manage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TPM</a:t>
            </a:r>
          </a:p>
          <a:p>
            <a:r>
              <a:rPr lang="en-US" dirty="0" smtClean="0"/>
              <a:t>Linux Secure Boot</a:t>
            </a:r>
          </a:p>
          <a:p>
            <a:r>
              <a:rPr lang="en-US" dirty="0" smtClean="0"/>
              <a:t>Storage QoS</a:t>
            </a:r>
          </a:p>
          <a:p>
            <a:r>
              <a:rPr lang="en-US" dirty="0" smtClean="0"/>
              <a:t>Storage Resiliency</a:t>
            </a:r>
          </a:p>
          <a:p>
            <a:r>
              <a:rPr lang="en-US" dirty="0" smtClean="0"/>
              <a:t>VM Cluster Resiliency</a:t>
            </a:r>
          </a:p>
          <a:p>
            <a:r>
              <a:rPr lang="en-US" dirty="0" smtClean="0"/>
              <a:t>SVHDX Online Resize</a:t>
            </a:r>
          </a:p>
          <a:p>
            <a:r>
              <a:rPr lang="en-US" dirty="0" smtClean="0"/>
              <a:t>Replica Hot Disk Add</a:t>
            </a:r>
          </a:p>
          <a:p>
            <a:r>
              <a:rPr lang="en-US" dirty="0" smtClean="0"/>
              <a:t>Hot add / remove of network adapters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Hot add / remove of memory</a:t>
            </a:r>
          </a:p>
          <a:p>
            <a:r>
              <a:rPr lang="en-US" dirty="0" smtClean="0"/>
              <a:t>Upgrading virtual machines configuration</a:t>
            </a:r>
          </a:p>
          <a:p>
            <a:r>
              <a:rPr lang="en-US" dirty="0" smtClean="0"/>
              <a:t>Production Checkpoints</a:t>
            </a:r>
          </a:p>
          <a:p>
            <a:r>
              <a:rPr lang="en-US" dirty="0" smtClean="0"/>
              <a:t>PowerShell Direct</a:t>
            </a:r>
          </a:p>
          <a:p>
            <a:r>
              <a:rPr lang="en-US" dirty="0" smtClean="0"/>
              <a:t>REFS Enhancements</a:t>
            </a:r>
          </a:p>
          <a:p>
            <a:r>
              <a:rPr lang="en-US" dirty="0" smtClean="0"/>
              <a:t>Remote Management Improvements</a:t>
            </a:r>
          </a:p>
          <a:p>
            <a:r>
              <a:rPr lang="en-US" dirty="0" smtClean="0"/>
              <a:t>Cluster wide WMI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wide WMI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Hyper-V Cluster (2x nodes)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Crunch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virtual machines</a:t>
            </a:r>
          </a:p>
          <a:p>
            <a:pPr lvl="1"/>
            <a:r>
              <a:rPr lang="en-US" dirty="0" smtClean="0"/>
              <a:t>Includes one domain controller</a:t>
            </a:r>
          </a:p>
          <a:p>
            <a:r>
              <a:rPr lang="en-US" dirty="0" smtClean="0"/>
              <a:t>3 SOFS clusters</a:t>
            </a:r>
          </a:p>
          <a:p>
            <a:r>
              <a:rPr lang="en-US" dirty="0" smtClean="0"/>
              <a:t>7 Hyper-V hosts</a:t>
            </a:r>
          </a:p>
          <a:p>
            <a:pPr lvl="1"/>
            <a:r>
              <a:rPr lang="en-US" dirty="0" smtClean="0"/>
              <a:t>3 standalone Hyper-V hosts</a:t>
            </a:r>
          </a:p>
          <a:p>
            <a:pPr lvl="1"/>
            <a:r>
              <a:rPr lang="en-US" dirty="0" smtClean="0"/>
              <a:t>2 Hyper-V clusters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have two laptops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8GB ram each…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consolidate the SOFS clusters!</a:t>
            </a:r>
          </a:p>
          <a:p>
            <a:endParaRPr lang="en-US" dirty="0" smtClean="0"/>
          </a:p>
          <a:p>
            <a:r>
              <a:rPr lang="en-US" dirty="0" smtClean="0"/>
              <a:t>15 virtual machines</a:t>
            </a:r>
          </a:p>
          <a:p>
            <a:r>
              <a:rPr lang="en-US" dirty="0"/>
              <a:t>1</a:t>
            </a:r>
            <a:r>
              <a:rPr lang="en-US" dirty="0" smtClean="0"/>
              <a:t> SOFS cluster</a:t>
            </a:r>
          </a:p>
          <a:p>
            <a:r>
              <a:rPr lang="en-US" dirty="0" smtClean="0"/>
              <a:t>7 Hyper-V hosts</a:t>
            </a:r>
          </a:p>
          <a:p>
            <a:pPr lvl="1"/>
            <a:r>
              <a:rPr lang="en-US" dirty="0" smtClean="0"/>
              <a:t>3 standalone Hyper-V hosts</a:t>
            </a:r>
          </a:p>
          <a:p>
            <a:pPr lvl="1"/>
            <a:r>
              <a:rPr lang="en-US" dirty="0" smtClean="0"/>
              <a:t>2 Hyper-V clusters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virtualize any Hyper-V hosts we can</a:t>
            </a:r>
          </a:p>
          <a:p>
            <a:pPr lvl="1"/>
            <a:r>
              <a:rPr lang="en-US" dirty="0" smtClean="0"/>
              <a:t>Replica target, Remote management target, Clusters</a:t>
            </a:r>
          </a:p>
          <a:p>
            <a:endParaRPr lang="en-US" dirty="0" smtClean="0"/>
          </a:p>
          <a:p>
            <a:r>
              <a:rPr lang="en-US" dirty="0" smtClean="0"/>
              <a:t>21 virtual machines</a:t>
            </a:r>
          </a:p>
          <a:p>
            <a:pPr lvl="1"/>
            <a:r>
              <a:rPr lang="en-US" dirty="0" smtClean="0"/>
              <a:t>6 Hyper-V servers, two clusters</a:t>
            </a:r>
          </a:p>
          <a:p>
            <a:r>
              <a:rPr lang="en-US" dirty="0"/>
              <a:t>1</a:t>
            </a:r>
            <a:r>
              <a:rPr lang="en-US" dirty="0" smtClean="0"/>
              <a:t> SOFS cluster</a:t>
            </a:r>
          </a:p>
          <a:p>
            <a:r>
              <a:rPr lang="en-US" dirty="0" smtClean="0"/>
              <a:t>1 Hyper-V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virtualize the SOFS cluster</a:t>
            </a:r>
          </a:p>
          <a:p>
            <a:endParaRPr lang="en-US" dirty="0" smtClean="0"/>
          </a:p>
          <a:p>
            <a:r>
              <a:rPr lang="en-US" dirty="0" smtClean="0"/>
              <a:t>23 virtual machines</a:t>
            </a:r>
          </a:p>
          <a:p>
            <a:pPr lvl="1"/>
            <a:r>
              <a:rPr lang="en-US" dirty="0" smtClean="0"/>
              <a:t>6 Hyper-V servers, two clusters</a:t>
            </a:r>
          </a:p>
          <a:p>
            <a:pPr lvl="1"/>
            <a:r>
              <a:rPr lang="en-US" dirty="0" smtClean="0"/>
              <a:t>2 virtual machines, 1 SOFS cluster</a:t>
            </a:r>
          </a:p>
          <a:p>
            <a:r>
              <a:rPr lang="en-US" dirty="0" smtClean="0"/>
              <a:t>1 Hyper-V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Hyper-V clusters for VM Cluster Resiliency, Cluster Wide WMI</a:t>
            </a:r>
          </a:p>
          <a:p>
            <a:endParaRPr lang="en-US" dirty="0" smtClean="0"/>
          </a:p>
          <a:p>
            <a:r>
              <a:rPr lang="en-US" dirty="0" smtClean="0"/>
              <a:t>21 virtual machines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Hyper-V servers, 1 cluster</a:t>
            </a:r>
          </a:p>
          <a:p>
            <a:pPr lvl="1"/>
            <a:r>
              <a:rPr lang="en-US" dirty="0" smtClean="0"/>
              <a:t>2 virtual machines, 1 SOFS cluster</a:t>
            </a:r>
          </a:p>
          <a:p>
            <a:r>
              <a:rPr lang="en-US" dirty="0" smtClean="0"/>
              <a:t>1 Hyper-V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Hot / Add VMs, combine replica and storage resiliency VMs</a:t>
            </a:r>
          </a:p>
          <a:p>
            <a:endParaRPr lang="en-US" dirty="0" smtClean="0"/>
          </a:p>
          <a:p>
            <a:r>
              <a:rPr lang="en-US" dirty="0" smtClean="0"/>
              <a:t>19 virtual machines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Hyper-V servers, 1 cluster</a:t>
            </a:r>
          </a:p>
          <a:p>
            <a:pPr lvl="1"/>
            <a:r>
              <a:rPr lang="en-US" dirty="0" smtClean="0"/>
              <a:t>2 virtual machines, 1 SOFS cluster</a:t>
            </a:r>
          </a:p>
          <a:p>
            <a:r>
              <a:rPr lang="en-US" dirty="0" smtClean="0"/>
              <a:t>1 Hyper-V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Storage QoS workload VMs with virtual Hyper-V cluster, combine SVHDX guest cluster with virtual Hyper-V cluster</a:t>
            </a:r>
          </a:p>
          <a:p>
            <a:endParaRPr lang="en-US" dirty="0" smtClean="0"/>
          </a:p>
          <a:p>
            <a:r>
              <a:rPr lang="en-US" dirty="0" smtClean="0"/>
              <a:t>15 virtual machines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Hyper-V servers, 1 cluster</a:t>
            </a:r>
          </a:p>
          <a:p>
            <a:pPr lvl="1"/>
            <a:r>
              <a:rPr lang="en-US" dirty="0" smtClean="0"/>
              <a:t>2 virtual machines, 1 SOFS cluster</a:t>
            </a:r>
          </a:p>
          <a:p>
            <a:r>
              <a:rPr lang="en-US" dirty="0" smtClean="0"/>
              <a:t>1 Hyper-V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~4 weeks of work</a:t>
            </a:r>
          </a:p>
          <a:p>
            <a:r>
              <a:rPr lang="en-US" dirty="0" smtClean="0"/>
              <a:t>No sleep</a:t>
            </a:r>
          </a:p>
          <a:p>
            <a:r>
              <a:rPr lang="en-US" dirty="0" smtClean="0"/>
              <a:t>Lots and lots of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SOFS hack – 1 node SOFS cluster using iSCSI target on DC VM</a:t>
            </a:r>
          </a:p>
          <a:p>
            <a:endParaRPr lang="en-US" dirty="0" smtClean="0"/>
          </a:p>
          <a:p>
            <a:r>
              <a:rPr lang="en-US" dirty="0" smtClean="0"/>
              <a:t>14 virtual machines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Hyper-V servers, 1 cluster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virtual machine, 1 SOFS cluster</a:t>
            </a:r>
          </a:p>
          <a:p>
            <a:r>
              <a:rPr lang="en-US" dirty="0" smtClean="0"/>
              <a:t>1 Hyper-V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Hyper-V host</a:t>
            </a:r>
          </a:p>
          <a:p>
            <a:r>
              <a:rPr lang="en-US" dirty="0" smtClean="0"/>
              <a:t>14 VMs</a:t>
            </a:r>
          </a:p>
          <a:p>
            <a:pPr lvl="1"/>
            <a:r>
              <a:rPr lang="en-US" dirty="0" smtClean="0"/>
              <a:t>Domain Controller &amp; iSCSI target</a:t>
            </a:r>
          </a:p>
          <a:p>
            <a:pPr lvl="1"/>
            <a:r>
              <a:rPr lang="en-US" dirty="0" smtClean="0"/>
              <a:t>Single node SOFS cluster</a:t>
            </a:r>
          </a:p>
          <a:p>
            <a:pPr lvl="1"/>
            <a:r>
              <a:rPr lang="en-US" dirty="0" smtClean="0"/>
              <a:t>Workload for Replica &amp; Storage Resiliency</a:t>
            </a:r>
          </a:p>
          <a:p>
            <a:pPr lvl="1"/>
            <a:r>
              <a:rPr lang="en-US" dirty="0" smtClean="0"/>
              <a:t>Virtual Hyper-V Replica Target</a:t>
            </a:r>
          </a:p>
          <a:p>
            <a:pPr lvl="1"/>
            <a:r>
              <a:rPr lang="en-US" dirty="0" err="1" smtClean="0"/>
              <a:t>vTPM</a:t>
            </a:r>
            <a:r>
              <a:rPr lang="en-US" dirty="0" smtClean="0"/>
              <a:t> protected system</a:t>
            </a:r>
          </a:p>
          <a:p>
            <a:pPr lvl="1"/>
            <a:r>
              <a:rPr lang="en-US" dirty="0" smtClean="0"/>
              <a:t>Virtual Hyper-V remote management target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Hot Add &amp; Remove</a:t>
            </a:r>
          </a:p>
          <a:p>
            <a:pPr lvl="1"/>
            <a:r>
              <a:rPr lang="en-US" dirty="0" smtClean="0"/>
              <a:t>Production Checkpoint</a:t>
            </a:r>
          </a:p>
          <a:p>
            <a:pPr lvl="1"/>
            <a:r>
              <a:rPr lang="en-US" dirty="0" smtClean="0"/>
              <a:t>Virtual Machine Upgrade</a:t>
            </a:r>
          </a:p>
          <a:p>
            <a:pPr lvl="1"/>
            <a:r>
              <a:rPr lang="en-US" dirty="0" smtClean="0"/>
              <a:t>Linux Secure Boot</a:t>
            </a:r>
          </a:p>
          <a:p>
            <a:pPr lvl="1"/>
            <a:r>
              <a:rPr lang="en-US" dirty="0" smtClean="0"/>
              <a:t>PowerShell Direct</a:t>
            </a:r>
          </a:p>
          <a:p>
            <a:pPr lvl="1"/>
            <a:r>
              <a:rPr lang="en-US" dirty="0" smtClean="0"/>
              <a:t>Cluster Node 1</a:t>
            </a:r>
          </a:p>
          <a:p>
            <a:pPr lvl="1"/>
            <a:r>
              <a:rPr lang="en-US" dirty="0" smtClean="0"/>
              <a:t>Cluster Node 2</a:t>
            </a:r>
          </a:p>
          <a:p>
            <a:pPr lvl="1"/>
            <a:r>
              <a:rPr lang="en-US" dirty="0" smtClean="0"/>
              <a:t>VM Cluster Resiliency workload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VM Cluster Resiliency needs a running virtual machine!</a:t>
            </a:r>
          </a:p>
        </p:txBody>
      </p:sp>
    </p:spTree>
    <p:extLst>
      <p:ext uri="{BB962C8B-B14F-4D97-AF65-F5344CB8AC3E}">
        <p14:creationId xmlns:p14="http://schemas.microsoft.com/office/powerpoint/2010/main" val="35942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VM Cluster Resiliency needs a running virtual machine!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Solution: Join the host to the virtual cluster.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VM Cluster Resiliency needs a running virtual machine!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Solution: Join the host to the virtual cluster.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that messes with the Replica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VM Cluster Resiliency needs a running virtual machine!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Solution: Join the host to the virtual cluster.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that messes with the Replica demo!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Okay, for the VM Cluster Resiliency demo we will pause replication; join the host to the cluster; and then reverse that at the end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VM Cluster Resiliency demo really messes with the system!</a:t>
            </a:r>
          </a:p>
        </p:txBody>
      </p:sp>
    </p:spTree>
    <p:extLst>
      <p:ext uri="{BB962C8B-B14F-4D97-AF65-F5344CB8AC3E}">
        <p14:creationId xmlns:p14="http://schemas.microsoft.com/office/powerpoint/2010/main" val="9868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VM Cluster Resiliency demo really messes with the system!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Fine, we will delete and create VMs each time we run this demo.</a:t>
            </a:r>
          </a:p>
        </p:txBody>
      </p:sp>
    </p:spTree>
    <p:extLst>
      <p:ext uri="{BB962C8B-B14F-4D97-AF65-F5344CB8AC3E}">
        <p14:creationId xmlns:p14="http://schemas.microsoft.com/office/powerpoint/2010/main" val="26441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only have one SOFS server!</a:t>
            </a:r>
          </a:p>
        </p:txBody>
      </p:sp>
    </p:spTree>
    <p:extLst>
      <p:ext uri="{BB962C8B-B14F-4D97-AF65-F5344CB8AC3E}">
        <p14:creationId xmlns:p14="http://schemas.microsoft.com/office/powerpoint/2010/main" val="13214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only have one SOFS server!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Yes.</a:t>
            </a:r>
          </a:p>
        </p:txBody>
      </p:sp>
    </p:spTree>
    <p:extLst>
      <p:ext uri="{BB962C8B-B14F-4D97-AF65-F5344CB8AC3E}">
        <p14:creationId xmlns:p14="http://schemas.microsoft.com/office/powerpoint/2010/main" val="6661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Prove</a:t>
            </a:r>
          </a:p>
          <a:p>
            <a:pPr lvl="1"/>
            <a:r>
              <a:rPr lang="en-US" dirty="0" smtClean="0"/>
              <a:t>Crunch</a:t>
            </a:r>
          </a:p>
          <a:p>
            <a:pPr lvl="2"/>
            <a:r>
              <a:rPr lang="en-US" dirty="0" smtClean="0"/>
              <a:t>Script</a:t>
            </a:r>
          </a:p>
          <a:p>
            <a:r>
              <a:rPr lang="en-US" dirty="0" smtClean="0"/>
              <a:t>Prove</a:t>
            </a:r>
          </a:p>
          <a:p>
            <a:pPr lvl="1"/>
            <a:r>
              <a:rPr lang="en-US" dirty="0" smtClean="0"/>
              <a:t>Crunch</a:t>
            </a:r>
          </a:p>
          <a:p>
            <a:pPr lvl="2"/>
            <a:r>
              <a:rPr lang="en-US" dirty="0" smtClean="0"/>
              <a:t>Script</a:t>
            </a:r>
          </a:p>
          <a:p>
            <a:r>
              <a:rPr lang="en-US" dirty="0" smtClean="0"/>
              <a:t>Lock</a:t>
            </a:r>
          </a:p>
          <a:p>
            <a:r>
              <a:rPr lang="en-US" dirty="0" smtClean="0"/>
              <a:t>Polish</a:t>
            </a:r>
          </a:p>
          <a:p>
            <a:pPr lvl="1"/>
            <a:r>
              <a:rPr lang="en-US" dirty="0" smtClean="0"/>
              <a:t>Script</a:t>
            </a:r>
          </a:p>
          <a:p>
            <a:pPr lvl="2"/>
            <a:r>
              <a:rPr lang="en-US" dirty="0" smtClean="0"/>
              <a:t>Polish</a:t>
            </a:r>
          </a:p>
          <a:p>
            <a:pPr lvl="3"/>
            <a:r>
              <a:rPr lang="en-US" dirty="0" smtClean="0"/>
              <a:t>Script</a:t>
            </a:r>
          </a:p>
          <a:p>
            <a:r>
              <a:rPr lang="en-US" dirty="0" smtClean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8700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only have one SOFS server!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Yes.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Your storage resiliency demo takes that server offline!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And…</a:t>
            </a:r>
          </a:p>
        </p:txBody>
      </p:sp>
    </p:spTree>
    <p:extLst>
      <p:ext uri="{BB962C8B-B14F-4D97-AF65-F5344CB8AC3E}">
        <p14:creationId xmlns:p14="http://schemas.microsoft.com/office/powerpoint/2010/main" val="23816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6060"/>
            <a:ext cx="10515600" cy="475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only have one SOFS server!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Yes.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Your storage resiliency demo takes that server offline!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And…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have other VMs running on that…</a:t>
            </a:r>
          </a:p>
        </p:txBody>
      </p:sp>
    </p:spTree>
    <p:extLst>
      <p:ext uri="{BB962C8B-B14F-4D97-AF65-F5344CB8AC3E}">
        <p14:creationId xmlns:p14="http://schemas.microsoft.com/office/powerpoint/2010/main" val="37406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515600" cy="475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Terrible solution: </a:t>
            </a:r>
            <a:r>
              <a:rPr lang="en-US" dirty="0" err="1" smtClean="0"/>
              <a:t>vTPM</a:t>
            </a:r>
            <a:r>
              <a:rPr lang="en-US" dirty="0" smtClean="0"/>
              <a:t> VM is also a single node SOFS server</a:t>
            </a:r>
          </a:p>
        </p:txBody>
      </p:sp>
    </p:spTree>
    <p:extLst>
      <p:ext uri="{BB962C8B-B14F-4D97-AF65-F5344CB8AC3E}">
        <p14:creationId xmlns:p14="http://schemas.microsoft.com/office/powerpoint/2010/main" val="35078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to deal with daily builds of Windows coming out</a:t>
            </a:r>
          </a:p>
          <a:p>
            <a:r>
              <a:rPr lang="en-US" dirty="0" smtClean="0"/>
              <a:t>Need to be able to recreate the whole environment quickly</a:t>
            </a:r>
          </a:p>
          <a:p>
            <a:r>
              <a:rPr lang="en-US" dirty="0" smtClean="0"/>
              <a:t>So script the whole environment creation!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307951"/>
            <a:ext cx="12192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Global Variables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localCredDemo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typename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System.Management.Automation.PSCredential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"Demo"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"P@ssw0rd"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localCred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typename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System.Management.Automation.PSCredential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"Administrator"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"P@ssw0rd"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typename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System.Management.Automation.PSCredential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"Ignite\Administrator"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"P@ssw0rd"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"C:\VMs"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DomainControllerVMName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"Domain Controller"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DomainControllerGuestName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"DC"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VirtualSwitchName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"Virtual Switch"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$VLANID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waitForPSDirect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smtClean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Waiting for PowerShell Direct (using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cred</a:t>
            </a:r>
            <a:r>
              <a:rPr lang="en-US" sz="14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)"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"Test"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ea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SilentlyContinue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-ne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"Test"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Sleep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-Seconds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rebootVM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smtClean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Rebooting"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27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68934"/>
            <a:ext cx="1207970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CreateBaseVM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smtClean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smtClean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smtClean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smtClean="0">
                <a:solidFill>
                  <a:srgbClr val="008080"/>
                </a:solidFill>
                <a:latin typeface="Lucida Console" panose="020B0609040504020204" pitchFamily="49" charset="0"/>
              </a:rPr>
              <a:t>switch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domainJoined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smtClean="0">
                <a:solidFill>
                  <a:srgbClr val="008080"/>
                </a:solidFill>
                <a:latin typeface="Lucida Console" panose="020B0609040504020204" pitchFamily="49" charset="0"/>
              </a:rPr>
              <a:t>switch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$Desktop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smtClean="0">
                <a:solidFill>
                  <a:srgbClr val="008080"/>
                </a:solidFill>
                <a:latin typeface="Lucida Console" panose="020B0609040504020204" pitchFamily="49" charset="0"/>
              </a:rPr>
              <a:t>switch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enableHyperV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smtClean="0">
                <a:solidFill>
                  <a:srgbClr val="008080"/>
                </a:solidFill>
                <a:latin typeface="Lucida Console" panose="020B0609040504020204" pitchFamily="49" charset="0"/>
              </a:rPr>
              <a:t>switch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enableClustering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smtClean="0">
                <a:solidFill>
                  <a:srgbClr val="008080"/>
                </a:solidFill>
                <a:latin typeface="Lucida Console" panose="020B0609040504020204" pitchFamily="49" charset="0"/>
              </a:rPr>
              <a:t>switch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DomainController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smtClean="0">
                <a:solidFill>
                  <a:srgbClr val="008080"/>
                </a:solidFill>
                <a:latin typeface="Lucida Console" panose="020B0609040504020204" pitchFamily="49" charset="0"/>
              </a:rPr>
              <a:t>switch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SOFSnode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Throw away old VM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Removing old VM"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ErrorAction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SilentlyContinue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TurnOff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vhdx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vhdx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Clean up old domain entries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domainJoined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Cleaning out old virtual machine domain entry"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DomainControllerVMName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err="1" smtClean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ADComputer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-Recursive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}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337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912761"/>
            <a:ext cx="12192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Make new VM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Creating new differencing disk"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$Desktop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New-VHD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vhdx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ParentPath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VMDesktopBase.vhdx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-Differencing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New-VHD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vhdx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ParentPath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VMServerBase.vhdx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-Differencing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Creating virtual machine"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MemoryStartupBytes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768mb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SwitchName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VirtualSwitchName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VHDPath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vhdx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-Generation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ProcessorCount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StaticMemory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Setting VLAN on network adapter"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VMNetworkAdapter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VMNetworkAdapterVlan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-access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VlanId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$VLANID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Starting virtual machine"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waitForPSDirect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localCred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4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"/>
            <a:ext cx="12063663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Set IP address &amp; name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localCred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 smtClean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domainJoined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enableHyperV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enableClustering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DomainController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SOFSnode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Setting IP Address to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NetIPAddress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InterfaceAlias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"Ethernet"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PrefixLength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24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Setting DNS Address"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DnsClientServerAddress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DnsClientServerAddress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InterfaceIndex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InterfaceIndex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ServerAddresses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10.100.7.1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Renaming OS to `"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`""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Rename-Computer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enableHyperV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Enabling Hyper-V"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Install-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WindowsFeature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RSAT-Hyper-V-Tools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dism.exe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/Online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/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Enable-Feature:Microsoft-Hyper-V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/All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/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NoRestart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enableClustering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Enabling Clustering"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Install-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WindowsFeature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Failover-Clustering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IncludeManagementTools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DomainController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Enabling iSCSI, AD and DHCP"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WindowsFeature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FS-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iSCSITarget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-Server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Install-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WindowsFeature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AD-Domain-Services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DHCP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IncludeManagementTools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SOFSnode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Enabling file services"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Install-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WindowsFeature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File-Services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FS-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FileServer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IncludeManagementTools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Configuring WSMAN Trusted hosts"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S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et-Item</a:t>
            </a:r>
            <a:r>
              <a:rPr lang="en-US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:\localhost\Client\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TrustedHosts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"*.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ignite.demo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:\localhost\client\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trustedhosts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"10.100.7.*"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-concatenate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}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domainJoined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enableHyperV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enableClustering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DomainController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SOFSnode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47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66804"/>
            <a:ext cx="12192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domainJoined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Reboot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rebootVM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waitForPSDirect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localCred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localCred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err="1" smtClean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Joining domain as `"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env:computername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`""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!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Test-Connection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10.100.7.1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BufferSize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16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-Count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-Quiet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ea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SilentlyContinue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)) 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sleep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-seconds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Add-Computer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DomainName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Ignite.demo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}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Reboot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rebootVM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waitForPSDirect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}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35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30427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Setup domain controller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DomainController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Reboot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rebootVM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waitForPSDirect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localCred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localCred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err="1" smtClean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Configuring DHCP Server"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Set-DhcpServerv4Binding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BindingState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InterfaceAlias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Ethernet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Add-DhcpServerv4Scope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"IPv4 Network"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StartRange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10.100.7.100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EndRange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10.100.7.200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SubnetMask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255.255.255.0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Installing Active Directory and promoting to domain controller"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Install-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ADDSForest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DomainName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Ignite.demo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InstallDNS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NoDNSonNetwork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NoRebootOnCompletion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SafeModeAdministratorPassword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"P@ssw0rd"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}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Reboot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rebootVM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waitForPSDirect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85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255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err="1" smtClean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Creating VHDXs for iSCSI targets"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IscsiVirtualDisk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C:\iSCSITargetDisks\Quorum.vhdx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–size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10GB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IscsiVirtualDisk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C:\iSCSITargetDisks\Data.vhdx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–size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120GB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Creating iSCSI targets"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IscsiServerTarget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ISCSIQuorum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InitiatorIds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"Iqn:iqn.1991-05.com.microsoft:sofs-n1.ignite.demo"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IscsiServerTarget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ISCSIData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InitiatorIds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"Iqn:iqn.1991-05.com.microsoft:sofs-n1.ignite.demo"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Mapping VHDX files to iSCSI targets"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IscsiVirtualDiskTargetMapping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ISCSIQuorum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C:\iSCSITargetDisks\Quorum.vhdx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lun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IscsiVirtualDiskTargetMapping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ISCSIData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C:\iSCSITargetDisks\Data.vhdx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lun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Setting DNS option on DHCP server"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Set-DhcpServerV4OptionValue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DnsDomain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Ignite.demo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DnsServer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10.100.7.1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}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Reboot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rebootVM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waitForPSDirect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400" dirty="0" err="1" smtClean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Registering DHCP with AD"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sleep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-Seconds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60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DhcpServerInDC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DnsName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DC.Ignite.demo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"10.100.7.1"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}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}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00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063663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3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3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SOFSnode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3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3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Set-Service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MSiSCSI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StartupType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automatic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Start-Service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MSiSCSI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iSCSITargetPortal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TargetPortalAddress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dc.ignite.demo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iSCSITarget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iSCSITarget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iSCSISession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Register-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iSCSISession</a:t>
            </a:r>
            <a:endParaRPr lang="en-US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Get-Disk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3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3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BusType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"iSCSI"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3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$d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“WXYZ”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3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Number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Set-Disk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-Number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Number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IsReadOnly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Set-Disk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-Number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Number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IsOffline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Initialize-Disk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-Number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Number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PartitionStyle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MBR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New-Partition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DiskNumber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Number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UseMaximumSize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Set-Partition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NewDriveLetter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$d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Initialize-Volume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DriveLetter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$d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FileSystem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NTFS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13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New-Cluster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SOFS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-Node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3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env:COMPUTERNAME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StaticAddress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10.100.7.3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Get-Disk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3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3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BusType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"iSCSI"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ClusterDisk</a:t>
            </a:r>
            <a:endParaRPr lang="en-US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ClusterResource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Disk 1"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ClusterQuorum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DiskWitness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ClusterResource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Disk 2"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ClusterSharedVolume</a:t>
            </a:r>
            <a:endParaRPr lang="en-US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ClusterScaleOutFileServerRole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SOFS-FS</a:t>
            </a:r>
            <a:endParaRPr lang="en-US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MD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C:\ClusterStorage\Volume1\VHDX</a:t>
            </a:r>
            <a:endParaRPr lang="en-US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SmbShare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VHDX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C:\ClusterStorage\Volume1\VHDX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FullAccess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Ignite.demo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\administrator</a:t>
            </a:r>
            <a:endParaRPr lang="en-US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SmbPathAcl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ShareName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VHDX</a:t>
            </a:r>
            <a:endParaRPr lang="en-US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MD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C:\ClusterStorage\Volume1\ClusQuorum</a:t>
            </a:r>
            <a:endParaRPr lang="en-US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SmbShare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ClusQuorum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C:\ClusterStorage\Volume1\ClusQuorum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FullAccess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Ignite.demo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\administrator</a:t>
            </a:r>
            <a:endParaRPr lang="en-US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SmbPathAcl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ShareName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ClusQuorum</a:t>
            </a:r>
            <a:endParaRPr lang="en-US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MD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C:\ClusterStorage\Volume1\ClusData</a:t>
            </a:r>
            <a:endParaRPr lang="en-US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SmbShare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ClusData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C:\ClusterStorage\Volume1\ClusData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FullAccess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Ignite.demo</a:t>
            </a:r>
            <a:r>
              <a:rPr lang="en-US" sz="13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\administrator</a:t>
            </a:r>
            <a:endParaRPr lang="en-US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3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3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SmbPathAcl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sz="13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ShareName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ClusData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}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094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295" y="2856636"/>
            <a:ext cx="12079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domainJoined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DomainController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waitForPSDirect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waitForPSDirect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localCred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93006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BuildBaseImages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ServerWim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"D:\Build\Builds\FBL_IMPRESSIVE10074.0.150424-1350\10074.0.150424-1350.FBL_IMPRESSIVE_SERVER_OEMRET_X64FRE_EN-US.WIM"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DesktopWim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"D:\Build\Builds\FBL_IMPRESSIVE10074.0.150424-1350\10074.0.150424-1350.FBL_IMPRESSIVE_CLIENTPRO-CORE_OEMRET_X64FRE_EN-US.wim"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D:\Build\Scripts\Convert-WindowsImage.ps1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SourcePath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DesktopWim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VHDPath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6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VMDesktopBase.vhdx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SizeBytes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40GB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VHDFormat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VHDX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UnattendPath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D:\Build\Unattends\unattendDesktopFull.xml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-Edition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"Windows 10 Pro Technical Preview"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VHDPartitionStyle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GPT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D:\Build\Scripts\Convert-WindowsImage.ps1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SourcePath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ServerWim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VHDPath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6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VMServerBase.vhdx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SizeBytes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40GB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VHDFormat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VHDX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UnattendPath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D:\Build\Unattends\unattendServerFull.xml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-Edition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ServerDataCenter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VHDPartitionStyle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GPT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602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2295" y="272717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BuildVMsForLaptop1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CreateBaseVM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"Hyper-V Management"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HVManager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"10.100.7.7"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enableHyperV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CreateBaseVM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"Hot Add &amp; Remove"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HotAddRemove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"10.100.7.15"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-Desktop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CreateBaseVM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"Different Checkpoints"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"Checkpoint"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"10.100.7.14"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-Desktop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#Build old VM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"Old Virtual Machine"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OldVM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Removing old VM"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ErrorAction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SilentlyContinue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TurnOff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vhdx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remove-item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vhdx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-Copy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"D:\Build\VMs\Old Virtual Machine\Virtual Machines\EBF49DE2-966B-4806-A9D0-5F33939AC6C0.xml"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NewVMName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vhd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vhdx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ParentPath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"D:\build\BaseVHDs\Old Virtual 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Machine.vhdx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vhdx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#Build Ubuntu VM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"Ubuntu"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"Ubuntu"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"[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]:: Removing old VM"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ErrorAction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SilentlyContinue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TurnOff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vhdx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remove-item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vhdx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vhd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vhdx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ParentPath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"D:\Build\BaseVHDs\Ubuntu 14.vhdx"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MemoryStartupBytes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750mb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SwitchName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VirtualSwitchName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VHDPath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vhdx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-Generation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ProcessorCount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StaticMemory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VMFirmware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SecureBootTemplate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MicrosoftUEFICertificateAuthority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60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41134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BuildVMsForLaptop2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CreateBaseVM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DomainControllerVMName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DomainControllerGuestName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"10.100.7.1"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DomainController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CreateBaseVM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"SOFS Cluster Node 1"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"SOFS-N1"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"10.100.7.2"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domainJoined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SOFSnode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enableClustering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CreateBaseVM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"10.100.7.13"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CreateBaseVM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Node 1"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"ClusNode1"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"10.100.7.4"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enableHyperV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enableClustering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domainJoined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CreateBaseVM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Node 2"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"ClusNode2"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"10.100.7.5"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enableHyperV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enableClustering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domainJoined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CreateBaseVM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"Replica Target"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"Replica"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"10.100.7.8"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enableHyperV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domainJoined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CreateBaseVM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"Protected Workload"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GuestOSName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vTPM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"10.100.7.12"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-Desktop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Node 1"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new-cluster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"Demo-Cluster"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-Node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ClusNode1</a:t>
            </a:r>
            <a:r>
              <a:rPr lang="en-US" sz="16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ClusNode2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NoStorage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staticAddress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10.100.7.6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ClusterQuorum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-Cluster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ClusNode1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NodeAndFileShareMajority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\\sofs-fs.ignite.demo\ClusQuorum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879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684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</a:t>
            </a:r>
            <a:r>
              <a:rPr 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BuildBaseImages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BuildVMsForLaptop1 </a:t>
            </a:r>
          </a:p>
        </p:txBody>
      </p:sp>
    </p:spTree>
    <p:extLst>
      <p:ext uri="{BB962C8B-B14F-4D97-AF65-F5344CB8AC3E}">
        <p14:creationId xmlns:p14="http://schemas.microsoft.com/office/powerpoint/2010/main" val="6177109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23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desktop backgrounds</a:t>
            </a:r>
          </a:p>
          <a:p>
            <a:r>
              <a:rPr lang="en-US" dirty="0" smtClean="0"/>
              <a:t>Tweaking memory settings</a:t>
            </a:r>
          </a:p>
          <a:p>
            <a:r>
              <a:rPr lang="en-US" dirty="0" smtClean="0"/>
              <a:t>Creating desktop shortcuts</a:t>
            </a:r>
          </a:p>
          <a:p>
            <a:r>
              <a:rPr lang="en-US" dirty="0" smtClean="0"/>
              <a:t>Creating VHDX files &amp; Partitions for </a:t>
            </a:r>
            <a:r>
              <a:rPr lang="en-US" dirty="0" err="1" smtClean="0"/>
              <a:t>ReFS</a:t>
            </a:r>
            <a:r>
              <a:rPr lang="en-US" dirty="0"/>
              <a:t> </a:t>
            </a:r>
            <a:r>
              <a:rPr lang="en-US" dirty="0" smtClean="0"/>
              <a:t>Demo</a:t>
            </a:r>
          </a:p>
          <a:p>
            <a:r>
              <a:rPr lang="en-US" dirty="0" smtClean="0"/>
              <a:t>Turning the </a:t>
            </a:r>
            <a:r>
              <a:rPr lang="en-US" dirty="0" err="1" smtClean="0"/>
              <a:t>vTPM</a:t>
            </a:r>
            <a:r>
              <a:rPr lang="en-US" dirty="0" smtClean="0"/>
              <a:t> VM into a SOFS server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Creating checkpoints / backups of *everything*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Integrating code from Sarah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6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virtual machine</a:t>
            </a:r>
          </a:p>
          <a:p>
            <a:pPr lvl="1"/>
            <a:r>
              <a:rPr lang="en-US" dirty="0" smtClean="0"/>
              <a:t>No VM Connect support</a:t>
            </a:r>
          </a:p>
          <a:p>
            <a:pPr lvl="1"/>
            <a:r>
              <a:rPr lang="en-US" dirty="0" smtClean="0"/>
              <a:t>RDP only</a:t>
            </a:r>
          </a:p>
          <a:p>
            <a:r>
              <a:rPr lang="en-US" dirty="0" smtClean="0"/>
              <a:t>Host:</a:t>
            </a:r>
          </a:p>
          <a:p>
            <a:pPr lvl="1"/>
            <a:r>
              <a:rPr lang="en-US" dirty="0" smtClean="0"/>
              <a:t>Physical TPM requirement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omain joined</a:t>
            </a:r>
          </a:p>
          <a:p>
            <a:pPr lvl="1"/>
            <a:r>
              <a:rPr lang="en-US" dirty="0" smtClean="0"/>
              <a:t>Server only</a:t>
            </a:r>
          </a:p>
        </p:txBody>
      </p:sp>
    </p:spTree>
    <p:extLst>
      <p:ext uri="{BB962C8B-B14F-4D97-AF65-F5344CB8AC3E}">
        <p14:creationId xmlns:p14="http://schemas.microsoft.com/office/powerpoint/2010/main" val="36067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376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0797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Get the ID and security principal of the current user account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myWindowsID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=[</a:t>
            </a:r>
            <a:r>
              <a:rPr lang="en-US" sz="1200" dirty="0" err="1" smtClean="0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System.Security.Principal.WindowsIdentity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GetCurrent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myWindowsPrincipal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System.Security.Principal.WindowsPrincipal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myWindowsID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Get the security principal for the Administrator role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adminRole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=[</a:t>
            </a:r>
            <a:r>
              <a:rPr lang="en-US" sz="1200" dirty="0" err="1" smtClean="0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System.Security.Principal.WindowsBuiltInRole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Administrator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Check to see if we are currently running "as Administrator"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myWindowsPrincipal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IsInRole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adminRole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We are running "as Administrator" - so change the title and background color to indicate this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Host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UI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RawUI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WindowTitle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myInvocation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MyCommand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Definition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"(Elevated)"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Host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UI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RawUI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BackgroundColor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DarkBlue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clear-host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We are not running "as Administrator" - so </a:t>
            </a:r>
            <a:r>
              <a:rPr lang="en-US" sz="1200" dirty="0" err="1" smtClean="0">
                <a:solidFill>
                  <a:srgbClr val="006400"/>
                </a:solidFill>
                <a:latin typeface="Lucida Console" panose="020B0609040504020204" pitchFamily="49" charset="0"/>
              </a:rPr>
              <a:t>relaunch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 as administrator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Create a new process object that starts PowerShell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newProcess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System.Diagnostics.ProcessStartInfo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"PowerShell"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Specify the current script path and name as a parameter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newProcess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Arguments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myInvocation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MyCommand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Definition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Indicate that the process should be elevated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newProcess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Verb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runas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Start the new process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solidFill>
                  <a:srgbClr val="008080"/>
                </a:solidFill>
                <a:latin typeface="Lucida Console" panose="020B0609040504020204" pitchFamily="49" charset="0"/>
              </a:rPr>
              <a:t>System.Diagnostics.Process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Start(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newProcess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Exit from the current, </a:t>
            </a:r>
            <a:r>
              <a:rPr lang="en-US" sz="1200" dirty="0" err="1" smtClean="0">
                <a:solidFill>
                  <a:srgbClr val="006400"/>
                </a:solidFill>
                <a:latin typeface="Lucida Console" panose="020B0609040504020204" pitchFamily="49" charset="0"/>
              </a:rPr>
              <a:t>unelevated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, process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exit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Run your code that needs to be elevated here </a:t>
            </a:r>
          </a:p>
        </p:txBody>
      </p:sp>
    </p:spTree>
    <p:extLst>
      <p:ext uri="{BB962C8B-B14F-4D97-AF65-F5344CB8AC3E}">
        <p14:creationId xmlns:p14="http://schemas.microsoft.com/office/powerpoint/2010/main" val="8934656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05" y="714899"/>
            <a:ext cx="1199949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laptop1Setup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"Ubuntu"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VMSnapshot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"demo"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Restore-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VMCheckpoint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"Hot Add &amp; Remove"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VMSnapshot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"demo"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Restore-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VMCheckpoint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"Different Checkpoints"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VMSnapshot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"demo"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Restore-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VMCheckpoint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"Hyper-V Management"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VMSnapshot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"demo"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Restore-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VMCheckpoint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scooley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-ignite"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VMSnapshot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"Prepped"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Restore-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VMCheckpoint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scooley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-ignite"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state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-ne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"Running"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scooley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-ignite"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"Hyper-V Management"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state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-ne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"Running"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"Hyper-V Management"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"Hot Add &amp; Remove"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state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-ne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"Running"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"Hot Add &amp; Remove"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Ubuntu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state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-ne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"Running"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Ubuntu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"Different Checkpoints"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state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-ne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"Running"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"Different Checkpoints"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"Old Virtual Machine"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TurnOff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"Old Virtual Machine"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"C:\VMs\OldVM.vhdx"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-Copy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"D:\Build\VMs\Old Virtual Machine\Virtual Machines\EBF49DE2-966B-4806-A9D0-5F33939AC6C0.xml"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vhd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"C:\VMs\OldVM.vhdx"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ParentPath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"D:\Build\BaseVHDs\Old Virtual 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Machine.vhdx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-Differencing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"Old Virtual Machine"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"C:\VMs\OldVM.vhdx"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"Old Virtual Machine"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"Different Checkpoints"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CheckpointType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Standard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75115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laptop2Setup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"demo-laptop-2"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"Test"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"Domain Controller"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TurnOff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VMSnapshot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"Safe"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Restore-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VMSnapshot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"SOFS Cluster Node 1"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"Replica Target"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sleep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-Seconds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until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"\\sofs-fs\vhdx"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\\sofs-fs\vhdx\backup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"Copying file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copy-item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\\sofs-fs\vhdx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"Protected Workload"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"\\sofs-fs\vhdx\Protected.vhds"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SupportPersistentReservations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Node 1"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"\\sofs-fs\vhdx\QOSDisk1.vhdx"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Node 2"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"\\sofs-fs\vhdx\QOSDisk2.vhdx"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"Protected Workload"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Node 1"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Node 2"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del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f:\*.*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del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g:\*.*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copy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c:\Disks\*.*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F:\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copy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c:\Disks\*.*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G:\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VMReplication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Enable-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VMReplication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Workload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ReplicaServerName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Replica.ignite.demo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AuthenticationType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Kerberos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ReplicationFrequencySec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30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AutoResynchronizeEnabled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CompressionEnabled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ReplicaServerPort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80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VMInitialReplication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}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99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12192000" cy="709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 </a:t>
            </a:r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7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7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typename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System.Management.Automation.PSCredential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7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7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"Ignite\Administrator"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7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"P@ssw0rd"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7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"demo-laptop-2"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$title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"Hyper-V Demo"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$message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"What do you want to demo show now?"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Strange whitespace below == prettier menu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7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VirtualTPM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"&amp;</a:t>
            </a:r>
            <a:r>
              <a:rPr lang="en-US" sz="7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vTPM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                                              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"Using a virtual machine with a </a:t>
            </a:r>
            <a:r>
              <a:rPr lang="en-US" sz="7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vTPM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7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LinuxSecureBoot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"&amp;Linux and Secure Boot                              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"Using Linux and Secure Boot."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7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StorageQoS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"&amp;Distributed Storage QoS                            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"Using Distributed Storage QoS on two VMs."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7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StorageResiliency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"&amp;Storage Resiliency                                 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"Showing a virtual machine respond to storage failure."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7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VMResiliency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"VMs </a:t>
            </a:r>
            <a:r>
              <a:rPr lang="en-US" sz="7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resistent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to hardware &amp;failure                  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"Demonstrating VM Resiliency in a cluster."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7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SVHDXOnlineResize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"&amp;Online resize for Shared VHDX                      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"Demonstrating VM Resiliency in a cluster."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7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ReplicaDiskAdd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"&amp;Replica and adding disks                           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"Using Replica and Adding Hard disks."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7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HotAddRemove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"&amp;Hot Add and Remove of Memory / Networking          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"Adding and removing networking from a running virtual machine."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7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UpgradingVirtualMachine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"&amp;Upgrade                                            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"Upgrading a virtual machine from Hyper-V 2012 R2 to Hyper-V Technical Preview."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7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ProductionCheckpoints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"&amp;Production Checkpoints                             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"Using Production Checkpoints."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7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PowerShellDirect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7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Po&amp;werShell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Direct to VM                            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"PowerShell direct to VM."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7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ReFSEnhancements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"Using </a:t>
            </a:r>
            <a:r>
              <a:rPr lang="en-US" sz="7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ReFS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to &amp;increase virtual hard disk operations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7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ReFS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enhancements."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7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RemoteManagement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"Remote &amp;management improvements                     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"Remote Management improvements in the UI."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7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ClusterWMI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"Multi-host level </a:t>
            </a:r>
            <a:r>
              <a:rPr lang="en-US" sz="7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mana&amp;gement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                       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"Performing cluster level management of Hyper-V."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$Containers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"&amp;Containers                                         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"Introduction to container technology."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$Shutdown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"Cleanly Shutdown the </a:t>
            </a:r>
            <a:r>
              <a:rPr lang="en-US" sz="7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s&amp;ystem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                       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"Cleanly shutdown the system."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$clean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"&amp;Z Setup the system                                 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"Setup the system."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$Exit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7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7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7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E&amp;xit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                                                                                                            ."</a:t>
            </a:r>
            <a:r>
              <a:rPr lang="en-US" sz="7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7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"Finish up with demo."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2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7307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$options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 smtClean="0">
                <a:solidFill>
                  <a:srgbClr val="008080"/>
                </a:solidFill>
                <a:latin typeface="Lucida Console" panose="020B0609040504020204" pitchFamily="49" charset="0"/>
              </a:rPr>
              <a:t>System.Management.Automation.Host.ChoiceDescription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VirtualTPM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LinuxSecureBoot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StorageQoS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StorageResiliency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VMResiliency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SVHDXOnlineResize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ReplicaDiskAdd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HotAddRemove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UpgradingVirtualMachine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ProductionCheckpoints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$PowerShellDirect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$ReFSEnhancements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$RemoteManagement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$ClusterWMI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$Containers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$Shutdown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$clean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$Exit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$result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host</a:t>
            </a:r>
            <a:r>
              <a:rPr lang="en-US" sz="14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ui</a:t>
            </a:r>
            <a:r>
              <a:rPr lang="en-US" sz="14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PromptForChoice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$title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$message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$options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$result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err="1" smtClean="0">
                <a:solidFill>
                  <a:srgbClr val="006400"/>
                </a:solidFill>
                <a:latin typeface="Lucida Console" panose="020B0609040504020204" pitchFamily="49" charset="0"/>
              </a:rPr>
              <a:t>vTPM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check that the </a:t>
            </a:r>
            <a:r>
              <a:rPr lang="en-US" sz="1400" dirty="0" err="1" smtClean="0">
                <a:solidFill>
                  <a:srgbClr val="006400"/>
                </a:solidFill>
                <a:latin typeface="Lucida Console" panose="020B0609040504020204" pitchFamily="49" charset="0"/>
              </a:rPr>
              <a:t>vTPM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 system is running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"Protected Workload"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State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"Running"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Invoke-Expression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"C:\Users\demo\Documents\vTPM.RDP"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"The 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vTPM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system is not running.  Please check the system state."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return to demo menu"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5626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789308"/>
            <a:ext cx="120636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Linux Secure Boot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Ubuntu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state </a:t>
            </a:r>
            <a:r>
              <a:rPr lang="en-US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"Running"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Ubuntu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Invoke-Expression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"C:\windows\system32\vmconnect.exe localhost </a:t>
            </a:r>
            <a:r>
              <a:rPr lang="en-US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ubuntu</a:t>
            </a:r>
            <a:r>
              <a:rPr lang="en-US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#TODO - output PowerShell for enabling Linux secure boot      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return to demo menu"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vmconnect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512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1206366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Distributed Storage QoS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check that the cluster is running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(((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{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Node 1"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State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"Running"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-and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((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{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Node 2"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State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"Running"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{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Invoke-Expression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"C:\windows\system32\vmconnect.exe demo-laptop-2 `"Cluster Node 1`" /user Ignite\administrator /password P@ssw0rd"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Invoke-Expression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"C:\windows\system32\vmconnect.exe demo-laptop-2 `"Cluster Node 2`" /user Ignite\administrator /password P@ssw0rd"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{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"The cluster is not running.  Please check the system state."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TODO - output PowerShell for enabling QOS in all locations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apply shared QOS policy to Cluster Node 1"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Node 1"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Path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"\\sofs-fs\VHDX\QOSDisk1.vhdx"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QoSPolicyID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957436d0-96c5-4b86-a113-b85a69874aa7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apply shared QOS policy to Cluster Node 2"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Node 2"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Path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"\\sofs-fs\VHDX\QOSDisk2.vhdx"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QoSPolicyID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957436d0-96c5-4b86-a113-b85a69874aa7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clear the QOS 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polocies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Node 1"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Path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"\\sofs-fs\VHDX\QOSDisk1.vhdx"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QoSPolicyID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$null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Node 2"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Path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"\\sofs-fs\VHDX\QOSDisk2.vhdx"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QoSPolicyID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$null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return to demo menu"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vmconnect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Stop-Process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89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1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Storage Resiliency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1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check that the </a:t>
            </a:r>
            <a:r>
              <a:rPr lang="en-US" sz="1100" dirty="0" err="1" smtClean="0">
                <a:solidFill>
                  <a:srgbClr val="006400"/>
                </a:solidFill>
                <a:latin typeface="Lucida Console" panose="020B0609040504020204" pitchFamily="49" charset="0"/>
              </a:rPr>
              <a:t>vTPM</a:t>
            </a:r>
            <a:r>
              <a:rPr lang="en-US" sz="11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 system is running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1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{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  <a:r>
              <a:rPr lang="en-US" sz="11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State </a:t>
            </a:r>
            <a:r>
              <a:rPr lang="en-US" sz="11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"Running"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{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\\protected-fs\vhdx\data.vhdx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VMReplication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replica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workload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1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Invoke-Expression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"C:\windows\system32\vmconnect.exe demo-laptop-2 `"Workload`" /user Ignite\administrator /password P@ssw0rd"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when you want to remove storage access"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Disconnect-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VMNetworkAdapter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"Protected Workload"</a:t>
            </a:r>
            <a:r>
              <a:rPr lang="en-US" sz="11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Start-Sleep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-Seconds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30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"30 seconds..."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Start-Sleep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-Seconds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30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"60 seconds..."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Start-Sleep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-Seconds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30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"90 seconds..."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when you want to restore storage access"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VMNetworkAdapter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"Protected Workload"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SwitchName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"Virtual Switch"</a:t>
            </a:r>
            <a:r>
              <a:rPr lang="en-US" sz="11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}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1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{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"The workload is not running.  Please check the system state."</a:t>
            </a:r>
            <a:r>
              <a:rPr lang="en-US" sz="11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return to demo menu"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Path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\\protected-fs\vhdx\data.vhdx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Enable-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VMReplication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Workload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ReplicaServerName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Replica.ignite.demo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AuthenticationType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Kerberos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ReplicationFrequencySec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30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AutoResynchronizeEnabled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CompressionEnabled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ReplicaServerPort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80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1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VMInitialReplication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r>
              <a:rPr lang="en-US" sz="11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vmconnect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Stop-Process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04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VMs </a:t>
            </a:r>
            <a:r>
              <a:rPr lang="en-US" sz="1200" dirty="0" err="1" smtClean="0">
                <a:solidFill>
                  <a:srgbClr val="006400"/>
                </a:solidFill>
                <a:latin typeface="Lucida Console" panose="020B0609040504020204" pitchFamily="49" charset="0"/>
              </a:rPr>
              <a:t>resistent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 to hardware failure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Invoke-Expression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"C:\windows\system32\vmconnect.exe demo-laptop-2 `"Cluster Node 1`" /user Ignite\administrator /password P@ssw0rd"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VMReplication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clusternode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-Cluster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"demo-cluster"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demo-laptop-2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nostorage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"Test 7"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MemoryStartupBytes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32mb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\\sofs-fs\ClusData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VMToCluster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"test 7"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}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replica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workload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#TODO - put this in a loop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cause a fault"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clussvc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Stop-Process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fix the fault"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start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clussvc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return to demo menu"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ClusterGroup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"Test 7"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RemoveResources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"Test 7"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TurnOff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"Test 7"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clusternode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-Cluster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"demo-cluster"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demo-laptop-2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Enable-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VMReplication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Workload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ReplicaServerName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Replica.ignite.demo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AuthenticationType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Kerberos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ReplicationFrequencySec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30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AutoResynchronizeEnabled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CompressionEnabled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ReplicaServerPort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80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VMInitialReplication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vmconnect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Stop-Process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120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Secure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5500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Online resize for Shared VHDX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Invoke-Expression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"C:\windows\system32\vmconnect.exe demo-laptop-2 `"Cluster Node 1`" /user Ignite\administrator /password P@ssw0rd"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Node 2"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\\sofs-fs\vhdx\Cluster.vhds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SupportPersistentReservations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"\\sofs-fs\vhdx\Cluster.vhds"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clip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when you are ready to increase the size of the shared VHDX"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#TODO - output PowerShell for resizing VHDS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Resize-VHD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\\sofs-fs\vhdx\Cluster.vhds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SizeBytes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vhd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\\sofs-fs\vhdx\Cluster.vhds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Size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10GB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return to demo menu"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vmconnect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Stop-Process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Node 1"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\\sofs-fs\vhdx\Cluster.vhds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"Cluster Node 2"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\\sofs-fs\vhdx\Cluster.vhds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05586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Replica and adding disks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Invoke-Expression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"C:\windows\system32\vmconnect.exe demo-laptop-2 `"Workload`" /user Ignite\administrator /password P@ssw0rd"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sleep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-Seconds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until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VMReplication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state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"Replicating"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when you want to add a virtual hard disk to the virtual machine"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"D:\VMs\DataDisk.vhdx"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when you want to update the replicated disk set"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VMReplication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ReplicatedDisks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return to demo menu"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$laptop2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VMReplication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ReplicatedDisks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-first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Start-Sleep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-Seconds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"Workload"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Path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"D:\VMs\DataDisk.vhdx"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vmconnect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Stop-Process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1047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50246"/>
            <a:ext cx="120315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Hot Add and Remove of Memory / Networking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"Hot Add &amp; Remove"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state </a:t>
            </a:r>
            <a:r>
              <a:rPr lang="en-US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"Running"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"Hot Add &amp; Remove"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Invoke-Expression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"C:\windows\system32\vmconnect.exe localhost 'Hot Add &amp; Remove'"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return to demo menu"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vmconnect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"Hot Add &amp; Remove"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VMSnapshot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"demo"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Restore-</a:t>
            </a:r>
            <a:r>
              <a:rPr 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VMCheckpoint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54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4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Upgrade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"Old Virtual Machine"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state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-ne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"Running"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"Old Virtual Machine"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vmconnect.exe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"localhost"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"Old Virtual Machine"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when you want to upgrade the virtual machine"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"Shutting down the old virtual machine"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"Old Virtual Machine"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"Upgrading the old virtual machine"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"Update-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VMVersion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`"Old Virtual Machine`""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Update-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VMVersion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"Old Virtual Machine"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"Starting the old virtual machine"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"Old Virtual Machine"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return to demo menu"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vmconnect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Stop-Process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"Old Virtual Machine"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TurnOff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"Old Virtual Machine"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"C:\VMs\OldVM.vhdx"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-Copy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"D:\Build\VMs\Old Virtual Machine\Virtual Machines\EBF49DE2-966B-4806-A9D0-5F33939AC6C0.xml"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vhd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"C:\VMs\OldVM.vhdx"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ParentPath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"D:\Build\BaseVHDs\Old Virtual 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Machine.vhdx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-Differencing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VMHardDiskDrive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"Old Virtual Machine"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"C:\VMs\OldVM.vhdx"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"Old Virtual Machine"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39772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6182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6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Production Checkpoints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sz="16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"Different Checkpoints"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6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state </a:t>
            </a:r>
            <a:r>
              <a:rPr lang="en-US" sz="16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-ne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"Running"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"Different Checkpoints"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Invoke-Expression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"C:\windows\system32\vmconnect.exe localhost 'Different Checkpoints'"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return to demo menu"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vmconnect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Stop-Process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</a:t>
            </a:r>
            <a:r>
              <a:rPr 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"Different Checkpoints"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TurnOff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Restore-</a:t>
            </a:r>
            <a:r>
              <a:rPr 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VMCheckpoint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"Different Checkpoints"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"Demo"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"Different Checkpoints"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VMSnapshot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"Demo"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VMCheckpoint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"Different Checkpoints"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CheckpointType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Standard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"Different Checkpoints"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64040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169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PowerShell Direct to VM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en-US" sz="1200" dirty="0" err="1" smtClean="0">
                <a:solidFill>
                  <a:srgbClr val="006400"/>
                </a:solidFill>
                <a:latin typeface="Lucida Console" panose="020B0609040504020204" pitchFamily="49" charset="0"/>
              </a:rPr>
              <a:t>Scooley</a:t>
            </a:r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 Code --&gt;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scooley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-ignite"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vmscriptpath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"C:\IgniteListener.ps1"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sitepath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"C:\IgniteSite"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$username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"Administrator"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$pass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"P@ssw0rd"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adminCred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TypeName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System.Management.Automation.PSCredential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$username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$pass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IISSite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new-website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HelloIgnite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PhysicalPath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"C:\inetpub\wwwroot\IgniteSite\"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Stop-Website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"Default Web Site"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Start-Website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HelloIgnite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}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&amp;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vmconnect.exe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localhost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start"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"I'm enabled guest file copy so I can copy in a monitoring script.  Then you can watch setup inside the VM."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"Copy-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VMFile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-Name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-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SourcePath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vmscriptpath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-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DestinationPath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`"C:\Users\scooley\Desktop\IgniteListener.ps1`" -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FileSource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Host -Verbose"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Copy-</a:t>
            </a:r>
            <a:r>
              <a:rPr lang="en-U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VMFile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SourcePath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vmscriptpath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DestinationPath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"C:\Users\scooley\Desktop\IgniteListener.ps1"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FileSource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Host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ErrorAction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Inquire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""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18940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"Making sure the file copied and setting the execution policy on the remote host to unrestricted..."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"Invoke-Command -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-Credential `$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adminCred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-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ScriptBlock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{ Set-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ExecutionPolicy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Unrestricted -Scope 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LocalMachine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-Force ; while(!(Test-Path `"C:\Users\scooley\Desktop\IgniteListener.ps1`")) { Write-Host -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NoNewline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"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"; sleep -Milliseconds 500 } }"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adminCred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ExecutionPolicy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Unrestricted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-Scope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LocalMachine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;`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!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"C:\Users\scooley\Desktop\IgniteListener.ps1"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)) {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sleep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-Milliseconds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500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} 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start"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"Now we're going to connect to the configured virtual machine using PowerShell Direct."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"We're 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runing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the following in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with Invoke-Command:"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'Enable-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WindowsOptionalFeature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-Online -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FeatureName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IIS-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WebServerRole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"Invoke-Command -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-Credential `$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adminCred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-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ScriptBlock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`${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function:Config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}"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adminCred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Enable-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WindowsOptionalFeature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-Online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FeatureName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IIS-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WebServerRole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IIS-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ManagementScriptingTools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"Now let's set the default page to Hello World or something..."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sitepath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Copy-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VMFile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SourcePath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DestinationPath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"C:\inetpub\wwwroot\IgniteSite\"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CreateFullPath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FileSource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"" </a:t>
            </a:r>
          </a:p>
        </p:txBody>
      </p:sp>
    </p:spTree>
    <p:extLst>
      <p:ext uri="{BB962C8B-B14F-4D97-AF65-F5344CB8AC3E}">
        <p14:creationId xmlns:p14="http://schemas.microsoft.com/office/powerpoint/2010/main" val="5395057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75874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"Making sure the site copied..."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"Invoke-Command -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-Credential `$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adminCred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-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ScriptBlock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{ while(!(Test-Path `"C:\inetpub\wwwroot\IgniteSite\index.html`")) { sleep -Milliseconds 500 } }"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adminCred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!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"C:\inetpub\wwwroot\IgniteSite\index.html"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)) {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sleep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-Milliseconds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500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 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adminCred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${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function:IISSite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}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"There you go, </a:t>
            </a:r>
            <a:r>
              <a:rPr lang="en-US" sz="14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unconfigured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VM to a running web server."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NoNewLine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any key to continue..."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vmconnect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Stop-Process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VMSnapshot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"Prepped"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Restore-</a:t>
            </a:r>
            <a:r>
              <a:rPr 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VMCheckpoint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Start-VM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402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0421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11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9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Using </a:t>
            </a:r>
            <a:r>
              <a:rPr lang="en-US" sz="900" dirty="0" err="1" smtClean="0">
                <a:solidFill>
                  <a:srgbClr val="006400"/>
                </a:solidFill>
                <a:latin typeface="Lucida Console" panose="020B0609040504020204" pitchFamily="49" charset="0"/>
              </a:rPr>
              <a:t>ReFS</a:t>
            </a:r>
            <a:r>
              <a:rPr lang="en-US" sz="9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 to increase virtual hard disk operations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"VHDX operations on NTFS"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create a 1GB fixed VHDX on an NTFS partition"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$time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demo-laptop-2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vhd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F:\1GB.vhdx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-size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1GB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-fixed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}})</a:t>
            </a:r>
            <a:r>
              <a:rPr lang="en-US" sz="9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totalseconds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"Total time for creation of 1GB fixed VHDX: 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$time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seconds"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demo-laptop-2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del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f:\1GB.VHDX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"VHDX operations on REFS"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create a 1GB fixed VHDX on an REFS partition"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$time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demo-laptop-2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vhd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G:\1GB.vhdx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-size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1GB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-fixed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}})</a:t>
            </a:r>
            <a:r>
              <a:rPr lang="en-US" sz="9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totalseconds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"Total time for creation of 1GB fixed VHDX: 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$time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seconds"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demo-laptop-2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del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G:\1GB.VHDX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create a 50GB fixed VHDX on an REFS partition"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$time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demo-laptop-2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vhd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G:\50GB.vhdx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-size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50GB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-fixed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}})</a:t>
            </a:r>
            <a:r>
              <a:rPr lang="en-US" sz="9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totalseconds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"Total time for creation of 50GB fixed VHDX: 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$time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seconds"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demo-laptop-2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del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G:\50GB.VHDX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merge disk on NTFS partition"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$time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demo-laptop-2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merge-</a:t>
            </a:r>
            <a:r>
              <a:rPr lang="en-US" sz="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vhd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f:\diff.vhdx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DestinationPath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f:\base.vhdx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}})</a:t>
            </a:r>
            <a:r>
              <a:rPr lang="en-US" sz="9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totalseconds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"Total time for VHDX merge: 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$time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seconds"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demo-laptop-2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del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f:\base.vhdx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merge disk on REFS partition"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$time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demo-laptop-2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merge-</a:t>
            </a:r>
            <a:r>
              <a:rPr lang="en-US" sz="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vhd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g:\diff.vhdx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DestinationPath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G:\base.vhdx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}})</a:t>
            </a:r>
            <a:r>
              <a:rPr lang="en-US" sz="9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totalseconds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"Total time for VHDX merge: 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$time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seconds"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icm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demo-laptop-2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domainCred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Credssp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del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G:\base.vhdx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217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29401"/>
            <a:ext cx="120636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12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6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Remote management improvements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"Connect to </a:t>
            </a:r>
            <a:r>
              <a:rPr lang="en-US" sz="16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HVManager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hvmanager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\administrator"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clip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return to the demo menu"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13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6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Multi-host level management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"enter-</a:t>
            </a:r>
            <a:r>
              <a:rPr lang="en-US" sz="16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pssession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clusnode1 -authentication </a:t>
            </a:r>
            <a:r>
              <a:rPr lang="en-US" sz="16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credssp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-credential `"IGNITE\Administrator`""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clip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start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powershell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return to the demo menu"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14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6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Containers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"Containers!"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6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Cleanly Shutdown the system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"Cleanly Shutdown the system!"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16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6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Setup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laptop1Setup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laptop2Setup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2x Workload VMs</a:t>
            </a:r>
          </a:p>
          <a:p>
            <a:r>
              <a:rPr lang="en-US" dirty="0" smtClean="0"/>
              <a:t>SOFS for Storage</a:t>
            </a:r>
          </a:p>
          <a:p>
            <a:r>
              <a:rPr lang="en-US" dirty="0" smtClean="0"/>
              <a:t>Host domain joined</a:t>
            </a:r>
          </a:p>
        </p:txBody>
      </p:sp>
    </p:spTree>
    <p:extLst>
      <p:ext uri="{BB962C8B-B14F-4D97-AF65-F5344CB8AC3E}">
        <p14:creationId xmlns:p14="http://schemas.microsoft.com/office/powerpoint/2010/main" val="33766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17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Exit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exit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}    </a:t>
            </a:r>
            <a:r>
              <a:rPr lang="en-US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7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Resiliency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 Workload VM</a:t>
            </a:r>
          </a:p>
          <a:p>
            <a:r>
              <a:rPr lang="en-US" dirty="0" smtClean="0"/>
              <a:t>SOFS for Storage</a:t>
            </a:r>
          </a:p>
          <a:p>
            <a:r>
              <a:rPr lang="en-US" dirty="0" smtClean="0"/>
              <a:t>Host domain joined</a:t>
            </a:r>
          </a:p>
        </p:txBody>
      </p:sp>
    </p:spTree>
    <p:extLst>
      <p:ext uri="{BB962C8B-B14F-4D97-AF65-F5344CB8AC3E}">
        <p14:creationId xmlns:p14="http://schemas.microsoft.com/office/powerpoint/2010/main" val="30983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7508</Words>
  <Application>Microsoft Office PowerPoint</Application>
  <PresentationFormat>Widescreen</PresentationFormat>
  <Paragraphs>1018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Arial</vt:lpstr>
      <vt:lpstr>Calibri</vt:lpstr>
      <vt:lpstr>Calibri Light</vt:lpstr>
      <vt:lpstr>Lucida Console</vt:lpstr>
      <vt:lpstr>Rockwell</vt:lpstr>
      <vt:lpstr>Rockwell Condensed</vt:lpstr>
      <vt:lpstr>Wingdings</vt:lpstr>
      <vt:lpstr>Wingdings 2</vt:lpstr>
      <vt:lpstr>Office Theme</vt:lpstr>
      <vt:lpstr>HDOfficeLightV0</vt:lpstr>
      <vt:lpstr>Wood Type</vt:lpstr>
      <vt:lpstr>Building the Ignite Demo</vt:lpstr>
      <vt:lpstr>15 demos</vt:lpstr>
      <vt:lpstr>What is involved?</vt:lpstr>
      <vt:lpstr>What is the process?</vt:lpstr>
      <vt:lpstr>Prove</vt:lpstr>
      <vt:lpstr>vTPM</vt:lpstr>
      <vt:lpstr>Linux Secure Boot</vt:lpstr>
      <vt:lpstr>Storage QoS</vt:lpstr>
      <vt:lpstr>Storage Resiliency</vt:lpstr>
      <vt:lpstr>VM Cluster Resiliency</vt:lpstr>
      <vt:lpstr>SVHDX Online Resize</vt:lpstr>
      <vt:lpstr>Replica Hot Add of disk</vt:lpstr>
      <vt:lpstr>Hot add / remove of network adapters</vt:lpstr>
      <vt:lpstr>Hot add / remove of memory</vt:lpstr>
      <vt:lpstr>Upgrading VM configuration</vt:lpstr>
      <vt:lpstr>Production Checkpoint</vt:lpstr>
      <vt:lpstr>PowerShell Direct</vt:lpstr>
      <vt:lpstr>REFS Enhancements</vt:lpstr>
      <vt:lpstr>Remote Management Improvements</vt:lpstr>
      <vt:lpstr>Cluster wide WMI</vt:lpstr>
      <vt:lpstr>Crunch</vt:lpstr>
      <vt:lpstr>Raw numbers</vt:lpstr>
      <vt:lpstr>I have two laptops</vt:lpstr>
      <vt:lpstr>Crunch</vt:lpstr>
      <vt:lpstr>Crunch</vt:lpstr>
      <vt:lpstr>Crunch</vt:lpstr>
      <vt:lpstr>Crunch</vt:lpstr>
      <vt:lpstr>Crunch</vt:lpstr>
      <vt:lpstr>Crunch</vt:lpstr>
      <vt:lpstr>Crunch</vt:lpstr>
      <vt:lpstr>Crunch Results</vt:lpstr>
      <vt:lpstr>Crunch Problems</vt:lpstr>
      <vt:lpstr>Crunch Problems</vt:lpstr>
      <vt:lpstr>Crunch Problems</vt:lpstr>
      <vt:lpstr>Crunch Problems</vt:lpstr>
      <vt:lpstr>Crunch Problems</vt:lpstr>
      <vt:lpstr>Crunch Problems</vt:lpstr>
      <vt:lpstr>Crunch Problems</vt:lpstr>
      <vt:lpstr>Crunch Problems</vt:lpstr>
      <vt:lpstr>Crunch Problems</vt:lpstr>
      <vt:lpstr>Crunch Problems</vt:lpstr>
      <vt:lpstr>Crunch Problems</vt:lpstr>
      <vt:lpstr>Build</vt:lpstr>
      <vt:lpstr>Build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Polish</vt:lpstr>
      <vt:lpstr>Manual Steps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Ignite Demo</dc:title>
  <dc:creator>Ben Armstrong</dc:creator>
  <cp:lastModifiedBy>Ben Armstrong</cp:lastModifiedBy>
  <cp:revision>17</cp:revision>
  <dcterms:created xsi:type="dcterms:W3CDTF">2015-05-27T20:22:20Z</dcterms:created>
  <dcterms:modified xsi:type="dcterms:W3CDTF">2015-05-28T21:42:21Z</dcterms:modified>
</cp:coreProperties>
</file>