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0" r:id="rId2"/>
    <p:sldId id="265" r:id="rId3"/>
    <p:sldId id="267" r:id="rId4"/>
    <p:sldId id="261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0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518" y="-58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11710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American </a:t>
            </a:r>
            <a:r>
              <a:rPr lang="en-US" altLang="zh-CN" sz="1600" b="1" spc="800" dirty="0">
                <a:latin typeface="黑体" pitchFamily="49" charset="-122"/>
                <a:ea typeface="黑体" pitchFamily="49" charset="-122"/>
              </a:rPr>
              <a:t>fuzzy lop</a:t>
            </a:r>
            <a:endParaRPr lang="zh-CN" altLang="en-US" sz="1600" b="1" spc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2386608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demo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dirty="0"/>
              <a:t>一段非常明显的有漏洞的代码，当输入的字符</a:t>
            </a:r>
            <a:r>
              <a:rPr lang="en-US" altLang="zh-CN" dirty="0"/>
              <a:t>11</a:t>
            </a:r>
            <a:r>
              <a:rPr lang="zh-CN" altLang="en-US" dirty="0"/>
              <a:t>位为字符</a:t>
            </a:r>
            <a:r>
              <a:rPr lang="en-US" altLang="zh-CN" dirty="0"/>
              <a:t>1</a:t>
            </a:r>
            <a:r>
              <a:rPr lang="zh-CN" altLang="en-US" dirty="0"/>
              <a:t>时，访问了无效地址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378696" y="1131590"/>
            <a:ext cx="493772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</a:t>
            </a:r>
            <a:r>
              <a:rPr lang="en-US" altLang="zh-CN" dirty="0" smtClean="0"/>
              <a:t>   #include 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char </a:t>
            </a:r>
            <a:r>
              <a:rPr lang="en-US" altLang="zh-CN" dirty="0" err="1"/>
              <a:t>tmp</a:t>
            </a:r>
            <a:r>
              <a:rPr lang="en-US" altLang="zh-CN" dirty="0"/>
              <a:t>[10];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char line[1024];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if(</a:t>
            </a:r>
            <a:r>
              <a:rPr lang="en-US" altLang="zh-CN" dirty="0" err="1"/>
              <a:t>argc</a:t>
            </a:r>
            <a:r>
              <a:rPr lang="en-US" altLang="zh-CN" dirty="0"/>
              <a:t>&lt;2)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         return -1;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</a:t>
            </a:r>
            <a:r>
              <a:rPr lang="en-US" altLang="zh-CN" dirty="0" err="1"/>
              <a:t>fp</a:t>
            </a:r>
            <a:r>
              <a:rPr lang="en-US" altLang="zh-CN" dirty="0"/>
              <a:t>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 err="1"/>
              <a:t>argv</a:t>
            </a:r>
            <a:r>
              <a:rPr lang="en-US" altLang="zh-CN" dirty="0"/>
              <a:t>[1], "r");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if(</a:t>
            </a:r>
            <a:r>
              <a:rPr lang="en-US" altLang="zh-CN" dirty="0" err="1"/>
              <a:t>fp</a:t>
            </a:r>
            <a:r>
              <a:rPr lang="en-US" altLang="zh-CN" dirty="0"/>
              <a:t>==NULL){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("can not load file!");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   return -1;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</a:t>
            </a:r>
            <a:r>
              <a:rPr lang="en-US" altLang="zh-CN" dirty="0" err="1"/>
              <a:t>fgets</a:t>
            </a:r>
            <a:r>
              <a:rPr lang="en-US" altLang="zh-CN" dirty="0"/>
              <a:t>(line, 1024,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</a:t>
            </a: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if(line[10] == '1'){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       *(char*)0xdeadbeef = 0;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 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        return 0;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dirty="0"/>
              <a:t>}</a:t>
            </a:r>
          </a:p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8084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正常编译</a:t>
            </a: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gcc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-o       demo       </a:t>
            </a: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demo.c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endParaRPr lang="en-US" altLang="zh-CN" sz="1300" b="1" dirty="0" smtClean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afl</a:t>
            </a:r>
            <a:r>
              <a:rPr lang="zh-CN" altLang="en-US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编译插</a:t>
            </a:r>
            <a:r>
              <a:rPr lang="zh-CN" altLang="en-US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桩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(</a:t>
            </a:r>
            <a:r>
              <a:rPr lang="zh-CN" altLang="en-US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记录代码覆盖率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</a:t>
            </a:r>
            <a:endParaRPr lang="zh-CN" altLang="en-US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afl-gcc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-o       demo       </a:t>
            </a: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demo.c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28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选择一些输入文件</a:t>
            </a:r>
            <a:br>
              <a:rPr lang="zh-CN" altLang="en-US" sz="1200" dirty="0"/>
            </a:b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文件名                 内容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1.txt                     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2.txt                    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3.txt                     111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4.txt                     111111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5.txt                     111111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6.txt                     1111121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7.txt                     112112222222222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4540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移</a:t>
            </a:r>
            <a:r>
              <a:rPr lang="zh-CN" altLang="en-US" sz="1200" dirty="0"/>
              <a:t>除执行</a:t>
            </a:r>
            <a:r>
              <a:rPr lang="zh-CN" altLang="en-US" sz="1200"/>
              <a:t>相同</a:t>
            </a:r>
            <a:r>
              <a:rPr lang="zh-CN" altLang="en-US" sz="1200" smtClean="0"/>
              <a:t>代码路径的</a:t>
            </a:r>
            <a:r>
              <a:rPr lang="zh-CN" altLang="en-US" sz="1200" dirty="0"/>
              <a:t>输入文件</a:t>
            </a:r>
            <a:r>
              <a:rPr lang="en-US" altLang="zh-CN" sz="1200" dirty="0"/>
              <a:t>——</a:t>
            </a:r>
            <a:r>
              <a:rPr lang="en-US" altLang="zh-CN" sz="1200" dirty="0" err="1"/>
              <a:t>afl-cmin</a:t>
            </a: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err="1"/>
              <a:t>afl-cmin</a:t>
            </a:r>
            <a:r>
              <a:rPr lang="en-US" altLang="zh-CN" sz="1200" dirty="0"/>
              <a:t> -i </a:t>
            </a:r>
            <a:r>
              <a:rPr lang="en-US" altLang="zh-CN" sz="1200" dirty="0" err="1"/>
              <a:t>input_dir</a:t>
            </a:r>
            <a:r>
              <a:rPr lang="en-US" altLang="zh-CN" sz="1200" dirty="0"/>
              <a:t> -o </a:t>
            </a:r>
            <a:r>
              <a:rPr lang="en-US" altLang="zh-CN" sz="1200" dirty="0" err="1"/>
              <a:t>output_dir</a:t>
            </a:r>
            <a:r>
              <a:rPr lang="en-US" altLang="zh-CN" sz="1200" dirty="0"/>
              <a:t> -- ./demo  @@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1110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在</a:t>
            </a:r>
            <a:r>
              <a:rPr lang="zh-CN" altLang="en-US" sz="1200" dirty="0"/>
              <a:t>执行</a:t>
            </a:r>
            <a:r>
              <a:rPr lang="en-US" altLang="zh-CN" sz="1200" dirty="0" err="1"/>
              <a:t>afl</a:t>
            </a:r>
            <a:r>
              <a:rPr lang="en-US" altLang="zh-CN" sz="1200" dirty="0"/>
              <a:t>-fuzz</a:t>
            </a:r>
            <a:r>
              <a:rPr lang="zh-CN" altLang="en-US" sz="1200" dirty="0"/>
              <a:t>前，如果系统配置为将核心转储文件（</a:t>
            </a:r>
            <a:r>
              <a:rPr lang="en-US" altLang="zh-CN" sz="1200" dirty="0"/>
              <a:t>core</a:t>
            </a:r>
            <a:r>
              <a:rPr lang="zh-CN" altLang="en-US" sz="1200" dirty="0"/>
              <a:t>）通知发送到外部程序。 将导致将崩溃信息发送到</a:t>
            </a:r>
            <a:r>
              <a:rPr lang="en-US" altLang="zh-CN" sz="1200" dirty="0" err="1"/>
              <a:t>Fuzzer</a:t>
            </a:r>
            <a:r>
              <a:rPr lang="zh-CN" altLang="en-US" sz="1200" dirty="0"/>
              <a:t>之间的延迟增大，进而可能将崩溃被误报为超时，所以我们得临时修改</a:t>
            </a:r>
            <a:r>
              <a:rPr lang="en-US" altLang="zh-CN" sz="1200" dirty="0" err="1"/>
              <a:t>core_pattern</a:t>
            </a:r>
            <a:r>
              <a:rPr lang="zh-CN" altLang="en-US" sz="1200" dirty="0"/>
              <a:t>文件，如下所示：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smtClean="0"/>
              <a:t>echo </a:t>
            </a:r>
            <a:r>
              <a:rPr lang="en-US" altLang="zh-CN" sz="1200" dirty="0"/>
              <a:t>core  &gt; /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/sys/kernel/</a:t>
            </a:r>
            <a:r>
              <a:rPr lang="en-US" altLang="zh-CN" sz="1200" dirty="0" err="1"/>
              <a:t>core_pattern</a:t>
            </a: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20103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执行</a:t>
            </a:r>
            <a:r>
              <a:rPr lang="en-US" altLang="zh-CN" sz="1200" dirty="0" err="1"/>
              <a:t>afl</a:t>
            </a:r>
            <a:r>
              <a:rPr lang="en-US" altLang="zh-CN" sz="1200" dirty="0"/>
              <a:t>-fuzz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</a:t>
            </a:r>
            <a:r>
              <a:rPr lang="en-US" altLang="zh-CN" sz="1200" dirty="0" err="1"/>
              <a:t>afl</a:t>
            </a:r>
            <a:r>
              <a:rPr lang="en-US" altLang="zh-CN" sz="1200" dirty="0"/>
              <a:t>-fuzz -i </a:t>
            </a:r>
            <a:r>
              <a:rPr lang="en-US" altLang="zh-CN" sz="1200" dirty="0" err="1"/>
              <a:t>input_dir</a:t>
            </a:r>
            <a:r>
              <a:rPr lang="en-US" altLang="zh-CN" sz="1200" dirty="0"/>
              <a:t> -o </a:t>
            </a:r>
            <a:r>
              <a:rPr lang="en-US" altLang="zh-CN" sz="1200" dirty="0" err="1"/>
              <a:t>output_dir</a:t>
            </a:r>
            <a:r>
              <a:rPr lang="en-US" altLang="zh-CN" sz="1200" dirty="0"/>
              <a:t> /path/to/program @@</a:t>
            </a: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8484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截屏2020-02-15下午12.41.11.png" descr="截屏2020-02-15下午12.41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704" y="959612"/>
            <a:ext cx="4208524" cy="33682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841734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Process </a:t>
            </a:r>
            <a:r>
              <a:rPr lang="en-US" altLang="zh-CN" sz="1200" dirty="0" err="1"/>
              <a:t>timing:Fuzzer</a:t>
            </a:r>
            <a:r>
              <a:rPr lang="zh-CN" altLang="en-US" sz="1200" dirty="0"/>
              <a:t>运行时长、以及距离最近发现的路径、崩溃和挂起经过了多长时间。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Overall results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Fuzzer</a:t>
            </a:r>
            <a:r>
              <a:rPr lang="zh-CN" altLang="en-US" sz="1200" dirty="0"/>
              <a:t>当前状态的概述。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Cycle progress</a:t>
            </a:r>
            <a:r>
              <a:rPr lang="zh-CN" altLang="en-US" sz="1200" dirty="0"/>
              <a:t>：当前</a:t>
            </a:r>
            <a:r>
              <a:rPr lang="en-US" altLang="zh-CN" sz="1200" dirty="0"/>
              <a:t>Fuzz</a:t>
            </a:r>
            <a:r>
              <a:rPr lang="zh-CN" altLang="en-US" sz="1200" dirty="0"/>
              <a:t>的进展。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Map coverage</a:t>
            </a:r>
            <a:r>
              <a:rPr lang="zh-CN" altLang="en-US" sz="1200" dirty="0"/>
              <a:t>：目标二进制文件中的插桩代码所观察到覆盖范围的细节。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Stage progress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Fuzzer</a:t>
            </a:r>
            <a:r>
              <a:rPr lang="zh-CN" altLang="en-US" sz="1200" dirty="0"/>
              <a:t>现在正在执行的文件变异策略、执行次数和执行速度。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Findings in depth</a:t>
            </a:r>
            <a:r>
              <a:rPr lang="zh-CN" altLang="en-US" sz="1200" dirty="0"/>
              <a:t>：有关我们找到的执行路径，异常和挂起数量的信息。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Fuzzing strategy yields</a:t>
            </a:r>
            <a:r>
              <a:rPr lang="zh-CN" altLang="en-US" sz="1200" dirty="0"/>
              <a:t>：关于突变策略产生的最新行为和结果的详细信息。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Path geometry</a:t>
            </a:r>
            <a:r>
              <a:rPr lang="zh-CN" altLang="en-US" sz="1200" dirty="0"/>
              <a:t>：有关</a:t>
            </a:r>
            <a:r>
              <a:rPr lang="en-US" altLang="zh-CN" sz="1200" dirty="0" err="1"/>
              <a:t>Fuzzer</a:t>
            </a:r>
            <a:r>
              <a:rPr lang="zh-CN" altLang="en-US" sz="1200" dirty="0"/>
              <a:t>找到的执行路径的信息。</a:t>
            </a:r>
          </a:p>
          <a:p>
            <a:pPr marL="300789" indent="-300789">
              <a:buSzPct val="100000"/>
              <a:buAutoNum type="circleNumDbPlain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CPU load</a:t>
            </a:r>
            <a:r>
              <a:rPr lang="zh-CN" altLang="en-US" sz="1200" dirty="0"/>
              <a:t>：</a:t>
            </a:r>
            <a:r>
              <a:rPr lang="en-US" altLang="zh-CN" sz="1200" dirty="0"/>
              <a:t>CPU</a:t>
            </a:r>
            <a:r>
              <a:rPr lang="zh-CN" altLang="en-US" sz="1200" dirty="0"/>
              <a:t>利用率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374657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Address Sanitizer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26026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smtClean="0"/>
              <a:t>#</a:t>
            </a:r>
            <a:r>
              <a:rPr lang="en-US" altLang="zh-CN" sz="1200" dirty="0"/>
              <a:t>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  <a:endParaRPr lang="en-US" altLang="zh-CN" sz="1200" b="1" dirty="0" smtClean="0"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sym typeface="Microsoft New Tai Lue"/>
            </a:endParaRPr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err="1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int</a:t>
            </a:r>
            <a:r>
              <a:rPr lang="en-US" altLang="zh-CN" sz="12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 main() {     </a:t>
            </a:r>
            <a:endParaRPr lang="en-US" altLang="zh-CN" sz="1200" b="1" dirty="0" smtClean="0"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sym typeface="Microsoft New Tai Lue"/>
            </a:endParaRPr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  </a:t>
            </a:r>
            <a:r>
              <a:rPr lang="en-US" altLang="zh-CN" sz="1200" b="1" dirty="0" err="1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int</a:t>
            </a:r>
            <a:r>
              <a:rPr lang="en-US" altLang="zh-CN" sz="12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 a[2</a:t>
            </a:r>
            <a:r>
              <a:rPr lang="en-US" altLang="zh-CN" sz="1200" b="1" dirty="0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]; </a:t>
            </a:r>
            <a:r>
              <a:rPr lang="en-US" altLang="zh-CN" sz="12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    </a:t>
            </a:r>
            <a:endParaRPr lang="en-US" altLang="zh-CN" sz="1200" b="1" dirty="0" smtClean="0"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sym typeface="Microsoft New Tai Lue"/>
            </a:endParaRPr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 </a:t>
            </a:r>
            <a:r>
              <a:rPr lang="en-US" altLang="zh-CN" sz="1200" b="1" dirty="0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 </a:t>
            </a:r>
            <a:r>
              <a:rPr lang="en-US" altLang="zh-CN" sz="1200" b="1" dirty="0" err="1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int</a:t>
            </a:r>
            <a:r>
              <a:rPr lang="en-US" altLang="zh-CN" sz="1200" b="1" dirty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 b=a[2]; </a:t>
            </a:r>
            <a:endParaRPr lang="en-US" altLang="zh-CN" sz="1200" b="1" dirty="0" smtClean="0"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sym typeface="Microsoft New Tai Lue"/>
            </a:endParaRPr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b="1" dirty="0" smtClean="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sym typeface="Microsoft New Tai Lue"/>
              </a:rPr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211960" y="987575"/>
            <a:ext cx="260263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很明显的问题</a:t>
            </a:r>
            <a:endParaRPr lang="en-US" altLang="zh-CN" sz="1200" dirty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数组越界访问</a:t>
            </a:r>
            <a:endParaRPr lang="en-US" altLang="zh-CN" sz="1200" dirty="0" smtClean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程序没有崩溃，如何发现？</a:t>
            </a:r>
            <a:endParaRPr lang="en-US" altLang="zh-CN" sz="1200" dirty="0" smtClean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 smtClean="0"/>
              <a:t>借助</a:t>
            </a:r>
            <a:r>
              <a:rPr lang="en-US" altLang="zh-CN" sz="1200" dirty="0" err="1" smtClean="0"/>
              <a:t>AddressSanitizer</a:t>
            </a:r>
            <a:endParaRPr lang="en-US" altLang="zh-CN" sz="1200" dirty="0" smtClean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https://github.com/google/sanitizers/wiki/AddressSanitizer</a:t>
            </a:r>
            <a:endParaRPr lang="en-US" altLang="zh-CN" sz="1200" dirty="0" smtClean="0"/>
          </a:p>
          <a:p>
            <a:pPr>
              <a:buSzPct val="100000"/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116617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740663">
              <a:defRPr sz="162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正常编译</a:t>
            </a: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gcc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-</a:t>
            </a: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fsanitize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=address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-o       demo       </a:t>
            </a:r>
            <a:r>
              <a:rPr lang="en-US" altLang="zh-CN" sz="1300" b="1" dirty="0" err="1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demo.c</a:t>
            </a:r>
            <a:endParaRPr lang="en-US" altLang="zh-CN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3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afl</a:t>
            </a:r>
            <a:r>
              <a:rPr lang="zh-CN" altLang="en-US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编译插桩</a:t>
            </a:r>
          </a:p>
          <a:p>
            <a:pPr lvl="2" indent="457200">
              <a:defRPr sz="2000"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300" b="1" dirty="0" err="1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afl-gcc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  <a:r>
              <a:rPr lang="en-US" altLang="zh-CN" sz="13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-</a:t>
            </a:r>
            <a:r>
              <a:rPr lang="en-US" altLang="zh-CN" sz="1300" b="1" dirty="0" err="1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fsanitize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=address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    -o       demo       </a:t>
            </a:r>
            <a:r>
              <a:rPr lang="en-US" altLang="zh-CN" sz="1300" b="1" dirty="0" err="1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demo.c</a:t>
            </a:r>
            <a:r>
              <a:rPr lang="en-US" altLang="zh-CN" sz="1300" b="1" dirty="0" smtClean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 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 smtClean="0"/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012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fuzz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部分介绍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的一些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概念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知识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AFL-fuzz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honggfuzz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libfuzzer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的使用介绍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主要针对没接触过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的同学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F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实战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自己写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Fuzz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AFL-fuzz</a:t>
            </a:r>
            <a:r>
              <a:rPr lang="zh-CN" altLang="en-US" sz="1200" dirty="0"/>
              <a:t>工作流程：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①从源码编译程序时进行插桩，以记录代码覆盖率（</a:t>
            </a:r>
            <a:r>
              <a:rPr lang="en-US" altLang="zh-CN" sz="1200" dirty="0"/>
              <a:t>Code</a:t>
            </a:r>
            <a:r>
              <a:rPr lang="zh-CN" altLang="en-US" sz="1200" dirty="0"/>
              <a:t> </a:t>
            </a:r>
            <a:r>
              <a:rPr lang="en-US" altLang="zh-CN" sz="1200" dirty="0"/>
              <a:t>Coverage</a:t>
            </a:r>
            <a:r>
              <a:rPr lang="zh-CN" altLang="en-US" sz="1200" dirty="0"/>
              <a:t>）； 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②选择一些输入文件，作为初始测试集加入输入队列（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）； 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③将队列中的文件按一定的策略进行“突变”；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④如果经过变异文件更新了覆盖范围，则将其保留添加到队列中</a:t>
            </a:r>
            <a:r>
              <a:rPr lang="en-US" altLang="zh-CN" sz="1200" dirty="0"/>
              <a:t>; 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⑤</a:t>
            </a:r>
            <a:r>
              <a:rPr lang="zh-CN" altLang="en-US" sz="1200" dirty="0"/>
              <a:t>上述过程会一直循环进行，期间触发了</a:t>
            </a:r>
            <a:r>
              <a:rPr lang="en-US" altLang="zh-CN" sz="1200" dirty="0"/>
              <a:t>crash</a:t>
            </a:r>
            <a:r>
              <a:rPr lang="zh-CN" altLang="en-US" sz="1200" dirty="0"/>
              <a:t>的文件会被记录下来。 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AFL-fuzz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基本介绍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AFL-fuzz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怎么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用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Address Sanitizer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基本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什么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是模糊测试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(fuzzing)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模糊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测试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(fuzzing)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是一种通过自动或半自动的生成随机数据输入到一个程序中，并监视程序异常，以发现可能的安全漏洞的技术。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Fuzzing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技术是当前鉴别软件安全问题方面最强大的测试技术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。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American Fuzzy Lop(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简称：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Afl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-fuzz)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是一个优秀的模糊测试工具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AFL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American Fuzzy Lop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）是由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Google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安全研究员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michal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zalewski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@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lcamtuf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）开发的一款基于覆盖引导（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Coverage-guided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）的模糊测试工具，它通过记录输入样本的代码覆盖率，从而调整输入样本以提高覆盖率，增加发现漏洞的概率。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官网地址：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http://lcamtuf.coredump.cx/afl/ </a:t>
            </a:r>
          </a:p>
          <a:p>
            <a:pPr>
              <a:defRPr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目前版本：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2.52b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AFL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发现的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bug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688" y="1764025"/>
            <a:ext cx="4412116" cy="25359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7202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sz="2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下载</a:t>
            </a:r>
          </a:p>
          <a:p>
            <a:pPr>
              <a:defRPr sz="20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err="1"/>
              <a:t>wget</a:t>
            </a:r>
            <a:r>
              <a:rPr lang="en-US" altLang="zh-CN" sz="1200" dirty="0"/>
              <a:t> http://lcamtuf.coredump.cx/afl/releases/afl-latest.tgz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解压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tar </a:t>
            </a:r>
            <a:r>
              <a:rPr lang="en-US" altLang="zh-CN" sz="1200" dirty="0" err="1"/>
              <a:t>zxvf</a:t>
            </a:r>
            <a:r>
              <a:rPr lang="en-US" altLang="zh-CN" sz="1200" dirty="0"/>
              <a:t> afl-latest.tgz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200" dirty="0"/>
              <a:t>安装</a:t>
            </a: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200" dirty="0"/>
          </a:p>
          <a:p>
            <a:pPr>
              <a:defRPr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make</a:t>
            </a:r>
          </a:p>
          <a:p>
            <a:pPr>
              <a:defRPr b="1">
                <a:solidFill>
                  <a:srgbClr val="FFFFFF"/>
                </a:solidFill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err="1"/>
              <a:t>sudo</a:t>
            </a:r>
            <a:r>
              <a:rPr lang="en-US" altLang="zh-CN" sz="1200" dirty="0"/>
              <a:t> make install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10231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编译完成之后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/>
              <a:t>afl-cmin</a:t>
            </a:r>
            <a:endParaRPr lang="zh-CN" altLang="en-US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移除执行</a:t>
            </a:r>
            <a:r>
              <a:rPr lang="zh-CN" altLang="en-US" sz="1400" dirty="0" smtClean="0"/>
              <a:t>相同</a:t>
            </a:r>
            <a:r>
              <a:rPr lang="zh-CN" altLang="en-US" sz="1400" dirty="0"/>
              <a:t>路径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输入文件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尝试找到与语料库全集具有相同覆盖范围的最小子集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zh-CN" altLang="en-US" sz="1400" dirty="0"/>
              <a:t>前面说到，</a:t>
            </a:r>
            <a:r>
              <a:rPr lang="en-US" altLang="zh-CN" sz="1400" dirty="0"/>
              <a:t>AFL</a:t>
            </a:r>
            <a:r>
              <a:rPr lang="zh-CN" altLang="en-US" sz="1400" dirty="0"/>
              <a:t>从源码编译程序时进行插桩，以记录代码覆盖率。这个工作需要使用其提供的两种编译器的</a:t>
            </a:r>
            <a:r>
              <a:rPr lang="en-US" altLang="zh-CN" sz="1400" dirty="0"/>
              <a:t>wrapper</a:t>
            </a:r>
            <a:r>
              <a:rPr lang="zh-CN" altLang="en-US" sz="1400" dirty="0"/>
              <a:t>编译目标程序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zh-CN" altLang="en-US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/>
              <a:t>gcc</a:t>
            </a:r>
            <a:r>
              <a:rPr lang="zh-CN" altLang="en-US" sz="1400" dirty="0"/>
              <a:t>模式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/>
              <a:t>afl-gcc</a:t>
            </a:r>
            <a:r>
              <a:rPr lang="en-US" altLang="zh-CN" sz="1400" dirty="0"/>
              <a:t>\</a:t>
            </a:r>
            <a:r>
              <a:rPr lang="en-US" altLang="zh-CN" sz="1400" dirty="0" err="1"/>
              <a:t>afl</a:t>
            </a:r>
            <a:r>
              <a:rPr lang="en-US" altLang="zh-CN" sz="1400" dirty="0"/>
              <a:t>-g++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smtClean="0"/>
              <a:t>LLVM</a:t>
            </a:r>
            <a:r>
              <a:rPr lang="zh-CN" altLang="en-US" sz="1400" dirty="0" smtClean="0"/>
              <a:t>模式</a:t>
            </a:r>
            <a:r>
              <a:rPr lang="en-US" altLang="zh-CN" sz="1400" dirty="0" smtClean="0"/>
              <a:t>(</a:t>
            </a:r>
            <a:r>
              <a:rPr lang="zh-CN" altLang="en-US" sz="14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rPr>
              <a:t>速度更快</a:t>
            </a:r>
            <a:r>
              <a:rPr lang="en-US" altLang="zh-CN" sz="1400" b="1" dirty="0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</a:rPr>
              <a:t>)</a:t>
            </a:r>
            <a:endParaRPr lang="zh-CN" altLang="en-US" sz="1400" b="1" dirty="0">
              <a:solidFill>
                <a:srgbClr val="FFFFFF"/>
              </a:solidFill>
              <a:effectLst>
                <a:outerShdw blurRad="34671" dist="34671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 smtClean="0"/>
              <a:t>afl</a:t>
            </a:r>
            <a:r>
              <a:rPr lang="en-US" altLang="zh-CN" sz="1400" dirty="0" smtClean="0"/>
              <a:t>-clang\</a:t>
            </a:r>
            <a:r>
              <a:rPr lang="en-US" altLang="zh-CN" sz="1400" dirty="0" err="1" smtClean="0"/>
              <a:t>afl</a:t>
            </a:r>
            <a:r>
              <a:rPr lang="en-US" altLang="zh-CN" sz="1400" dirty="0" smtClean="0"/>
              <a:t>-clang</a:t>
            </a:r>
            <a:r>
              <a:rPr lang="en-US" altLang="zh-CN" sz="1400" dirty="0"/>
              <a:t>++</a:t>
            </a:r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400" dirty="0"/>
          </a:p>
          <a:p>
            <a:pPr defTabSz="832104">
              <a:defRPr sz="1820" b="1">
                <a:solidFill>
                  <a:srgbClr val="FFFFFF"/>
                </a:solidFill>
                <a:effectLst>
                  <a:outerShdw blurRad="34671" dist="3467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400" dirty="0" err="1"/>
              <a:t>afl</a:t>
            </a:r>
            <a:r>
              <a:rPr lang="en-US" altLang="zh-CN" sz="1400" dirty="0"/>
              <a:t>-fuzz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283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基本介绍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macbook-pro:afl-2.52b </a:t>
            </a:r>
            <a:r>
              <a:rPr lang="en-US" altLang="zh-CN" sz="1200" dirty="0" err="1"/>
              <a:t>justfan</a:t>
            </a:r>
            <a:r>
              <a:rPr lang="en-US" altLang="zh-CN" sz="1200" dirty="0"/>
              <a:t>$ ./</a:t>
            </a:r>
            <a:r>
              <a:rPr lang="en-US" altLang="zh-CN" sz="1200" dirty="0" err="1"/>
              <a:t>afl</a:t>
            </a:r>
            <a:r>
              <a:rPr lang="en-US" altLang="zh-CN" sz="1200" dirty="0"/>
              <a:t>-fuzz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 err="1"/>
              <a:t>afl</a:t>
            </a:r>
            <a:r>
              <a:rPr lang="en-US" altLang="zh-CN" sz="1200" dirty="0"/>
              <a:t>-fuzz 2.52b by &lt;lcamtuf@google.com&gt;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./</a:t>
            </a:r>
            <a:r>
              <a:rPr lang="en-US" altLang="zh-CN" sz="1200" dirty="0" err="1"/>
              <a:t>afl</a:t>
            </a:r>
            <a:r>
              <a:rPr lang="en-US" altLang="zh-CN" sz="1200" dirty="0"/>
              <a:t>-fuzz [ options ] -- /path/to/</a:t>
            </a:r>
            <a:r>
              <a:rPr lang="en-US" altLang="zh-CN" sz="1200" dirty="0" err="1"/>
              <a:t>fuzzed_app</a:t>
            </a:r>
            <a:r>
              <a:rPr lang="en-US" altLang="zh-CN" sz="1200" dirty="0"/>
              <a:t> [ ... ]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Required parameters: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-i 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        - input directory with test cases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-o 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        - output directory for </a:t>
            </a:r>
            <a:r>
              <a:rPr lang="en-US" altLang="zh-CN" sz="1200" dirty="0" err="1"/>
              <a:t>fuzzer</a:t>
            </a:r>
            <a:r>
              <a:rPr lang="en-US" altLang="zh-CN" sz="1200" dirty="0"/>
              <a:t> findings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Execution control settings: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-f file       - location read by the fuzzed program (</a:t>
            </a:r>
            <a:r>
              <a:rPr lang="en-US" altLang="zh-CN" sz="1200" dirty="0" err="1"/>
              <a:t>stdin</a:t>
            </a:r>
            <a:r>
              <a:rPr lang="en-US" altLang="zh-CN" sz="1200" dirty="0"/>
              <a:t>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-t </a:t>
            </a:r>
            <a:r>
              <a:rPr lang="en-US" altLang="zh-CN" sz="1200" dirty="0" err="1"/>
              <a:t>msec</a:t>
            </a:r>
            <a:r>
              <a:rPr lang="en-US" altLang="zh-CN" sz="1200" dirty="0"/>
              <a:t>       - timeout for each run (auto-scaled, 50-1000 </a:t>
            </a:r>
            <a:r>
              <a:rPr lang="en-US" altLang="zh-CN" sz="1200" dirty="0" err="1"/>
              <a:t>ms</a:t>
            </a:r>
            <a:r>
              <a:rPr lang="en-US" altLang="zh-CN" sz="1200" dirty="0"/>
              <a:t>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-m megs       - memory limit for child process (50 MB)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-Q            - use binary-only instrumentation (QEMU mode)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Fuzzing behavior settings: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-d            - quick &amp; dirty mode (skips deterministic steps)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-n            - fuzz without instrumentation (dumb mode)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-x 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        - optional </a:t>
            </a:r>
            <a:r>
              <a:rPr lang="en-US" altLang="zh-CN" sz="1200" dirty="0" err="1"/>
              <a:t>fuzzer</a:t>
            </a:r>
            <a:r>
              <a:rPr lang="en-US" altLang="zh-CN" sz="1200" dirty="0"/>
              <a:t> dictionary (see README)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Other stuff: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-T text       - text banner to show on the screen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-M / -S id    - distributed mode (see parallel_fuzzing.txt)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  -C            - crash exploration mode (the </a:t>
            </a:r>
            <a:r>
              <a:rPr lang="en-US" altLang="zh-CN" sz="1200" dirty="0" err="1"/>
              <a:t>peruvian</a:t>
            </a:r>
            <a:r>
              <a:rPr lang="en-US" altLang="zh-CN" sz="1200" dirty="0"/>
              <a:t> rabbit thing)</a:t>
            </a:r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sz="1200" dirty="0"/>
          </a:p>
          <a:p>
            <a:pPr defTabSz="557784">
              <a:defRPr sz="1220" b="1">
                <a:solidFill>
                  <a:srgbClr val="FFFFFF"/>
                </a:solidFill>
                <a:effectLst>
                  <a:outerShdw blurRad="23241" dist="23241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r>
              <a:rPr lang="en-US" altLang="zh-CN" sz="1200" dirty="0"/>
              <a:t>For additional tips, please consult docs/README.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46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1032</Words>
  <Application>Microsoft Office PowerPoint</Application>
  <PresentationFormat>全屏显示(16:9)</PresentationFormat>
  <Paragraphs>216</Paragraphs>
  <Slides>20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120</cp:revision>
  <dcterms:created xsi:type="dcterms:W3CDTF">2020-06-10T14:29:04Z</dcterms:created>
  <dcterms:modified xsi:type="dcterms:W3CDTF">2020-09-11T01:38:40Z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