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5" r:id="rId3"/>
    <p:sldId id="261" r:id="rId4"/>
    <p:sldId id="266" r:id="rId5"/>
    <p:sldId id="269" r:id="rId6"/>
    <p:sldId id="298" r:id="rId7"/>
    <p:sldId id="270" r:id="rId8"/>
    <p:sldId id="288" r:id="rId9"/>
    <p:sldId id="289" r:id="rId10"/>
    <p:sldId id="290" r:id="rId11"/>
    <p:sldId id="291" r:id="rId12"/>
    <p:sldId id="292" r:id="rId13"/>
    <p:sldId id="300" r:id="rId14"/>
    <p:sldId id="294" r:id="rId15"/>
    <p:sldId id="295" r:id="rId16"/>
    <p:sldId id="296" r:id="rId17"/>
    <p:sldId id="297" r:id="rId18"/>
    <p:sldId id="299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2E"/>
    <a:srgbClr val="00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40" autoAdjust="0"/>
  </p:normalViewPr>
  <p:slideViewPr>
    <p:cSldViewPr>
      <p:cViewPr>
        <p:scale>
          <a:sx n="150" d="100"/>
          <a:sy n="150" d="100"/>
        </p:scale>
        <p:origin x="-893" y="-240"/>
      </p:cViewPr>
      <p:guideLst>
        <p:guide orient="horz" pos="16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2211710"/>
            <a:ext cx="3126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800" dirty="0" smtClean="0">
                <a:latin typeface="黑体" pitchFamily="49" charset="-122"/>
                <a:ea typeface="黑体" pitchFamily="49" charset="-122"/>
              </a:rPr>
              <a:t>cve-2019-18679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b="1" spc="800" dirty="0" smtClean="0">
                <a:latin typeface="黑体" pitchFamily="49" charset="-122"/>
                <a:ea typeface="黑体" pitchFamily="49" charset="-122"/>
              </a:rPr>
              <a:t>Squid</a:t>
            </a:r>
            <a:r>
              <a:rPr lang="zh-CN" altLang="en-US" sz="1600" b="1" spc="800" dirty="0" smtClean="0">
                <a:latin typeface="黑体" pitchFamily="49" charset="-122"/>
                <a:ea typeface="黑体" pitchFamily="49" charset="-122"/>
              </a:rPr>
              <a:t>敏感</a:t>
            </a:r>
            <a:r>
              <a:rPr lang="zh-CN" altLang="en-US" sz="1600" b="1" spc="800" dirty="0">
                <a:latin typeface="黑体" pitchFamily="49" charset="-122"/>
                <a:ea typeface="黑体" pitchFamily="49" charset="-122"/>
              </a:rPr>
              <a:t>信息</a:t>
            </a:r>
            <a:r>
              <a:rPr lang="zh-CN" altLang="en-US" sz="1600" b="1" spc="800" dirty="0" smtClean="0">
                <a:latin typeface="黑体" pitchFamily="49" charset="-122"/>
                <a:ea typeface="黑体" pitchFamily="49" charset="-122"/>
              </a:rPr>
              <a:t>泄漏</a:t>
            </a:r>
            <a:endParaRPr lang="zh-CN" altLang="en-US" sz="1600" b="1" spc="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2795141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200" dirty="0" smtClean="0">
                <a:solidFill>
                  <a:srgbClr val="00292E"/>
                </a:solidFill>
              </a:rPr>
              <a:t>shuoz@</a:t>
            </a:r>
            <a:r>
              <a:rPr lang="zh-CN" altLang="en-US" sz="1000" spc="200" dirty="0" smtClean="0">
                <a:solidFill>
                  <a:srgbClr val="00292E"/>
                </a:solidFill>
              </a:rPr>
              <a:t>看雪学院</a:t>
            </a:r>
            <a:endParaRPr lang="zh-CN" altLang="en-US" sz="1000" spc="200" dirty="0">
              <a:solidFill>
                <a:srgbClr val="0029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httpHeaderPutStrf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 发送给服务端 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authenticateDigestNonceNonceb64 (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把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key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值取出来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33201"/>
            <a:ext cx="5171976" cy="13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094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重点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nonce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申请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赋值过程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95686"/>
            <a:ext cx="5618163" cy="19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110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Nonce-&gt;key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赋值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过程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nonce-key base64(&amp;(nonce-&gt;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noncedata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))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包含了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digest_nonce_h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的地址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7733"/>
            <a:ext cx="4640405" cy="1244675"/>
          </a:xfrm>
          <a:prstGeom prst="rect">
            <a:avLst/>
          </a:prstGeom>
        </p:spPr>
      </p:pic>
      <p:pic>
        <p:nvPicPr>
          <p:cNvPr id="1026" name="Picture 2" descr="C:\Users\Administrator\AppData\Roaming\Tencent\Users\790358237\TIM\WinTemp\RichOle\L~7EVN00`U$QT7T]D`IHHJ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096" y="2341629"/>
            <a:ext cx="3990776" cy="141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40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'cF+kXQAAAADwqBjrglUAAEx5wQwAAAAA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'.decode('base64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')</a:t>
            </a: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time_t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creationtime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;</a:t>
            </a:r>
          </a:p>
          <a:p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digest_nonce_h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*self;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long 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randomdata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;</a:t>
            </a:r>
          </a:p>
          <a:p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unpack("QQQ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",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 'cF+kXQAAAADwqBjrglUAAEx5wQwAAAAA'.decode('base64')</a:t>
            </a: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2012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修复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base64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换成了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md5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（理论上能暴力破解）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95686"/>
            <a:ext cx="4895254" cy="19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382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漏洞修复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第二次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)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删除了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digest_nonce_h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这个指针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b="1" dirty="0" smtClean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80424"/>
            <a:ext cx="2737321" cy="9199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79" y="2280422"/>
            <a:ext cx="4107541" cy="9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12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分析总结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771551"/>
            <a:ext cx="8147248" cy="352839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2900" dirty="0" smtClean="0">
              <a:solidFill>
                <a:schemeClr val="bg1"/>
              </a:solidFill>
              <a:latin typeface="+mn-ea"/>
            </a:endParaRPr>
          </a:p>
          <a:p>
            <a:pPr lvl="0" indent="-457200">
              <a:lnSpc>
                <a:spcPct val="1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500" b="1" dirty="0" err="1">
                <a:solidFill>
                  <a:schemeClr val="bg1"/>
                </a:solidFill>
                <a:latin typeface="+mn-ea"/>
              </a:rPr>
              <a:t>httpHeaderPutStrf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输出到客户端</a:t>
            </a:r>
          </a:p>
          <a:p>
            <a:pPr lvl="0" indent="-457200">
              <a:lnSpc>
                <a:spcPct val="1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nonce 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变量放了敏感信息 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nonce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地址信息</a:t>
            </a:r>
          </a:p>
          <a:p>
            <a:pPr lvl="0" indent="-457200">
              <a:lnSpc>
                <a:spcPct val="1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第一次修复 用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md5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替代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base64</a:t>
            </a:r>
          </a:p>
          <a:p>
            <a:pPr lvl="0" indent="-457200">
              <a:lnSpc>
                <a:spcPct val="1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第二次修复 移</a:t>
            </a:r>
            <a:r>
              <a:rPr lang="zh-CN" altLang="en-US" sz="2500" b="1" dirty="0" smtClean="0">
                <a:solidFill>
                  <a:schemeClr val="bg1"/>
                </a:solidFill>
                <a:latin typeface="+mn-ea"/>
              </a:rPr>
              <a:t>除了</a:t>
            </a:r>
            <a:r>
              <a:rPr lang="en-US" altLang="zh-CN" sz="2500" b="1" dirty="0" smtClean="0">
                <a:solidFill>
                  <a:schemeClr val="bg1"/>
                </a:solidFill>
                <a:latin typeface="+mn-ea"/>
              </a:rPr>
              <a:t>nonce</a:t>
            </a:r>
            <a:r>
              <a:rPr lang="zh-CN" altLang="en-US" sz="2500" b="1" dirty="0" smtClean="0">
                <a:solidFill>
                  <a:schemeClr val="bg1"/>
                </a:solidFill>
                <a:latin typeface="+mn-ea"/>
              </a:rPr>
              <a:t>指针</a:t>
            </a: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91086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如何发现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771551"/>
            <a:ext cx="8147248" cy="352839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软件配置 开启了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digest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认证模块，不是默认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常见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偏僻的模块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漏洞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位置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</a:rPr>
              <a:t>httpHeaderPutStrf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</a:rPr>
              <a:t>                  (http Header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这个函数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16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漏洞原因 输出中有敏感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信息     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(none 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地址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漏洞修复 修复了两次 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                          </a:t>
            </a:r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(2)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17682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771551"/>
            <a:ext cx="8147248" cy="352839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敏感信息泄露漏洞比较著名的一个漏洞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心脏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滴血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漏洞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OpenSSL1.0.1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CVE-2014-0160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）</a:t>
            </a:r>
          </a:p>
          <a:p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感兴趣可以分析分析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9563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课程目录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目录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漏洞复现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漏洞分析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漏洞利用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软件介绍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Squid</a:t>
            </a: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Squid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是一个开源的高性能的代理缓存服务器。它接受来自客户端的请求并适当地处理这些请求。例如，如果一个人想下载一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web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页面，他请求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Squid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为他取得这个页面。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Squid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随之连接到远程服务器并向这个页面发出请求。然后，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Squid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显式地聚集数据到客户端机器，而且同时复制一份。当下一次有人需要同一页面时，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Squid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可以简单地从磁盘中读到它，那样数据迅即就会传输到客户机上。当前的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Squid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可以处理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HTTP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FTP</a:t>
            </a:r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SSL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WAIS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等</a:t>
            </a:r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协议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 搞爬虫自己搭代理时用的到。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目录环境搭建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操作系统：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ubuntu18.04(64bit)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目标软件版本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 squid/3.5.28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43535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编译安装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下载目标软件源码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http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://www.squid-cache.org/Versions/v3/3.5/ 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编译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安装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./configure --enable-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auth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--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enable-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auth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-digest(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开启认证模块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) 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make -j4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34682507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3250704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目录结构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usr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/local/squid/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   ├──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sbin</a:t>
            </a:r>
            <a:endParaRPr lang="en-US" altLang="zh-CN" sz="9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   │   └── squid             //squid</a:t>
            </a:r>
            <a:r>
              <a:rPr lang="zh-CN" altLang="en-US" sz="900" b="1" dirty="0">
                <a:solidFill>
                  <a:schemeClr val="bg1"/>
                </a:solidFill>
                <a:latin typeface="+mn-ea"/>
              </a:rPr>
              <a:t>程序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900" b="1" dirty="0">
                <a:solidFill>
                  <a:schemeClr val="bg1"/>
                </a:solidFill>
                <a:latin typeface="+mn-ea"/>
              </a:rPr>
              <a:t>    ├──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libexec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              //</a:t>
            </a:r>
            <a:r>
              <a:rPr lang="zh-CN" altLang="en-US" sz="900" b="1" dirty="0">
                <a:solidFill>
                  <a:schemeClr val="bg1"/>
                </a:solidFill>
                <a:latin typeface="+mn-ea"/>
              </a:rPr>
              <a:t>辅助程序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900" b="1" dirty="0">
                <a:solidFill>
                  <a:schemeClr val="bg1"/>
                </a:solidFill>
                <a:latin typeface="+mn-ea"/>
              </a:rPr>
              <a:t>    │   ├──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basic_smb_auth</a:t>
            </a:r>
            <a:endParaRPr lang="en-US" altLang="zh-CN" sz="9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   │   └──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digest_file_auth</a:t>
            </a:r>
            <a:endParaRPr lang="en-US" altLang="zh-CN" sz="9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   └──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etc</a:t>
            </a:r>
            <a:endParaRPr lang="en-US" altLang="zh-CN" sz="9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   │   └──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squid.conf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      //</a:t>
            </a:r>
            <a:r>
              <a:rPr lang="zh-CN" altLang="en-US" sz="900" b="1" dirty="0">
                <a:solidFill>
                  <a:schemeClr val="bg1"/>
                </a:solidFill>
                <a:latin typeface="+mn-ea"/>
              </a:rPr>
              <a:t>配置文件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900" b="1" dirty="0">
                <a:solidFill>
                  <a:schemeClr val="bg1"/>
                </a:solidFill>
                <a:latin typeface="+mn-ea"/>
              </a:rPr>
              <a:t>    └── 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logs                 //</a:t>
            </a:r>
            <a:r>
              <a:rPr lang="zh-CN" altLang="en-US" sz="900" b="1" dirty="0">
                <a:solidFill>
                  <a:schemeClr val="bg1"/>
                </a:solidFill>
                <a:latin typeface="+mn-ea"/>
              </a:rPr>
              <a:t>运行日志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900" b="1" dirty="0">
                <a:solidFill>
                  <a:schemeClr val="bg1"/>
                </a:solidFill>
                <a:latin typeface="+mn-ea"/>
              </a:rPr>
              <a:t>        ├── 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access.log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       └── cache.log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3851920" y="1136950"/>
            <a:ext cx="41148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900" b="1" dirty="0" smtClean="0">
                <a:solidFill>
                  <a:schemeClr val="bg1"/>
                </a:solidFill>
                <a:latin typeface="+mn-ea"/>
              </a:rPr>
              <a:t>修改配置文件 开启认证</a:t>
            </a:r>
            <a:endParaRPr lang="en-US" altLang="zh-CN" sz="900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 err="1" smtClean="0">
                <a:solidFill>
                  <a:schemeClr val="bg1"/>
                </a:solidFill>
                <a:latin typeface="+mn-ea"/>
              </a:rPr>
              <a:t>auth_param</a:t>
            </a:r>
            <a:r>
              <a:rPr lang="en-US" altLang="zh-CN" sz="9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digest program &lt;path to program&gt;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auth_param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digest children 8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auth_param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digest realm Access to Squid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auth_param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digest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nonce_garbage_interval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10 minutes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auth_param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digest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nonce_max_duration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45 minutes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auth_param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digest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nonce_max_count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100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auth_param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digest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nonce_strictness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900" b="1" dirty="0" smtClean="0">
                <a:solidFill>
                  <a:schemeClr val="bg1"/>
                </a:solidFill>
                <a:latin typeface="+mn-ea"/>
              </a:rPr>
              <a:t>on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900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 err="1" smtClean="0">
                <a:solidFill>
                  <a:schemeClr val="bg1"/>
                </a:solidFill>
                <a:latin typeface="+mn-ea"/>
              </a:rPr>
              <a:t>acl</a:t>
            </a:r>
            <a:r>
              <a:rPr lang="en-US" altLang="zh-CN" sz="9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KnownUsers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proxy_auth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900" b="1" dirty="0" smtClean="0">
                <a:solidFill>
                  <a:schemeClr val="bg1"/>
                </a:solidFill>
                <a:latin typeface="+mn-ea"/>
              </a:rPr>
              <a:t>REQUIRED</a:t>
            </a:r>
            <a:endParaRPr lang="en-US" altLang="zh-CN" sz="900" b="1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900" b="1" dirty="0" err="1" smtClean="0">
                <a:solidFill>
                  <a:schemeClr val="bg1"/>
                </a:solidFill>
                <a:latin typeface="+mn-ea"/>
              </a:rPr>
              <a:t>http_access</a:t>
            </a:r>
            <a:r>
              <a:rPr lang="en-US" altLang="zh-CN" sz="9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900" b="1" dirty="0">
                <a:solidFill>
                  <a:schemeClr val="bg1"/>
                </a:solidFill>
                <a:latin typeface="+mn-ea"/>
              </a:rPr>
              <a:t>allow </a:t>
            </a:r>
            <a:r>
              <a:rPr lang="en-US" altLang="zh-CN" sz="900" b="1" dirty="0" err="1">
                <a:solidFill>
                  <a:schemeClr val="bg1"/>
                </a:solidFill>
                <a:latin typeface="+mn-ea"/>
              </a:rPr>
              <a:t>KnownUsers</a:t>
            </a:r>
            <a:endParaRPr lang="en-US" altLang="zh-CN" sz="900" b="1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900" b="1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4940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通过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squid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代理访问网站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curl -I -x 127.0.0.1:3128 https://pediy.com 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3314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n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once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就是泄漏的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信息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如何触发漏洞？泄露的信息是什么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?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026" name="Picture 2" descr="C:\Users\Administrator\Desktop\Screenshot from 2020-09-04 23-02-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71750"/>
            <a:ext cx="5572398" cy="12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079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n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once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在函数 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Auth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::Digest::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Config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::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fixHeader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申请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httpHeaderPutStrf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 发送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给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客户端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11710"/>
            <a:ext cx="5257056" cy="17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463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554</Words>
  <Application>Microsoft Office PowerPoint</Application>
  <PresentationFormat>全屏显示(16:9)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个人用户</cp:lastModifiedBy>
  <cp:revision>268</cp:revision>
  <dcterms:created xsi:type="dcterms:W3CDTF">2020-06-10T14:29:04Z</dcterms:created>
  <dcterms:modified xsi:type="dcterms:W3CDTF">2020-09-04T06:33:53Z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