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5" r:id="rId3"/>
    <p:sldId id="261" r:id="rId4"/>
    <p:sldId id="266" r:id="rId5"/>
    <p:sldId id="267" r:id="rId6"/>
    <p:sldId id="269" r:id="rId7"/>
    <p:sldId id="270" r:id="rId8"/>
    <p:sldId id="272" r:id="rId9"/>
    <p:sldId id="279" r:id="rId10"/>
    <p:sldId id="273" r:id="rId11"/>
    <p:sldId id="280" r:id="rId12"/>
    <p:sldId id="281" r:id="rId13"/>
    <p:sldId id="274" r:id="rId14"/>
    <p:sldId id="275" r:id="rId15"/>
    <p:sldId id="277" r:id="rId16"/>
    <p:sldId id="283" r:id="rId17"/>
    <p:sldId id="284" r:id="rId18"/>
    <p:sldId id="285" r:id="rId19"/>
    <p:sldId id="286" r:id="rId20"/>
    <p:sldId id="276" r:id="rId21"/>
    <p:sldId id="287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2E"/>
    <a:srgbClr val="003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94640" autoAdjust="0"/>
  </p:normalViewPr>
  <p:slideViewPr>
    <p:cSldViewPr>
      <p:cViewPr>
        <p:scale>
          <a:sx n="150" d="100"/>
          <a:sy n="150" d="100"/>
        </p:scale>
        <p:origin x="-893" y="-240"/>
      </p:cViewPr>
      <p:guideLst>
        <p:guide orient="horz" pos="16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2211710"/>
            <a:ext cx="4519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800" dirty="0" smtClean="0">
                <a:latin typeface="黑体" pitchFamily="49" charset="-122"/>
                <a:ea typeface="黑体" pitchFamily="49" charset="-122"/>
              </a:rPr>
              <a:t>    cve-2019-6250</a:t>
            </a:r>
            <a:endParaRPr lang="zh-CN" altLang="en-US" sz="1600" b="1" spc="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600" b="1" spc="800" dirty="0" err="1" smtClean="0">
                <a:latin typeface="黑体" pitchFamily="49" charset="-122"/>
                <a:ea typeface="黑体" pitchFamily="49" charset="-122"/>
              </a:rPr>
              <a:t>libzmq</a:t>
            </a:r>
            <a:r>
              <a:rPr lang="zh-CN" altLang="en-US" sz="1600" b="1" spc="800" dirty="0">
                <a:latin typeface="黑体" pitchFamily="49" charset="-122"/>
                <a:ea typeface="黑体" pitchFamily="49" charset="-122"/>
              </a:rPr>
              <a:t>远程代码执行漏洞分析</a:t>
            </a:r>
            <a:endParaRPr lang="zh-CN" altLang="en-US" sz="1600" b="1" spc="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2795141"/>
            <a:ext cx="3240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pc="200" dirty="0" smtClean="0">
                <a:solidFill>
                  <a:srgbClr val="00292E"/>
                </a:solidFill>
              </a:rPr>
              <a:t>shuoz@</a:t>
            </a:r>
            <a:r>
              <a:rPr lang="zh-CN" altLang="en-US" sz="1000" spc="200" dirty="0" smtClean="0">
                <a:solidFill>
                  <a:srgbClr val="00292E"/>
                </a:solidFill>
              </a:rPr>
              <a:t>看雪学院</a:t>
            </a:r>
            <a:endParaRPr lang="zh-CN" altLang="en-US" sz="1000" spc="200" dirty="0">
              <a:solidFill>
                <a:srgbClr val="00292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#include &lt;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stdio.h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&gt;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#include &lt;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stdlib.h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&gt;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#include &lt;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inttypes.h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&gt;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int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main(){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int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read_pos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_ = 1;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uint64_t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msg_size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= 0xffffffffffffffff;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("%" PRIu64 "\n",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msg_size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);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("%" PRIu64 "\n",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read_pos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_ +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msg_size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);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}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5406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148064" y="771550"/>
            <a:ext cx="3888432" cy="36004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在函数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in_event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中，利用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tcp_read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读取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decode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解析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数据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flags_ready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判断连接类型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eight_byte_size_ready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读取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msg_size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size_ready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整形溢出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在一次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tcp_read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发生堆溢出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74" name="Picture 2" descr="C:\Users\Administrator\AppData\Roaming\Tencent\Users\790358237\TIM\WinTemp\RichOle\Y)H}BN)LVGS($D{L@3NN)8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57" y="915566"/>
            <a:ext cx="3704520" cy="22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829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148064" y="771550"/>
            <a:ext cx="3888432" cy="36004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跳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到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_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in_progress.init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调用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init_external_storage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data_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地址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,size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大小，一个函数地址放到了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content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struct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content_t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   {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void *data;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size_t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size;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msg_free_fn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*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ffn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void *hint;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zmq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::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atomic_counter_t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refcnt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};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74" name="Picture 2" descr="C:\Users\Administrator\AppData\Roaming\Tencent\Users\790358237\TIM\WinTemp\RichOle\Y)H}BN)LVGS($D{L@3NN)8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9542"/>
            <a:ext cx="3272472" cy="201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 descr="C:\Users\Administrator\AppData\Roaming\Tencent\Users\790358237\TIM\WinTemp\RichOle\73%R]]U%BGH4_ZBU)[391M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79696"/>
            <a:ext cx="4022008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3517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接收内容的内存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content_t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是一起分配的，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content_t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buf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后边，在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init_external_storage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函数将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data_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地址、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size_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ffn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_ 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hint_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放到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data 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后边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。这样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当再一次接受数据时可以覆盖后边的函数指针和他的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参数</a:t>
            </a:r>
            <a:r>
              <a:rPr lang="zh-CN" altLang="en-US" sz="17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700" dirty="0"/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/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/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292080" y="1707654"/>
            <a:ext cx="2858576" cy="264375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ffn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_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是一个函数指针，当连接关闭的时候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调用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参数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data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hit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，也可以被控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121" name="Picture 1" descr="C:\Users\Administrator\AppData\Roaming\Tencent\Users\790358237\TIM\WinTemp\RichOle\{8@[Z}_{OIUUX}F(DP8PH%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2" y="2211710"/>
            <a:ext cx="4732759" cy="173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162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覆盖函数指针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ffn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_</a:t>
            </a: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/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Administrator\Desktop\QQ图片202008252324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98766"/>
            <a:ext cx="3580097" cy="266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372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427984" y="934303"/>
            <a:ext cx="3034680" cy="3384377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void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main(){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char *p;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p =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malloc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(100+sizeof(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content_t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*));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struct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msg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tmp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tmp.data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= p;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tmp.data1 = (p+100);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tmp.data1-&gt;hint = test;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tmp.data1-&gt;hint();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memset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tmp.data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, 'a', 110);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tmp.data1-&gt;hint();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}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187624" y="921811"/>
            <a:ext cx="3034680" cy="3384377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#include &lt;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stdio.h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&gt;                   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typedef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struct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{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void (*hint)();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}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content_t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struct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msg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{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void *data;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content_t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*data1;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};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void test(){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("***");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2726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5508104" y="1779661"/>
            <a:ext cx="3178696" cy="2520281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可以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控制一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个函数，函数的两个参数。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Administrator\Desktop\QQ图片202008252324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7614"/>
            <a:ext cx="3580097" cy="266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772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539552" y="771551"/>
            <a:ext cx="8147248" cy="3528392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21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作者</a:t>
            </a:r>
            <a:r>
              <a:rPr lang="en-US" altLang="zh-CN" sz="2100" dirty="0" err="1" smtClean="0">
                <a:solidFill>
                  <a:schemeClr val="bg1"/>
                </a:solidFill>
                <a:latin typeface="+mn-ea"/>
              </a:rPr>
              <a:t>poc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sz="2100" dirty="0" smtClean="0">
                <a:solidFill>
                  <a:schemeClr val="bg1"/>
                </a:solidFill>
                <a:latin typeface="+mn-ea"/>
              </a:rPr>
              <a:t>第一次利用</a:t>
            </a:r>
            <a:endParaRPr lang="en-US" altLang="zh-CN" sz="21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char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destbuffer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[100]; 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char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srcbuffer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[100] = "ping google.com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";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callRemoteFunction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((uint64_t)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destbuffer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, (uint64_t)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srcbuffer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, (uint64_t)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strcpy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);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目标程序和</a:t>
            </a:r>
            <a:r>
              <a:rPr lang="en-US" altLang="zh-CN" sz="1500" dirty="0" err="1" smtClean="0">
                <a:solidFill>
                  <a:schemeClr val="bg1"/>
                </a:solidFill>
                <a:latin typeface="+mn-ea"/>
              </a:rPr>
              <a:t>poc</a:t>
            </a:r>
            <a:r>
              <a:rPr lang="zh-CN" altLang="en-US" sz="1500" dirty="0" smtClean="0">
                <a:solidFill>
                  <a:schemeClr val="bg1"/>
                </a:solidFill>
                <a:latin typeface="+mn-ea"/>
              </a:rPr>
              <a:t>，在一个进程，函数地址一样，没有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考虑</a:t>
            </a:r>
            <a:r>
              <a:rPr lang="en-US" altLang="zh-CN" sz="1500" dirty="0" err="1" smtClean="0">
                <a:solidFill>
                  <a:schemeClr val="bg1"/>
                </a:solidFill>
                <a:latin typeface="+mn-ea"/>
              </a:rPr>
              <a:t>aslr</a:t>
            </a:r>
            <a:r>
              <a:rPr lang="en-US" altLang="zh-CN" sz="15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地址随机化</a:t>
            </a:r>
            <a:r>
              <a:rPr lang="en-US" altLang="zh-CN" sz="15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500" dirty="0" smtClean="0">
                <a:solidFill>
                  <a:schemeClr val="bg1"/>
                </a:solidFill>
                <a:latin typeface="+mn-ea"/>
              </a:rPr>
              <a:t>真实环境利用，需要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绕</a:t>
            </a:r>
            <a:r>
              <a:rPr lang="zh-CN" altLang="en-US" sz="1500" dirty="0" smtClean="0">
                <a:solidFill>
                  <a:schemeClr val="bg1"/>
                </a:solidFill>
                <a:latin typeface="+mn-ea"/>
              </a:rPr>
              <a:t>过</a:t>
            </a:r>
            <a:r>
              <a:rPr lang="en-US" altLang="zh-CN" sz="1500" dirty="0" err="1" smtClean="0">
                <a:solidFill>
                  <a:schemeClr val="bg1"/>
                </a:solidFill>
                <a:latin typeface="+mn-ea"/>
              </a:rPr>
              <a:t>aslr</a:t>
            </a:r>
            <a:r>
              <a:rPr lang="zh-CN" altLang="en-US" sz="1500" dirty="0" smtClean="0">
                <a:solidFill>
                  <a:schemeClr val="bg1"/>
                </a:solidFill>
                <a:latin typeface="+mn-ea"/>
              </a:rPr>
              <a:t>，需要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多</a:t>
            </a:r>
            <a:r>
              <a:rPr lang="zh-CN" altLang="en-US" sz="1500" dirty="0" smtClean="0">
                <a:solidFill>
                  <a:schemeClr val="bg1"/>
                </a:solidFill>
                <a:latin typeface="+mn-ea"/>
              </a:rPr>
              <a:t>个漏洞结合，信息泄露</a:t>
            </a:r>
            <a:r>
              <a:rPr lang="en-US" altLang="zh-CN" sz="1500" dirty="0" smtClean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sz="1500" dirty="0" smtClean="0">
                <a:solidFill>
                  <a:schemeClr val="bg1"/>
                </a:solidFill>
                <a:latin typeface="+mn-ea"/>
              </a:rPr>
              <a:t>任意代码执行。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9863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539552" y="771551"/>
            <a:ext cx="8147248" cy="3528392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作者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poc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第二次利用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callRemoteFunction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((uint64_t)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destbuffer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, 0, (uint64_t)system);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0404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539552" y="771551"/>
            <a:ext cx="8147248" cy="3528392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从之气分析，一次利用就行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callRemoteFunction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((uint64_t)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destbuffer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, 0, (uint64_t)system);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78468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课程目录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目录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漏洞复现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漏洞分析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漏洞利用</a:t>
            </a: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利用总结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39552" y="771551"/>
            <a:ext cx="8147248" cy="3528392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4000" dirty="0" smtClean="0">
                <a:solidFill>
                  <a:schemeClr val="bg1"/>
                </a:solidFill>
                <a:latin typeface="+mn-ea"/>
              </a:rPr>
              <a:t>两个</a:t>
            </a:r>
            <a:r>
              <a:rPr lang="en-US" altLang="zh-CN" sz="4000" dirty="0" smtClean="0">
                <a:solidFill>
                  <a:schemeClr val="bg1"/>
                </a:solidFill>
                <a:latin typeface="+mn-ea"/>
              </a:rPr>
              <a:t>demo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29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900" dirty="0" smtClean="0">
                <a:solidFill>
                  <a:schemeClr val="bg1"/>
                </a:solidFill>
                <a:latin typeface="+mn-ea"/>
              </a:rPr>
              <a:t>、整数溢出</a:t>
            </a:r>
            <a:endParaRPr lang="en-US" altLang="zh-CN" sz="29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29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900" dirty="0" smtClean="0">
                <a:solidFill>
                  <a:schemeClr val="bg1"/>
                </a:solidFill>
                <a:latin typeface="+mn-ea"/>
              </a:rPr>
              <a:t>、堆溢出覆盖函数指针</a:t>
            </a:r>
            <a:endParaRPr lang="en-US" altLang="zh-CN" sz="29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29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2900" dirty="0" smtClean="0">
                <a:solidFill>
                  <a:schemeClr val="bg1"/>
                </a:solidFill>
                <a:latin typeface="+mn-ea"/>
              </a:rPr>
              <a:t>其他：</a:t>
            </a:r>
            <a:endParaRPr lang="en-US" altLang="zh-CN" sz="29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2900" dirty="0">
                <a:solidFill>
                  <a:schemeClr val="bg1"/>
                </a:solidFill>
                <a:latin typeface="+mn-ea"/>
              </a:rPr>
              <a:t>目标程序和</a:t>
            </a:r>
            <a:r>
              <a:rPr lang="en-US" altLang="zh-CN" sz="2900" dirty="0" err="1">
                <a:solidFill>
                  <a:schemeClr val="bg1"/>
                </a:solidFill>
                <a:latin typeface="+mn-ea"/>
              </a:rPr>
              <a:t>poc</a:t>
            </a:r>
            <a:r>
              <a:rPr lang="zh-CN" altLang="en-US" sz="2900" dirty="0">
                <a:solidFill>
                  <a:schemeClr val="bg1"/>
                </a:solidFill>
                <a:latin typeface="+mn-ea"/>
              </a:rPr>
              <a:t>，在一个进程，函数地址一样，没有考虑</a:t>
            </a:r>
            <a:r>
              <a:rPr lang="en-US" altLang="zh-CN" sz="2900" dirty="0" err="1">
                <a:solidFill>
                  <a:schemeClr val="bg1"/>
                </a:solidFill>
                <a:latin typeface="+mn-ea"/>
              </a:rPr>
              <a:t>aslr</a:t>
            </a:r>
            <a:r>
              <a:rPr lang="en-US" altLang="zh-CN" sz="2900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2900" dirty="0">
                <a:solidFill>
                  <a:schemeClr val="bg1"/>
                </a:solidFill>
                <a:latin typeface="+mn-ea"/>
              </a:rPr>
              <a:t>地址随机化</a:t>
            </a:r>
            <a:r>
              <a:rPr lang="en-US" altLang="zh-CN" sz="2900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2900" dirty="0">
                <a:solidFill>
                  <a:schemeClr val="bg1"/>
                </a:solidFill>
                <a:latin typeface="+mn-ea"/>
              </a:rPr>
              <a:t>真实环境利用，需要绕过</a:t>
            </a:r>
            <a:r>
              <a:rPr lang="en-US" altLang="zh-CN" sz="2900" dirty="0" err="1">
                <a:solidFill>
                  <a:schemeClr val="bg1"/>
                </a:solidFill>
                <a:latin typeface="+mn-ea"/>
              </a:rPr>
              <a:t>aslr</a:t>
            </a:r>
            <a:r>
              <a:rPr lang="zh-CN" altLang="en-US" sz="2900" dirty="0">
                <a:solidFill>
                  <a:schemeClr val="bg1"/>
                </a:solidFill>
                <a:latin typeface="+mn-ea"/>
              </a:rPr>
              <a:t>，需要多个漏洞结合，信息泄露</a:t>
            </a:r>
            <a:r>
              <a:rPr lang="en-US" altLang="zh-CN" sz="2900" dirty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sz="2900" dirty="0">
                <a:solidFill>
                  <a:schemeClr val="bg1"/>
                </a:solidFill>
                <a:latin typeface="+mn-ea"/>
              </a:rPr>
              <a:t>任意代码执行。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5372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如何发现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39552" y="771551"/>
            <a:ext cx="8147248" cy="3528392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漏洞位置 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tcp_read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之后  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漏洞原因  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</a:rPr>
              <a:t>msg_size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没有验证，直接从数据包读取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漏洞利用  堆溢出覆盖了函数指针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随缘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审计个类似的网络框架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35768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软件介绍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libzmq</a:t>
            </a: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ZeroMQ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核心引擎是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libzmq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ZeroMQ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(Zero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Message Queue)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是一个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C++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编写的高性能分布式消息队列，是一个非常简单好用的传输层，使得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Socket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编程更加简单、简洁和性能更高效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很多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MQ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(Message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Queue) 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en-US" altLang="zh-CN" sz="1400" dirty="0"/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RabbitMQ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ActiveMQ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。搞后端开发的听的比较多。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目录环境搭建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操作系统：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ubuntu18.04(64bit)</a:t>
            </a: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目标软件版本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: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libzmq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commit 7302b9b8d127be5aa1f1ccebb9d01df0800182f3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之后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43535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从哪发现的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twitter heap stack</a:t>
            </a:r>
          </a:p>
          <a:p>
            <a:pPr>
              <a:lnSpc>
                <a:spcPct val="180000"/>
              </a:lnSpc>
              <a:spcBef>
                <a:spcPct val="2000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sec.today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hlinkClick r:id="rId2"/>
              </a:rPr>
              <a:t>www.cvedetails.com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不在更新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0111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编译安装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下载目标软件源码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clone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https://github.com/zeromq/libzmq.git</a:t>
            </a: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cppzmq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(a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C++ binding for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libzmq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clone https://github.com/zeromq/cppzmq</a:t>
            </a: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编译安装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cmake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m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ake install</a:t>
            </a:r>
          </a:p>
        </p:txBody>
      </p:sp>
    </p:spTree>
    <p:extLst>
      <p:ext uri="{BB962C8B-B14F-4D97-AF65-F5344CB8AC3E}">
        <p14:creationId xmlns:p14="http://schemas.microsoft.com/office/powerpoint/2010/main" val="34682507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编译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poc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poc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地址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https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://github.com/zeromq/libzmq/issues/3351</a:t>
            </a: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 编译安装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cmake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m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ake install</a:t>
            </a:r>
          </a:p>
        </p:txBody>
      </p:sp>
    </p:spTree>
    <p:extLst>
      <p:ext uri="{BB962C8B-B14F-4D97-AF65-F5344CB8AC3E}">
        <p14:creationId xmlns:p14="http://schemas.microsoft.com/office/powerpoint/2010/main" val="17943314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43558"/>
            <a:ext cx="4358605" cy="115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dministrator\AppData\Roaming\Tencent\Users\790358237\TIM\WinTemp\RichOle\(O21TCHGS{GTMG`2]KZ8ZI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09142"/>
            <a:ext cx="4358606" cy="64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 txBox="1"/>
          <p:nvPr/>
        </p:nvSpPr>
        <p:spPr>
          <a:xfrm>
            <a:off x="5148064" y="771550"/>
            <a:ext cx="3888432" cy="36004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在函数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in_event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中，利用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tcp_read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读取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decode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解析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数据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flags_ready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判断连接类型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eight_byte_size_ready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读取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msg_size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size_ready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整形溢出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indent="-34290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在一次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tcp_read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发生堆溢出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64025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 descr="C:\Users\Administrator\Desktop\Screenshot from 2020-08-26 04-56-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5646"/>
            <a:ext cx="7812157" cy="124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581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710</Words>
  <Application>Microsoft Office PowerPoint</Application>
  <PresentationFormat>全屏显示(16:9)</PresentationFormat>
  <Paragraphs>156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个人用户</cp:lastModifiedBy>
  <cp:revision>209</cp:revision>
  <dcterms:created xsi:type="dcterms:W3CDTF">2020-06-10T14:29:04Z</dcterms:created>
  <dcterms:modified xsi:type="dcterms:W3CDTF">2020-09-01T13:13:53Z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