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306" r:id="rId4"/>
    <p:sldId id="307" r:id="rId5"/>
    <p:sldId id="308" r:id="rId6"/>
    <p:sldId id="266" r:id="rId7"/>
    <p:sldId id="309" r:id="rId8"/>
    <p:sldId id="296" r:id="rId9"/>
    <p:sldId id="311" r:id="rId10"/>
    <p:sldId id="283" r:id="rId11"/>
    <p:sldId id="310" r:id="rId12"/>
    <p:sldId id="312" r:id="rId13"/>
    <p:sldId id="313" r:id="rId14"/>
    <p:sldId id="314" r:id="rId15"/>
    <p:sldId id="317" r:id="rId16"/>
    <p:sldId id="318" r:id="rId17"/>
    <p:sldId id="28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2E"/>
    <a:srgbClr val="003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40" autoAdjust="0"/>
  </p:normalViewPr>
  <p:slideViewPr>
    <p:cSldViewPr>
      <p:cViewPr>
        <p:scale>
          <a:sx n="150" d="100"/>
          <a:sy n="150" d="100"/>
        </p:scale>
        <p:origin x="-893" y="-240"/>
      </p:cViewPr>
      <p:guideLst>
        <p:guide orient="horz" pos="16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65E6-6EF0-4907-9234-6BFF8AA53E79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A1D0D-24D5-4B88-8828-7843EBF47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A1D0D-24D5-4B88-8828-7843EBF478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5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7904" y="2283718"/>
            <a:ext cx="3696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8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600" b="1" spc="800" dirty="0">
                <a:latin typeface="黑体" pitchFamily="49" charset="-122"/>
                <a:ea typeface="黑体" pitchFamily="49" charset="-122"/>
              </a:rPr>
              <a:t>开源库之</a:t>
            </a:r>
            <a:r>
              <a:rPr lang="en-US" altLang="zh-CN" sz="1600" b="1" spc="800" dirty="0" err="1" smtClean="0">
                <a:latin typeface="黑体" pitchFamily="49" charset="-122"/>
                <a:ea typeface="黑体" pitchFamily="49" charset="-122"/>
              </a:rPr>
              <a:t>numpy</a:t>
            </a:r>
            <a:endParaRPr lang="en-US" altLang="zh-CN" sz="1600" b="1" spc="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1920" y="2795141"/>
            <a:ext cx="3240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pc="200" dirty="0" smtClean="0">
                <a:solidFill>
                  <a:srgbClr val="00292E"/>
                </a:solidFill>
              </a:rPr>
              <a:t>shuoz@</a:t>
            </a:r>
            <a:r>
              <a:rPr lang="zh-CN" altLang="en-US" sz="1000" spc="200" dirty="0" smtClean="0">
                <a:solidFill>
                  <a:srgbClr val="00292E"/>
                </a:solidFill>
              </a:rPr>
              <a:t>看雪学院</a:t>
            </a:r>
            <a:endParaRPr lang="zh-CN" altLang="en-US" sz="1000" spc="200" dirty="0">
              <a:solidFill>
                <a:srgbClr val="00292E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1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捕捉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崩溃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、速度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够快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3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、自动化生成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样本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绕过语法检测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4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、覆盖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个函数、模块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2526251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捕捉崩溃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ython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调用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语言中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signal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函数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程序崩溃时，捕捉奔溃信息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signal(SIGSEGV, handler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);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调用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库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cdll.LoadLibrary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160737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速度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够快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提供了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exec 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函数，可以执行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python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程序，可以内存级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速度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例如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exec("print 1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")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exec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(“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np.xx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()“, {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})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089941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自动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化生成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样本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Numpy.xxx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（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xxx, xxx, xxx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）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定义一堆参数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["\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x00", "a", "a"*0x100, "a"*0x1000,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0,1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, -1, 2**32, -2**32, -100, 2**32+1, 2**32-1, 2**64, 2**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64+1,2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**64-1, [], [2**32], [[1],["a"*100, -100]], (), {}, set(), (1,), ("a",),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b'y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\\' * 129, b'\x27\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xfd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\x5a\x18', '--------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cccccccccc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------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xxxxxxx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']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一堆内部函数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["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abs","delattr","hash","memoryview","set","all","dict","min","setattr","any","dir","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hex“]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的函数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import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dir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['ALLOW_THREADS', 'BUFSIZE', 'CLIP',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ComplexWarning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DataSource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'ERR_CALL', 'ERR_DEFAULT', 'ERR_IGNORE', 'ERR_LOG', 'ERR_PRINT', 'ERR_RAISE', 'ERR_WARN', 'FLOATING_POINT_SUPPORT', 'FPE_DIVIDEBYZERO', 'FPE_INVALID', 'FPE_OVERFLOW', 'FPE_UNDERFLOW', 'False_',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Inf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'Infinity', 'MAXDIMS', 'MAY_SHARE_BOUNDS', 'MAY_SHARE_EXACT',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MachAr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ModuleDeprecationWarning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'NAN', 'NINF', 'NZERO',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NaN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'PINF', 'PZERO',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PackageLoader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'RAISE', '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RankWarning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', 'SHIFT_DIVIDEBYZERO', 'SHIFT_INVALID', 'SHIFT_OVERFLOW', 'SHIFT_UNDERFLOW',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ScalarType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‘]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773794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0" y="987575"/>
            <a:ext cx="41148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generate():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funcid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random.randint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(0, 2**64)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"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_%x():\n    "%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funcid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defer, c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random.choice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(callers)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defer +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"return "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c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"("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arglist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[]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for i in range(0,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random.randint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(0, 5)):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        defer,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random.choice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defer +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arglist.append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",".join(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arglist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")" 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"\n"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=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+ "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_%x()"%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funcid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    return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funcstr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23528" y="1139975"/>
            <a:ext cx="41148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自动化生成样本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随机取函数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随机构造参数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随机生成新函数调用，新函数名称随机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最后生成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func_d903105346eec94a():</a:t>
            </a: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return 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np.double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(1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3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4)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func_d903105346eec94a()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984229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0" y="987575"/>
            <a:ext cx="4114800" cy="1872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05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05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func_8cfcfac4ee0a4bfa():</a:t>
            </a:r>
          </a:p>
          <a:p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return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np.npv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(18446744073709551615L,[])</a:t>
            </a:r>
          </a:p>
          <a:p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func_2e915c8b9dadadc0():</a:t>
            </a:r>
          </a:p>
          <a:p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return func_8cfcfac4ee0a4bfa().mean()</a:t>
            </a:r>
          </a:p>
          <a:p>
            <a:endParaRPr lang="en-US" altLang="zh-CN" sz="105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caller = func_2e915c8b9dadadc0()</a:t>
            </a:r>
          </a:p>
          <a:p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out.append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(caller)</a:t>
            </a:r>
          </a:p>
          <a:p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out.append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([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obj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for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obj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in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dir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(caller) if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obj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not in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time_func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and callable(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getattr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(caller, </a:t>
            </a:r>
            <a:r>
              <a:rPr lang="en-US" altLang="zh-CN" sz="105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obj</a:t>
            </a:r>
            <a:r>
              <a:rPr lang="en-US" altLang="zh-CN" sz="105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))])</a:t>
            </a:r>
            <a:endParaRPr lang="en-US" altLang="zh-CN" sz="105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23528" y="1139975"/>
            <a:ext cx="712879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覆盖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个函数、模块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新生成的函数进行上边的操作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1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、导出新函数有哪些可以调用的函数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2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、新函数的结果保存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import </a:t>
            </a:r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as </a:t>
            </a:r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func_d903105346eec94a():</a:t>
            </a:r>
          </a:p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return </a:t>
            </a:r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np.double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()</a:t>
            </a:r>
          </a:p>
          <a:p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def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func_9bc77db26218008e():</a:t>
            </a:r>
          </a:p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   return func_d903105346eec94a().__</a:t>
            </a:r>
            <a:r>
              <a:rPr lang="en-US" altLang="zh-CN" sz="12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subclasshook</a:t>
            </a:r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__()</a:t>
            </a:r>
          </a:p>
          <a:p>
            <a:r>
              <a:rPr lang="en-US" altLang="zh-CN" sz="12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func_9bc77db26218008e</a:t>
            </a:r>
            <a:r>
              <a:rPr lang="en-US" altLang="zh-CN" sz="12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() </a:t>
            </a:r>
            <a:endParaRPr lang="en-US" altLang="zh-CN" sz="12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732877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323528" y="1139975"/>
            <a:ext cx="7128792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运行效果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1026" name="Picture 2" descr="C:\Users\Administrator\Desktop\Screenshot from 2020-09-13 00-24-4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5646"/>
            <a:ext cx="6090100" cy="264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56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总结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针对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python </a:t>
            </a:r>
            <a:r>
              <a:rPr lang="en-US" altLang="zh-CN" sz="1200" dirty="0" err="1" smtClean="0">
                <a:solidFill>
                  <a:schemeClr val="bg1"/>
                </a:solidFill>
                <a:latin typeface="+mn-ea"/>
              </a:rPr>
              <a:t>numpy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模块写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fuzz</a:t>
            </a: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简单介绍了自定义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fuzz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的整个流程，整个过程还有很多细节，后边代码会给到大家，可以慢慢研究。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举一反三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python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numpy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模块可以这样</a:t>
            </a:r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fuzz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，其他模块呢？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整体思路是国外这个大佬的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https://www.youtube.com/c/MurmusCTF</a:t>
            </a:r>
            <a:endParaRPr lang="en-US" altLang="zh-CN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zh-CN" sz="1200" b="1" dirty="0">
              <a:solidFill>
                <a:srgbClr val="FFFFFF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Microsoft New Tai Lue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179222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课程目录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目录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numpy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介绍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针对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numpy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写</a:t>
            </a:r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fuzz 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kumimoji="0" lang="en-US" altLang="zh-CN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6322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lang="en-US" altLang="zh-CN" sz="1400" noProof="0" dirty="0">
                <a:solidFill>
                  <a:schemeClr val="bg1"/>
                </a:solidFill>
                <a:latin typeface="+mn-ea"/>
              </a:rPr>
              <a:t>N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umpy</a:t>
            </a:r>
            <a:endParaRPr lang="zh-CN" altLang="en-US" sz="1400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numpy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是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语言的一个扩展程序库，支持大量的维度数组与矩阵运算，此外也针对数组运算提供大量的数学函数库。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7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搞数据分析用到的比较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多。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78478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软件介绍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lang="en-US" altLang="zh-CN" sz="1400" noProof="0" dirty="0" smtClean="0">
                <a:solidFill>
                  <a:schemeClr val="bg1"/>
                </a:solidFill>
                <a:latin typeface="+mn-ea"/>
              </a:rPr>
              <a:t>N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</a:rPr>
              <a:t>umpy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https://github.com/numpy/numpy</a:t>
            </a:r>
          </a:p>
          <a:p>
            <a:pPr>
              <a:lnSpc>
                <a:spcPct val="170000"/>
              </a:lnSpc>
              <a:spcBef>
                <a:spcPct val="2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写的 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很多内存破坏累漏洞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空指针引用、越界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读、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越界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写或者栈溢出漏洞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3761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用途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+mn-ea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沙箱逃逸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利用了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Numpy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整型溢出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漏洞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https://medium.com/hackernoon/python-sandbox-escape-via-a-memory-corruption-bug-19dde4d5fea5</a:t>
            </a:r>
          </a:p>
          <a:p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82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漏洞历史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单个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函数调用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https://github.com/numpy/numpy/issues/13902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9702"/>
            <a:ext cx="5165914" cy="208823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多个函数调用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https://github.com/numpy/numpy/issues/14136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35646"/>
            <a:ext cx="6374990" cy="27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12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现状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多个模块调用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https://github.com/numpy/numpy/issues/15691</a:t>
            </a: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9662"/>
            <a:ext cx="4776703" cy="24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60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23478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常规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57200" y="987575"/>
            <a:ext cx="82296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常规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做法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用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afl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-fuzz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把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变异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后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的内容传递给</a:t>
            </a:r>
            <a:r>
              <a:rPr lang="en-US" altLang="zh-CN" sz="1400" b="1" dirty="0" err="1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dtype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import 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 </a:t>
            </a:r>
          </a:p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numpy.dtype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(b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'\</a:t>
            </a:r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xff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')</a:t>
            </a: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缺点</a:t>
            </a:r>
            <a:endParaRPr lang="en-US" altLang="zh-CN" sz="1400" b="1" dirty="0" smtClean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直接对整个样本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，大部分情况会语法错误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一个函数一个函数</a:t>
            </a:r>
            <a:r>
              <a:rPr lang="en-US" altLang="zh-CN" sz="1400" b="1" dirty="0" smtClean="0">
                <a:solidFill>
                  <a:schemeClr val="bg1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Microsoft New Tai Lue"/>
                <a:cs typeface="Microsoft New Tai Lue"/>
              </a:rPr>
              <a:t>fuzz</a:t>
            </a:r>
            <a:endParaRPr lang="en-US" altLang="zh-CN" sz="1400" b="1" dirty="0">
              <a:solidFill>
                <a:schemeClr val="bg1"/>
              </a:solidFill>
              <a:effectLst>
                <a:outerShdw blurRad="38100" dist="38100" dir="2700000" rotWithShape="0">
                  <a:srgbClr val="000000">
                    <a:alpha val="43137"/>
                  </a:srgbClr>
                </a:outerShdw>
              </a:effectLst>
              <a:latin typeface="+mn-ea"/>
              <a:ea typeface="Microsoft New Tai Lue"/>
              <a:cs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528120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813</Words>
  <Application>Microsoft Office PowerPoint</Application>
  <PresentationFormat>全屏显示(16:9)</PresentationFormat>
  <Paragraphs>163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个人用户</cp:lastModifiedBy>
  <cp:revision>365</cp:revision>
  <dcterms:created xsi:type="dcterms:W3CDTF">2020-06-10T14:29:04Z</dcterms:created>
  <dcterms:modified xsi:type="dcterms:W3CDTF">2020-09-12T08:28:41Z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