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0000FF"/>
    <a:srgbClr val="33CC33"/>
    <a:srgbClr val="008000"/>
    <a:srgbClr val="00FFFF"/>
    <a:srgbClr val="FF00FF"/>
    <a:srgbClr val="FF9900"/>
    <a:srgbClr val="FF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E71B-32EB-48BB-ACFC-DB0AFE2E6F1D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9457-3E22-4F1F-8E35-FEADE36F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5B09-16DA-4D86-8913-C92676B2D7D8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187-91CC-421E-A586-D7D3FD7D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Straight Connector 423"/>
          <p:cNvCxnSpPr/>
          <p:nvPr/>
        </p:nvCxnSpPr>
        <p:spPr>
          <a:xfrm>
            <a:off x="1429997" y="3015000"/>
            <a:ext cx="1930132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568222" y="3152024"/>
            <a:ext cx="5101377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 rot="16200000">
            <a:off x="3835216" y="5142094"/>
            <a:ext cx="2235567" cy="3048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                .</a:t>
            </a:r>
            <a:endParaRPr lang="en-US" sz="1200" dirty="0"/>
          </a:p>
        </p:txBody>
      </p:sp>
      <p:sp>
        <p:nvSpPr>
          <p:cNvPr id="209" name="Flowchart: Process 208"/>
          <p:cNvSpPr/>
          <p:nvPr/>
        </p:nvSpPr>
        <p:spPr>
          <a:xfrm>
            <a:off x="1120293" y="3377936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4" name="Flowchart: Process 43"/>
          <p:cNvSpPr/>
          <p:nvPr/>
        </p:nvSpPr>
        <p:spPr>
          <a:xfrm>
            <a:off x="1120293" y="1285913"/>
            <a:ext cx="3561357" cy="137159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4" name="Flowchart: Process 3"/>
          <p:cNvSpPr/>
          <p:nvPr/>
        </p:nvSpPr>
        <p:spPr>
          <a:xfrm>
            <a:off x="1011808" y="3760909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Flowchart: Process 4"/>
          <p:cNvSpPr/>
          <p:nvPr/>
        </p:nvSpPr>
        <p:spPr>
          <a:xfrm>
            <a:off x="1131127" y="3892762"/>
            <a:ext cx="983423" cy="118547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2661598" y="44958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Switch </a:t>
            </a:r>
            <a:r>
              <a:rPr lang="en-US" sz="1200" dirty="0" err="1" smtClean="0"/>
              <a:t>Debouncer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661598" y="3896965"/>
            <a:ext cx="1910402" cy="24316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52756" y="4700593"/>
            <a:ext cx="553233" cy="67819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Logic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598" y="4800600"/>
            <a:ext cx="1914801" cy="24895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Rotary Switch Decoder</a:t>
            </a:r>
            <a:endParaRPr lang="en-US" sz="1200" dirty="0"/>
          </a:p>
        </p:txBody>
      </p:sp>
      <p:sp>
        <p:nvSpPr>
          <p:cNvPr id="22" name="Flowchart: Process 21"/>
          <p:cNvSpPr/>
          <p:nvPr/>
        </p:nvSpPr>
        <p:spPr>
          <a:xfrm>
            <a:off x="7216382" y="1646659"/>
            <a:ext cx="1695855" cy="45667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Triggering Switches</a:t>
            </a:r>
          </a:p>
          <a:p>
            <a:pPr algn="ctr"/>
            <a:r>
              <a:rPr lang="en-US" sz="1200" dirty="0" smtClean="0"/>
              <a:t>(enable, slope)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7216382" y="3506244"/>
            <a:ext cx="1695855" cy="60855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A/B Vertical Sensitivity and Sweep Rate Rotary Switches</a:t>
            </a:r>
            <a:endParaRPr lang="en-US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7216382" y="1285913"/>
            <a:ext cx="1695855" cy="28526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Buttons</a:t>
            </a:r>
            <a:endParaRPr lang="en-US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1122028" y="304800"/>
            <a:ext cx="1908349" cy="857511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Board Power</a:t>
            </a:r>
          </a:p>
          <a:p>
            <a:pPr algn="ctr"/>
            <a:r>
              <a:rPr lang="en-US" sz="1200" dirty="0" err="1" smtClean="0"/>
              <a:t>reg</a:t>
            </a:r>
            <a:r>
              <a:rPr lang="en-US" sz="1200" dirty="0" smtClean="0"/>
              <a:t>: 1.2V, 2.5V, 3.3V, 5.0V,</a:t>
            </a:r>
          </a:p>
          <a:p>
            <a:pPr algn="ctr"/>
            <a:r>
              <a:rPr lang="en-US" sz="1200" dirty="0" err="1" smtClean="0"/>
              <a:t>unreg</a:t>
            </a:r>
            <a:r>
              <a:rPr lang="en-US" sz="1200" dirty="0" smtClean="0"/>
              <a:t>: -12V, 12V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1241072" y="397349"/>
            <a:ext cx="1686289" cy="23156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12VDC Input</a:t>
            </a:r>
            <a:endParaRPr lang="en-US" sz="1200" dirty="0"/>
          </a:p>
        </p:txBody>
      </p:sp>
      <p:sp>
        <p:nvSpPr>
          <p:cNvPr id="33" name="Flowchart: Process 32"/>
          <p:cNvSpPr/>
          <p:nvPr/>
        </p:nvSpPr>
        <p:spPr>
          <a:xfrm>
            <a:off x="7216382" y="2178815"/>
            <a:ext cx="1692695" cy="38019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Level / Delay Rotary Switches</a:t>
            </a:r>
            <a:endParaRPr lang="en-US" sz="1200" dirty="0"/>
          </a:p>
        </p:txBody>
      </p:sp>
      <p:sp>
        <p:nvSpPr>
          <p:cNvPr id="34" name="Flowchart: Process 33"/>
          <p:cNvSpPr/>
          <p:nvPr/>
        </p:nvSpPr>
        <p:spPr>
          <a:xfrm>
            <a:off x="7216382" y="2634489"/>
            <a:ext cx="1692695" cy="35978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A,B Vertical / Horizontal Offset Potentiometers</a:t>
            </a:r>
            <a:endParaRPr lang="en-US" sz="1200" dirty="0"/>
          </a:p>
        </p:txBody>
      </p:sp>
      <p:sp>
        <p:nvSpPr>
          <p:cNvPr id="36" name="Flowchart: Process 35"/>
          <p:cNvSpPr/>
          <p:nvPr/>
        </p:nvSpPr>
        <p:spPr>
          <a:xfrm>
            <a:off x="6553199" y="2632497"/>
            <a:ext cx="530240" cy="36177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</a:t>
            </a:r>
            <a:endParaRPr 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2168255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SRAM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6881700" y="56388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680178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A In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6881700" y="4848298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7980871" y="56388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High-Z Gain</a:t>
            </a:r>
            <a:endParaRPr lang="en-US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7900848" y="6175331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B In</a:t>
            </a:r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7980872" y="4848298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 ADC</a:t>
            </a:r>
            <a:endParaRPr lang="en-US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5695054" y="6172169"/>
            <a:ext cx="1014551" cy="33194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8-bit Logic In</a:t>
            </a:r>
            <a:endParaRPr lang="en-US" sz="1200" dirty="0"/>
          </a:p>
        </p:txBody>
      </p:sp>
      <p:sp>
        <p:nvSpPr>
          <p:cNvPr id="41" name="Flowchart: Process 40"/>
          <p:cNvSpPr/>
          <p:nvPr/>
        </p:nvSpPr>
        <p:spPr>
          <a:xfrm>
            <a:off x="7216384" y="3069754"/>
            <a:ext cx="1695855" cy="36101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DC/AC/GND Select (A/B)</a:t>
            </a:r>
          </a:p>
          <a:p>
            <a:pPr algn="ctr"/>
            <a:r>
              <a:rPr lang="en-US" sz="1200" dirty="0" smtClean="0"/>
              <a:t>A/B/Dual/Logic Select</a:t>
            </a:r>
            <a:endParaRPr lang="en-US" sz="1200" dirty="0"/>
          </a:p>
        </p:txBody>
      </p:sp>
      <p:sp>
        <p:nvSpPr>
          <p:cNvPr id="45" name="Flowchart: Process 44"/>
          <p:cNvSpPr/>
          <p:nvPr/>
        </p:nvSpPr>
        <p:spPr>
          <a:xfrm>
            <a:off x="1213060" y="1676044"/>
            <a:ext cx="857511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EEPROM</a:t>
            </a:r>
            <a:endParaRPr lang="en-US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3122250" y="304801"/>
            <a:ext cx="1447800" cy="85751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2661598" y="6044765"/>
            <a:ext cx="491177" cy="3518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MUX</a:t>
            </a:r>
            <a:endParaRPr lang="en-US" sz="1200" dirty="0"/>
          </a:p>
        </p:txBody>
      </p:sp>
      <p:sp>
        <p:nvSpPr>
          <p:cNvPr id="49" name="Flowchart: Process 48"/>
          <p:cNvSpPr/>
          <p:nvPr/>
        </p:nvSpPr>
        <p:spPr>
          <a:xfrm>
            <a:off x="2661598" y="5410200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Math (FFT)</a:t>
            </a:r>
            <a:endParaRPr lang="en-US" sz="1200" dirty="0"/>
          </a:p>
        </p:txBody>
      </p:sp>
      <p:sp>
        <p:nvSpPr>
          <p:cNvPr id="64" name="Flowchart: Process 63"/>
          <p:cNvSpPr/>
          <p:nvPr/>
        </p:nvSpPr>
        <p:spPr>
          <a:xfrm>
            <a:off x="6881700" y="4343400"/>
            <a:ext cx="2030537" cy="16996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Voltage Reference</a:t>
            </a:r>
            <a:endParaRPr lang="en-US" sz="1200" dirty="0"/>
          </a:p>
        </p:txBody>
      </p:sp>
      <p:sp>
        <p:nvSpPr>
          <p:cNvPr id="96" name="Flowchart: Process 95"/>
          <p:cNvSpPr/>
          <p:nvPr/>
        </p:nvSpPr>
        <p:spPr>
          <a:xfrm>
            <a:off x="1131129" y="5290160"/>
            <a:ext cx="983421" cy="46639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 Control</a:t>
            </a:r>
            <a:endParaRPr lang="en-US" sz="1200" dirty="0"/>
          </a:p>
        </p:txBody>
      </p:sp>
      <p:sp>
        <p:nvSpPr>
          <p:cNvPr id="97" name="Flowchart: Process 96"/>
          <p:cNvSpPr/>
          <p:nvPr/>
        </p:nvSpPr>
        <p:spPr>
          <a:xfrm>
            <a:off x="351769" y="5507601"/>
            <a:ext cx="553233" cy="49791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JTAG</a:t>
            </a:r>
            <a:endParaRPr lang="en-US" sz="1200" dirty="0"/>
          </a:p>
        </p:txBody>
      </p:sp>
      <p:sp>
        <p:nvSpPr>
          <p:cNvPr id="98" name="Flowchart: Process 97"/>
          <p:cNvSpPr/>
          <p:nvPr/>
        </p:nvSpPr>
        <p:spPr>
          <a:xfrm>
            <a:off x="351768" y="6148568"/>
            <a:ext cx="553233" cy="2489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5696562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4" name="Flowchart: Process 103"/>
          <p:cNvSpPr/>
          <p:nvPr/>
        </p:nvSpPr>
        <p:spPr>
          <a:xfrm>
            <a:off x="1222054" y="4350274"/>
            <a:ext cx="822129" cy="1922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 Logic</a:t>
            </a:r>
            <a:endParaRPr lang="en-US" sz="1200" dirty="0"/>
          </a:p>
        </p:txBody>
      </p:sp>
      <p:sp>
        <p:nvSpPr>
          <p:cNvPr id="105" name="Flowchart: Process 104"/>
          <p:cNvSpPr/>
          <p:nvPr/>
        </p:nvSpPr>
        <p:spPr>
          <a:xfrm>
            <a:off x="1218193" y="4623638"/>
            <a:ext cx="820397" cy="36270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Interrupt Controller</a:t>
            </a:r>
            <a:endParaRPr lang="en-US" sz="1200" dirty="0"/>
          </a:p>
        </p:txBody>
      </p:sp>
      <p:sp>
        <p:nvSpPr>
          <p:cNvPr id="106" name="Flowchart: Process 105"/>
          <p:cNvSpPr/>
          <p:nvPr/>
        </p:nvSpPr>
        <p:spPr>
          <a:xfrm>
            <a:off x="1131126" y="5841501"/>
            <a:ext cx="1260939" cy="555123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Channel Input Queues (FIFO)</a:t>
            </a:r>
            <a:endParaRPr lang="en-US" sz="1200" dirty="0"/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302913" y="4080782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299440" y="4386259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2913" y="4081459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524" y="4324459"/>
            <a:ext cx="0" cy="618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46429" y="4126629"/>
            <a:ext cx="0" cy="219876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96586" y="4239383"/>
            <a:ext cx="49843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51771" y="3892763"/>
            <a:ext cx="553233" cy="67819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WDT/Reset Logic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246554" y="4876123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3081" y="5181600"/>
            <a:ext cx="9968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6554" y="4876800"/>
            <a:ext cx="0" cy="6540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40165" y="5127446"/>
            <a:ext cx="0" cy="5415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169028" y="49480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66799" y="5117843"/>
            <a:ext cx="1526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69028" y="4989107"/>
            <a:ext cx="151971" cy="8913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905004" y="4198527"/>
            <a:ext cx="226123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97" idx="2"/>
            <a:endCxn id="98" idx="0"/>
          </p:cNvCxnSpPr>
          <p:nvPr/>
        </p:nvCxnSpPr>
        <p:spPr>
          <a:xfrm flipH="1">
            <a:off x="628385" y="6005511"/>
            <a:ext cx="1" cy="1430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" idx="1"/>
          </p:cNvCxnSpPr>
          <p:nvPr/>
        </p:nvCxnSpPr>
        <p:spPr>
          <a:xfrm flipH="1">
            <a:off x="2114550" y="4018547"/>
            <a:ext cx="547048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5" idx="2"/>
            <a:endCxn id="96" idx="0"/>
          </p:cNvCxnSpPr>
          <p:nvPr/>
        </p:nvCxnSpPr>
        <p:spPr>
          <a:xfrm>
            <a:off x="1622839" y="5078241"/>
            <a:ext cx="1" cy="211919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905001" y="5638442"/>
            <a:ext cx="226128" cy="1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114550" y="4620278"/>
            <a:ext cx="538049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" idx="1"/>
          </p:cNvCxnSpPr>
          <p:nvPr/>
        </p:nvCxnSpPr>
        <p:spPr>
          <a:xfrm flipH="1">
            <a:off x="2114550" y="4925078"/>
            <a:ext cx="547048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48" idx="1"/>
          </p:cNvCxnSpPr>
          <p:nvPr/>
        </p:nvCxnSpPr>
        <p:spPr>
          <a:xfrm flipH="1">
            <a:off x="2387100" y="6220695"/>
            <a:ext cx="27449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661598" y="4191000"/>
            <a:ext cx="1909652" cy="24138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Controller</a:t>
            </a:r>
            <a:endParaRPr lang="en-US" sz="1200" dirty="0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3230514" y="1159474"/>
            <a:ext cx="0" cy="273749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3" idx="1"/>
          </p:cNvCxnSpPr>
          <p:nvPr/>
        </p:nvCxnSpPr>
        <p:spPr>
          <a:xfrm flipH="1">
            <a:off x="5297999" y="2368913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34" idx="1"/>
          </p:cNvCxnSpPr>
          <p:nvPr/>
        </p:nvCxnSpPr>
        <p:spPr>
          <a:xfrm flipH="1" flipV="1">
            <a:off x="7083439" y="2814382"/>
            <a:ext cx="132943" cy="1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295399" y="2533555"/>
            <a:ext cx="0" cy="1359208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429999" y="2533555"/>
            <a:ext cx="0" cy="1359208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640620" y="2533556"/>
            <a:ext cx="1" cy="362044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95399" y="2779189"/>
            <a:ext cx="964222" cy="0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259621" y="2533555"/>
            <a:ext cx="0" cy="245634"/>
          </a:xfrm>
          <a:prstGeom prst="line">
            <a:avLst/>
          </a:prstGeom>
          <a:ln w="12700">
            <a:solidFill>
              <a:srgbClr val="00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705199" y="2895600"/>
            <a:ext cx="1902580" cy="0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1705199" y="2533557"/>
            <a:ext cx="0" cy="1357406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607780" y="2533555"/>
            <a:ext cx="0" cy="362045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7" idx="1"/>
          </p:cNvCxnSpPr>
          <p:nvPr/>
        </p:nvCxnSpPr>
        <p:spPr>
          <a:xfrm flipH="1">
            <a:off x="5203199" y="1428547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203199" y="1418043"/>
            <a:ext cx="0" cy="3202024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2" idx="1"/>
          </p:cNvCxnSpPr>
          <p:nvPr/>
        </p:nvCxnSpPr>
        <p:spPr>
          <a:xfrm flipH="1">
            <a:off x="5203199" y="1874998"/>
            <a:ext cx="20131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41" idx="1"/>
          </p:cNvCxnSpPr>
          <p:nvPr/>
        </p:nvCxnSpPr>
        <p:spPr>
          <a:xfrm flipH="1" flipV="1">
            <a:off x="5203200" y="3248494"/>
            <a:ext cx="2013184" cy="1766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3" idx="1"/>
          </p:cNvCxnSpPr>
          <p:nvPr/>
        </p:nvCxnSpPr>
        <p:spPr>
          <a:xfrm flipH="1">
            <a:off x="5297999" y="3810522"/>
            <a:ext cx="1918383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5555621" y="5739189"/>
            <a:ext cx="0" cy="58284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557838" y="5739189"/>
            <a:ext cx="21896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8" idx="0"/>
            <a:endCxn id="101" idx="2"/>
          </p:cNvCxnSpPr>
          <p:nvPr/>
        </p:nvCxnSpPr>
        <p:spPr>
          <a:xfrm flipV="1">
            <a:off x="6202330" y="6089996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6" idx="0"/>
          </p:cNvCxnSpPr>
          <p:nvPr/>
        </p:nvCxnSpPr>
        <p:spPr>
          <a:xfrm flipV="1">
            <a:off x="7309064" y="6096000"/>
            <a:ext cx="0" cy="7933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19" idx="0"/>
          </p:cNvCxnSpPr>
          <p:nvPr/>
        </p:nvCxnSpPr>
        <p:spPr>
          <a:xfrm flipH="1" flipV="1">
            <a:off x="8408123" y="6089975"/>
            <a:ext cx="1" cy="85356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15" idx="0"/>
            <a:endCxn id="17" idx="2"/>
          </p:cNvCxnSpPr>
          <p:nvPr/>
        </p:nvCxnSpPr>
        <p:spPr>
          <a:xfrm flipV="1">
            <a:off x="7349020" y="5028781"/>
            <a:ext cx="0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18" idx="0"/>
            <a:endCxn id="20" idx="2"/>
          </p:cNvCxnSpPr>
          <p:nvPr/>
        </p:nvCxnSpPr>
        <p:spPr>
          <a:xfrm flipV="1">
            <a:off x="8448135" y="5028781"/>
            <a:ext cx="1" cy="610019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0" idx="0"/>
          </p:cNvCxnSpPr>
          <p:nvPr/>
        </p:nvCxnSpPr>
        <p:spPr>
          <a:xfrm flipH="1" flipV="1">
            <a:off x="8448135" y="4531290"/>
            <a:ext cx="1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17" idx="0"/>
          </p:cNvCxnSpPr>
          <p:nvPr/>
        </p:nvCxnSpPr>
        <p:spPr>
          <a:xfrm flipV="1">
            <a:off x="7349020" y="4531290"/>
            <a:ext cx="0" cy="317008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7162799" y="4689794"/>
            <a:ext cx="0" cy="158505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8276999" y="4772022"/>
            <a:ext cx="0" cy="7610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5386385" y="4686304"/>
            <a:ext cx="1781400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386385" y="4689794"/>
            <a:ext cx="0" cy="122522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841" idx="3"/>
          </p:cNvCxnSpPr>
          <p:nvPr/>
        </p:nvCxnSpPr>
        <p:spPr>
          <a:xfrm>
            <a:off x="4407336" y="5915800"/>
            <a:ext cx="979049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7162799" y="5189731"/>
            <a:ext cx="0" cy="75492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8276999" y="5196768"/>
            <a:ext cx="0" cy="6828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6775408" y="5196767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23" idx="3"/>
          </p:cNvCxnSpPr>
          <p:nvPr/>
        </p:nvCxnSpPr>
        <p:spPr>
          <a:xfrm>
            <a:off x="4571250" y="4311691"/>
            <a:ext cx="220415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6775119" y="2994275"/>
            <a:ext cx="0" cy="256394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6" idx="3"/>
          </p:cNvCxnSpPr>
          <p:nvPr/>
        </p:nvCxnSpPr>
        <p:spPr>
          <a:xfrm>
            <a:off x="4576399" y="4620278"/>
            <a:ext cx="6268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11" idx="3"/>
          </p:cNvCxnSpPr>
          <p:nvPr/>
        </p:nvCxnSpPr>
        <p:spPr>
          <a:xfrm>
            <a:off x="4576399" y="4925078"/>
            <a:ext cx="721600" cy="0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5297999" y="2368914"/>
            <a:ext cx="0" cy="2553155"/>
          </a:xfrm>
          <a:prstGeom prst="line">
            <a:avLst/>
          </a:prstGeom>
          <a:ln w="12700">
            <a:solidFill>
              <a:srgbClr val="00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565" idx="3"/>
          </p:cNvCxnSpPr>
          <p:nvPr/>
        </p:nvCxnSpPr>
        <p:spPr>
          <a:xfrm flipV="1">
            <a:off x="1568221" y="2533556"/>
            <a:ext cx="1" cy="1352643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2388580" y="2533555"/>
            <a:ext cx="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H="1">
            <a:off x="3360130" y="2533555"/>
            <a:ext cx="1200" cy="48144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2517978" y="2533555"/>
            <a:ext cx="1" cy="618469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483955" y="1159474"/>
            <a:ext cx="1" cy="199519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6669599" y="2994275"/>
            <a:ext cx="0" cy="161256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6669599" y="4606840"/>
            <a:ext cx="1240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7903199" y="4606840"/>
            <a:ext cx="0" cy="1122202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>
            <a:stCxn id="17" idx="3"/>
            <a:endCxn id="20" idx="1"/>
          </p:cNvCxnSpPr>
          <p:nvPr/>
        </p:nvCxnSpPr>
        <p:spPr>
          <a:xfrm>
            <a:off x="7816340" y="4938540"/>
            <a:ext cx="164532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123450" y="1676044"/>
            <a:ext cx="1447800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cxnSp>
        <p:nvCxnSpPr>
          <p:cNvPr id="483" name="Straight Connector 482"/>
          <p:cNvCxnSpPr/>
          <p:nvPr/>
        </p:nvCxnSpPr>
        <p:spPr>
          <a:xfrm>
            <a:off x="7816340" y="5729042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endCxn id="18" idx="2"/>
          </p:cNvCxnSpPr>
          <p:nvPr/>
        </p:nvCxnSpPr>
        <p:spPr>
          <a:xfrm flipH="1" flipV="1">
            <a:off x="8448135" y="5819283"/>
            <a:ext cx="1" cy="152401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endCxn id="15" idx="2"/>
          </p:cNvCxnSpPr>
          <p:nvPr/>
        </p:nvCxnSpPr>
        <p:spPr>
          <a:xfrm flipV="1">
            <a:off x="7349020" y="5819283"/>
            <a:ext cx="0" cy="151662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>
            <a:off x="5695054" y="304800"/>
            <a:ext cx="32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Oscilloscope</a:t>
            </a:r>
            <a:endParaRPr lang="en-US" dirty="0"/>
          </a:p>
        </p:txBody>
      </p:sp>
      <p:sp>
        <p:nvSpPr>
          <p:cNvPr id="557" name="Isosceles Triangle 556"/>
          <p:cNvSpPr/>
          <p:nvPr/>
        </p:nvSpPr>
        <p:spPr>
          <a:xfrm>
            <a:off x="12690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2233241" y="252963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1269019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1269019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Isosceles Triangle 564"/>
          <p:cNvSpPr/>
          <p:nvPr/>
        </p:nvSpPr>
        <p:spPr>
          <a:xfrm>
            <a:off x="1541841" y="384048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Isosceles Triangle 565"/>
          <p:cNvSpPr/>
          <p:nvPr/>
        </p:nvSpPr>
        <p:spPr>
          <a:xfrm>
            <a:off x="1542524" y="2531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Isosceles Triangle 566"/>
          <p:cNvSpPr/>
          <p:nvPr/>
        </p:nvSpPr>
        <p:spPr>
          <a:xfrm>
            <a:off x="2492375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Isosceles Triangle 567"/>
          <p:cNvSpPr/>
          <p:nvPr/>
        </p:nvSpPr>
        <p:spPr>
          <a:xfrm>
            <a:off x="3457575" y="25359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Isosceles Triangle 568"/>
          <p:cNvSpPr/>
          <p:nvPr/>
        </p:nvSpPr>
        <p:spPr>
          <a:xfrm>
            <a:off x="1539693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0" name="Group 569"/>
          <p:cNvGrpSpPr/>
          <p:nvPr/>
        </p:nvGrpSpPr>
        <p:grpSpPr>
          <a:xfrm>
            <a:off x="1403619" y="3788521"/>
            <a:ext cx="52759" cy="101370"/>
            <a:chOff x="985428" y="2723692"/>
            <a:chExt cx="52759" cy="101370"/>
          </a:xfrm>
        </p:grpSpPr>
        <p:sp>
          <p:nvSpPr>
            <p:cNvPr id="571" name="Isosceles Triangle 57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Isosceles Triangle 57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1403618" y="3451179"/>
            <a:ext cx="52759" cy="101370"/>
            <a:chOff x="985428" y="2723692"/>
            <a:chExt cx="52759" cy="101370"/>
          </a:xfrm>
        </p:grpSpPr>
        <p:sp>
          <p:nvSpPr>
            <p:cNvPr id="574" name="Isosceles Triangle 57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Isosceles Triangle 57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2362200" y="2531127"/>
            <a:ext cx="52759" cy="101370"/>
            <a:chOff x="985428" y="2723692"/>
            <a:chExt cx="52759" cy="101370"/>
          </a:xfrm>
        </p:grpSpPr>
        <p:sp>
          <p:nvSpPr>
            <p:cNvPr id="577" name="Isosceles Triangle 576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Isosceles Triangle 577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9" name="Isosceles Triangle 578"/>
          <p:cNvSpPr/>
          <p:nvPr/>
        </p:nvSpPr>
        <p:spPr>
          <a:xfrm>
            <a:off x="1403619" y="253298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Isosceles Triangle 579"/>
          <p:cNvSpPr/>
          <p:nvPr/>
        </p:nvSpPr>
        <p:spPr>
          <a:xfrm>
            <a:off x="1678819" y="25338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Isosceles Triangle 580"/>
          <p:cNvSpPr/>
          <p:nvPr/>
        </p:nvSpPr>
        <p:spPr>
          <a:xfrm>
            <a:off x="2614241" y="2536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Isosceles Triangle 581"/>
          <p:cNvSpPr/>
          <p:nvPr/>
        </p:nvSpPr>
        <p:spPr>
          <a:xfrm>
            <a:off x="3581400" y="2534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Isosceles Triangle 582"/>
          <p:cNvSpPr/>
          <p:nvPr/>
        </p:nvSpPr>
        <p:spPr>
          <a:xfrm>
            <a:off x="1683600" y="34790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Isosceles Triangle 583"/>
          <p:cNvSpPr/>
          <p:nvPr/>
        </p:nvSpPr>
        <p:spPr>
          <a:xfrm>
            <a:off x="1683601" y="38404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5" name="Group 584"/>
          <p:cNvGrpSpPr/>
          <p:nvPr/>
        </p:nvGrpSpPr>
        <p:grpSpPr>
          <a:xfrm>
            <a:off x="3333750" y="2533555"/>
            <a:ext cx="52759" cy="101370"/>
            <a:chOff x="985428" y="2723692"/>
            <a:chExt cx="52759" cy="101370"/>
          </a:xfrm>
        </p:grpSpPr>
        <p:sp>
          <p:nvSpPr>
            <p:cNvPr id="586" name="Isosceles Triangle 58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Isosceles Triangle 58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204134" y="2531127"/>
            <a:ext cx="52759" cy="101370"/>
            <a:chOff x="985428" y="2723692"/>
            <a:chExt cx="52759" cy="101370"/>
          </a:xfrm>
        </p:grpSpPr>
        <p:sp>
          <p:nvSpPr>
            <p:cNvPr id="589" name="Isosceles Triangle 58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Isosceles Triangle 58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3204134" y="3454183"/>
            <a:ext cx="52759" cy="101370"/>
            <a:chOff x="985428" y="2723692"/>
            <a:chExt cx="52759" cy="101370"/>
          </a:xfrm>
        </p:grpSpPr>
        <p:sp>
          <p:nvSpPr>
            <p:cNvPr id="592" name="Isosceles Triangle 59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Isosceles Triangle 59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204133" y="3789593"/>
            <a:ext cx="52759" cy="101370"/>
            <a:chOff x="985428" y="2723692"/>
            <a:chExt cx="52759" cy="101370"/>
          </a:xfrm>
        </p:grpSpPr>
        <p:sp>
          <p:nvSpPr>
            <p:cNvPr id="595" name="Isosceles Triangle 59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Isosceles Triangle 59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Isosceles Triangle 600"/>
          <p:cNvSpPr/>
          <p:nvPr/>
        </p:nvSpPr>
        <p:spPr>
          <a:xfrm>
            <a:off x="663601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Isosceles Triangle 601"/>
          <p:cNvSpPr/>
          <p:nvPr/>
        </p:nvSpPr>
        <p:spPr>
          <a:xfrm flipV="1">
            <a:off x="6749029" y="30078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Isosceles Triangle 604"/>
          <p:cNvSpPr/>
          <p:nvPr/>
        </p:nvSpPr>
        <p:spPr>
          <a:xfrm>
            <a:off x="7138985" y="47971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Isosceles Triangle 605"/>
          <p:cNvSpPr/>
          <p:nvPr/>
        </p:nvSpPr>
        <p:spPr>
          <a:xfrm>
            <a:off x="8253793" y="479986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Isosceles Triangle 616"/>
          <p:cNvSpPr/>
          <p:nvPr/>
        </p:nvSpPr>
        <p:spPr>
          <a:xfrm>
            <a:off x="7324726" y="582177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Isosceles Triangle 617"/>
          <p:cNvSpPr/>
          <p:nvPr/>
        </p:nvSpPr>
        <p:spPr>
          <a:xfrm>
            <a:off x="8422808" y="58197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Isosceles Triangle 618"/>
          <p:cNvSpPr/>
          <p:nvPr/>
        </p:nvSpPr>
        <p:spPr>
          <a:xfrm>
            <a:off x="7324726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Isosceles Triangle 619"/>
          <p:cNvSpPr/>
          <p:nvPr/>
        </p:nvSpPr>
        <p:spPr>
          <a:xfrm>
            <a:off x="842280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Isosceles Triangle 620"/>
          <p:cNvSpPr/>
          <p:nvPr/>
        </p:nvSpPr>
        <p:spPr>
          <a:xfrm>
            <a:off x="7286622" y="609280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Isosceles Triangle 621"/>
          <p:cNvSpPr/>
          <p:nvPr/>
        </p:nvSpPr>
        <p:spPr>
          <a:xfrm>
            <a:off x="8382378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Isosceles Triangle 622"/>
          <p:cNvSpPr/>
          <p:nvPr/>
        </p:nvSpPr>
        <p:spPr>
          <a:xfrm rot="10800000">
            <a:off x="8425005" y="48033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Isosceles Triangle 623"/>
          <p:cNvSpPr/>
          <p:nvPr/>
        </p:nvSpPr>
        <p:spPr>
          <a:xfrm rot="10800000">
            <a:off x="7324597" y="48006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Isosceles Triangle 627"/>
          <p:cNvSpPr/>
          <p:nvPr/>
        </p:nvSpPr>
        <p:spPr>
          <a:xfrm>
            <a:off x="6176589" y="6090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Isosceles Triangle 628"/>
          <p:cNvSpPr/>
          <p:nvPr/>
        </p:nvSpPr>
        <p:spPr>
          <a:xfrm flipV="1">
            <a:off x="7138984" y="523167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Isosceles Triangle 629"/>
          <p:cNvSpPr/>
          <p:nvPr/>
        </p:nvSpPr>
        <p:spPr>
          <a:xfrm flipV="1">
            <a:off x="8250619" y="523665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Isosceles Triangle 631"/>
          <p:cNvSpPr/>
          <p:nvPr/>
        </p:nvSpPr>
        <p:spPr>
          <a:xfrm rot="5400000">
            <a:off x="988761" y="418023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Isosceles Triangle 632"/>
          <p:cNvSpPr/>
          <p:nvPr/>
        </p:nvSpPr>
        <p:spPr>
          <a:xfrm rot="5400000" flipV="1">
            <a:off x="982159" y="56181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4" name="Group 633"/>
          <p:cNvGrpSpPr/>
          <p:nvPr/>
        </p:nvGrpSpPr>
        <p:grpSpPr>
          <a:xfrm rot="5400000">
            <a:off x="4596306" y="4262836"/>
            <a:ext cx="52759" cy="101370"/>
            <a:chOff x="985428" y="2723692"/>
            <a:chExt cx="52759" cy="101370"/>
          </a:xfrm>
        </p:grpSpPr>
        <p:sp>
          <p:nvSpPr>
            <p:cNvPr id="635" name="Isosceles Triangle 63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Isosceles Triangle 63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 rot="5400000">
            <a:off x="4926401" y="4261947"/>
            <a:ext cx="52759" cy="101370"/>
            <a:chOff x="985428" y="2723692"/>
            <a:chExt cx="52759" cy="101370"/>
          </a:xfrm>
        </p:grpSpPr>
        <p:sp>
          <p:nvSpPr>
            <p:cNvPr id="638" name="Isosceles Triangle 63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Isosceles Triangle 63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Isosceles Triangle 644"/>
          <p:cNvSpPr/>
          <p:nvPr/>
        </p:nvSpPr>
        <p:spPr>
          <a:xfrm rot="5400000" flipV="1">
            <a:off x="4573244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Isosceles Triangle 645"/>
          <p:cNvSpPr/>
          <p:nvPr/>
        </p:nvSpPr>
        <p:spPr>
          <a:xfrm rot="5400000" flipV="1">
            <a:off x="4574143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Isosceles Triangle 646"/>
          <p:cNvSpPr/>
          <p:nvPr/>
        </p:nvSpPr>
        <p:spPr>
          <a:xfrm rot="5400000" flipV="1">
            <a:off x="440179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Isosceles Triangle 648"/>
          <p:cNvSpPr/>
          <p:nvPr/>
        </p:nvSpPr>
        <p:spPr>
          <a:xfrm rot="5400000" flipV="1">
            <a:off x="4930436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Isosceles Triangle 649"/>
          <p:cNvSpPr/>
          <p:nvPr/>
        </p:nvSpPr>
        <p:spPr>
          <a:xfrm rot="5400000" flipV="1">
            <a:off x="4931335" y="49037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Isosceles Triangle 650"/>
          <p:cNvSpPr/>
          <p:nvPr/>
        </p:nvSpPr>
        <p:spPr>
          <a:xfrm rot="5400000" flipV="1">
            <a:off x="4931335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Isosceles Triangle 652"/>
          <p:cNvSpPr/>
          <p:nvPr/>
        </p:nvSpPr>
        <p:spPr>
          <a:xfrm rot="5400000" flipV="1">
            <a:off x="5717852" y="5718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Isosceles Triangle 653"/>
          <p:cNvSpPr/>
          <p:nvPr/>
        </p:nvSpPr>
        <p:spPr>
          <a:xfrm rot="5400000" flipV="1">
            <a:off x="7799360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Isosceles Triangle 654"/>
          <p:cNvSpPr/>
          <p:nvPr/>
        </p:nvSpPr>
        <p:spPr>
          <a:xfrm rot="5400000" flipV="1">
            <a:off x="7159279" y="37899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Isosceles Triangle 655"/>
          <p:cNvSpPr/>
          <p:nvPr/>
        </p:nvSpPr>
        <p:spPr>
          <a:xfrm rot="5400000" flipV="1">
            <a:off x="7808886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Isosceles Triangle 656"/>
          <p:cNvSpPr/>
          <p:nvPr/>
        </p:nvSpPr>
        <p:spPr>
          <a:xfrm rot="5400000">
            <a:off x="7943904" y="491879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Isosceles Triangle 657"/>
          <p:cNvSpPr/>
          <p:nvPr/>
        </p:nvSpPr>
        <p:spPr>
          <a:xfrm rot="5400000">
            <a:off x="7937471" y="5710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Isosceles Triangle 658"/>
          <p:cNvSpPr/>
          <p:nvPr/>
        </p:nvSpPr>
        <p:spPr>
          <a:xfrm rot="5400000" flipV="1">
            <a:off x="7159280" y="32277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Isosceles Triangle 659"/>
          <p:cNvSpPr/>
          <p:nvPr/>
        </p:nvSpPr>
        <p:spPr>
          <a:xfrm rot="5400000" flipV="1">
            <a:off x="7159280" y="27939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Isosceles Triangle 660"/>
          <p:cNvSpPr/>
          <p:nvPr/>
        </p:nvSpPr>
        <p:spPr>
          <a:xfrm rot="5400000" flipV="1">
            <a:off x="7159280" y="234666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Isosceles Triangle 661"/>
          <p:cNvSpPr/>
          <p:nvPr/>
        </p:nvSpPr>
        <p:spPr>
          <a:xfrm rot="5400000" flipV="1">
            <a:off x="7159280" y="18561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Isosceles Triangle 662"/>
          <p:cNvSpPr/>
          <p:nvPr/>
        </p:nvSpPr>
        <p:spPr>
          <a:xfrm rot="5400000" flipV="1">
            <a:off x="7159280" y="140808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Isosceles Triangle 665"/>
          <p:cNvSpPr/>
          <p:nvPr/>
        </p:nvSpPr>
        <p:spPr>
          <a:xfrm flipV="1">
            <a:off x="604333" y="606457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Isosceles Triangle 667"/>
          <p:cNvSpPr/>
          <p:nvPr/>
        </p:nvSpPr>
        <p:spPr>
          <a:xfrm rot="5400000" flipV="1">
            <a:off x="2389161" y="61995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Isosceles Triangle 687"/>
          <p:cNvSpPr/>
          <p:nvPr/>
        </p:nvSpPr>
        <p:spPr>
          <a:xfrm flipV="1">
            <a:off x="1600200" y="524542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Isosceles Triangle 694"/>
          <p:cNvSpPr/>
          <p:nvPr/>
        </p:nvSpPr>
        <p:spPr>
          <a:xfrm rot="5400000" flipV="1">
            <a:off x="2361335" y="459801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lowchart: Process 712"/>
          <p:cNvSpPr/>
          <p:nvPr/>
        </p:nvSpPr>
        <p:spPr>
          <a:xfrm>
            <a:off x="5497780" y="3982804"/>
            <a:ext cx="1017715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c pull-ups</a:t>
            </a:r>
            <a:endParaRPr lang="en-US" sz="1200" dirty="0"/>
          </a:p>
        </p:txBody>
      </p:sp>
      <p:cxnSp>
        <p:nvCxnSpPr>
          <p:cNvPr id="720" name="Straight Connector 719"/>
          <p:cNvCxnSpPr>
            <a:endCxn id="713" idx="2"/>
          </p:cNvCxnSpPr>
          <p:nvPr/>
        </p:nvCxnSpPr>
        <p:spPr>
          <a:xfrm flipV="1">
            <a:off x="6006638" y="4163287"/>
            <a:ext cx="0" cy="148404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3" name="Isosceles Triangle 742"/>
          <p:cNvSpPr/>
          <p:nvPr/>
        </p:nvSpPr>
        <p:spPr>
          <a:xfrm flipV="1">
            <a:off x="5979981" y="4176711"/>
            <a:ext cx="53313" cy="4619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Isosceles Triangle 747"/>
          <p:cNvSpPr/>
          <p:nvPr/>
        </p:nvSpPr>
        <p:spPr>
          <a:xfrm>
            <a:off x="3460147" y="16263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Isosceles Triangle 748"/>
          <p:cNvSpPr/>
          <p:nvPr/>
        </p:nvSpPr>
        <p:spPr>
          <a:xfrm>
            <a:off x="3460165" y="116231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Isosceles Triangle 749"/>
          <p:cNvSpPr/>
          <p:nvPr/>
        </p:nvSpPr>
        <p:spPr>
          <a:xfrm>
            <a:off x="3200400" y="162586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Isosceles Triangle 750"/>
          <p:cNvSpPr/>
          <p:nvPr/>
        </p:nvSpPr>
        <p:spPr>
          <a:xfrm>
            <a:off x="3201581" y="11594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TextBox 752"/>
          <p:cNvSpPr txBox="1"/>
          <p:nvPr/>
        </p:nvSpPr>
        <p:spPr>
          <a:xfrm rot="16200000">
            <a:off x="2678053" y="2860815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VRAM Address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" name="TextBox 699"/>
          <p:cNvSpPr txBox="1"/>
          <p:nvPr/>
        </p:nvSpPr>
        <p:spPr>
          <a:xfrm rot="16200000">
            <a:off x="867697" y="297206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endParaRPr lang="en-US" sz="1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" name="TextBox 700"/>
          <p:cNvSpPr txBox="1"/>
          <p:nvPr/>
        </p:nvSpPr>
        <p:spPr>
          <a:xfrm rot="16200000">
            <a:off x="1157743" y="2971711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" name="TextBox 701"/>
          <p:cNvSpPr txBox="1"/>
          <p:nvPr/>
        </p:nvSpPr>
        <p:spPr>
          <a:xfrm rot="16200000">
            <a:off x="1008518" y="2982697"/>
            <a:ext cx="71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" name="TextBox 702"/>
          <p:cNvSpPr txBox="1"/>
          <p:nvPr/>
        </p:nvSpPr>
        <p:spPr>
          <a:xfrm rot="16200000">
            <a:off x="1245695" y="2933274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Select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8" name="Straight Connector 777"/>
          <p:cNvCxnSpPr/>
          <p:nvPr/>
        </p:nvCxnSpPr>
        <p:spPr>
          <a:xfrm>
            <a:off x="905004" y="4289385"/>
            <a:ext cx="226124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3" name="Isosceles Triangle 782"/>
          <p:cNvSpPr/>
          <p:nvPr/>
        </p:nvSpPr>
        <p:spPr>
          <a:xfrm rot="5400000" flipV="1">
            <a:off x="982317" y="426559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Isosceles Triangle 806"/>
          <p:cNvSpPr/>
          <p:nvPr/>
        </p:nvSpPr>
        <p:spPr>
          <a:xfrm rot="5400000" flipV="1">
            <a:off x="2356635" y="490221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1" name="Straight Connector 810"/>
          <p:cNvCxnSpPr>
            <a:stCxn id="223" idx="1"/>
          </p:cNvCxnSpPr>
          <p:nvPr/>
        </p:nvCxnSpPr>
        <p:spPr>
          <a:xfrm flipH="1">
            <a:off x="2114550" y="4311691"/>
            <a:ext cx="547048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4" name="Flowchart: Process 813"/>
          <p:cNvSpPr/>
          <p:nvPr/>
        </p:nvSpPr>
        <p:spPr>
          <a:xfrm>
            <a:off x="2661598" y="5109631"/>
            <a:ext cx="1908452" cy="24280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PLL Adj. ADC Clock</a:t>
            </a:r>
            <a:endParaRPr lang="en-US" sz="1200" dirty="0"/>
          </a:p>
        </p:txBody>
      </p:sp>
      <p:cxnSp>
        <p:nvCxnSpPr>
          <p:cNvPr id="818" name="Straight Connector 817"/>
          <p:cNvCxnSpPr/>
          <p:nvPr/>
        </p:nvCxnSpPr>
        <p:spPr>
          <a:xfrm>
            <a:off x="1238252" y="5073551"/>
            <a:ext cx="0" cy="108049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905004" y="5181600"/>
            <a:ext cx="1756594" cy="0"/>
          </a:xfrm>
          <a:prstGeom prst="line">
            <a:avLst/>
          </a:prstGeom>
          <a:ln w="12700">
            <a:solidFill>
              <a:srgbClr val="6600CC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835" name="Group 834"/>
          <p:cNvGrpSpPr/>
          <p:nvPr/>
        </p:nvGrpSpPr>
        <p:grpSpPr>
          <a:xfrm rot="5400000">
            <a:off x="2361335" y="4260643"/>
            <a:ext cx="52759" cy="101370"/>
            <a:chOff x="985428" y="2723692"/>
            <a:chExt cx="52759" cy="101370"/>
          </a:xfrm>
        </p:grpSpPr>
        <p:sp>
          <p:nvSpPr>
            <p:cNvPr id="836" name="Isosceles Triangle 835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Isosceles Triangle 836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8" name="Isosceles Triangle 837"/>
          <p:cNvSpPr/>
          <p:nvPr/>
        </p:nvSpPr>
        <p:spPr>
          <a:xfrm rot="5400000">
            <a:off x="2361950" y="39992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lowchart: Process 840"/>
          <p:cNvSpPr/>
          <p:nvPr/>
        </p:nvSpPr>
        <p:spPr>
          <a:xfrm>
            <a:off x="3435218" y="5841501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2" name="Isosceles Triangle 841"/>
          <p:cNvSpPr/>
          <p:nvPr/>
        </p:nvSpPr>
        <p:spPr>
          <a:xfrm>
            <a:off x="1211872" y="507355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Isosceles Triangle 663"/>
          <p:cNvSpPr/>
          <p:nvPr/>
        </p:nvSpPr>
        <p:spPr>
          <a:xfrm rot="5400000">
            <a:off x="910880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Isosceles Triangle 842"/>
          <p:cNvSpPr/>
          <p:nvPr/>
        </p:nvSpPr>
        <p:spPr>
          <a:xfrm rot="5400000">
            <a:off x="2603472" y="5160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lowchart: Process 843"/>
          <p:cNvSpPr/>
          <p:nvPr/>
        </p:nvSpPr>
        <p:spPr>
          <a:xfrm>
            <a:off x="3433268" y="6044764"/>
            <a:ext cx="972118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sp>
        <p:nvSpPr>
          <p:cNvPr id="845" name="Flowchart: Process 844"/>
          <p:cNvSpPr/>
          <p:nvPr/>
        </p:nvSpPr>
        <p:spPr>
          <a:xfrm>
            <a:off x="3431320" y="6248026"/>
            <a:ext cx="973993" cy="1485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Trigger Logic</a:t>
            </a:r>
            <a:endParaRPr lang="en-US" sz="1200" dirty="0"/>
          </a:p>
        </p:txBody>
      </p:sp>
      <p:cxnSp>
        <p:nvCxnSpPr>
          <p:cNvPr id="849" name="Straight Connector 848"/>
          <p:cNvCxnSpPr>
            <a:stCxn id="844" idx="1"/>
          </p:cNvCxnSpPr>
          <p:nvPr/>
        </p:nvCxnSpPr>
        <p:spPr>
          <a:xfrm flipH="1">
            <a:off x="3152776" y="6119063"/>
            <a:ext cx="28049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3" name="Straight Connector 852"/>
          <p:cNvCxnSpPr>
            <a:stCxn id="845" idx="1"/>
          </p:cNvCxnSpPr>
          <p:nvPr/>
        </p:nvCxnSpPr>
        <p:spPr>
          <a:xfrm flipH="1">
            <a:off x="3152778" y="6322325"/>
            <a:ext cx="278542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7" name="Isosceles Triangle 856"/>
          <p:cNvSpPr/>
          <p:nvPr/>
        </p:nvSpPr>
        <p:spPr>
          <a:xfrm rot="5400000" flipV="1">
            <a:off x="3149258" y="609950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Isosceles Triangle 857"/>
          <p:cNvSpPr/>
          <p:nvPr/>
        </p:nvSpPr>
        <p:spPr>
          <a:xfrm rot="5400000" flipV="1">
            <a:off x="3149258" y="62991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/>
          <p:cNvCxnSpPr>
            <a:stCxn id="841" idx="1"/>
          </p:cNvCxnSpPr>
          <p:nvPr/>
        </p:nvCxnSpPr>
        <p:spPr>
          <a:xfrm flipH="1">
            <a:off x="2387100" y="5915800"/>
            <a:ext cx="1048118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4" name="Isosceles Triangle 863"/>
          <p:cNvSpPr/>
          <p:nvPr/>
        </p:nvSpPr>
        <p:spPr>
          <a:xfrm rot="5400000" flipV="1">
            <a:off x="3379761" y="58929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4510089" y="5653005"/>
            <a:ext cx="0" cy="255438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845" idx="3"/>
          </p:cNvCxnSpPr>
          <p:nvPr/>
        </p:nvCxnSpPr>
        <p:spPr>
          <a:xfrm>
            <a:off x="4405313" y="6322325"/>
            <a:ext cx="11525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8" name="Isosceles Triangle 647"/>
          <p:cNvSpPr/>
          <p:nvPr/>
        </p:nvSpPr>
        <p:spPr>
          <a:xfrm rot="5400000" flipV="1">
            <a:off x="4401791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Isosceles Triangle 651"/>
          <p:cNvSpPr/>
          <p:nvPr/>
        </p:nvSpPr>
        <p:spPr>
          <a:xfrm rot="5400000" flipV="1">
            <a:off x="4931335" y="630393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5" name="Straight Connector 894"/>
          <p:cNvCxnSpPr>
            <a:stCxn id="844" idx="3"/>
          </p:cNvCxnSpPr>
          <p:nvPr/>
        </p:nvCxnSpPr>
        <p:spPr>
          <a:xfrm>
            <a:off x="4405386" y="6119063"/>
            <a:ext cx="1066725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6" name="Isosceles Triangle 895"/>
          <p:cNvSpPr/>
          <p:nvPr/>
        </p:nvSpPr>
        <p:spPr>
          <a:xfrm rot="5400000" flipV="1">
            <a:off x="4404559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Isosceles Triangle 896"/>
          <p:cNvSpPr/>
          <p:nvPr/>
        </p:nvSpPr>
        <p:spPr>
          <a:xfrm rot="5400000" flipV="1">
            <a:off x="4934103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Isosceles Triangle 899"/>
          <p:cNvSpPr/>
          <p:nvPr/>
        </p:nvSpPr>
        <p:spPr>
          <a:xfrm>
            <a:off x="4486274" y="565785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Isosceles Triangle 922"/>
          <p:cNvSpPr/>
          <p:nvPr/>
        </p:nvSpPr>
        <p:spPr>
          <a:xfrm flipV="1">
            <a:off x="1600392" y="508158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4" name="Straight Connector 923"/>
          <p:cNvCxnSpPr/>
          <p:nvPr/>
        </p:nvCxnSpPr>
        <p:spPr>
          <a:xfrm>
            <a:off x="2209800" y="5276852"/>
            <a:ext cx="451668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2209800" y="5272089"/>
            <a:ext cx="0" cy="569412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/>
          <p:nvPr/>
        </p:nvCxnSpPr>
        <p:spPr>
          <a:xfrm flipH="1">
            <a:off x="2119312" y="5053015"/>
            <a:ext cx="40968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814" idx="3"/>
          </p:cNvCxnSpPr>
          <p:nvPr/>
        </p:nvCxnSpPr>
        <p:spPr>
          <a:xfrm>
            <a:off x="4570050" y="5231034"/>
            <a:ext cx="72794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6" name="Isosceles Triangle 945"/>
          <p:cNvSpPr/>
          <p:nvPr/>
        </p:nvSpPr>
        <p:spPr>
          <a:xfrm rot="5400000" flipV="1">
            <a:off x="2603472" y="52539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Isosceles Triangle 946"/>
          <p:cNvSpPr/>
          <p:nvPr/>
        </p:nvSpPr>
        <p:spPr>
          <a:xfrm flipV="1">
            <a:off x="2185985" y="5791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8" name="Straight Connector 947"/>
          <p:cNvCxnSpPr/>
          <p:nvPr/>
        </p:nvCxnSpPr>
        <p:spPr>
          <a:xfrm flipV="1">
            <a:off x="2528889" y="5053015"/>
            <a:ext cx="0" cy="788487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 flipH="1">
            <a:off x="2393020" y="5841501"/>
            <a:ext cx="103988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3295644" y="5841502"/>
            <a:ext cx="0" cy="407272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67" name="Group 966"/>
          <p:cNvGrpSpPr/>
          <p:nvPr/>
        </p:nvGrpSpPr>
        <p:grpSpPr>
          <a:xfrm rot="5400000">
            <a:off x="2141875" y="4999757"/>
            <a:ext cx="52759" cy="101370"/>
            <a:chOff x="985428" y="2723692"/>
            <a:chExt cx="52759" cy="101370"/>
          </a:xfrm>
        </p:grpSpPr>
        <p:sp>
          <p:nvSpPr>
            <p:cNvPr id="968" name="Isosceles Triangle 96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Isosceles Triangle 96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2" name="Group 971"/>
          <p:cNvGrpSpPr/>
          <p:nvPr/>
        </p:nvGrpSpPr>
        <p:grpSpPr>
          <a:xfrm rot="5400000">
            <a:off x="2413201" y="5792905"/>
            <a:ext cx="52759" cy="101370"/>
            <a:chOff x="985428" y="2723692"/>
            <a:chExt cx="52759" cy="101370"/>
          </a:xfrm>
        </p:grpSpPr>
        <p:sp>
          <p:nvSpPr>
            <p:cNvPr id="973" name="Isosceles Triangle 972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Isosceles Triangle 973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5" name="Straight Connector 974"/>
          <p:cNvCxnSpPr/>
          <p:nvPr/>
        </p:nvCxnSpPr>
        <p:spPr>
          <a:xfrm flipH="1">
            <a:off x="3152775" y="6041531"/>
            <a:ext cx="273122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H="1">
            <a:off x="3295644" y="6248400"/>
            <a:ext cx="13335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9" name="Isosceles Triangle 978"/>
          <p:cNvSpPr/>
          <p:nvPr/>
        </p:nvSpPr>
        <p:spPr>
          <a:xfrm rot="5400000">
            <a:off x="3385979" y="582399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Isosceles Triangle 979"/>
          <p:cNvSpPr/>
          <p:nvPr/>
        </p:nvSpPr>
        <p:spPr>
          <a:xfrm rot="5400000">
            <a:off x="3377858" y="60233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Isosceles Triangle 980"/>
          <p:cNvSpPr/>
          <p:nvPr/>
        </p:nvSpPr>
        <p:spPr>
          <a:xfrm rot="5400000">
            <a:off x="3379761" y="622810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Isosceles Triangle 981"/>
          <p:cNvSpPr/>
          <p:nvPr/>
        </p:nvSpPr>
        <p:spPr>
          <a:xfrm rot="5400000" flipV="1">
            <a:off x="3151161" y="602152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Isosceles Triangle 983"/>
          <p:cNvSpPr/>
          <p:nvPr/>
        </p:nvSpPr>
        <p:spPr>
          <a:xfrm rot="5400000">
            <a:off x="457365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Isosceles Triangle 984"/>
          <p:cNvSpPr/>
          <p:nvPr/>
        </p:nvSpPr>
        <p:spPr>
          <a:xfrm rot="5400000">
            <a:off x="4949480" y="520893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7" name="Straight Connector 986"/>
          <p:cNvCxnSpPr/>
          <p:nvPr/>
        </p:nvCxnSpPr>
        <p:spPr>
          <a:xfrm flipH="1">
            <a:off x="2528889" y="5531602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90" name="Group 989"/>
          <p:cNvGrpSpPr/>
          <p:nvPr/>
        </p:nvGrpSpPr>
        <p:grpSpPr>
          <a:xfrm rot="5400000">
            <a:off x="2580207" y="5481151"/>
            <a:ext cx="52759" cy="101370"/>
            <a:chOff x="985428" y="2723692"/>
            <a:chExt cx="52759" cy="101370"/>
          </a:xfrm>
        </p:grpSpPr>
        <p:sp>
          <p:nvSpPr>
            <p:cNvPr id="991" name="Isosceles Triangle 990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Isosceles Triangle 991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9" name="Isosceles Triangle 1008"/>
          <p:cNvSpPr/>
          <p:nvPr/>
        </p:nvSpPr>
        <p:spPr>
          <a:xfrm rot="5400000" flipV="1">
            <a:off x="3379761" y="60995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Isosceles Triangle 1009"/>
          <p:cNvSpPr/>
          <p:nvPr/>
        </p:nvSpPr>
        <p:spPr>
          <a:xfrm rot="5400000" flipV="1">
            <a:off x="3379761" y="629919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Isosceles Triangle 1010"/>
          <p:cNvSpPr/>
          <p:nvPr/>
        </p:nvSpPr>
        <p:spPr>
          <a:xfrm rot="5400000" flipV="1">
            <a:off x="2389161" y="58943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Isosceles Triangle 1011"/>
          <p:cNvSpPr/>
          <p:nvPr/>
        </p:nvSpPr>
        <p:spPr>
          <a:xfrm rot="5400000" flipV="1">
            <a:off x="2617761" y="61991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8" name="Straight Connector 1017"/>
          <p:cNvCxnSpPr/>
          <p:nvPr/>
        </p:nvCxnSpPr>
        <p:spPr>
          <a:xfrm flipV="1">
            <a:off x="2308120" y="3276974"/>
            <a:ext cx="0" cy="255994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/>
          <p:nvPr/>
        </p:nvCxnSpPr>
        <p:spPr>
          <a:xfrm flipH="1">
            <a:off x="2298129" y="4541661"/>
            <a:ext cx="359143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2" name="Straight Connector 1021"/>
          <p:cNvCxnSpPr/>
          <p:nvPr/>
        </p:nvCxnSpPr>
        <p:spPr>
          <a:xfrm flipH="1">
            <a:off x="2038590" y="4848222"/>
            <a:ext cx="62364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4" name="Isosceles Triangle 1023"/>
          <p:cNvSpPr/>
          <p:nvPr/>
        </p:nvSpPr>
        <p:spPr>
          <a:xfrm rot="5400000" flipV="1">
            <a:off x="2608235" y="45231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Isosceles Triangle 1024"/>
          <p:cNvSpPr/>
          <p:nvPr/>
        </p:nvSpPr>
        <p:spPr>
          <a:xfrm rot="5400000" flipV="1">
            <a:off x="2608235" y="482756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Isosceles Triangle 1025"/>
          <p:cNvSpPr/>
          <p:nvPr/>
        </p:nvSpPr>
        <p:spPr>
          <a:xfrm rot="5400000" flipV="1">
            <a:off x="2034828" y="48227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Isosceles Triangle 1026"/>
          <p:cNvSpPr/>
          <p:nvPr/>
        </p:nvSpPr>
        <p:spPr>
          <a:xfrm>
            <a:off x="2286503" y="579215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lowchart: Process 1030"/>
          <p:cNvSpPr/>
          <p:nvPr/>
        </p:nvSpPr>
        <p:spPr>
          <a:xfrm>
            <a:off x="6801787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2" name="Flowchart: Process 1031"/>
          <p:cNvSpPr/>
          <p:nvPr/>
        </p:nvSpPr>
        <p:spPr>
          <a:xfrm>
            <a:off x="7896968" y="5911217"/>
            <a:ext cx="1014551" cy="17877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Protection</a:t>
            </a:r>
            <a:endParaRPr lang="en-US" sz="1200" dirty="0"/>
          </a:p>
        </p:txBody>
      </p:sp>
      <p:sp>
        <p:nvSpPr>
          <p:cNvPr id="1034" name="Flowchart: Process 1033"/>
          <p:cNvSpPr/>
          <p:nvPr/>
        </p:nvSpPr>
        <p:spPr>
          <a:xfrm>
            <a:off x="6886464" y="5292900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sp>
        <p:nvSpPr>
          <p:cNvPr id="1035" name="Flowchart: Process 1034"/>
          <p:cNvSpPr/>
          <p:nvPr/>
        </p:nvSpPr>
        <p:spPr>
          <a:xfrm>
            <a:off x="7985635" y="5292900"/>
            <a:ext cx="934528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Level Shift</a:t>
            </a:r>
            <a:endParaRPr lang="en-US" sz="1200" dirty="0"/>
          </a:p>
        </p:txBody>
      </p:sp>
      <p:cxnSp>
        <p:nvCxnSpPr>
          <p:cNvPr id="1040" name="Straight Connector 1039"/>
          <p:cNvCxnSpPr/>
          <p:nvPr/>
        </p:nvCxnSpPr>
        <p:spPr>
          <a:xfrm>
            <a:off x="7819193" y="5384570"/>
            <a:ext cx="16453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1" name="Isosceles Triangle 1040"/>
          <p:cNvSpPr/>
          <p:nvPr/>
        </p:nvSpPr>
        <p:spPr>
          <a:xfrm rot="5400000" flipV="1">
            <a:off x="7811739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Isosceles Triangle 1041"/>
          <p:cNvSpPr/>
          <p:nvPr/>
        </p:nvSpPr>
        <p:spPr>
          <a:xfrm rot="5400000">
            <a:off x="7940324" y="536609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/>
          <p:cNvCxnSpPr/>
          <p:nvPr/>
        </p:nvCxnSpPr>
        <p:spPr>
          <a:xfrm flipV="1">
            <a:off x="7165221" y="5553191"/>
            <a:ext cx="0" cy="68456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 flipV="1">
            <a:off x="8279421" y="5553191"/>
            <a:ext cx="0" cy="68287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/>
          <p:nvPr/>
        </p:nvCxnSpPr>
        <p:spPr>
          <a:xfrm flipH="1" flipV="1">
            <a:off x="6777830" y="5553191"/>
            <a:ext cx="1501595" cy="1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6" name="Isosceles Triangle 1045"/>
          <p:cNvSpPr/>
          <p:nvPr/>
        </p:nvSpPr>
        <p:spPr>
          <a:xfrm flipV="1">
            <a:off x="7141406" y="5588095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Isosceles Triangle 1046"/>
          <p:cNvSpPr/>
          <p:nvPr/>
        </p:nvSpPr>
        <p:spPr>
          <a:xfrm flipV="1">
            <a:off x="8253041" y="559308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Isosceles Triangle 1052"/>
          <p:cNvSpPr/>
          <p:nvPr/>
        </p:nvSpPr>
        <p:spPr>
          <a:xfrm>
            <a:off x="7324726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Isosceles Triangle 1053"/>
          <p:cNvSpPr/>
          <p:nvPr/>
        </p:nvSpPr>
        <p:spPr>
          <a:xfrm>
            <a:off x="8422808" y="547687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9" name="Straight Connector 1058"/>
          <p:cNvCxnSpPr/>
          <p:nvPr/>
        </p:nvCxnSpPr>
        <p:spPr>
          <a:xfrm flipH="1">
            <a:off x="5472111" y="4767267"/>
            <a:ext cx="2804891" cy="0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>
            <a:off x="5472111" y="4772022"/>
            <a:ext cx="0" cy="1350357"/>
          </a:xfrm>
          <a:prstGeom prst="line">
            <a:avLst/>
          </a:prstGeom>
          <a:ln w="12700">
            <a:solidFill>
              <a:srgbClr val="FF00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8" name="Straight Connector 1077"/>
          <p:cNvCxnSpPr/>
          <p:nvPr/>
        </p:nvCxnSpPr>
        <p:spPr>
          <a:xfrm>
            <a:off x="5297999" y="5116316"/>
            <a:ext cx="2978999" cy="0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1" name="Straight Connector 1080"/>
          <p:cNvCxnSpPr/>
          <p:nvPr/>
        </p:nvCxnSpPr>
        <p:spPr>
          <a:xfrm flipV="1">
            <a:off x="5295904" y="5120468"/>
            <a:ext cx="0" cy="108754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4" name="Straight Connector 1083"/>
          <p:cNvCxnSpPr/>
          <p:nvPr/>
        </p:nvCxnSpPr>
        <p:spPr>
          <a:xfrm flipV="1">
            <a:off x="7162800" y="5033674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6" name="Straight Connector 1085"/>
          <p:cNvCxnSpPr/>
          <p:nvPr/>
        </p:nvCxnSpPr>
        <p:spPr>
          <a:xfrm flipV="1">
            <a:off x="8272459" y="5029200"/>
            <a:ext cx="0" cy="80473"/>
          </a:xfrm>
          <a:prstGeom prst="line">
            <a:avLst/>
          </a:prstGeom>
          <a:ln w="12700">
            <a:solidFill>
              <a:srgbClr val="6600CC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7" name="Isosceles Triangle 1086"/>
          <p:cNvSpPr/>
          <p:nvPr/>
        </p:nvSpPr>
        <p:spPr>
          <a:xfrm>
            <a:off x="7138985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Isosceles Triangle 1087"/>
          <p:cNvSpPr/>
          <p:nvPr/>
        </p:nvSpPr>
        <p:spPr>
          <a:xfrm>
            <a:off x="8248278" y="502920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Connector 1101"/>
          <p:cNvCxnSpPr/>
          <p:nvPr/>
        </p:nvCxnSpPr>
        <p:spPr>
          <a:xfrm flipH="1">
            <a:off x="2527300" y="5113711"/>
            <a:ext cx="12448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00FF00"/>
                </a:gs>
                <a:gs pos="50000">
                  <a:srgbClr val="FF0000"/>
                </a:gs>
                <a:gs pos="100000">
                  <a:srgbClr val="00FF00"/>
                </a:gs>
              </a:gsLst>
              <a:path path="shape">
                <a:fillToRect l="50000" t="50000" r="50000" b="50000"/>
              </a:path>
              <a:tileRect/>
            </a:gra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03" name="Group 1102"/>
          <p:cNvGrpSpPr/>
          <p:nvPr/>
        </p:nvGrpSpPr>
        <p:grpSpPr>
          <a:xfrm rot="5400000">
            <a:off x="2578618" y="5063260"/>
            <a:ext cx="52759" cy="101370"/>
            <a:chOff x="985428" y="2723692"/>
            <a:chExt cx="52759" cy="101370"/>
          </a:xfrm>
        </p:grpSpPr>
        <p:sp>
          <p:nvSpPr>
            <p:cNvPr id="1104" name="Isosceles Triangle 110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Isosceles Triangle 110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5" name="Straight Connector 304"/>
          <p:cNvCxnSpPr/>
          <p:nvPr/>
        </p:nvCxnSpPr>
        <p:spPr>
          <a:xfrm>
            <a:off x="5386385" y="3356336"/>
            <a:ext cx="1378179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5387504" y="733557"/>
            <a:ext cx="0" cy="2622779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46" idx="3"/>
          </p:cNvCxnSpPr>
          <p:nvPr/>
        </p:nvCxnSpPr>
        <p:spPr>
          <a:xfrm>
            <a:off x="4570050" y="733557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 rot="5400000">
            <a:off x="4596306" y="682870"/>
            <a:ext cx="52759" cy="101370"/>
            <a:chOff x="985428" y="2723692"/>
            <a:chExt cx="52759" cy="101370"/>
          </a:xfrm>
        </p:grpSpPr>
        <p:sp>
          <p:nvSpPr>
            <p:cNvPr id="314" name="Isosceles Triangle 31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6" name="Flowchart: Process 315"/>
          <p:cNvSpPr/>
          <p:nvPr/>
        </p:nvSpPr>
        <p:spPr>
          <a:xfrm>
            <a:off x="5776473" y="5643187"/>
            <a:ext cx="934640" cy="18048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High-Z Buffer</a:t>
            </a:r>
            <a:endParaRPr lang="en-US" sz="1200" dirty="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6197941" y="5832627"/>
            <a:ext cx="1508" cy="82173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Isosceles Triangle 319"/>
          <p:cNvSpPr/>
          <p:nvPr/>
        </p:nvSpPr>
        <p:spPr>
          <a:xfrm>
            <a:off x="6172200" y="583342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Process 320"/>
          <p:cNvSpPr/>
          <p:nvPr/>
        </p:nvSpPr>
        <p:spPr>
          <a:xfrm>
            <a:off x="4699822" y="301964"/>
            <a:ext cx="686563" cy="3260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Boost Inverter</a:t>
            </a:r>
            <a:endParaRPr lang="en-US" sz="1200" dirty="0"/>
          </a:p>
        </p:txBody>
      </p:sp>
      <p:cxnSp>
        <p:nvCxnSpPr>
          <p:cNvPr id="322" name="Straight Connector 321"/>
          <p:cNvCxnSpPr>
            <a:endCxn id="321" idx="1"/>
          </p:cNvCxnSpPr>
          <p:nvPr/>
        </p:nvCxnSpPr>
        <p:spPr>
          <a:xfrm>
            <a:off x="4572000" y="464965"/>
            <a:ext cx="127822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5" name="Isosceles Triangle 324"/>
          <p:cNvSpPr/>
          <p:nvPr/>
        </p:nvSpPr>
        <p:spPr>
          <a:xfrm rot="5400000" flipV="1">
            <a:off x="4582880" y="4391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 flipH="1">
            <a:off x="2308121" y="3276974"/>
            <a:ext cx="251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4820319" y="838201"/>
            <a:ext cx="0" cy="243877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572000" y="833175"/>
            <a:ext cx="23832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6" name="Isosceles Triangle 335"/>
          <p:cNvSpPr/>
          <p:nvPr/>
        </p:nvSpPr>
        <p:spPr>
          <a:xfrm rot="5400000">
            <a:off x="4576362" y="81534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61607" y="3274627"/>
            <a:ext cx="3469729" cy="25386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453122" y="3657600"/>
            <a:ext cx="3657600" cy="27432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FPGA</a:t>
            </a:r>
            <a:endParaRPr lang="en-US" sz="1200" dirty="0"/>
          </a:p>
        </p:txBody>
      </p:sp>
      <p:sp>
        <p:nvSpPr>
          <p:cNvPr id="6" name="Flowchart: Process 5"/>
          <p:cNvSpPr/>
          <p:nvPr/>
        </p:nvSpPr>
        <p:spPr>
          <a:xfrm>
            <a:off x="1018808" y="3793656"/>
            <a:ext cx="1089506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 Controller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7692" y="2258891"/>
            <a:ext cx="0" cy="1534766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98714" y="4697291"/>
            <a:ext cx="0" cy="879031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12" idx="3"/>
          </p:cNvCxnSpPr>
          <p:nvPr/>
        </p:nvCxnSpPr>
        <p:spPr>
          <a:xfrm flipH="1" flipV="1">
            <a:off x="2281922" y="2001491"/>
            <a:ext cx="699991" cy="4194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63264" y="2639891"/>
            <a:ext cx="1663836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61607" y="1572735"/>
            <a:ext cx="1720315" cy="85751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VRAM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01312" y="2427818"/>
            <a:ext cx="52759" cy="101370"/>
            <a:chOff x="985428" y="2723692"/>
            <a:chExt cx="52759" cy="101370"/>
          </a:xfrm>
        </p:grpSpPr>
        <p:sp>
          <p:nvSpPr>
            <p:cNvPr id="19" name="Isosceles Triangle 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01312" y="3350874"/>
            <a:ext cx="52759" cy="101370"/>
            <a:chOff x="985428" y="2723692"/>
            <a:chExt cx="52759" cy="101370"/>
          </a:xfrm>
        </p:grpSpPr>
        <p:sp>
          <p:nvSpPr>
            <p:cNvPr id="22" name="Isosceles Triangle 21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01311" y="3686284"/>
            <a:ext cx="52759" cy="101370"/>
            <a:chOff x="985428" y="2723692"/>
            <a:chExt cx="52759" cy="101370"/>
          </a:xfrm>
        </p:grpSpPr>
        <p:sp>
          <p:nvSpPr>
            <p:cNvPr id="25" name="Isosceles Triangle 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1175231" y="2757506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A0-A8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38612" y="2071386"/>
            <a:ext cx="817454" cy="0"/>
          </a:xfrm>
          <a:prstGeom prst="line">
            <a:avLst/>
          </a:prstGeom>
          <a:ln w="12700">
            <a:solidFill>
              <a:srgbClr val="FF99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 rot="5400000">
            <a:off x="4056119" y="2029426"/>
            <a:ext cx="52759" cy="101370"/>
            <a:chOff x="985428" y="2723692"/>
            <a:chExt cx="52759" cy="101370"/>
          </a:xfrm>
        </p:grpSpPr>
        <p:sp>
          <p:nvSpPr>
            <p:cNvPr id="34" name="Isosceles Triangle 33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lowchart: Process 35"/>
          <p:cNvSpPr/>
          <p:nvPr/>
        </p:nvSpPr>
        <p:spPr>
          <a:xfrm>
            <a:off x="4159635" y="1648520"/>
            <a:ext cx="686563" cy="3260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Boost Inverter</a:t>
            </a:r>
            <a:endParaRPr lang="en-US" sz="1200" dirty="0"/>
          </a:p>
        </p:txBody>
      </p:sp>
      <p:cxnSp>
        <p:nvCxnSpPr>
          <p:cNvPr id="37" name="Straight Connector 36"/>
          <p:cNvCxnSpPr>
            <a:endCxn id="36" idx="1"/>
          </p:cNvCxnSpPr>
          <p:nvPr/>
        </p:nvCxnSpPr>
        <p:spPr>
          <a:xfrm>
            <a:off x="4031813" y="1811521"/>
            <a:ext cx="127822" cy="0"/>
          </a:xfrm>
          <a:prstGeom prst="line">
            <a:avLst/>
          </a:prstGeom>
          <a:ln w="12700">
            <a:solidFill>
              <a:srgbClr val="996633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rot="5400000" flipV="1">
            <a:off x="4042693" y="178567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/>
          <p:cNvSpPr/>
          <p:nvPr/>
        </p:nvSpPr>
        <p:spPr>
          <a:xfrm>
            <a:off x="2870314" y="3787096"/>
            <a:ext cx="1066800" cy="90363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</a:t>
            </a:r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2981913" y="1572735"/>
            <a:ext cx="1049423" cy="8659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Display / Touchscreen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00612" y="1954091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i2c</a:t>
            </a:r>
            <a:endParaRPr lang="en-US" sz="1000" dirty="0"/>
          </a:p>
        </p:txBody>
      </p:sp>
      <p:sp>
        <p:nvSpPr>
          <p:cNvPr id="45" name="Flowchart: Process 44"/>
          <p:cNvSpPr/>
          <p:nvPr/>
        </p:nvSpPr>
        <p:spPr>
          <a:xfrm>
            <a:off x="561607" y="5573591"/>
            <a:ext cx="1587509" cy="7239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CPU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0225" y="274538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DQ0-DQ15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Isosceles Triangle 52"/>
          <p:cNvSpPr/>
          <p:nvPr/>
        </p:nvSpPr>
        <p:spPr>
          <a:xfrm rot="5400000">
            <a:off x="2592475" y="19803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270114" y="4697291"/>
            <a:ext cx="0" cy="87630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9918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#CS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63209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4682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239053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727314" y="4697291"/>
            <a:ext cx="0" cy="879031"/>
          </a:xfrm>
          <a:prstGeom prst="line">
            <a:avLst/>
          </a:prstGeom>
          <a:ln w="12700">
            <a:solidFill>
              <a:srgbClr val="FF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16968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146389" y="4973417"/>
            <a:ext cx="95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r>
              <a:rPr lang="en-US" sz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(18b)</a:t>
            </a:r>
            <a:endParaRPr lang="en-US" sz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1498714" y="2441028"/>
            <a:ext cx="0" cy="1352629"/>
          </a:xfrm>
          <a:prstGeom prst="line">
            <a:avLst/>
          </a:prstGeom>
          <a:ln w="12700">
            <a:solidFill>
              <a:srgbClr val="CC99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270114" y="2441027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991809" y="2795532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#CS</a:t>
            </a:r>
            <a:endParaRPr lang="en-US" sz="1000" dirty="0">
              <a:solidFill>
                <a:srgbClr val="CC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763209" y="2795532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1468257" y="243545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1239053" y="243545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1476412" y="3356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1240378" y="3356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2108314" y="3935291"/>
            <a:ext cx="762001" cy="0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08314" y="4087691"/>
            <a:ext cx="762001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Isosceles Triangle 90"/>
          <p:cNvSpPr/>
          <p:nvPr/>
        </p:nvSpPr>
        <p:spPr>
          <a:xfrm rot="5400000">
            <a:off x="2485794" y="406890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rot="5400000" flipV="1">
            <a:off x="2485794" y="391021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108314" y="368531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Serial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08314" y="409176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955914" y="4697291"/>
            <a:ext cx="0" cy="879384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55914" y="4849691"/>
            <a:ext cx="1066800" cy="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22714" y="4703956"/>
            <a:ext cx="0" cy="145735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>
            <a:off x="1925457" y="51087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431388" y="505179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2485794" y="4822754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12914" y="2432679"/>
            <a:ext cx="0" cy="3139285"/>
          </a:xfrm>
          <a:prstGeom prst="line">
            <a:avLst/>
          </a:prstGeom>
          <a:ln w="12700">
            <a:solidFill>
              <a:srgbClr val="00FF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82834" y="2428019"/>
            <a:ext cx="52759" cy="101370"/>
            <a:chOff x="985428" y="2723692"/>
            <a:chExt cx="52759" cy="101370"/>
          </a:xfrm>
        </p:grpSpPr>
        <p:sp>
          <p:nvSpPr>
            <p:cNvPr id="119" name="Isosceles Triangle 118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5744" y="3325691"/>
            <a:ext cx="52759" cy="101370"/>
            <a:chOff x="985428" y="2723692"/>
            <a:chExt cx="52759" cy="101370"/>
          </a:xfrm>
        </p:grpSpPr>
        <p:sp>
          <p:nvSpPr>
            <p:cNvPr id="125" name="Isosceles Triangle 124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75744" y="5474159"/>
            <a:ext cx="52759" cy="101370"/>
            <a:chOff x="985428" y="2723692"/>
            <a:chExt cx="52759" cy="101370"/>
          </a:xfrm>
        </p:grpSpPr>
        <p:sp>
          <p:nvSpPr>
            <p:cNvPr id="128" name="Isosceles Triangle 127"/>
            <p:cNvSpPr/>
            <p:nvPr/>
          </p:nvSpPr>
          <p:spPr>
            <a:xfrm>
              <a:off x="985428" y="2723692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 flipV="1">
              <a:off x="985428" y="2779343"/>
              <a:ext cx="52759" cy="4571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Isosceles Triangle 129"/>
          <p:cNvSpPr/>
          <p:nvPr/>
        </p:nvSpPr>
        <p:spPr>
          <a:xfrm>
            <a:off x="1477016" y="3737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>
            <a:off x="1247812" y="3737172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1955914" y="243769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16200000">
            <a:off x="1449009" y="279220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 / CAS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Isosceles Triangle 133"/>
          <p:cNvSpPr/>
          <p:nvPr/>
        </p:nvSpPr>
        <p:spPr>
          <a:xfrm>
            <a:off x="1924853" y="243212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926178" y="3352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>
            <a:off x="1933612" y="373384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3144657" y="2449075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2637752" y="2803580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3113596" y="2443501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/>
          <p:cNvSpPr/>
          <p:nvPr/>
        </p:nvSpPr>
        <p:spPr>
          <a:xfrm>
            <a:off x="3114921" y="3364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3122355" y="3745220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3373257" y="2446601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16200000">
            <a:off x="28663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HSYNC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Isosceles Triangle 143"/>
          <p:cNvSpPr/>
          <p:nvPr/>
        </p:nvSpPr>
        <p:spPr>
          <a:xfrm>
            <a:off x="3342196" y="24410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33435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33509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601857" y="2452563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16200000">
            <a:off x="3094952" y="2807068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3570796" y="2446989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3572121" y="3367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579555" y="3748708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830457" y="2446601"/>
            <a:ext cx="0" cy="1352630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6200000">
            <a:off x="3323552" y="2801106"/>
            <a:ext cx="80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SCLK</a:t>
            </a:r>
            <a:endParaRPr lang="en-US" sz="1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3799396" y="2441027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3800721" y="3361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3808155" y="3742746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214250" y="17840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SDQ0-SDQ15</a:t>
            </a:r>
            <a:endParaRPr lang="en-US" sz="1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2163264" y="2435453"/>
            <a:ext cx="0" cy="204438"/>
          </a:xfrm>
          <a:prstGeom prst="line">
            <a:avLst/>
          </a:prstGeom>
          <a:ln w="1270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2136884" y="2430873"/>
            <a:ext cx="52759" cy="45719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5695054" y="304800"/>
            <a:ext cx="321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Albert </a:t>
            </a:r>
            <a:r>
              <a:rPr lang="en-US" dirty="0" err="1" smtClean="0"/>
              <a:t>Gural</a:t>
            </a:r>
            <a:endParaRPr lang="en-US" dirty="0"/>
          </a:p>
          <a:p>
            <a:pPr algn="r"/>
            <a:r>
              <a:rPr lang="en-US" dirty="0" smtClean="0"/>
              <a:t>EE52 – FPGA </a:t>
            </a:r>
            <a:r>
              <a:rPr lang="en-US" dirty="0" smtClean="0"/>
              <a:t>Oscilloscope</a:t>
            </a:r>
          </a:p>
          <a:p>
            <a:pPr algn="r"/>
            <a:r>
              <a:rPr lang="en-US" dirty="0" smtClean="0"/>
              <a:t>Video Display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6600CC"/>
          </a:solidFill>
          <a:headEnd type="none" w="sm" len="sm"/>
          <a:tailEnd type="none" w="sm" len="sm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205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108</cp:revision>
  <dcterms:created xsi:type="dcterms:W3CDTF">2014-01-17T20:35:20Z</dcterms:created>
  <dcterms:modified xsi:type="dcterms:W3CDTF">2014-02-17T03:25:44Z</dcterms:modified>
</cp:coreProperties>
</file>