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  <a:srgbClr val="0000FF"/>
    <a:srgbClr val="33CC33"/>
    <a:srgbClr val="008000"/>
    <a:srgbClr val="00FFFF"/>
    <a:srgbClr val="FF00FF"/>
    <a:srgbClr val="FF9900"/>
    <a:srgbClr val="FFCC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0E71B-32EB-48BB-ACFC-DB0AFE2E6F1D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59457-3E22-4F1F-8E35-FEADE36F5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6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6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7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0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2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9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6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9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4" name="Straight Connector 423"/>
          <p:cNvCxnSpPr/>
          <p:nvPr/>
        </p:nvCxnSpPr>
        <p:spPr>
          <a:xfrm>
            <a:off x="1429997" y="3015000"/>
            <a:ext cx="1930132" cy="0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1568222" y="3152024"/>
            <a:ext cx="5101377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Flowchart: Process 49"/>
          <p:cNvSpPr/>
          <p:nvPr/>
        </p:nvSpPr>
        <p:spPr>
          <a:xfrm rot="16200000">
            <a:off x="3835216" y="5142094"/>
            <a:ext cx="2235567" cy="3048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                .</a:t>
            </a:r>
            <a:endParaRPr lang="en-US" sz="1200" dirty="0"/>
          </a:p>
        </p:txBody>
      </p:sp>
      <p:sp>
        <p:nvSpPr>
          <p:cNvPr id="209" name="Flowchart: Process 208"/>
          <p:cNvSpPr/>
          <p:nvPr/>
        </p:nvSpPr>
        <p:spPr>
          <a:xfrm>
            <a:off x="1120293" y="3377936"/>
            <a:ext cx="3469729" cy="253864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44" name="Flowchart: Process 43"/>
          <p:cNvSpPr/>
          <p:nvPr/>
        </p:nvSpPr>
        <p:spPr>
          <a:xfrm>
            <a:off x="1120293" y="1285913"/>
            <a:ext cx="3561357" cy="13715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Memory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4" name="Flowchart: Process 3"/>
          <p:cNvSpPr/>
          <p:nvPr/>
        </p:nvSpPr>
        <p:spPr>
          <a:xfrm>
            <a:off x="1011808" y="3760909"/>
            <a:ext cx="3657600" cy="274320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Flowchart: Process 4"/>
          <p:cNvSpPr/>
          <p:nvPr/>
        </p:nvSpPr>
        <p:spPr>
          <a:xfrm>
            <a:off x="1131127" y="3892762"/>
            <a:ext cx="983423" cy="118547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6" name="Flowchart: Process 5"/>
          <p:cNvSpPr/>
          <p:nvPr/>
        </p:nvSpPr>
        <p:spPr>
          <a:xfrm>
            <a:off x="2661598" y="4495800"/>
            <a:ext cx="1914801" cy="24895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</a:t>
            </a:r>
            <a:r>
              <a:rPr lang="en-US" sz="1200" dirty="0" err="1" smtClean="0"/>
              <a:t>Debouncer</a:t>
            </a:r>
            <a:endParaRPr lang="en-US" sz="1200" dirty="0"/>
          </a:p>
        </p:txBody>
      </p:sp>
      <p:sp>
        <p:nvSpPr>
          <p:cNvPr id="7" name="Flowchart: Process 6"/>
          <p:cNvSpPr/>
          <p:nvPr/>
        </p:nvSpPr>
        <p:spPr>
          <a:xfrm>
            <a:off x="2661598" y="3896965"/>
            <a:ext cx="1910402" cy="243163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VRAM Controller</a:t>
            </a:r>
            <a:endParaRPr lang="en-US" sz="1200" dirty="0"/>
          </a:p>
        </p:txBody>
      </p:sp>
      <p:sp>
        <p:nvSpPr>
          <p:cNvPr id="10" name="Flowchart: Process 9"/>
          <p:cNvSpPr/>
          <p:nvPr/>
        </p:nvSpPr>
        <p:spPr>
          <a:xfrm>
            <a:off x="352756" y="4700593"/>
            <a:ext cx="553233" cy="67819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Clock Logic</a:t>
            </a:r>
            <a:endParaRPr lang="en-US" sz="1200" dirty="0"/>
          </a:p>
        </p:txBody>
      </p:sp>
      <p:sp>
        <p:nvSpPr>
          <p:cNvPr id="11" name="Flowchart: Process 10"/>
          <p:cNvSpPr/>
          <p:nvPr/>
        </p:nvSpPr>
        <p:spPr>
          <a:xfrm>
            <a:off x="2661598" y="4800600"/>
            <a:ext cx="1914801" cy="24895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Rotary Switch Decoder</a:t>
            </a:r>
            <a:endParaRPr lang="en-US" sz="1200" dirty="0"/>
          </a:p>
        </p:txBody>
      </p:sp>
      <p:sp>
        <p:nvSpPr>
          <p:cNvPr id="22" name="Flowchart: Process 21"/>
          <p:cNvSpPr/>
          <p:nvPr/>
        </p:nvSpPr>
        <p:spPr>
          <a:xfrm>
            <a:off x="7216382" y="1646659"/>
            <a:ext cx="1695855" cy="45667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Triggering Switches</a:t>
            </a:r>
          </a:p>
          <a:p>
            <a:pPr algn="ctr"/>
            <a:r>
              <a:rPr lang="en-US" sz="1200" dirty="0" smtClean="0"/>
              <a:t>(enable, slope)</a:t>
            </a:r>
            <a:endParaRPr lang="en-US" sz="1200" dirty="0"/>
          </a:p>
        </p:txBody>
      </p:sp>
      <p:sp>
        <p:nvSpPr>
          <p:cNvPr id="23" name="Flowchart: Process 22"/>
          <p:cNvSpPr/>
          <p:nvPr/>
        </p:nvSpPr>
        <p:spPr>
          <a:xfrm>
            <a:off x="7216382" y="3506244"/>
            <a:ext cx="1695855" cy="60855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Channel A/B Vertical Sensitivity and Sweep Rate Rotary Switches</a:t>
            </a:r>
            <a:endParaRPr lang="en-US" sz="1200" dirty="0"/>
          </a:p>
        </p:txBody>
      </p:sp>
      <p:sp>
        <p:nvSpPr>
          <p:cNvPr id="27" name="Flowchart: Process 26"/>
          <p:cNvSpPr/>
          <p:nvPr/>
        </p:nvSpPr>
        <p:spPr>
          <a:xfrm>
            <a:off x="7216382" y="1285913"/>
            <a:ext cx="1695855" cy="28526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 Buttons</a:t>
            </a:r>
            <a:endParaRPr lang="en-US" sz="1200" dirty="0"/>
          </a:p>
        </p:txBody>
      </p:sp>
      <p:sp>
        <p:nvSpPr>
          <p:cNvPr id="31" name="Flowchart: Process 30"/>
          <p:cNvSpPr/>
          <p:nvPr/>
        </p:nvSpPr>
        <p:spPr>
          <a:xfrm>
            <a:off x="1122028" y="304800"/>
            <a:ext cx="1908349" cy="857511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Board Power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: 1.2V, 2.5V, 3.3V, 5.0V,</a:t>
            </a:r>
          </a:p>
          <a:p>
            <a:pPr algn="ctr"/>
            <a:r>
              <a:rPr lang="en-US" sz="1200" dirty="0" err="1" smtClean="0"/>
              <a:t>unreg</a:t>
            </a:r>
            <a:r>
              <a:rPr lang="en-US" sz="1200" dirty="0" smtClean="0"/>
              <a:t>: -12V, 12V</a:t>
            </a:r>
            <a:endParaRPr lang="en-US" sz="1200" dirty="0"/>
          </a:p>
        </p:txBody>
      </p:sp>
      <p:sp>
        <p:nvSpPr>
          <p:cNvPr id="32" name="Flowchart: Process 31"/>
          <p:cNvSpPr/>
          <p:nvPr/>
        </p:nvSpPr>
        <p:spPr>
          <a:xfrm>
            <a:off x="1241072" y="397349"/>
            <a:ext cx="1686289" cy="23156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12VDC Input</a:t>
            </a:r>
            <a:endParaRPr lang="en-US" sz="1200" dirty="0"/>
          </a:p>
        </p:txBody>
      </p:sp>
      <p:sp>
        <p:nvSpPr>
          <p:cNvPr id="33" name="Flowchart: Process 32"/>
          <p:cNvSpPr/>
          <p:nvPr/>
        </p:nvSpPr>
        <p:spPr>
          <a:xfrm>
            <a:off x="7216382" y="2178815"/>
            <a:ext cx="1692695" cy="38019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Trigger Level / Delay Rotary Switches</a:t>
            </a:r>
            <a:endParaRPr lang="en-US" sz="1200" dirty="0"/>
          </a:p>
        </p:txBody>
      </p:sp>
      <p:sp>
        <p:nvSpPr>
          <p:cNvPr id="34" name="Flowchart: Process 33"/>
          <p:cNvSpPr/>
          <p:nvPr/>
        </p:nvSpPr>
        <p:spPr>
          <a:xfrm>
            <a:off x="7216382" y="2634489"/>
            <a:ext cx="1692695" cy="35978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A,B Vertical / Horizontal Offset Potentiometers</a:t>
            </a:r>
            <a:endParaRPr lang="en-US" sz="1200" dirty="0"/>
          </a:p>
        </p:txBody>
      </p:sp>
      <p:sp>
        <p:nvSpPr>
          <p:cNvPr id="36" name="Flowchart: Process 35"/>
          <p:cNvSpPr/>
          <p:nvPr/>
        </p:nvSpPr>
        <p:spPr>
          <a:xfrm>
            <a:off x="6553199" y="2632497"/>
            <a:ext cx="530240" cy="361778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</a:t>
            </a:r>
            <a:endParaRPr lang="en-US" sz="1200" dirty="0"/>
          </a:p>
        </p:txBody>
      </p:sp>
      <p:sp>
        <p:nvSpPr>
          <p:cNvPr id="39" name="Flowchart: Process 38"/>
          <p:cNvSpPr/>
          <p:nvPr/>
        </p:nvSpPr>
        <p:spPr>
          <a:xfrm>
            <a:off x="2168255" y="1676044"/>
            <a:ext cx="857511" cy="85751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DRAM</a:t>
            </a:r>
            <a:endParaRPr lang="en-US" sz="1200" dirty="0"/>
          </a:p>
        </p:txBody>
      </p:sp>
      <p:sp>
        <p:nvSpPr>
          <p:cNvPr id="15" name="Flowchart: Process 14"/>
          <p:cNvSpPr/>
          <p:nvPr/>
        </p:nvSpPr>
        <p:spPr>
          <a:xfrm>
            <a:off x="6881700" y="5638800"/>
            <a:ext cx="934640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High-Z Gain</a:t>
            </a:r>
            <a:endParaRPr lang="en-US" sz="1200" dirty="0"/>
          </a:p>
        </p:txBody>
      </p:sp>
      <p:sp>
        <p:nvSpPr>
          <p:cNvPr id="16" name="Flowchart: Process 15"/>
          <p:cNvSpPr/>
          <p:nvPr/>
        </p:nvSpPr>
        <p:spPr>
          <a:xfrm>
            <a:off x="6801788" y="6175331"/>
            <a:ext cx="1014551" cy="33194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Channel A In</a:t>
            </a:r>
            <a:endParaRPr lang="en-US" sz="1200" dirty="0"/>
          </a:p>
        </p:txBody>
      </p:sp>
      <p:sp>
        <p:nvSpPr>
          <p:cNvPr id="17" name="Flowchart: Process 16"/>
          <p:cNvSpPr/>
          <p:nvPr/>
        </p:nvSpPr>
        <p:spPr>
          <a:xfrm>
            <a:off x="6881700" y="4848298"/>
            <a:ext cx="934640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Fast ADC</a:t>
            </a:r>
            <a:endParaRPr lang="en-US" sz="1200" dirty="0"/>
          </a:p>
        </p:txBody>
      </p:sp>
      <p:sp>
        <p:nvSpPr>
          <p:cNvPr id="18" name="Flowchart: Process 17"/>
          <p:cNvSpPr/>
          <p:nvPr/>
        </p:nvSpPr>
        <p:spPr>
          <a:xfrm>
            <a:off x="7980871" y="5638800"/>
            <a:ext cx="934528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High-Z Gain</a:t>
            </a:r>
            <a:endParaRPr lang="en-US" sz="1200" dirty="0"/>
          </a:p>
        </p:txBody>
      </p:sp>
      <p:sp>
        <p:nvSpPr>
          <p:cNvPr id="19" name="Flowchart: Process 18"/>
          <p:cNvSpPr/>
          <p:nvPr/>
        </p:nvSpPr>
        <p:spPr>
          <a:xfrm>
            <a:off x="7900848" y="6175331"/>
            <a:ext cx="1014551" cy="33194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Channel B In</a:t>
            </a:r>
            <a:endParaRPr lang="en-US" sz="1200" dirty="0"/>
          </a:p>
        </p:txBody>
      </p:sp>
      <p:sp>
        <p:nvSpPr>
          <p:cNvPr id="20" name="Flowchart: Process 19"/>
          <p:cNvSpPr/>
          <p:nvPr/>
        </p:nvSpPr>
        <p:spPr>
          <a:xfrm>
            <a:off x="7980872" y="4848298"/>
            <a:ext cx="934528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Fast ADC</a:t>
            </a:r>
            <a:endParaRPr lang="en-US" sz="1200" dirty="0"/>
          </a:p>
        </p:txBody>
      </p:sp>
      <p:sp>
        <p:nvSpPr>
          <p:cNvPr id="38" name="Flowchart: Process 37"/>
          <p:cNvSpPr/>
          <p:nvPr/>
        </p:nvSpPr>
        <p:spPr>
          <a:xfrm>
            <a:off x="5695054" y="6172169"/>
            <a:ext cx="1014551" cy="33194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8-bit Logic In</a:t>
            </a:r>
            <a:endParaRPr lang="en-US" sz="1200" dirty="0"/>
          </a:p>
        </p:txBody>
      </p:sp>
      <p:sp>
        <p:nvSpPr>
          <p:cNvPr id="41" name="Flowchart: Process 40"/>
          <p:cNvSpPr/>
          <p:nvPr/>
        </p:nvSpPr>
        <p:spPr>
          <a:xfrm>
            <a:off x="7216384" y="3069754"/>
            <a:ext cx="1695855" cy="36101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DC/AC/GND Select (A/B)</a:t>
            </a:r>
          </a:p>
          <a:p>
            <a:pPr algn="ctr"/>
            <a:r>
              <a:rPr lang="en-US" sz="1200" dirty="0" smtClean="0"/>
              <a:t>A/B/Dual/Logic Select</a:t>
            </a:r>
            <a:endParaRPr lang="en-US" sz="1200" dirty="0"/>
          </a:p>
        </p:txBody>
      </p:sp>
      <p:sp>
        <p:nvSpPr>
          <p:cNvPr id="45" name="Flowchart: Process 44"/>
          <p:cNvSpPr/>
          <p:nvPr/>
        </p:nvSpPr>
        <p:spPr>
          <a:xfrm>
            <a:off x="1213060" y="1676044"/>
            <a:ext cx="857511" cy="85751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EEPROM</a:t>
            </a:r>
            <a:endParaRPr lang="en-US" sz="1200" dirty="0"/>
          </a:p>
        </p:txBody>
      </p:sp>
      <p:sp>
        <p:nvSpPr>
          <p:cNvPr id="46" name="Flowchart: Process 45"/>
          <p:cNvSpPr/>
          <p:nvPr/>
        </p:nvSpPr>
        <p:spPr>
          <a:xfrm>
            <a:off x="3122250" y="304801"/>
            <a:ext cx="1447800" cy="857511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 / Touchscreen</a:t>
            </a:r>
          </a:p>
        </p:txBody>
      </p:sp>
      <p:sp>
        <p:nvSpPr>
          <p:cNvPr id="48" name="Flowchart: Process 47"/>
          <p:cNvSpPr/>
          <p:nvPr/>
        </p:nvSpPr>
        <p:spPr>
          <a:xfrm>
            <a:off x="2661598" y="6044765"/>
            <a:ext cx="491177" cy="3518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MUX</a:t>
            </a:r>
            <a:endParaRPr lang="en-US" sz="1200" dirty="0"/>
          </a:p>
        </p:txBody>
      </p:sp>
      <p:sp>
        <p:nvSpPr>
          <p:cNvPr id="49" name="Flowchart: Process 48"/>
          <p:cNvSpPr/>
          <p:nvPr/>
        </p:nvSpPr>
        <p:spPr>
          <a:xfrm>
            <a:off x="2661598" y="5410200"/>
            <a:ext cx="1908452" cy="24280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Real-time Math (FFT)</a:t>
            </a:r>
            <a:endParaRPr lang="en-US" sz="1200" dirty="0"/>
          </a:p>
        </p:txBody>
      </p:sp>
      <p:sp>
        <p:nvSpPr>
          <p:cNvPr id="64" name="Flowchart: Process 63"/>
          <p:cNvSpPr/>
          <p:nvPr/>
        </p:nvSpPr>
        <p:spPr>
          <a:xfrm>
            <a:off x="6881700" y="4343400"/>
            <a:ext cx="2030537" cy="16996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Voltage Reference</a:t>
            </a:r>
            <a:endParaRPr lang="en-US" sz="1200" dirty="0"/>
          </a:p>
        </p:txBody>
      </p:sp>
      <p:sp>
        <p:nvSpPr>
          <p:cNvPr id="96" name="Flowchart: Process 95"/>
          <p:cNvSpPr/>
          <p:nvPr/>
        </p:nvSpPr>
        <p:spPr>
          <a:xfrm>
            <a:off x="1131129" y="5290160"/>
            <a:ext cx="983421" cy="466396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JTAG Control</a:t>
            </a:r>
            <a:endParaRPr lang="en-US" sz="1200" dirty="0"/>
          </a:p>
        </p:txBody>
      </p:sp>
      <p:sp>
        <p:nvSpPr>
          <p:cNvPr id="97" name="Flowchart: Process 96"/>
          <p:cNvSpPr/>
          <p:nvPr/>
        </p:nvSpPr>
        <p:spPr>
          <a:xfrm>
            <a:off x="351769" y="5507601"/>
            <a:ext cx="553233" cy="49791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JTAG</a:t>
            </a:r>
            <a:endParaRPr lang="en-US" sz="1200" dirty="0"/>
          </a:p>
        </p:txBody>
      </p:sp>
      <p:sp>
        <p:nvSpPr>
          <p:cNvPr id="98" name="Flowchart: Process 97"/>
          <p:cNvSpPr/>
          <p:nvPr/>
        </p:nvSpPr>
        <p:spPr>
          <a:xfrm>
            <a:off x="351768" y="6148568"/>
            <a:ext cx="553233" cy="24895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USB</a:t>
            </a:r>
            <a:endParaRPr lang="en-US" sz="1200" dirty="0"/>
          </a:p>
        </p:txBody>
      </p:sp>
      <p:sp>
        <p:nvSpPr>
          <p:cNvPr id="101" name="Flowchart: Process 100"/>
          <p:cNvSpPr/>
          <p:nvPr/>
        </p:nvSpPr>
        <p:spPr>
          <a:xfrm>
            <a:off x="5696562" y="5911217"/>
            <a:ext cx="1014551" cy="17877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Protection</a:t>
            </a:r>
            <a:endParaRPr lang="en-US" sz="1200" dirty="0"/>
          </a:p>
        </p:txBody>
      </p:sp>
      <p:sp>
        <p:nvSpPr>
          <p:cNvPr id="104" name="Flowchart: Process 103"/>
          <p:cNvSpPr/>
          <p:nvPr/>
        </p:nvSpPr>
        <p:spPr>
          <a:xfrm>
            <a:off x="1222054" y="4350274"/>
            <a:ext cx="822129" cy="19226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CS Logic</a:t>
            </a:r>
            <a:endParaRPr lang="en-US" sz="1200" dirty="0"/>
          </a:p>
        </p:txBody>
      </p:sp>
      <p:sp>
        <p:nvSpPr>
          <p:cNvPr id="105" name="Flowchart: Process 104"/>
          <p:cNvSpPr/>
          <p:nvPr/>
        </p:nvSpPr>
        <p:spPr>
          <a:xfrm>
            <a:off x="1218193" y="4623638"/>
            <a:ext cx="820397" cy="36270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Interrupt Controller</a:t>
            </a:r>
            <a:endParaRPr lang="en-US" sz="1200" dirty="0"/>
          </a:p>
        </p:txBody>
      </p:sp>
      <p:sp>
        <p:nvSpPr>
          <p:cNvPr id="106" name="Flowchart: Process 105"/>
          <p:cNvSpPr/>
          <p:nvPr/>
        </p:nvSpPr>
        <p:spPr>
          <a:xfrm>
            <a:off x="1131126" y="5841501"/>
            <a:ext cx="1260939" cy="555123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Channel Input Queues (FIFO)</a:t>
            </a:r>
            <a:endParaRPr lang="en-US" sz="1200" dirty="0"/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302913" y="4080782"/>
            <a:ext cx="9968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299440" y="4386259"/>
            <a:ext cx="9968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02913" y="4081459"/>
            <a:ext cx="0" cy="6540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524" y="4324459"/>
            <a:ext cx="0" cy="6180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46429" y="4126629"/>
            <a:ext cx="0" cy="219876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196586" y="4239383"/>
            <a:ext cx="49843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351771" y="3892763"/>
            <a:ext cx="553233" cy="67819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WDT/Reset Logic</a:t>
            </a:r>
            <a:endParaRPr lang="en-US" sz="1200" dirty="0"/>
          </a:p>
        </p:txBody>
      </p:sp>
      <p:cxnSp>
        <p:nvCxnSpPr>
          <p:cNvPr id="124" name="Straight Connector 123"/>
          <p:cNvCxnSpPr/>
          <p:nvPr/>
        </p:nvCxnSpPr>
        <p:spPr>
          <a:xfrm flipH="1">
            <a:off x="246554" y="4876123"/>
            <a:ext cx="9968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43081" y="5181600"/>
            <a:ext cx="9968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46554" y="4876800"/>
            <a:ext cx="0" cy="6540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40165" y="5127446"/>
            <a:ext cx="0" cy="54154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169028" y="4948043"/>
            <a:ext cx="15269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166799" y="5117843"/>
            <a:ext cx="15269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69028" y="4989107"/>
            <a:ext cx="151971" cy="8913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905004" y="4198527"/>
            <a:ext cx="226123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97" idx="2"/>
            <a:endCxn id="98" idx="0"/>
          </p:cNvCxnSpPr>
          <p:nvPr/>
        </p:nvCxnSpPr>
        <p:spPr>
          <a:xfrm flipH="1">
            <a:off x="628385" y="6005511"/>
            <a:ext cx="1" cy="143057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7" idx="1"/>
          </p:cNvCxnSpPr>
          <p:nvPr/>
        </p:nvCxnSpPr>
        <p:spPr>
          <a:xfrm flipH="1">
            <a:off x="2114550" y="4018547"/>
            <a:ext cx="547048" cy="0"/>
          </a:xfrm>
          <a:prstGeom prst="line">
            <a:avLst/>
          </a:prstGeom>
          <a:ln w="12700"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5" idx="2"/>
            <a:endCxn id="96" idx="0"/>
          </p:cNvCxnSpPr>
          <p:nvPr/>
        </p:nvCxnSpPr>
        <p:spPr>
          <a:xfrm>
            <a:off x="1622839" y="5078241"/>
            <a:ext cx="1" cy="211919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 flipV="1">
            <a:off x="905001" y="5638442"/>
            <a:ext cx="226128" cy="1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2114550" y="4620278"/>
            <a:ext cx="538049" cy="0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1" idx="1"/>
          </p:cNvCxnSpPr>
          <p:nvPr/>
        </p:nvCxnSpPr>
        <p:spPr>
          <a:xfrm flipH="1">
            <a:off x="2114550" y="4925078"/>
            <a:ext cx="547048" cy="0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48" idx="1"/>
          </p:cNvCxnSpPr>
          <p:nvPr/>
        </p:nvCxnSpPr>
        <p:spPr>
          <a:xfrm flipH="1">
            <a:off x="2387100" y="6220695"/>
            <a:ext cx="274498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3" name="Flowchart: Process 222"/>
          <p:cNvSpPr/>
          <p:nvPr/>
        </p:nvSpPr>
        <p:spPr>
          <a:xfrm>
            <a:off x="2661598" y="4191000"/>
            <a:ext cx="1909652" cy="241382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c Controller</a:t>
            </a:r>
            <a:endParaRPr lang="en-US" sz="1200" dirty="0"/>
          </a:p>
        </p:txBody>
      </p:sp>
      <p:cxnSp>
        <p:nvCxnSpPr>
          <p:cNvPr id="265" name="Straight Connector 264"/>
          <p:cNvCxnSpPr/>
          <p:nvPr/>
        </p:nvCxnSpPr>
        <p:spPr>
          <a:xfrm flipV="1">
            <a:off x="3230514" y="1159474"/>
            <a:ext cx="0" cy="2737491"/>
          </a:xfrm>
          <a:prstGeom prst="line">
            <a:avLst/>
          </a:prstGeom>
          <a:ln w="12700">
            <a:solidFill>
              <a:srgbClr val="FF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33" idx="1"/>
          </p:cNvCxnSpPr>
          <p:nvPr/>
        </p:nvCxnSpPr>
        <p:spPr>
          <a:xfrm flipH="1">
            <a:off x="5297999" y="2368913"/>
            <a:ext cx="1918383" cy="0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34" idx="1"/>
          </p:cNvCxnSpPr>
          <p:nvPr/>
        </p:nvCxnSpPr>
        <p:spPr>
          <a:xfrm flipH="1" flipV="1">
            <a:off x="7083439" y="2814382"/>
            <a:ext cx="132943" cy="1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1295399" y="2533555"/>
            <a:ext cx="0" cy="1359208"/>
          </a:xfrm>
          <a:prstGeom prst="line">
            <a:avLst/>
          </a:prstGeom>
          <a:ln w="12700"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1429999" y="2533555"/>
            <a:ext cx="0" cy="1359208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640620" y="2533556"/>
            <a:ext cx="1" cy="362044"/>
          </a:xfrm>
          <a:prstGeom prst="line">
            <a:avLst/>
          </a:prstGeom>
          <a:ln w="12700">
            <a:solidFill>
              <a:srgbClr val="CC99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1295399" y="2779189"/>
            <a:ext cx="964222" cy="0"/>
          </a:xfrm>
          <a:prstGeom prst="line">
            <a:avLst/>
          </a:prstGeom>
          <a:ln w="12700"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259621" y="2533555"/>
            <a:ext cx="0" cy="245634"/>
          </a:xfrm>
          <a:prstGeom prst="line">
            <a:avLst/>
          </a:prstGeom>
          <a:ln w="12700"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1705199" y="2895600"/>
            <a:ext cx="1902580" cy="0"/>
          </a:xfrm>
          <a:prstGeom prst="line">
            <a:avLst/>
          </a:prstGeom>
          <a:ln w="12700">
            <a:solidFill>
              <a:srgbClr val="CC99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1705199" y="2533557"/>
            <a:ext cx="0" cy="1357406"/>
          </a:xfrm>
          <a:prstGeom prst="line">
            <a:avLst/>
          </a:prstGeom>
          <a:ln w="12700">
            <a:solidFill>
              <a:srgbClr val="CC99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flipV="1">
            <a:off x="3607780" y="2533555"/>
            <a:ext cx="0" cy="362045"/>
          </a:xfrm>
          <a:prstGeom prst="line">
            <a:avLst/>
          </a:prstGeom>
          <a:ln w="12700">
            <a:solidFill>
              <a:srgbClr val="CC99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stCxn id="27" idx="1"/>
          </p:cNvCxnSpPr>
          <p:nvPr/>
        </p:nvCxnSpPr>
        <p:spPr>
          <a:xfrm flipH="1">
            <a:off x="5203199" y="1428547"/>
            <a:ext cx="2013183" cy="0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5203199" y="1418043"/>
            <a:ext cx="0" cy="3202024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22" idx="1"/>
          </p:cNvCxnSpPr>
          <p:nvPr/>
        </p:nvCxnSpPr>
        <p:spPr>
          <a:xfrm flipH="1">
            <a:off x="5203199" y="1874998"/>
            <a:ext cx="2013183" cy="0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41" idx="1"/>
          </p:cNvCxnSpPr>
          <p:nvPr/>
        </p:nvCxnSpPr>
        <p:spPr>
          <a:xfrm flipH="1" flipV="1">
            <a:off x="5203200" y="3248494"/>
            <a:ext cx="2013184" cy="1766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23" idx="1"/>
          </p:cNvCxnSpPr>
          <p:nvPr/>
        </p:nvCxnSpPr>
        <p:spPr>
          <a:xfrm flipH="1">
            <a:off x="5297999" y="3810522"/>
            <a:ext cx="1918383" cy="0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V="1">
            <a:off x="5555621" y="5739189"/>
            <a:ext cx="0" cy="582848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5557838" y="5739189"/>
            <a:ext cx="218962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stCxn id="38" idx="0"/>
            <a:endCxn id="101" idx="2"/>
          </p:cNvCxnSpPr>
          <p:nvPr/>
        </p:nvCxnSpPr>
        <p:spPr>
          <a:xfrm flipV="1">
            <a:off x="6202330" y="6089996"/>
            <a:ext cx="1508" cy="82173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16" idx="0"/>
          </p:cNvCxnSpPr>
          <p:nvPr/>
        </p:nvCxnSpPr>
        <p:spPr>
          <a:xfrm flipV="1">
            <a:off x="7309064" y="6096000"/>
            <a:ext cx="0" cy="79331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>
            <a:stCxn id="19" idx="0"/>
          </p:cNvCxnSpPr>
          <p:nvPr/>
        </p:nvCxnSpPr>
        <p:spPr>
          <a:xfrm flipH="1" flipV="1">
            <a:off x="8408123" y="6089975"/>
            <a:ext cx="1" cy="85356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stCxn id="15" idx="0"/>
            <a:endCxn id="17" idx="2"/>
          </p:cNvCxnSpPr>
          <p:nvPr/>
        </p:nvCxnSpPr>
        <p:spPr>
          <a:xfrm flipV="1">
            <a:off x="7349020" y="5028781"/>
            <a:ext cx="0" cy="610019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>
            <a:stCxn id="18" idx="0"/>
            <a:endCxn id="20" idx="2"/>
          </p:cNvCxnSpPr>
          <p:nvPr/>
        </p:nvCxnSpPr>
        <p:spPr>
          <a:xfrm flipV="1">
            <a:off x="8448135" y="5028781"/>
            <a:ext cx="1" cy="610019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>
            <a:stCxn id="20" idx="0"/>
          </p:cNvCxnSpPr>
          <p:nvPr/>
        </p:nvCxnSpPr>
        <p:spPr>
          <a:xfrm flipH="1" flipV="1">
            <a:off x="8448135" y="4531290"/>
            <a:ext cx="1" cy="317008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>
            <a:stCxn id="17" idx="0"/>
          </p:cNvCxnSpPr>
          <p:nvPr/>
        </p:nvCxnSpPr>
        <p:spPr>
          <a:xfrm flipV="1">
            <a:off x="7349020" y="4531290"/>
            <a:ext cx="0" cy="317008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flipV="1">
            <a:off x="7162799" y="4689794"/>
            <a:ext cx="0" cy="158505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flipV="1">
            <a:off x="8276999" y="4772022"/>
            <a:ext cx="0" cy="76108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>
            <a:off x="5386385" y="4686304"/>
            <a:ext cx="1781400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5386385" y="4689794"/>
            <a:ext cx="0" cy="1225228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>
            <a:stCxn id="841" idx="3"/>
          </p:cNvCxnSpPr>
          <p:nvPr/>
        </p:nvCxnSpPr>
        <p:spPr>
          <a:xfrm>
            <a:off x="4407336" y="5915800"/>
            <a:ext cx="979049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 flipV="1">
            <a:off x="7162799" y="5189731"/>
            <a:ext cx="0" cy="75492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 flipV="1">
            <a:off x="8276999" y="5196768"/>
            <a:ext cx="0" cy="68286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 flipH="1" flipV="1">
            <a:off x="6775408" y="5196767"/>
            <a:ext cx="1501595" cy="1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>
            <a:stCxn id="223" idx="3"/>
          </p:cNvCxnSpPr>
          <p:nvPr/>
        </p:nvCxnSpPr>
        <p:spPr>
          <a:xfrm>
            <a:off x="4571250" y="4311691"/>
            <a:ext cx="2204158" cy="0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>
            <a:off x="6775119" y="2994275"/>
            <a:ext cx="0" cy="2563941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>
            <a:stCxn id="6" idx="3"/>
          </p:cNvCxnSpPr>
          <p:nvPr/>
        </p:nvCxnSpPr>
        <p:spPr>
          <a:xfrm>
            <a:off x="4576399" y="4620278"/>
            <a:ext cx="626800" cy="0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>
            <a:stCxn id="11" idx="3"/>
          </p:cNvCxnSpPr>
          <p:nvPr/>
        </p:nvCxnSpPr>
        <p:spPr>
          <a:xfrm>
            <a:off x="4576399" y="4925078"/>
            <a:ext cx="721600" cy="0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 flipV="1">
            <a:off x="5297999" y="2368914"/>
            <a:ext cx="0" cy="2553155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>
            <a:stCxn id="565" idx="3"/>
          </p:cNvCxnSpPr>
          <p:nvPr/>
        </p:nvCxnSpPr>
        <p:spPr>
          <a:xfrm flipV="1">
            <a:off x="1568221" y="2533556"/>
            <a:ext cx="1" cy="1352643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V="1">
            <a:off x="2388580" y="2533555"/>
            <a:ext cx="0" cy="481445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 flipH="1">
            <a:off x="3360130" y="2533555"/>
            <a:ext cx="1200" cy="481445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 flipH="1">
            <a:off x="2517978" y="2533555"/>
            <a:ext cx="1" cy="618469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3483955" y="1159474"/>
            <a:ext cx="1" cy="1995195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6669599" y="2994275"/>
            <a:ext cx="0" cy="1612565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6669599" y="4606840"/>
            <a:ext cx="1240800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7903199" y="4606840"/>
            <a:ext cx="0" cy="1122202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>
            <a:stCxn id="17" idx="3"/>
            <a:endCxn id="20" idx="1"/>
          </p:cNvCxnSpPr>
          <p:nvPr/>
        </p:nvCxnSpPr>
        <p:spPr>
          <a:xfrm>
            <a:off x="7816340" y="4938540"/>
            <a:ext cx="164532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3123450" y="1676044"/>
            <a:ext cx="1447800" cy="85751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  <a:r>
              <a:rPr lang="en-US" sz="1200" dirty="0" smtClean="0"/>
              <a:t>RAM</a:t>
            </a:r>
            <a:endParaRPr lang="en-US" sz="1200" dirty="0"/>
          </a:p>
        </p:txBody>
      </p:sp>
      <p:cxnSp>
        <p:nvCxnSpPr>
          <p:cNvPr id="483" name="Straight Connector 482"/>
          <p:cNvCxnSpPr/>
          <p:nvPr/>
        </p:nvCxnSpPr>
        <p:spPr>
          <a:xfrm>
            <a:off x="7816340" y="5729042"/>
            <a:ext cx="164531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>
            <a:endCxn id="18" idx="2"/>
          </p:cNvCxnSpPr>
          <p:nvPr/>
        </p:nvCxnSpPr>
        <p:spPr>
          <a:xfrm flipH="1" flipV="1">
            <a:off x="8448135" y="5819283"/>
            <a:ext cx="1" cy="152401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>
            <a:endCxn id="15" idx="2"/>
          </p:cNvCxnSpPr>
          <p:nvPr/>
        </p:nvCxnSpPr>
        <p:spPr>
          <a:xfrm flipV="1">
            <a:off x="7349020" y="5819283"/>
            <a:ext cx="0" cy="151662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1" name="TextBox 550"/>
          <p:cNvSpPr txBox="1"/>
          <p:nvPr/>
        </p:nvSpPr>
        <p:spPr>
          <a:xfrm>
            <a:off x="5695054" y="304800"/>
            <a:ext cx="321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Albert </a:t>
            </a:r>
            <a:r>
              <a:rPr lang="en-US" dirty="0" err="1" smtClean="0"/>
              <a:t>Gural</a:t>
            </a:r>
            <a:endParaRPr lang="en-US" dirty="0"/>
          </a:p>
          <a:p>
            <a:pPr algn="r"/>
            <a:r>
              <a:rPr lang="en-US" dirty="0" smtClean="0"/>
              <a:t>EE52 – FPGA Oscilloscope</a:t>
            </a:r>
            <a:endParaRPr lang="en-US" dirty="0"/>
          </a:p>
        </p:txBody>
      </p:sp>
      <p:sp>
        <p:nvSpPr>
          <p:cNvPr id="557" name="Isosceles Triangle 556"/>
          <p:cNvSpPr/>
          <p:nvPr/>
        </p:nvSpPr>
        <p:spPr>
          <a:xfrm>
            <a:off x="1269019" y="253388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Isosceles Triangle 557"/>
          <p:cNvSpPr/>
          <p:nvPr/>
        </p:nvSpPr>
        <p:spPr>
          <a:xfrm>
            <a:off x="2233241" y="252963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Isosceles Triangle 559"/>
          <p:cNvSpPr/>
          <p:nvPr/>
        </p:nvSpPr>
        <p:spPr>
          <a:xfrm>
            <a:off x="1269019" y="347900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Isosceles Triangle 560"/>
          <p:cNvSpPr/>
          <p:nvPr/>
        </p:nvSpPr>
        <p:spPr>
          <a:xfrm>
            <a:off x="1269019" y="384048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Isosceles Triangle 564"/>
          <p:cNvSpPr/>
          <p:nvPr/>
        </p:nvSpPr>
        <p:spPr>
          <a:xfrm>
            <a:off x="1541841" y="384048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Isosceles Triangle 565"/>
          <p:cNvSpPr/>
          <p:nvPr/>
        </p:nvSpPr>
        <p:spPr>
          <a:xfrm>
            <a:off x="1542524" y="253112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Isosceles Triangle 566"/>
          <p:cNvSpPr/>
          <p:nvPr/>
        </p:nvSpPr>
        <p:spPr>
          <a:xfrm>
            <a:off x="2492375" y="253388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Isosceles Triangle 567"/>
          <p:cNvSpPr/>
          <p:nvPr/>
        </p:nvSpPr>
        <p:spPr>
          <a:xfrm>
            <a:off x="3457575" y="253598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Isosceles Triangle 568"/>
          <p:cNvSpPr/>
          <p:nvPr/>
        </p:nvSpPr>
        <p:spPr>
          <a:xfrm>
            <a:off x="1539693" y="347900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0" name="Group 569"/>
          <p:cNvGrpSpPr/>
          <p:nvPr/>
        </p:nvGrpSpPr>
        <p:grpSpPr>
          <a:xfrm>
            <a:off x="1403619" y="3788521"/>
            <a:ext cx="52759" cy="101370"/>
            <a:chOff x="985428" y="2723692"/>
            <a:chExt cx="52759" cy="101370"/>
          </a:xfrm>
        </p:grpSpPr>
        <p:sp>
          <p:nvSpPr>
            <p:cNvPr id="571" name="Isosceles Triangle 570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Isosceles Triangle 571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3" name="Group 572"/>
          <p:cNvGrpSpPr/>
          <p:nvPr/>
        </p:nvGrpSpPr>
        <p:grpSpPr>
          <a:xfrm>
            <a:off x="1403618" y="3451179"/>
            <a:ext cx="52759" cy="101370"/>
            <a:chOff x="985428" y="2723692"/>
            <a:chExt cx="52759" cy="101370"/>
          </a:xfrm>
        </p:grpSpPr>
        <p:sp>
          <p:nvSpPr>
            <p:cNvPr id="574" name="Isosceles Triangle 573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Isosceles Triangle 574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6" name="Group 575"/>
          <p:cNvGrpSpPr/>
          <p:nvPr/>
        </p:nvGrpSpPr>
        <p:grpSpPr>
          <a:xfrm>
            <a:off x="2362200" y="2531127"/>
            <a:ext cx="52759" cy="101370"/>
            <a:chOff x="985428" y="2723692"/>
            <a:chExt cx="52759" cy="101370"/>
          </a:xfrm>
        </p:grpSpPr>
        <p:sp>
          <p:nvSpPr>
            <p:cNvPr id="577" name="Isosceles Triangle 576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Isosceles Triangle 577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9" name="Isosceles Triangle 578"/>
          <p:cNvSpPr/>
          <p:nvPr/>
        </p:nvSpPr>
        <p:spPr>
          <a:xfrm>
            <a:off x="1403619" y="253298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Isosceles Triangle 579"/>
          <p:cNvSpPr/>
          <p:nvPr/>
        </p:nvSpPr>
        <p:spPr>
          <a:xfrm>
            <a:off x="1678819" y="253388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Isosceles Triangle 580"/>
          <p:cNvSpPr/>
          <p:nvPr/>
        </p:nvSpPr>
        <p:spPr>
          <a:xfrm>
            <a:off x="2614241" y="25362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Isosceles Triangle 581"/>
          <p:cNvSpPr/>
          <p:nvPr/>
        </p:nvSpPr>
        <p:spPr>
          <a:xfrm>
            <a:off x="3581400" y="253447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Isosceles Triangle 582"/>
          <p:cNvSpPr/>
          <p:nvPr/>
        </p:nvSpPr>
        <p:spPr>
          <a:xfrm>
            <a:off x="1683600" y="347900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Isosceles Triangle 583"/>
          <p:cNvSpPr/>
          <p:nvPr/>
        </p:nvSpPr>
        <p:spPr>
          <a:xfrm>
            <a:off x="1683601" y="384048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5" name="Group 584"/>
          <p:cNvGrpSpPr/>
          <p:nvPr/>
        </p:nvGrpSpPr>
        <p:grpSpPr>
          <a:xfrm>
            <a:off x="3333750" y="2533555"/>
            <a:ext cx="52759" cy="101370"/>
            <a:chOff x="985428" y="2723692"/>
            <a:chExt cx="52759" cy="101370"/>
          </a:xfrm>
        </p:grpSpPr>
        <p:sp>
          <p:nvSpPr>
            <p:cNvPr id="586" name="Isosceles Triangle 585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Isosceles Triangle 586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3204134" y="2531127"/>
            <a:ext cx="52759" cy="101370"/>
            <a:chOff x="985428" y="2723692"/>
            <a:chExt cx="52759" cy="101370"/>
          </a:xfrm>
        </p:grpSpPr>
        <p:sp>
          <p:nvSpPr>
            <p:cNvPr id="589" name="Isosceles Triangle 588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Isosceles Triangle 589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1" name="Group 590"/>
          <p:cNvGrpSpPr/>
          <p:nvPr/>
        </p:nvGrpSpPr>
        <p:grpSpPr>
          <a:xfrm>
            <a:off x="3204134" y="3454183"/>
            <a:ext cx="52759" cy="101370"/>
            <a:chOff x="985428" y="2723692"/>
            <a:chExt cx="52759" cy="101370"/>
          </a:xfrm>
        </p:grpSpPr>
        <p:sp>
          <p:nvSpPr>
            <p:cNvPr id="592" name="Isosceles Triangle 591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Isosceles Triangle 592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4" name="Group 593"/>
          <p:cNvGrpSpPr/>
          <p:nvPr/>
        </p:nvGrpSpPr>
        <p:grpSpPr>
          <a:xfrm>
            <a:off x="3204133" y="3789593"/>
            <a:ext cx="52759" cy="101370"/>
            <a:chOff x="985428" y="2723692"/>
            <a:chExt cx="52759" cy="101370"/>
          </a:xfrm>
        </p:grpSpPr>
        <p:sp>
          <p:nvSpPr>
            <p:cNvPr id="595" name="Isosceles Triangle 594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Isosceles Triangle 595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1" name="Isosceles Triangle 600"/>
          <p:cNvSpPr/>
          <p:nvPr/>
        </p:nvSpPr>
        <p:spPr>
          <a:xfrm>
            <a:off x="6636019" y="30078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Isosceles Triangle 601"/>
          <p:cNvSpPr/>
          <p:nvPr/>
        </p:nvSpPr>
        <p:spPr>
          <a:xfrm flipV="1">
            <a:off x="6749029" y="30078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Isosceles Triangle 604"/>
          <p:cNvSpPr/>
          <p:nvPr/>
        </p:nvSpPr>
        <p:spPr>
          <a:xfrm>
            <a:off x="7138985" y="479710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Isosceles Triangle 605"/>
          <p:cNvSpPr/>
          <p:nvPr/>
        </p:nvSpPr>
        <p:spPr>
          <a:xfrm>
            <a:off x="8253793" y="479986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Isosceles Triangle 616"/>
          <p:cNvSpPr/>
          <p:nvPr/>
        </p:nvSpPr>
        <p:spPr>
          <a:xfrm>
            <a:off x="7324726" y="582177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Isosceles Triangle 617"/>
          <p:cNvSpPr/>
          <p:nvPr/>
        </p:nvSpPr>
        <p:spPr>
          <a:xfrm>
            <a:off x="8422808" y="581977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Isosceles Triangle 618"/>
          <p:cNvSpPr/>
          <p:nvPr/>
        </p:nvSpPr>
        <p:spPr>
          <a:xfrm>
            <a:off x="7324726" y="50292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Isosceles Triangle 619"/>
          <p:cNvSpPr/>
          <p:nvPr/>
        </p:nvSpPr>
        <p:spPr>
          <a:xfrm>
            <a:off x="8422808" y="50292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Isosceles Triangle 620"/>
          <p:cNvSpPr/>
          <p:nvPr/>
        </p:nvSpPr>
        <p:spPr>
          <a:xfrm>
            <a:off x="7286622" y="609280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Isosceles Triangle 621"/>
          <p:cNvSpPr/>
          <p:nvPr/>
        </p:nvSpPr>
        <p:spPr>
          <a:xfrm>
            <a:off x="8382378" y="609079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Isosceles Triangle 622"/>
          <p:cNvSpPr/>
          <p:nvPr/>
        </p:nvSpPr>
        <p:spPr>
          <a:xfrm rot="10800000">
            <a:off x="8425005" y="480335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Isosceles Triangle 623"/>
          <p:cNvSpPr/>
          <p:nvPr/>
        </p:nvSpPr>
        <p:spPr>
          <a:xfrm rot="10800000">
            <a:off x="7324597" y="48006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Isosceles Triangle 627"/>
          <p:cNvSpPr/>
          <p:nvPr/>
        </p:nvSpPr>
        <p:spPr>
          <a:xfrm>
            <a:off x="6176589" y="609079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Isosceles Triangle 628"/>
          <p:cNvSpPr/>
          <p:nvPr/>
        </p:nvSpPr>
        <p:spPr>
          <a:xfrm flipV="1">
            <a:off x="7138984" y="523167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Isosceles Triangle 629"/>
          <p:cNvSpPr/>
          <p:nvPr/>
        </p:nvSpPr>
        <p:spPr>
          <a:xfrm flipV="1">
            <a:off x="8250619" y="523665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Isosceles Triangle 631"/>
          <p:cNvSpPr/>
          <p:nvPr/>
        </p:nvSpPr>
        <p:spPr>
          <a:xfrm rot="5400000">
            <a:off x="988761" y="418023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Isosceles Triangle 632"/>
          <p:cNvSpPr/>
          <p:nvPr/>
        </p:nvSpPr>
        <p:spPr>
          <a:xfrm rot="5400000" flipV="1">
            <a:off x="982159" y="561813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4" name="Group 633"/>
          <p:cNvGrpSpPr/>
          <p:nvPr/>
        </p:nvGrpSpPr>
        <p:grpSpPr>
          <a:xfrm rot="5400000">
            <a:off x="4596306" y="4262836"/>
            <a:ext cx="52759" cy="101370"/>
            <a:chOff x="985428" y="2723692"/>
            <a:chExt cx="52759" cy="101370"/>
          </a:xfrm>
        </p:grpSpPr>
        <p:sp>
          <p:nvSpPr>
            <p:cNvPr id="635" name="Isosceles Triangle 634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Isosceles Triangle 635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7" name="Group 636"/>
          <p:cNvGrpSpPr/>
          <p:nvPr/>
        </p:nvGrpSpPr>
        <p:grpSpPr>
          <a:xfrm rot="5400000">
            <a:off x="4926401" y="4261947"/>
            <a:ext cx="52759" cy="101370"/>
            <a:chOff x="985428" y="2723692"/>
            <a:chExt cx="52759" cy="101370"/>
          </a:xfrm>
        </p:grpSpPr>
        <p:sp>
          <p:nvSpPr>
            <p:cNvPr id="638" name="Isosceles Triangle 637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Isosceles Triangle 638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5" name="Isosceles Triangle 644"/>
          <p:cNvSpPr/>
          <p:nvPr/>
        </p:nvSpPr>
        <p:spPr>
          <a:xfrm rot="5400000" flipV="1">
            <a:off x="4573244" y="459801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Isosceles Triangle 645"/>
          <p:cNvSpPr/>
          <p:nvPr/>
        </p:nvSpPr>
        <p:spPr>
          <a:xfrm rot="5400000" flipV="1">
            <a:off x="4574143" y="49037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Isosceles Triangle 646"/>
          <p:cNvSpPr/>
          <p:nvPr/>
        </p:nvSpPr>
        <p:spPr>
          <a:xfrm rot="5400000" flipV="1">
            <a:off x="4401791" y="58943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Isosceles Triangle 648"/>
          <p:cNvSpPr/>
          <p:nvPr/>
        </p:nvSpPr>
        <p:spPr>
          <a:xfrm rot="5400000" flipV="1">
            <a:off x="4930436" y="459801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Isosceles Triangle 649"/>
          <p:cNvSpPr/>
          <p:nvPr/>
        </p:nvSpPr>
        <p:spPr>
          <a:xfrm rot="5400000" flipV="1">
            <a:off x="4931335" y="49037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Isosceles Triangle 650"/>
          <p:cNvSpPr/>
          <p:nvPr/>
        </p:nvSpPr>
        <p:spPr>
          <a:xfrm rot="5400000" flipV="1">
            <a:off x="4931335" y="58943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Isosceles Triangle 652"/>
          <p:cNvSpPr/>
          <p:nvPr/>
        </p:nvSpPr>
        <p:spPr>
          <a:xfrm rot="5400000" flipV="1">
            <a:off x="5717852" y="57185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Isosceles Triangle 653"/>
          <p:cNvSpPr/>
          <p:nvPr/>
        </p:nvSpPr>
        <p:spPr>
          <a:xfrm rot="5400000" flipV="1">
            <a:off x="7799360" y="491879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Isosceles Triangle 654"/>
          <p:cNvSpPr/>
          <p:nvPr/>
        </p:nvSpPr>
        <p:spPr>
          <a:xfrm rot="5400000" flipV="1">
            <a:off x="7159279" y="378990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Isosceles Triangle 655"/>
          <p:cNvSpPr/>
          <p:nvPr/>
        </p:nvSpPr>
        <p:spPr>
          <a:xfrm rot="5400000" flipV="1">
            <a:off x="7808886" y="571057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Isosceles Triangle 656"/>
          <p:cNvSpPr/>
          <p:nvPr/>
        </p:nvSpPr>
        <p:spPr>
          <a:xfrm rot="5400000">
            <a:off x="7943904" y="491879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Isosceles Triangle 657"/>
          <p:cNvSpPr/>
          <p:nvPr/>
        </p:nvSpPr>
        <p:spPr>
          <a:xfrm rot="5400000">
            <a:off x="7937471" y="571057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Isosceles Triangle 658"/>
          <p:cNvSpPr/>
          <p:nvPr/>
        </p:nvSpPr>
        <p:spPr>
          <a:xfrm rot="5400000" flipV="1">
            <a:off x="7159280" y="322773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Isosceles Triangle 659"/>
          <p:cNvSpPr/>
          <p:nvPr/>
        </p:nvSpPr>
        <p:spPr>
          <a:xfrm rot="5400000" flipV="1">
            <a:off x="7159280" y="2793976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Isosceles Triangle 660"/>
          <p:cNvSpPr/>
          <p:nvPr/>
        </p:nvSpPr>
        <p:spPr>
          <a:xfrm rot="5400000" flipV="1">
            <a:off x="7159280" y="234666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Isosceles Triangle 661"/>
          <p:cNvSpPr/>
          <p:nvPr/>
        </p:nvSpPr>
        <p:spPr>
          <a:xfrm rot="5400000" flipV="1">
            <a:off x="7159280" y="185613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Isosceles Triangle 662"/>
          <p:cNvSpPr/>
          <p:nvPr/>
        </p:nvSpPr>
        <p:spPr>
          <a:xfrm rot="5400000" flipV="1">
            <a:off x="7159280" y="140808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Isosceles Triangle 665"/>
          <p:cNvSpPr/>
          <p:nvPr/>
        </p:nvSpPr>
        <p:spPr>
          <a:xfrm flipV="1">
            <a:off x="604333" y="606457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Isosceles Triangle 667"/>
          <p:cNvSpPr/>
          <p:nvPr/>
        </p:nvSpPr>
        <p:spPr>
          <a:xfrm rot="5400000" flipV="1">
            <a:off x="2389161" y="619953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Isosceles Triangle 687"/>
          <p:cNvSpPr/>
          <p:nvPr/>
        </p:nvSpPr>
        <p:spPr>
          <a:xfrm flipV="1">
            <a:off x="1600200" y="524542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Isosceles Triangle 694"/>
          <p:cNvSpPr/>
          <p:nvPr/>
        </p:nvSpPr>
        <p:spPr>
          <a:xfrm rot="5400000" flipV="1">
            <a:off x="2361335" y="459801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Flowchart: Process 712"/>
          <p:cNvSpPr/>
          <p:nvPr/>
        </p:nvSpPr>
        <p:spPr>
          <a:xfrm>
            <a:off x="5497780" y="3982804"/>
            <a:ext cx="1017715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c pull-ups</a:t>
            </a:r>
            <a:endParaRPr lang="en-US" sz="1200" dirty="0"/>
          </a:p>
        </p:txBody>
      </p:sp>
      <p:cxnSp>
        <p:nvCxnSpPr>
          <p:cNvPr id="720" name="Straight Connector 719"/>
          <p:cNvCxnSpPr>
            <a:endCxn id="713" idx="2"/>
          </p:cNvCxnSpPr>
          <p:nvPr/>
        </p:nvCxnSpPr>
        <p:spPr>
          <a:xfrm flipV="1">
            <a:off x="6006638" y="4163287"/>
            <a:ext cx="0" cy="148404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43" name="Isosceles Triangle 742"/>
          <p:cNvSpPr/>
          <p:nvPr/>
        </p:nvSpPr>
        <p:spPr>
          <a:xfrm flipV="1">
            <a:off x="5979981" y="4176711"/>
            <a:ext cx="53313" cy="4619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Isosceles Triangle 747"/>
          <p:cNvSpPr/>
          <p:nvPr/>
        </p:nvSpPr>
        <p:spPr>
          <a:xfrm>
            <a:off x="3460147" y="162631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Isosceles Triangle 748"/>
          <p:cNvSpPr/>
          <p:nvPr/>
        </p:nvSpPr>
        <p:spPr>
          <a:xfrm>
            <a:off x="3460165" y="116231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Isosceles Triangle 749"/>
          <p:cNvSpPr/>
          <p:nvPr/>
        </p:nvSpPr>
        <p:spPr>
          <a:xfrm>
            <a:off x="3200400" y="162586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Isosceles Triangle 750"/>
          <p:cNvSpPr/>
          <p:nvPr/>
        </p:nvSpPr>
        <p:spPr>
          <a:xfrm>
            <a:off x="3201581" y="115947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TextBox 752"/>
          <p:cNvSpPr txBox="1"/>
          <p:nvPr/>
        </p:nvSpPr>
        <p:spPr>
          <a:xfrm rot="16200000">
            <a:off x="2678053" y="2860815"/>
            <a:ext cx="950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VRAM Address</a:t>
            </a:r>
            <a:endParaRPr lang="en-US" sz="1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0" name="TextBox 699"/>
          <p:cNvSpPr txBox="1"/>
          <p:nvPr/>
        </p:nvSpPr>
        <p:spPr>
          <a:xfrm rot="16200000">
            <a:off x="867697" y="2972067"/>
            <a:ext cx="71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  <a:endParaRPr lang="en-US" sz="1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1" name="TextBox 700"/>
          <p:cNvSpPr txBox="1"/>
          <p:nvPr/>
        </p:nvSpPr>
        <p:spPr>
          <a:xfrm rot="16200000">
            <a:off x="1157743" y="2971711"/>
            <a:ext cx="71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" name="TextBox 701"/>
          <p:cNvSpPr txBox="1"/>
          <p:nvPr/>
        </p:nvSpPr>
        <p:spPr>
          <a:xfrm rot="16200000">
            <a:off x="1008518" y="2982697"/>
            <a:ext cx="71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en-US" sz="10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3" name="TextBox 702"/>
          <p:cNvSpPr txBox="1"/>
          <p:nvPr/>
        </p:nvSpPr>
        <p:spPr>
          <a:xfrm rot="16200000">
            <a:off x="1245695" y="2933274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Chip Select</a:t>
            </a:r>
            <a:endParaRPr lang="en-US" sz="1000" dirty="0">
              <a:solidFill>
                <a:srgbClr val="CC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78" name="Straight Connector 777"/>
          <p:cNvCxnSpPr/>
          <p:nvPr/>
        </p:nvCxnSpPr>
        <p:spPr>
          <a:xfrm>
            <a:off x="905004" y="4289385"/>
            <a:ext cx="226124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83" name="Isosceles Triangle 782"/>
          <p:cNvSpPr/>
          <p:nvPr/>
        </p:nvSpPr>
        <p:spPr>
          <a:xfrm rot="5400000" flipV="1">
            <a:off x="982317" y="426559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Isosceles Triangle 806"/>
          <p:cNvSpPr/>
          <p:nvPr/>
        </p:nvSpPr>
        <p:spPr>
          <a:xfrm rot="5400000" flipV="1">
            <a:off x="2356635" y="490221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1" name="Straight Connector 810"/>
          <p:cNvCxnSpPr>
            <a:stCxn id="223" idx="1"/>
          </p:cNvCxnSpPr>
          <p:nvPr/>
        </p:nvCxnSpPr>
        <p:spPr>
          <a:xfrm flipH="1">
            <a:off x="2114550" y="4311691"/>
            <a:ext cx="547048" cy="0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14" name="Flowchart: Process 813"/>
          <p:cNvSpPr/>
          <p:nvPr/>
        </p:nvSpPr>
        <p:spPr>
          <a:xfrm>
            <a:off x="2661598" y="5109631"/>
            <a:ext cx="1908452" cy="24280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PLL Adj. ADC Clock</a:t>
            </a:r>
            <a:endParaRPr lang="en-US" sz="1200" dirty="0"/>
          </a:p>
        </p:txBody>
      </p:sp>
      <p:cxnSp>
        <p:nvCxnSpPr>
          <p:cNvPr id="818" name="Straight Connector 817"/>
          <p:cNvCxnSpPr/>
          <p:nvPr/>
        </p:nvCxnSpPr>
        <p:spPr>
          <a:xfrm>
            <a:off x="1238252" y="5073551"/>
            <a:ext cx="0" cy="108049"/>
          </a:xfrm>
          <a:prstGeom prst="line">
            <a:avLst/>
          </a:prstGeom>
          <a:ln w="12700">
            <a:solidFill>
              <a:srgbClr val="6600CC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22" name="Straight Connector 821"/>
          <p:cNvCxnSpPr/>
          <p:nvPr/>
        </p:nvCxnSpPr>
        <p:spPr>
          <a:xfrm>
            <a:off x="905004" y="5181600"/>
            <a:ext cx="1756594" cy="0"/>
          </a:xfrm>
          <a:prstGeom prst="line">
            <a:avLst/>
          </a:prstGeom>
          <a:ln w="12700">
            <a:solidFill>
              <a:srgbClr val="6600CC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835" name="Group 834"/>
          <p:cNvGrpSpPr/>
          <p:nvPr/>
        </p:nvGrpSpPr>
        <p:grpSpPr>
          <a:xfrm rot="5400000">
            <a:off x="2361335" y="4260643"/>
            <a:ext cx="52759" cy="101370"/>
            <a:chOff x="985428" y="2723692"/>
            <a:chExt cx="52759" cy="101370"/>
          </a:xfrm>
        </p:grpSpPr>
        <p:sp>
          <p:nvSpPr>
            <p:cNvPr id="836" name="Isosceles Triangle 835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Isosceles Triangle 836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8" name="Isosceles Triangle 837"/>
          <p:cNvSpPr/>
          <p:nvPr/>
        </p:nvSpPr>
        <p:spPr>
          <a:xfrm rot="5400000">
            <a:off x="2361950" y="39992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Flowchart: Process 840"/>
          <p:cNvSpPr/>
          <p:nvPr/>
        </p:nvSpPr>
        <p:spPr>
          <a:xfrm>
            <a:off x="3435218" y="5841501"/>
            <a:ext cx="972118" cy="14859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Trigger Logic</a:t>
            </a:r>
            <a:endParaRPr lang="en-US" sz="1200" dirty="0"/>
          </a:p>
        </p:txBody>
      </p:sp>
      <p:sp>
        <p:nvSpPr>
          <p:cNvPr id="842" name="Isosceles Triangle 841"/>
          <p:cNvSpPr/>
          <p:nvPr/>
        </p:nvSpPr>
        <p:spPr>
          <a:xfrm>
            <a:off x="1211872" y="507355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Isosceles Triangle 663"/>
          <p:cNvSpPr/>
          <p:nvPr/>
        </p:nvSpPr>
        <p:spPr>
          <a:xfrm rot="5400000">
            <a:off x="910880" y="516093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Isosceles Triangle 842"/>
          <p:cNvSpPr/>
          <p:nvPr/>
        </p:nvSpPr>
        <p:spPr>
          <a:xfrm rot="5400000">
            <a:off x="2603472" y="516093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Flowchart: Process 843"/>
          <p:cNvSpPr/>
          <p:nvPr/>
        </p:nvSpPr>
        <p:spPr>
          <a:xfrm>
            <a:off x="3433268" y="6044764"/>
            <a:ext cx="972118" cy="14859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Trigger Logic</a:t>
            </a:r>
            <a:endParaRPr lang="en-US" sz="1200" dirty="0"/>
          </a:p>
        </p:txBody>
      </p:sp>
      <p:sp>
        <p:nvSpPr>
          <p:cNvPr id="845" name="Flowchart: Process 844"/>
          <p:cNvSpPr/>
          <p:nvPr/>
        </p:nvSpPr>
        <p:spPr>
          <a:xfrm>
            <a:off x="3431320" y="6248026"/>
            <a:ext cx="973993" cy="14859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Trigger Logic</a:t>
            </a:r>
            <a:endParaRPr lang="en-US" sz="1200" dirty="0"/>
          </a:p>
        </p:txBody>
      </p:sp>
      <p:cxnSp>
        <p:nvCxnSpPr>
          <p:cNvPr id="849" name="Straight Connector 848"/>
          <p:cNvCxnSpPr>
            <a:stCxn id="844" idx="1"/>
          </p:cNvCxnSpPr>
          <p:nvPr/>
        </p:nvCxnSpPr>
        <p:spPr>
          <a:xfrm flipH="1">
            <a:off x="3152776" y="6119063"/>
            <a:ext cx="280492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53" name="Straight Connector 852"/>
          <p:cNvCxnSpPr>
            <a:stCxn id="845" idx="1"/>
          </p:cNvCxnSpPr>
          <p:nvPr/>
        </p:nvCxnSpPr>
        <p:spPr>
          <a:xfrm flipH="1">
            <a:off x="3152778" y="6322325"/>
            <a:ext cx="278542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57" name="Isosceles Triangle 856"/>
          <p:cNvSpPr/>
          <p:nvPr/>
        </p:nvSpPr>
        <p:spPr>
          <a:xfrm rot="5400000" flipV="1">
            <a:off x="3149258" y="609950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Isosceles Triangle 857"/>
          <p:cNvSpPr/>
          <p:nvPr/>
        </p:nvSpPr>
        <p:spPr>
          <a:xfrm rot="5400000" flipV="1">
            <a:off x="3149258" y="6299176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1" name="Straight Connector 860"/>
          <p:cNvCxnSpPr>
            <a:stCxn id="841" idx="1"/>
          </p:cNvCxnSpPr>
          <p:nvPr/>
        </p:nvCxnSpPr>
        <p:spPr>
          <a:xfrm flipH="1">
            <a:off x="2387100" y="5915800"/>
            <a:ext cx="1048118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64" name="Isosceles Triangle 863"/>
          <p:cNvSpPr/>
          <p:nvPr/>
        </p:nvSpPr>
        <p:spPr>
          <a:xfrm rot="5400000" flipV="1">
            <a:off x="3379761" y="589294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3" name="Straight Connector 882"/>
          <p:cNvCxnSpPr/>
          <p:nvPr/>
        </p:nvCxnSpPr>
        <p:spPr>
          <a:xfrm flipV="1">
            <a:off x="4510089" y="5653005"/>
            <a:ext cx="0" cy="255438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88" name="Straight Connector 887"/>
          <p:cNvCxnSpPr>
            <a:stCxn id="845" idx="3"/>
          </p:cNvCxnSpPr>
          <p:nvPr/>
        </p:nvCxnSpPr>
        <p:spPr>
          <a:xfrm>
            <a:off x="4405313" y="6322325"/>
            <a:ext cx="1152525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48" name="Isosceles Triangle 647"/>
          <p:cNvSpPr/>
          <p:nvPr/>
        </p:nvSpPr>
        <p:spPr>
          <a:xfrm rot="5400000" flipV="1">
            <a:off x="4401791" y="630393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Isosceles Triangle 651"/>
          <p:cNvSpPr/>
          <p:nvPr/>
        </p:nvSpPr>
        <p:spPr>
          <a:xfrm rot="5400000" flipV="1">
            <a:off x="4931335" y="630393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5" name="Straight Connector 894"/>
          <p:cNvCxnSpPr>
            <a:stCxn id="844" idx="3"/>
          </p:cNvCxnSpPr>
          <p:nvPr/>
        </p:nvCxnSpPr>
        <p:spPr>
          <a:xfrm>
            <a:off x="4405386" y="6119063"/>
            <a:ext cx="1066725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96" name="Isosceles Triangle 895"/>
          <p:cNvSpPr/>
          <p:nvPr/>
        </p:nvSpPr>
        <p:spPr>
          <a:xfrm rot="5400000" flipV="1">
            <a:off x="4404559" y="60995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Isosceles Triangle 896"/>
          <p:cNvSpPr/>
          <p:nvPr/>
        </p:nvSpPr>
        <p:spPr>
          <a:xfrm rot="5400000" flipV="1">
            <a:off x="4934103" y="60995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Isosceles Triangle 899"/>
          <p:cNvSpPr/>
          <p:nvPr/>
        </p:nvSpPr>
        <p:spPr>
          <a:xfrm>
            <a:off x="4486274" y="565785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" name="Isosceles Triangle 922"/>
          <p:cNvSpPr/>
          <p:nvPr/>
        </p:nvSpPr>
        <p:spPr>
          <a:xfrm flipV="1">
            <a:off x="1600392" y="508158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4" name="Straight Connector 923"/>
          <p:cNvCxnSpPr/>
          <p:nvPr/>
        </p:nvCxnSpPr>
        <p:spPr>
          <a:xfrm>
            <a:off x="2209800" y="5276852"/>
            <a:ext cx="451668" cy="0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26" name="Straight Connector 925"/>
          <p:cNvCxnSpPr/>
          <p:nvPr/>
        </p:nvCxnSpPr>
        <p:spPr>
          <a:xfrm>
            <a:off x="2209800" y="5272089"/>
            <a:ext cx="0" cy="569412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41" name="Straight Connector 940"/>
          <p:cNvCxnSpPr/>
          <p:nvPr/>
        </p:nvCxnSpPr>
        <p:spPr>
          <a:xfrm flipH="1">
            <a:off x="2119312" y="5053015"/>
            <a:ext cx="409687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43" name="Straight Connector 942"/>
          <p:cNvCxnSpPr>
            <a:stCxn id="814" idx="3"/>
          </p:cNvCxnSpPr>
          <p:nvPr/>
        </p:nvCxnSpPr>
        <p:spPr>
          <a:xfrm>
            <a:off x="4570050" y="5231034"/>
            <a:ext cx="727949" cy="0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46" name="Isosceles Triangle 945"/>
          <p:cNvSpPr/>
          <p:nvPr/>
        </p:nvSpPr>
        <p:spPr>
          <a:xfrm rot="5400000" flipV="1">
            <a:off x="2603472" y="525399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" name="Isosceles Triangle 946"/>
          <p:cNvSpPr/>
          <p:nvPr/>
        </p:nvSpPr>
        <p:spPr>
          <a:xfrm flipV="1">
            <a:off x="2185985" y="57912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8" name="Straight Connector 947"/>
          <p:cNvCxnSpPr/>
          <p:nvPr/>
        </p:nvCxnSpPr>
        <p:spPr>
          <a:xfrm flipV="1">
            <a:off x="2528889" y="5053015"/>
            <a:ext cx="0" cy="788487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/>
          <p:nvPr/>
        </p:nvCxnSpPr>
        <p:spPr>
          <a:xfrm flipH="1">
            <a:off x="2393020" y="5841501"/>
            <a:ext cx="1039882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65" name="Straight Connector 964"/>
          <p:cNvCxnSpPr/>
          <p:nvPr/>
        </p:nvCxnSpPr>
        <p:spPr>
          <a:xfrm flipV="1">
            <a:off x="3295644" y="5841502"/>
            <a:ext cx="0" cy="407272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967" name="Group 966"/>
          <p:cNvGrpSpPr/>
          <p:nvPr/>
        </p:nvGrpSpPr>
        <p:grpSpPr>
          <a:xfrm rot="5400000">
            <a:off x="2141875" y="4999757"/>
            <a:ext cx="52759" cy="101370"/>
            <a:chOff x="985428" y="2723692"/>
            <a:chExt cx="52759" cy="101370"/>
          </a:xfrm>
        </p:grpSpPr>
        <p:sp>
          <p:nvSpPr>
            <p:cNvPr id="968" name="Isosceles Triangle 967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Isosceles Triangle 968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2" name="Group 971"/>
          <p:cNvGrpSpPr/>
          <p:nvPr/>
        </p:nvGrpSpPr>
        <p:grpSpPr>
          <a:xfrm rot="5400000">
            <a:off x="2413201" y="5792905"/>
            <a:ext cx="52759" cy="101370"/>
            <a:chOff x="985428" y="2723692"/>
            <a:chExt cx="52759" cy="101370"/>
          </a:xfrm>
        </p:grpSpPr>
        <p:sp>
          <p:nvSpPr>
            <p:cNvPr id="973" name="Isosceles Triangle 972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Isosceles Triangle 973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5" name="Straight Connector 974"/>
          <p:cNvCxnSpPr/>
          <p:nvPr/>
        </p:nvCxnSpPr>
        <p:spPr>
          <a:xfrm flipH="1">
            <a:off x="3152775" y="6041531"/>
            <a:ext cx="273122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/>
          <p:nvPr/>
        </p:nvCxnSpPr>
        <p:spPr>
          <a:xfrm flipH="1">
            <a:off x="3295644" y="6248400"/>
            <a:ext cx="133356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79" name="Isosceles Triangle 978"/>
          <p:cNvSpPr/>
          <p:nvPr/>
        </p:nvSpPr>
        <p:spPr>
          <a:xfrm rot="5400000">
            <a:off x="3385979" y="582399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Isosceles Triangle 979"/>
          <p:cNvSpPr/>
          <p:nvPr/>
        </p:nvSpPr>
        <p:spPr>
          <a:xfrm rot="5400000">
            <a:off x="3377858" y="60233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1" name="Isosceles Triangle 980"/>
          <p:cNvSpPr/>
          <p:nvPr/>
        </p:nvSpPr>
        <p:spPr>
          <a:xfrm rot="5400000">
            <a:off x="3379761" y="622810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2" name="Isosceles Triangle 981"/>
          <p:cNvSpPr/>
          <p:nvPr/>
        </p:nvSpPr>
        <p:spPr>
          <a:xfrm rot="5400000" flipV="1">
            <a:off x="3151161" y="602152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4" name="Isosceles Triangle 983"/>
          <p:cNvSpPr/>
          <p:nvPr/>
        </p:nvSpPr>
        <p:spPr>
          <a:xfrm rot="5400000">
            <a:off x="4573650" y="520893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5" name="Isosceles Triangle 984"/>
          <p:cNvSpPr/>
          <p:nvPr/>
        </p:nvSpPr>
        <p:spPr>
          <a:xfrm rot="5400000">
            <a:off x="4949480" y="520893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7" name="Straight Connector 986"/>
          <p:cNvCxnSpPr/>
          <p:nvPr/>
        </p:nvCxnSpPr>
        <p:spPr>
          <a:xfrm flipH="1">
            <a:off x="2528889" y="5531602"/>
            <a:ext cx="124485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990" name="Group 989"/>
          <p:cNvGrpSpPr/>
          <p:nvPr/>
        </p:nvGrpSpPr>
        <p:grpSpPr>
          <a:xfrm rot="5400000">
            <a:off x="2580207" y="5481151"/>
            <a:ext cx="52759" cy="101370"/>
            <a:chOff x="985428" y="2723692"/>
            <a:chExt cx="52759" cy="101370"/>
          </a:xfrm>
        </p:grpSpPr>
        <p:sp>
          <p:nvSpPr>
            <p:cNvPr id="991" name="Isosceles Triangle 990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2" name="Isosceles Triangle 991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9" name="Isosceles Triangle 1008"/>
          <p:cNvSpPr/>
          <p:nvPr/>
        </p:nvSpPr>
        <p:spPr>
          <a:xfrm rot="5400000" flipV="1">
            <a:off x="3379761" y="60995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0" name="Isosceles Triangle 1009"/>
          <p:cNvSpPr/>
          <p:nvPr/>
        </p:nvSpPr>
        <p:spPr>
          <a:xfrm rot="5400000" flipV="1">
            <a:off x="3379761" y="629919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" name="Isosceles Triangle 1010"/>
          <p:cNvSpPr/>
          <p:nvPr/>
        </p:nvSpPr>
        <p:spPr>
          <a:xfrm rot="5400000" flipV="1">
            <a:off x="2389161" y="58943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2" name="Isosceles Triangle 1011"/>
          <p:cNvSpPr/>
          <p:nvPr/>
        </p:nvSpPr>
        <p:spPr>
          <a:xfrm rot="5400000" flipV="1">
            <a:off x="2617761" y="61991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8" name="Straight Connector 1017"/>
          <p:cNvCxnSpPr/>
          <p:nvPr/>
        </p:nvCxnSpPr>
        <p:spPr>
          <a:xfrm flipV="1">
            <a:off x="2308120" y="3276974"/>
            <a:ext cx="0" cy="255994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19" name="Straight Connector 1018"/>
          <p:cNvCxnSpPr/>
          <p:nvPr/>
        </p:nvCxnSpPr>
        <p:spPr>
          <a:xfrm flipH="1">
            <a:off x="2298129" y="4541661"/>
            <a:ext cx="359143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22" name="Straight Connector 1021"/>
          <p:cNvCxnSpPr/>
          <p:nvPr/>
        </p:nvCxnSpPr>
        <p:spPr>
          <a:xfrm flipH="1">
            <a:off x="2038590" y="4848222"/>
            <a:ext cx="62364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24" name="Isosceles Triangle 1023"/>
          <p:cNvSpPr/>
          <p:nvPr/>
        </p:nvSpPr>
        <p:spPr>
          <a:xfrm rot="5400000" flipV="1">
            <a:off x="2608235" y="452312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Isosceles Triangle 1024"/>
          <p:cNvSpPr/>
          <p:nvPr/>
        </p:nvSpPr>
        <p:spPr>
          <a:xfrm rot="5400000" flipV="1">
            <a:off x="2608235" y="48275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Isosceles Triangle 1025"/>
          <p:cNvSpPr/>
          <p:nvPr/>
        </p:nvSpPr>
        <p:spPr>
          <a:xfrm rot="5400000" flipV="1">
            <a:off x="2034828" y="482279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Isosceles Triangle 1026"/>
          <p:cNvSpPr/>
          <p:nvPr/>
        </p:nvSpPr>
        <p:spPr>
          <a:xfrm>
            <a:off x="2286503" y="579215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Flowchart: Process 1030"/>
          <p:cNvSpPr/>
          <p:nvPr/>
        </p:nvSpPr>
        <p:spPr>
          <a:xfrm>
            <a:off x="6801787" y="5911217"/>
            <a:ext cx="1014551" cy="17877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Protection</a:t>
            </a:r>
            <a:endParaRPr lang="en-US" sz="1200" dirty="0"/>
          </a:p>
        </p:txBody>
      </p:sp>
      <p:sp>
        <p:nvSpPr>
          <p:cNvPr id="1032" name="Flowchart: Process 1031"/>
          <p:cNvSpPr/>
          <p:nvPr/>
        </p:nvSpPr>
        <p:spPr>
          <a:xfrm>
            <a:off x="7896968" y="5911217"/>
            <a:ext cx="1014551" cy="17877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Protection</a:t>
            </a:r>
            <a:endParaRPr lang="en-US" sz="1200" dirty="0"/>
          </a:p>
        </p:txBody>
      </p:sp>
      <p:sp>
        <p:nvSpPr>
          <p:cNvPr id="1034" name="Flowchart: Process 1033"/>
          <p:cNvSpPr/>
          <p:nvPr/>
        </p:nvSpPr>
        <p:spPr>
          <a:xfrm>
            <a:off x="6886464" y="5292900"/>
            <a:ext cx="934640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Level Shift</a:t>
            </a:r>
            <a:endParaRPr lang="en-US" sz="1200" dirty="0"/>
          </a:p>
        </p:txBody>
      </p:sp>
      <p:sp>
        <p:nvSpPr>
          <p:cNvPr id="1035" name="Flowchart: Process 1034"/>
          <p:cNvSpPr/>
          <p:nvPr/>
        </p:nvSpPr>
        <p:spPr>
          <a:xfrm>
            <a:off x="7985635" y="5292900"/>
            <a:ext cx="934528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Level Shift</a:t>
            </a:r>
            <a:endParaRPr lang="en-US" sz="1200" dirty="0"/>
          </a:p>
        </p:txBody>
      </p:sp>
      <p:cxnSp>
        <p:nvCxnSpPr>
          <p:cNvPr id="1040" name="Straight Connector 1039"/>
          <p:cNvCxnSpPr/>
          <p:nvPr/>
        </p:nvCxnSpPr>
        <p:spPr>
          <a:xfrm>
            <a:off x="7819193" y="5384570"/>
            <a:ext cx="164531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41" name="Isosceles Triangle 1040"/>
          <p:cNvSpPr/>
          <p:nvPr/>
        </p:nvSpPr>
        <p:spPr>
          <a:xfrm rot="5400000" flipV="1">
            <a:off x="7811739" y="536609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Isosceles Triangle 1041"/>
          <p:cNvSpPr/>
          <p:nvPr/>
        </p:nvSpPr>
        <p:spPr>
          <a:xfrm rot="5400000">
            <a:off x="7940324" y="536609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3" name="Straight Connector 1042"/>
          <p:cNvCxnSpPr/>
          <p:nvPr/>
        </p:nvCxnSpPr>
        <p:spPr>
          <a:xfrm flipV="1">
            <a:off x="7165221" y="5553191"/>
            <a:ext cx="0" cy="68456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44" name="Straight Connector 1043"/>
          <p:cNvCxnSpPr/>
          <p:nvPr/>
        </p:nvCxnSpPr>
        <p:spPr>
          <a:xfrm flipV="1">
            <a:off x="8279421" y="5553191"/>
            <a:ext cx="0" cy="68287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45" name="Straight Connector 1044"/>
          <p:cNvCxnSpPr/>
          <p:nvPr/>
        </p:nvCxnSpPr>
        <p:spPr>
          <a:xfrm flipH="1" flipV="1">
            <a:off x="6777830" y="5553191"/>
            <a:ext cx="1501595" cy="1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46" name="Isosceles Triangle 1045"/>
          <p:cNvSpPr/>
          <p:nvPr/>
        </p:nvSpPr>
        <p:spPr>
          <a:xfrm flipV="1">
            <a:off x="7141406" y="558809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Isosceles Triangle 1046"/>
          <p:cNvSpPr/>
          <p:nvPr/>
        </p:nvSpPr>
        <p:spPr>
          <a:xfrm flipV="1">
            <a:off x="8253041" y="559308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Isosceles Triangle 1052"/>
          <p:cNvSpPr/>
          <p:nvPr/>
        </p:nvSpPr>
        <p:spPr>
          <a:xfrm>
            <a:off x="7324726" y="547687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Isosceles Triangle 1053"/>
          <p:cNvSpPr/>
          <p:nvPr/>
        </p:nvSpPr>
        <p:spPr>
          <a:xfrm>
            <a:off x="8422808" y="547687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9" name="Straight Connector 1058"/>
          <p:cNvCxnSpPr/>
          <p:nvPr/>
        </p:nvCxnSpPr>
        <p:spPr>
          <a:xfrm flipH="1">
            <a:off x="5472111" y="4767267"/>
            <a:ext cx="2804891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68" name="Straight Connector 1067"/>
          <p:cNvCxnSpPr/>
          <p:nvPr/>
        </p:nvCxnSpPr>
        <p:spPr>
          <a:xfrm>
            <a:off x="5472111" y="4772022"/>
            <a:ext cx="0" cy="1350357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78" name="Straight Connector 1077"/>
          <p:cNvCxnSpPr/>
          <p:nvPr/>
        </p:nvCxnSpPr>
        <p:spPr>
          <a:xfrm>
            <a:off x="5297999" y="5116316"/>
            <a:ext cx="2978999" cy="0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1" name="Straight Connector 1080"/>
          <p:cNvCxnSpPr/>
          <p:nvPr/>
        </p:nvCxnSpPr>
        <p:spPr>
          <a:xfrm flipV="1">
            <a:off x="5295904" y="5120468"/>
            <a:ext cx="0" cy="108754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4" name="Straight Connector 1083"/>
          <p:cNvCxnSpPr/>
          <p:nvPr/>
        </p:nvCxnSpPr>
        <p:spPr>
          <a:xfrm flipV="1">
            <a:off x="7162800" y="5033674"/>
            <a:ext cx="0" cy="80473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6" name="Straight Connector 1085"/>
          <p:cNvCxnSpPr/>
          <p:nvPr/>
        </p:nvCxnSpPr>
        <p:spPr>
          <a:xfrm flipV="1">
            <a:off x="8272459" y="5029200"/>
            <a:ext cx="0" cy="80473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87" name="Isosceles Triangle 1086"/>
          <p:cNvSpPr/>
          <p:nvPr/>
        </p:nvSpPr>
        <p:spPr>
          <a:xfrm>
            <a:off x="7138985" y="50292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Isosceles Triangle 1087"/>
          <p:cNvSpPr/>
          <p:nvPr/>
        </p:nvSpPr>
        <p:spPr>
          <a:xfrm>
            <a:off x="8248278" y="50292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2" name="Straight Connector 1101"/>
          <p:cNvCxnSpPr/>
          <p:nvPr/>
        </p:nvCxnSpPr>
        <p:spPr>
          <a:xfrm flipH="1">
            <a:off x="2527300" y="5113711"/>
            <a:ext cx="124485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03" name="Group 1102"/>
          <p:cNvGrpSpPr/>
          <p:nvPr/>
        </p:nvGrpSpPr>
        <p:grpSpPr>
          <a:xfrm rot="5400000">
            <a:off x="2578618" y="5063260"/>
            <a:ext cx="52759" cy="101370"/>
            <a:chOff x="985428" y="2723692"/>
            <a:chExt cx="52759" cy="101370"/>
          </a:xfrm>
        </p:grpSpPr>
        <p:sp>
          <p:nvSpPr>
            <p:cNvPr id="1104" name="Isosceles Triangle 1103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5" name="Isosceles Triangle 1104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5" name="Straight Connector 304"/>
          <p:cNvCxnSpPr/>
          <p:nvPr/>
        </p:nvCxnSpPr>
        <p:spPr>
          <a:xfrm>
            <a:off x="5386385" y="3356336"/>
            <a:ext cx="1378179" cy="0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5387504" y="733557"/>
            <a:ext cx="0" cy="2622779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46" idx="3"/>
          </p:cNvCxnSpPr>
          <p:nvPr/>
        </p:nvCxnSpPr>
        <p:spPr>
          <a:xfrm>
            <a:off x="4570050" y="733557"/>
            <a:ext cx="817454" cy="0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13" name="Group 312"/>
          <p:cNvGrpSpPr/>
          <p:nvPr/>
        </p:nvGrpSpPr>
        <p:grpSpPr>
          <a:xfrm rot="5400000">
            <a:off x="4596306" y="682870"/>
            <a:ext cx="52759" cy="101370"/>
            <a:chOff x="985428" y="2723692"/>
            <a:chExt cx="52759" cy="101370"/>
          </a:xfrm>
        </p:grpSpPr>
        <p:sp>
          <p:nvSpPr>
            <p:cNvPr id="314" name="Isosceles Triangle 313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Isosceles Triangle 314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6" name="Flowchart: Process 315"/>
          <p:cNvSpPr/>
          <p:nvPr/>
        </p:nvSpPr>
        <p:spPr>
          <a:xfrm>
            <a:off x="5776473" y="5643187"/>
            <a:ext cx="934640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High-Z Buffer</a:t>
            </a:r>
            <a:endParaRPr lang="en-US" sz="1200" dirty="0"/>
          </a:p>
        </p:txBody>
      </p:sp>
      <p:cxnSp>
        <p:nvCxnSpPr>
          <p:cNvPr id="319" name="Straight Connector 318"/>
          <p:cNvCxnSpPr/>
          <p:nvPr/>
        </p:nvCxnSpPr>
        <p:spPr>
          <a:xfrm flipV="1">
            <a:off x="6197941" y="5832627"/>
            <a:ext cx="1508" cy="82173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0" name="Isosceles Triangle 319"/>
          <p:cNvSpPr/>
          <p:nvPr/>
        </p:nvSpPr>
        <p:spPr>
          <a:xfrm>
            <a:off x="6172200" y="583342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Flowchart: Process 320"/>
          <p:cNvSpPr/>
          <p:nvPr/>
        </p:nvSpPr>
        <p:spPr>
          <a:xfrm>
            <a:off x="4699822" y="301964"/>
            <a:ext cx="686563" cy="326002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Boost Inverter</a:t>
            </a:r>
            <a:endParaRPr lang="en-US" sz="1200" dirty="0"/>
          </a:p>
        </p:txBody>
      </p:sp>
      <p:cxnSp>
        <p:nvCxnSpPr>
          <p:cNvPr id="322" name="Straight Connector 321"/>
          <p:cNvCxnSpPr>
            <a:endCxn id="321" idx="1"/>
          </p:cNvCxnSpPr>
          <p:nvPr/>
        </p:nvCxnSpPr>
        <p:spPr>
          <a:xfrm>
            <a:off x="4572000" y="464965"/>
            <a:ext cx="127822" cy="0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5" name="Isosceles Triangle 324"/>
          <p:cNvSpPr/>
          <p:nvPr/>
        </p:nvSpPr>
        <p:spPr>
          <a:xfrm rot="5400000" flipV="1">
            <a:off x="4582880" y="4391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8" name="Straight Connector 327"/>
          <p:cNvCxnSpPr/>
          <p:nvPr/>
        </p:nvCxnSpPr>
        <p:spPr>
          <a:xfrm flipH="1">
            <a:off x="2308121" y="3276974"/>
            <a:ext cx="251219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V="1">
            <a:off x="4820319" y="838201"/>
            <a:ext cx="0" cy="243877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H="1">
            <a:off x="4572000" y="833175"/>
            <a:ext cx="23832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6" name="Isosceles Triangle 335"/>
          <p:cNvSpPr/>
          <p:nvPr/>
        </p:nvSpPr>
        <p:spPr>
          <a:xfrm rot="5400000">
            <a:off x="4576362" y="81534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9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6600CC"/>
          </a:solidFill>
          <a:headEnd type="none" w="sm" len="sm"/>
          <a:tailEnd type="none" w="sm" len="sm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158</Words>
  <Application>Microsoft Office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</dc:creator>
  <cp:lastModifiedBy>Albert</cp:lastModifiedBy>
  <cp:revision>104</cp:revision>
  <dcterms:created xsi:type="dcterms:W3CDTF">2014-01-17T20:35:20Z</dcterms:created>
  <dcterms:modified xsi:type="dcterms:W3CDTF">2014-01-26T05:41:47Z</dcterms:modified>
</cp:coreProperties>
</file>