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89" r:id="rId5"/>
    <p:sldId id="298" r:id="rId6"/>
    <p:sldId id="290" r:id="rId7"/>
    <p:sldId id="291" r:id="rId8"/>
    <p:sldId id="292" r:id="rId9"/>
    <p:sldId id="293" r:id="rId10"/>
    <p:sldId id="295" r:id="rId11"/>
    <p:sldId id="296" r:id="rId12"/>
    <p:sldId id="297" r:id="rId13"/>
    <p:sldId id="299" r:id="rId14"/>
    <p:sldId id="267" r:id="rId15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DCCAE-5C9D-4D5D-AC17-5EDA0559BE4C}" v="220" dt="2020-09-15T02:18:18.034"/>
    <p1510:client id="{93E4E7BF-5080-4571-A47B-82EA1E77E4AD}" v="244" dt="2020-09-15T14:27:03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69" d="100"/>
          <a:sy n="69" d="100"/>
        </p:scale>
        <p:origin x="162" y="66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2020-09-15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841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776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76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26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637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5851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199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035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211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55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04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2020-09-15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75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ousalome.egloos.com/99943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gloos.zum.com/rousalome/v/998873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2020. 09. 15 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박성환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파이썬 </a:t>
            </a:r>
            <a:r>
              <a:rPr lang="en-US" altLang="ko-KR" sz="3200" dirty="0">
                <a:latin typeface="HY헤드라인M"/>
                <a:ea typeface="HY헤드라인M"/>
              </a:rPr>
              <a:t>– HW6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F2BFDFC-A9C0-4A6C-B29A-28270A9B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72" y="724394"/>
            <a:ext cx="5556730" cy="61108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커널 소스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6"/>
            </a:pPr>
            <a:r>
              <a:rPr lang="en-US" altLang="ko-KR" sz="1400" b="1" dirty="0" err="1">
                <a:ea typeface="현대하모니 L"/>
              </a:rPr>
              <a:t>files_struct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구조체 확인 가능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6"/>
            </a:pPr>
            <a:r>
              <a:rPr lang="en-US" altLang="ko-KR" sz="1400" b="1" dirty="0" err="1">
                <a:ea typeface="현대하모니 L"/>
              </a:rPr>
              <a:t>files_operation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클릭하여 해당 정의 확인</a:t>
            </a:r>
            <a:br>
              <a:rPr lang="en-US" altLang="ko-KR" sz="1400" b="1" dirty="0">
                <a:ea typeface="현대하모니 L"/>
              </a:rPr>
            </a:br>
            <a:r>
              <a:rPr lang="en-US" altLang="ko-KR" sz="1400" b="1" dirty="0">
                <a:ea typeface="현대하모니 L"/>
              </a:rPr>
              <a:t>(include/</a:t>
            </a:r>
            <a:r>
              <a:rPr lang="en-US" altLang="ko-KR" sz="1400" b="1" dirty="0" err="1">
                <a:ea typeface="현대하모니 L"/>
              </a:rPr>
              <a:t>linux</a:t>
            </a:r>
            <a:r>
              <a:rPr lang="en-US" altLang="ko-KR" sz="1400" b="1" dirty="0">
                <a:ea typeface="현대하모니 L"/>
              </a:rPr>
              <a:t>/</a:t>
            </a:r>
            <a:r>
              <a:rPr lang="en-US" altLang="ko-KR" sz="1400" b="1" dirty="0" err="1">
                <a:ea typeface="현대하모니 L"/>
              </a:rPr>
              <a:t>fs.h</a:t>
            </a:r>
            <a:r>
              <a:rPr lang="en-US" altLang="ko-KR" sz="1400" b="1" dirty="0">
                <a:ea typeface="현대하모니 L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A453E5-2EE3-4462-8F58-B4A42E4756D6}"/>
              </a:ext>
            </a:extLst>
          </p:cNvPr>
          <p:cNvSpPr/>
          <p:nvPr/>
        </p:nvSpPr>
        <p:spPr>
          <a:xfrm>
            <a:off x="4998766" y="1069352"/>
            <a:ext cx="3705848" cy="2666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438C72-D801-49FE-854A-1FBDFB5C84F8}"/>
              </a:ext>
            </a:extLst>
          </p:cNvPr>
          <p:cNvSpPr/>
          <p:nvPr/>
        </p:nvSpPr>
        <p:spPr>
          <a:xfrm>
            <a:off x="4998766" y="3790684"/>
            <a:ext cx="1532664" cy="232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26E041-0229-4530-93F2-AA6F6D84BB11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커널소스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files_struct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212108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61FD6C0-933B-4682-8FCF-2FF92719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8" y="1644171"/>
            <a:ext cx="6936583" cy="52511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커널 소스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8"/>
            </a:pPr>
            <a:r>
              <a:rPr lang="en-US" altLang="ko-KR" sz="1400" b="1" dirty="0" err="1">
                <a:ea typeface="현대하모니 L"/>
              </a:rPr>
              <a:t>file_operations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구조체 정의 확인</a:t>
            </a:r>
            <a:br>
              <a:rPr lang="en-US" altLang="ko-KR" sz="1400" b="1" dirty="0">
                <a:ea typeface="현대하모니 L"/>
              </a:rPr>
            </a:br>
            <a:r>
              <a:rPr lang="en-US" altLang="ko-KR" sz="1400" b="1" dirty="0">
                <a:ea typeface="현대하모니 L"/>
              </a:rPr>
              <a:t>-</a:t>
            </a:r>
            <a:r>
              <a:rPr lang="ko-KR" altLang="en-US" sz="1400" b="1" dirty="0">
                <a:ea typeface="현대하모니 L"/>
              </a:rPr>
              <a:t> 내부에 함수 포인터 집합들을 확인할 수 있음</a:t>
            </a:r>
            <a:br>
              <a:rPr lang="en-US" altLang="ko-KR" sz="1400" b="1" dirty="0">
                <a:ea typeface="현대하모니 L"/>
              </a:rPr>
            </a:br>
            <a:endParaRPr lang="en-US" altLang="ko-KR" sz="1400" b="1" dirty="0">
              <a:ea typeface="현대하모니 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9BF66-563A-4262-996F-475DA5D09FF5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커널소스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file_operation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E9C56-C6C5-4CCA-93BA-BBD4B6B2831A}"/>
              </a:ext>
            </a:extLst>
          </p:cNvPr>
          <p:cNvSpPr txBox="1"/>
          <p:nvPr/>
        </p:nvSpPr>
        <p:spPr>
          <a:xfrm>
            <a:off x="7684402" y="824055"/>
            <a:ext cx="2731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llseek</a:t>
            </a:r>
            <a:endParaRPr lang="en-US" altLang="ko-KR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loff_t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(*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llseek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) (struct file *file,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loff_t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offset, int whence)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파일 포인터를 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offset 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값으로 갱신합니다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ko-KR" altLang="en-US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read</a:t>
            </a:r>
            <a:endParaRPr lang="en-US" altLang="ko-KR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ssize_t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(*read) (struct file *file, char __user *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buf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,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   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size_t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count,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loff_t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*offset);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파일 오프셋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(offset) 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위치에서 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count 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바이트만큼 읽습니다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이 동작을 수행하면서 파일 오프셋인 *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offset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은 업데이트됩니다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ko-KR" altLang="en-US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write</a:t>
            </a:r>
            <a:endParaRPr lang="en-US" altLang="ko-KR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ssize_t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(*write) (struct file *file, const char __user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buf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*, 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   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size_t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count,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loff_t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offset*);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파일의 오프셋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(*offset) 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위치에 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count 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바이트만큼 </a:t>
            </a:r>
            <a:r>
              <a:rPr lang="en-US" altLang="ko-KR" sz="1000" b="1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buf</a:t>
            </a:r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에 있는 데이터를 써줍니다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ko-KR" altLang="en-US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poll</a:t>
            </a:r>
            <a:endParaRPr lang="en-US" altLang="ko-KR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unsigned int (*poll) (struct file *, struct 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poll_table_struct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 *);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ko-KR" altLang="en-US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파일 동작을 점검하고 파일에 대한 동작이 발생하기 전까지 휴면 상태에 진입합니다</a:t>
            </a:r>
            <a:r>
              <a:rPr lang="en-US" altLang="ko-KR" sz="1000" b="1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.</a:t>
            </a:r>
            <a:endParaRPr lang="ko-KR" altLang="en-US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br>
              <a:rPr lang="ko-KR" altLang="en-US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</a:br>
            <a:endParaRPr lang="ko-KR" altLang="en-US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1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ioctl</a:t>
            </a:r>
            <a:endParaRPr lang="en-US" altLang="ko-KR" sz="1000" b="1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long (*</a:t>
            </a:r>
            <a:r>
              <a:rPr lang="en-US" altLang="ko-KR" sz="1000" b="0" i="0" dirty="0" err="1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unlocked_ioctl</a:t>
            </a:r>
            <a:r>
              <a:rPr lang="en-US" altLang="ko-KR" sz="1000" b="0" i="0" dirty="0">
                <a:solidFill>
                  <a:srgbClr val="3C362B"/>
                </a:solidFill>
                <a:effectLst/>
                <a:latin typeface="Verdana" panose="020B0604030504040204" pitchFamily="34" charset="0"/>
              </a:rPr>
              <a:t>) (struct file *, unsigned int, unsigned long);</a:t>
            </a:r>
            <a:endParaRPr lang="en-US" altLang="ko-KR" sz="1000" b="0" i="0" dirty="0">
              <a:solidFill>
                <a:srgbClr val="3C362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9BF66-563A-4262-996F-475DA5D09FF5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2-3.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세부구조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F95D4-3884-4A98-8F8A-EF703477907A}"/>
              </a:ext>
            </a:extLst>
          </p:cNvPr>
          <p:cNvSpPr txBox="1"/>
          <p:nvPr/>
        </p:nvSpPr>
        <p:spPr>
          <a:xfrm>
            <a:off x="593572" y="1042026"/>
            <a:ext cx="950466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아래 사이트에 정리가 굉장히 잘 되어 있는데 몇 번 더 읽고 내용 정리하겠습니다</a:t>
            </a:r>
            <a:r>
              <a:rPr lang="en-US" altLang="ko-KR" sz="1400" b="1" dirty="0">
                <a:ea typeface="현대하모니 L"/>
              </a:rPr>
              <a:t>.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>
                <a:hlinkClick r:id="rId3"/>
              </a:rPr>
              <a:t>http://rousalome.egloos.com</a:t>
            </a:r>
            <a:r>
              <a:rPr lang="en-US" altLang="ko-KR" sz="1400">
                <a:hlinkClick r:id="rId3"/>
              </a:rPr>
              <a:t>/9994364</a:t>
            </a:r>
            <a:endParaRPr lang="en-US" altLang="ko-KR" sz="1400" dirty="0"/>
          </a:p>
          <a:p>
            <a:endParaRPr lang="en-US" altLang="ko-KR" sz="1400" b="1" dirty="0">
              <a:ea typeface="현대하모니 L"/>
            </a:endParaRPr>
          </a:p>
          <a:p>
            <a:endParaRPr lang="en-US" altLang="ko-KR" sz="1400" b="1" dirty="0">
              <a:ea typeface="현대하모니 L"/>
            </a:endParaRPr>
          </a:p>
          <a:p>
            <a:r>
              <a:rPr lang="en-US" altLang="ko-KR" sz="1400" b="1" dirty="0">
                <a:ea typeface="현대하모니 L"/>
              </a:rPr>
              <a:t>2. </a:t>
            </a:r>
            <a:r>
              <a:rPr lang="ko-KR" altLang="en-US" sz="1400" b="1" dirty="0">
                <a:ea typeface="현대하모니 L"/>
              </a:rPr>
              <a:t>내가 이해한 개괄적인 사항</a:t>
            </a:r>
            <a:r>
              <a:rPr lang="en-US" altLang="ko-KR" sz="1400" b="1" dirty="0">
                <a:ea typeface="현대하모니 L"/>
              </a:rPr>
              <a:t>(</a:t>
            </a:r>
            <a:r>
              <a:rPr lang="ko-KR" altLang="en-US" sz="1400" b="1" dirty="0">
                <a:ea typeface="현대하모니 L"/>
              </a:rPr>
              <a:t>틀릴 수 있음</a:t>
            </a:r>
            <a:r>
              <a:rPr lang="en-US" altLang="ko-KR" sz="1400" b="1" dirty="0">
                <a:ea typeface="현대하모니 L"/>
              </a:rPr>
              <a:t>)</a:t>
            </a:r>
          </a:p>
          <a:p>
            <a:endParaRPr lang="en-US" altLang="ko-KR" sz="1400" b="1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현대하모니 L"/>
              </a:rPr>
              <a:t>큰 틀에서 생각해보면 파일 열기</a:t>
            </a:r>
            <a:r>
              <a:rPr lang="en-US" altLang="ko-KR" sz="1400" dirty="0">
                <a:ea typeface="현대하모니 L"/>
              </a:rPr>
              <a:t>, </a:t>
            </a:r>
            <a:r>
              <a:rPr lang="ko-KR" altLang="en-US" sz="1400" dirty="0">
                <a:ea typeface="현대하모니 L"/>
              </a:rPr>
              <a:t>생성 등의 함수 호출을 통하여 객체 생성될 때마다 테이블에 파일 </a:t>
            </a:r>
            <a:r>
              <a:rPr lang="ko-KR" altLang="en-US" sz="1400" dirty="0" err="1">
                <a:ea typeface="현대하모니 L"/>
              </a:rPr>
              <a:t>디스크립터가</a:t>
            </a:r>
            <a:r>
              <a:rPr lang="ko-KR" altLang="en-US" sz="1400" dirty="0">
                <a:ea typeface="현대하모니 L"/>
              </a:rPr>
              <a:t> 생성 등록되어 앞으로 파일 </a:t>
            </a:r>
            <a:r>
              <a:rPr lang="ko-KR" altLang="en-US" sz="1400" dirty="0" err="1">
                <a:ea typeface="현대하모니 L"/>
              </a:rPr>
              <a:t>디스크립터를</a:t>
            </a:r>
            <a:r>
              <a:rPr lang="ko-KR" altLang="en-US" sz="1400" dirty="0">
                <a:ea typeface="현대하모니 L"/>
              </a:rPr>
              <a:t> 통해 프로세스가 해당 파일에 접근한다는 것</a:t>
            </a:r>
            <a:r>
              <a:rPr lang="en-US" altLang="ko-KR" sz="1400" b="1" dirty="0">
                <a:ea typeface="현대하모니 L"/>
              </a:rPr>
              <a:t>(</a:t>
            </a:r>
            <a:r>
              <a:rPr lang="ko-KR" altLang="en-US" sz="1400" b="1" dirty="0">
                <a:ea typeface="현대하모니 L"/>
              </a:rPr>
              <a:t>즉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파일 </a:t>
            </a:r>
            <a:r>
              <a:rPr lang="ko-KR" altLang="en-US" sz="1400" b="1" dirty="0" err="1">
                <a:ea typeface="현대하모니 L"/>
              </a:rPr>
              <a:t>디스크립터가</a:t>
            </a:r>
            <a:r>
              <a:rPr lang="ko-KR" altLang="en-US" sz="1400" b="1" dirty="0">
                <a:ea typeface="현대하모니 L"/>
              </a:rPr>
              <a:t> 인터럽트 </a:t>
            </a:r>
            <a:r>
              <a:rPr lang="ko-KR" altLang="en-US" sz="1400" b="1" dirty="0" err="1">
                <a:ea typeface="현대하모니 L"/>
              </a:rPr>
              <a:t>핸들러</a:t>
            </a:r>
            <a:r>
              <a:rPr lang="ko-KR" altLang="en-US" sz="1400" b="1" dirty="0">
                <a:ea typeface="현대하모니 L"/>
              </a:rPr>
              <a:t> 등록하는 거랑 비슷한 개념인 것 같다</a:t>
            </a:r>
            <a:r>
              <a:rPr lang="en-US" altLang="ko-KR" sz="1400" b="1" dirty="0">
                <a:ea typeface="현대하모니 L"/>
              </a:rPr>
              <a:t>, Index</a:t>
            </a:r>
            <a:r>
              <a:rPr lang="ko-KR" altLang="en-US" sz="1400" b="1" dirty="0">
                <a:ea typeface="현대하모니 L"/>
              </a:rPr>
              <a:t>로 관리하는</a:t>
            </a:r>
            <a:r>
              <a:rPr lang="en-US" altLang="ko-KR" sz="1400" b="1" dirty="0">
                <a:ea typeface="현대하모니 L"/>
              </a:rPr>
              <a:t>…, </a:t>
            </a:r>
            <a:r>
              <a:rPr lang="en-US" altLang="ko-KR" sz="1400" b="1" dirty="0" err="1">
                <a:ea typeface="현대하모니 L"/>
              </a:rPr>
              <a:t>fd_array</a:t>
            </a:r>
            <a:r>
              <a:rPr lang="en-US" altLang="ko-KR" sz="1400" b="1" dirty="0">
                <a:ea typeface="현대하모니 L"/>
              </a:rPr>
              <a:t>(</a:t>
            </a:r>
            <a:r>
              <a:rPr lang="ko-KR" altLang="en-US" sz="1400" b="1" dirty="0">
                <a:ea typeface="현대하모니 L"/>
              </a:rPr>
              <a:t>파일 객체 테이블</a:t>
            </a:r>
            <a:r>
              <a:rPr lang="en-US" altLang="ko-KR" sz="1400" b="1" dirty="0">
                <a:ea typeface="현대하모니 L"/>
              </a:rPr>
              <a:t>))</a:t>
            </a:r>
          </a:p>
          <a:p>
            <a:endParaRPr lang="en-US" altLang="ko-KR" sz="1400" dirty="0">
              <a:ea typeface="현대하모니 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현대하모니 L"/>
              </a:rPr>
              <a:t>파일 시스템 구조를 보면 유저 영역에서 </a:t>
            </a:r>
            <a:r>
              <a:rPr lang="en-US" altLang="ko-KR" sz="1400" dirty="0">
                <a:ea typeface="현대하모니 L"/>
              </a:rPr>
              <a:t>read(), write() </a:t>
            </a:r>
            <a:r>
              <a:rPr lang="ko-KR" altLang="en-US" sz="1400" dirty="0">
                <a:ea typeface="현대하모니 L"/>
              </a:rPr>
              <a:t>함수를 유저가 호출하면 시스템 콜을 통해 커널 영역으로 접근하고 커널 함수가 호출되어 동작하게 되며 </a:t>
            </a:r>
            <a:r>
              <a:rPr lang="ko-KR" altLang="en-US" sz="1400" dirty="0" err="1">
                <a:ea typeface="현대하모니 L"/>
              </a:rPr>
              <a:t>커널함수는</a:t>
            </a:r>
            <a:r>
              <a:rPr lang="ko-KR" altLang="en-US" sz="1400" dirty="0">
                <a:ea typeface="현대하모니 L"/>
              </a:rPr>
              <a:t> 파일 </a:t>
            </a:r>
            <a:r>
              <a:rPr lang="ko-KR" altLang="en-US" sz="1400" dirty="0" err="1">
                <a:ea typeface="현대하모니 L"/>
              </a:rPr>
              <a:t>디스크립터에</a:t>
            </a:r>
            <a:r>
              <a:rPr lang="ko-KR" altLang="en-US" sz="1400" dirty="0">
                <a:ea typeface="현대하모니 L"/>
              </a:rPr>
              <a:t> 해당하는 파일의 함수를 호출하여 </a:t>
            </a:r>
            <a:r>
              <a:rPr lang="ko-KR" altLang="en-US" sz="1400" dirty="0" err="1">
                <a:ea typeface="현대하모니 L"/>
              </a:rPr>
              <a:t>동작시키게</a:t>
            </a:r>
            <a:r>
              <a:rPr lang="ko-KR" altLang="en-US" sz="1400" dirty="0">
                <a:ea typeface="현대하모니 L"/>
              </a:rPr>
              <a:t> 됨</a:t>
            </a:r>
            <a:r>
              <a:rPr lang="en-US" altLang="ko-KR" sz="1400" b="1" dirty="0">
                <a:ea typeface="현대하모니 L"/>
              </a:rPr>
              <a:t>.(</a:t>
            </a:r>
            <a:r>
              <a:rPr lang="ko-KR" altLang="en-US" sz="1400" b="1" dirty="0">
                <a:ea typeface="현대하모니 L"/>
              </a:rPr>
              <a:t>즉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일종의 추상화 개념으로 생각하면 될 것 같다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함수 포인터가 반드시 </a:t>
            </a:r>
            <a:r>
              <a:rPr lang="ko-KR" altLang="en-US" sz="1400" b="1" dirty="0" err="1">
                <a:ea typeface="현대하모니 L"/>
              </a:rPr>
              <a:t>필요하다는게</a:t>
            </a:r>
            <a:r>
              <a:rPr lang="ko-KR" altLang="en-US" sz="1400" b="1" dirty="0">
                <a:ea typeface="현대하모니 L"/>
              </a:rPr>
              <a:t> </a:t>
            </a:r>
            <a:r>
              <a:rPr lang="ko-KR" altLang="en-US" sz="1400" b="1" dirty="0" err="1">
                <a:ea typeface="현대하모니 L"/>
              </a:rPr>
              <a:t>느껴짐</a:t>
            </a:r>
            <a:r>
              <a:rPr lang="en-US" altLang="ko-KR" sz="1400" b="1" dirty="0">
                <a:ea typeface="현대하모니 L"/>
              </a:rPr>
              <a:t>)</a:t>
            </a:r>
          </a:p>
          <a:p>
            <a:endParaRPr lang="en-US" altLang="ko-KR" sz="1400" dirty="0">
              <a:ea typeface="현대하모니 L"/>
            </a:endParaRPr>
          </a:p>
          <a:p>
            <a:endParaRPr lang="en-US" altLang="ko-KR" sz="1400" dirty="0">
              <a:ea typeface="현대하모니 L"/>
            </a:endParaRPr>
          </a:p>
          <a:p>
            <a:endParaRPr lang="en-US" altLang="ko-KR" sz="1400" b="1" dirty="0">
              <a:ea typeface="현대하모니 L"/>
            </a:endParaRPr>
          </a:p>
          <a:p>
            <a:endParaRPr lang="en-US" altLang="ko-KR" sz="1400" dirty="0"/>
          </a:p>
          <a:p>
            <a:endParaRPr lang="en-US" altLang="ko-KR" sz="1400" dirty="0">
              <a:hlinkClick r:id="rId4"/>
            </a:endParaRPr>
          </a:p>
          <a:p>
            <a:endParaRPr lang="en-US" altLang="ko-KR" sz="1400" b="1" dirty="0">
              <a:ea typeface="현대하모니 L"/>
            </a:endParaRPr>
          </a:p>
          <a:p>
            <a:endParaRPr lang="en-US" altLang="ko-KR" sz="1400" b="1" dirty="0">
              <a:ea typeface="현대하모니 L"/>
            </a:endParaRPr>
          </a:p>
          <a:p>
            <a:br>
              <a:rPr lang="en-US" altLang="ko-KR" sz="1400" b="1" dirty="0">
                <a:ea typeface="현대하모니 L"/>
              </a:rPr>
            </a:br>
            <a:endParaRPr lang="en-US" altLang="ko-KR" sz="1400" b="1" dirty="0"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408648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1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예습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(@staticmethod vs @classmethod)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특징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클래스에서 직접 접근할 수 있는 메소드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현대하모니 L" pitchFamily="18" charset="-127"/>
                <a:ea typeface="현대하모니 L" pitchFamily="18" charset="-127"/>
              </a:rPr>
              <a:t>다른언어와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다르게 인스턴스에서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static/class method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에 접근 가능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인스턴스 메소드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첫번째 인자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객체 자신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self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입력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classmethod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-&gt;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첫번째 인자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class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입력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cls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staticmethod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-&gt;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 추가되는 인자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x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구조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staticmethod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self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사용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classmethod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는 </a:t>
            </a:r>
            <a:r>
              <a:rPr lang="en-US" altLang="ko-KR" sz="1400" b="1" dirty="0" err="1">
                <a:latin typeface="현대하모니 L" pitchFamily="18" charset="-127"/>
                <a:ea typeface="현대하모니 L" pitchFamily="18" charset="-127"/>
              </a:rPr>
              <a:t>cls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사용하여 클래스 속성을 인자로 받음</a:t>
            </a:r>
            <a:b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</a:b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instancemethod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 </a:t>
            </a:r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self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를 사용하여 객체를 받는것과 같은 구조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)</a:t>
            </a: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4198DF-6CF5-4976-ADD1-94E30896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21" y="3539759"/>
            <a:ext cx="2702213" cy="28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예습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(@staticmethod vs @classmethod)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예제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아래는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Linux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클래스는 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Windows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클래스를 상속받아 모든 코드를 실행시킬 수 있는 코드임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이 때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클래스 메소드는 </a:t>
            </a:r>
            <a:r>
              <a:rPr lang="en-US" altLang="ko-KR" sz="1400" dirty="0" err="1">
                <a:latin typeface="현대하모니 L" pitchFamily="18" charset="-127"/>
                <a:ea typeface="현대하모니 L" pitchFamily="18" charset="-127"/>
              </a:rPr>
              <a:t>cls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로 현재 </a:t>
            </a:r>
            <a:r>
              <a:rPr lang="ko-KR" altLang="en-US" sz="1400" u="sng" dirty="0">
                <a:latin typeface="현대하모니 L" pitchFamily="18" charset="-127"/>
                <a:ea typeface="현대하모니 L" pitchFamily="18" charset="-127"/>
              </a:rPr>
              <a:t>자기가 실행된 클래스 속성을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가져오고</a:t>
            </a:r>
            <a:r>
              <a:rPr lang="en-US" altLang="ko-KR" sz="1400" dirty="0">
                <a:latin typeface="현대하모니 L" pitchFamily="18" charset="-127"/>
                <a:ea typeface="현대하모니 L" pitchFamily="18" charset="-127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정적 메소드는 </a:t>
            </a:r>
            <a:r>
              <a:rPr lang="ko-KR" altLang="en-US" sz="1400" u="sng" dirty="0">
                <a:latin typeface="현대하모니 L" pitchFamily="18" charset="-127"/>
                <a:ea typeface="현대하모니 L" pitchFamily="18" charset="-127"/>
              </a:rPr>
              <a:t>부모클래스</a:t>
            </a:r>
            <a:r>
              <a:rPr lang="en-US" altLang="ko-KR" sz="1400" u="sng" dirty="0">
                <a:latin typeface="현대하모니 L" pitchFamily="18" charset="-127"/>
                <a:ea typeface="현대하모니 L" pitchFamily="18" charset="-127"/>
              </a:rPr>
              <a:t>(Windows)</a:t>
            </a:r>
            <a:r>
              <a:rPr lang="ko-KR" altLang="en-US" sz="1400" u="sng" dirty="0">
                <a:latin typeface="현대하모니 L" pitchFamily="18" charset="-127"/>
                <a:ea typeface="현대하모니 L" pitchFamily="18" charset="-127"/>
              </a:rPr>
              <a:t>의 속성을 </a:t>
            </a:r>
            <a:r>
              <a:rPr lang="ko-KR" altLang="en-US" sz="1400" dirty="0">
                <a:latin typeface="현대하모니 L" pitchFamily="18" charset="-127"/>
                <a:ea typeface="현대하모니 L" pitchFamily="18" charset="-127"/>
              </a:rPr>
              <a:t>가져오게 됨</a:t>
            </a:r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1D57E17-7E7A-4A97-A4F2-221A4AC86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44" y="1819072"/>
            <a:ext cx="3562151" cy="5022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3B74BA-4DA5-41E5-94CC-40328CC6D3C0}"/>
              </a:ext>
            </a:extLst>
          </p:cNvPr>
          <p:cNvSpPr txBox="1"/>
          <p:nvPr/>
        </p:nvSpPr>
        <p:spPr>
          <a:xfrm>
            <a:off x="4925770" y="2209050"/>
            <a:ext cx="50432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4. </a:t>
            </a:r>
            <a:r>
              <a:rPr lang="ko-KR" altLang="en-US" sz="1400" b="1" dirty="0">
                <a:ea typeface="현대하모니 L"/>
              </a:rPr>
              <a:t>차이</a:t>
            </a:r>
            <a:endParaRPr lang="en-US" altLang="ko-KR" sz="1400" b="1" dirty="0">
              <a:ea typeface="현대하모니 L"/>
            </a:endParaRPr>
          </a:p>
          <a:p>
            <a:r>
              <a:rPr lang="ko-KR" altLang="en-US" sz="1400" dirty="0">
                <a:ea typeface="현대하모니 L"/>
              </a:rPr>
              <a:t>상속에서 차이가 남</a:t>
            </a:r>
            <a:endParaRPr lang="en-US" altLang="ko-KR" sz="1400" dirty="0">
              <a:ea typeface="현대하모니 L"/>
            </a:endParaRPr>
          </a:p>
          <a:p>
            <a:r>
              <a:rPr lang="en-US" altLang="ko-KR" sz="1400" dirty="0" err="1">
                <a:ea typeface="현대하모니 L"/>
              </a:rPr>
              <a:t>staticmethod</a:t>
            </a:r>
            <a:r>
              <a:rPr lang="en-US" altLang="ko-KR" sz="1400" dirty="0">
                <a:ea typeface="현대하모니 L"/>
              </a:rPr>
              <a:t>: </a:t>
            </a:r>
            <a:r>
              <a:rPr lang="ko-KR" altLang="en-US" sz="1400" dirty="0">
                <a:ea typeface="현대하모니 L"/>
              </a:rPr>
              <a:t>부모클래스의 속성값을 가져옴</a:t>
            </a:r>
            <a:endParaRPr lang="en-US" altLang="ko-KR" sz="1400" dirty="0">
              <a:ea typeface="현대하모니 L"/>
            </a:endParaRPr>
          </a:p>
          <a:p>
            <a:r>
              <a:rPr lang="en-US" altLang="ko-KR" sz="1400" dirty="0" err="1">
                <a:ea typeface="현대하모니 L"/>
              </a:rPr>
              <a:t>classmethod</a:t>
            </a:r>
            <a:r>
              <a:rPr lang="en-US" altLang="ko-KR" sz="1400" dirty="0">
                <a:ea typeface="현대하모니 L"/>
              </a:rPr>
              <a:t>: </a:t>
            </a:r>
            <a:r>
              <a:rPr lang="en-US" altLang="ko-KR" sz="1400" dirty="0" err="1">
                <a:ea typeface="현대하모니 L"/>
              </a:rPr>
              <a:t>cls</a:t>
            </a:r>
            <a:r>
              <a:rPr lang="ko-KR" altLang="en-US" sz="1400" dirty="0">
                <a:ea typeface="현대하모니 L"/>
              </a:rPr>
              <a:t>인자를 활용하여 </a:t>
            </a:r>
            <a:r>
              <a:rPr lang="en-US" altLang="ko-KR" sz="1400" dirty="0" err="1">
                <a:ea typeface="현대하모니 L"/>
              </a:rPr>
              <a:t>cls</a:t>
            </a:r>
            <a:r>
              <a:rPr lang="ko-KR" altLang="en-US" sz="1400" dirty="0">
                <a:ea typeface="현대하모니 L"/>
              </a:rPr>
              <a:t>클래스 속성을 가져옴</a:t>
            </a:r>
            <a:endParaRPr lang="en-US" altLang="ko-KR" sz="1400" dirty="0">
              <a:ea typeface="현대하모니 L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8DC5996-8114-4FE8-9BF3-1CE8DEA2C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92" y="3446399"/>
            <a:ext cx="4031512" cy="33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1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1. </a:t>
            </a:r>
            <a:r>
              <a:rPr kumimoji="1" lang="ko-KR" altLang="en-US" sz="3000" dirty="0">
                <a:latin typeface="현대하모니 L" pitchFamily="18" charset="-127"/>
                <a:ea typeface="현대하모니 L"/>
              </a:rPr>
              <a:t>예습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(@staticmethod vs @classmethod)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예습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endParaRPr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D6DA5-B2B4-476B-A3C3-E34564AB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97" y="1572398"/>
            <a:ext cx="4786009" cy="47665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C06769-C16F-42D5-B603-D7C7AC90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609" y="1572398"/>
            <a:ext cx="4786007" cy="4766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A3231E-DB7B-4B15-8495-916FF4563E6F}"/>
              </a:ext>
            </a:extLst>
          </p:cNvPr>
          <p:cNvSpPr txBox="1"/>
          <p:nvPr/>
        </p:nvSpPr>
        <p:spPr>
          <a:xfrm>
            <a:off x="2447149" y="6445378"/>
            <a:ext cx="10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변경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C7CA5-08C9-48D1-AEB3-84389C213738}"/>
              </a:ext>
            </a:extLst>
          </p:cNvPr>
          <p:cNvSpPr txBox="1"/>
          <p:nvPr/>
        </p:nvSpPr>
        <p:spPr>
          <a:xfrm>
            <a:off x="7738912" y="6445378"/>
            <a:ext cx="101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후</a:t>
            </a:r>
          </a:p>
        </p:txBody>
      </p:sp>
    </p:spTree>
    <p:extLst>
      <p:ext uri="{BB962C8B-B14F-4D97-AF65-F5344CB8AC3E}">
        <p14:creationId xmlns:p14="http://schemas.microsoft.com/office/powerpoint/2010/main" val="331666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2-1. 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fd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(=File Descriptor)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lang="ko-KR" altLang="en-US" sz="1400" b="1" dirty="0">
                <a:latin typeface="현대하모니 L" pitchFamily="18" charset="-127"/>
                <a:ea typeface="현대하모니 L" pitchFamily="18" charset="-127"/>
              </a:rPr>
              <a:t>정의</a:t>
            </a:r>
            <a:endParaRPr lang="en-US" altLang="ko-KR" sz="1400" b="1" dirty="0">
              <a:latin typeface="현대하모니 L" pitchFamily="18" charset="-127"/>
              <a:ea typeface="현대하모니 L" pitchFamily="18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현대하모니 L"/>
              </a:rPr>
              <a:t>리눅스 혹은 유닉스 계열의 시스템에서 프로세스</a:t>
            </a:r>
            <a:r>
              <a:rPr lang="en-US" altLang="ko-KR" sz="1400" dirty="0">
                <a:ea typeface="현대하모니 L"/>
              </a:rPr>
              <a:t>(Process)</a:t>
            </a:r>
            <a:r>
              <a:rPr lang="ko-KR" altLang="en-US" sz="1400" dirty="0">
                <a:ea typeface="현대하모니 L"/>
              </a:rPr>
              <a:t>가 파일</a:t>
            </a:r>
            <a:r>
              <a:rPr lang="en-US" altLang="ko-KR" sz="1400" dirty="0">
                <a:ea typeface="현대하모니 L"/>
              </a:rPr>
              <a:t>(File)</a:t>
            </a:r>
            <a:r>
              <a:rPr lang="ko-KR" altLang="en-US" sz="1400" dirty="0">
                <a:ea typeface="현대하모니 L"/>
              </a:rPr>
              <a:t>을 다룰 때 사용하는 개념</a:t>
            </a:r>
            <a:endParaRPr lang="en-US" altLang="ko-KR" sz="1400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400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현대하모니 L"/>
              </a:rPr>
              <a:t>파일 </a:t>
            </a:r>
            <a:r>
              <a:rPr lang="ko-KR" altLang="en-US" sz="1400" dirty="0" err="1">
                <a:ea typeface="현대하모니 L"/>
              </a:rPr>
              <a:t>디스크립터</a:t>
            </a:r>
            <a:r>
              <a:rPr lang="en-US" altLang="ko-KR" sz="1400" dirty="0">
                <a:ea typeface="현대하모니 L"/>
              </a:rPr>
              <a:t>(File Descriptor)</a:t>
            </a:r>
            <a:r>
              <a:rPr lang="ko-KR" altLang="en-US" sz="1400" dirty="0">
                <a:ea typeface="현대하모니 L"/>
              </a:rPr>
              <a:t>는 프로세스에서 특정 파일에 접근할 때 사용하는 추상적인 값</a:t>
            </a:r>
            <a:endParaRPr lang="en-US" altLang="ko-KR" sz="1400" dirty="0">
              <a:ea typeface="현대하모니 L"/>
            </a:endParaRPr>
          </a:p>
          <a:p>
            <a:pPr latinLnBrk="1"/>
            <a:r>
              <a:rPr lang="ko-KR" altLang="en-US" sz="1400" dirty="0">
                <a:ea typeface="현대하모니 L"/>
              </a:rPr>
              <a:t>     파일 </a:t>
            </a:r>
            <a:r>
              <a:rPr lang="ko-KR" altLang="en-US" sz="1400" dirty="0" err="1">
                <a:ea typeface="현대하모니 L"/>
              </a:rPr>
              <a:t>디스크립터는</a:t>
            </a:r>
            <a:r>
              <a:rPr lang="ko-KR" altLang="en-US" sz="1400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일반적으로 </a:t>
            </a:r>
            <a:r>
              <a:rPr lang="en-US" altLang="ko-KR" sz="1400" b="1" dirty="0">
                <a:ea typeface="현대하모니 L"/>
              </a:rPr>
              <a:t>0</a:t>
            </a:r>
            <a:r>
              <a:rPr lang="ko-KR" altLang="en-US" sz="1400" b="1" dirty="0">
                <a:ea typeface="현대하모니 L"/>
              </a:rPr>
              <a:t>이 아닌 </a:t>
            </a:r>
            <a:r>
              <a:rPr lang="ko-KR" altLang="en-US" sz="1400" b="1" dirty="0" err="1">
                <a:ea typeface="현대하모니 L"/>
              </a:rPr>
              <a:t>정수값을</a:t>
            </a:r>
            <a:r>
              <a:rPr lang="ko-KR" altLang="en-US" sz="1400" b="1" dirty="0">
                <a:ea typeface="현대하모니 L"/>
              </a:rPr>
              <a:t> 갖는다</a:t>
            </a:r>
            <a:r>
              <a:rPr lang="en-US" altLang="ko-KR" sz="1400" b="1" dirty="0">
                <a:ea typeface="현대하모니 L"/>
              </a:rPr>
              <a:t>.</a:t>
            </a:r>
          </a:p>
          <a:p>
            <a:pPr latinLnBrk="1"/>
            <a:endParaRPr lang="en-US" altLang="ko-KR" sz="1400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프로세스가 이미 존재하는 파일을 </a:t>
            </a:r>
            <a:r>
              <a:rPr lang="en-US" altLang="ko-KR" sz="1400" b="1" dirty="0">
                <a:ea typeface="현대하모니 L"/>
              </a:rPr>
              <a:t>open() </a:t>
            </a:r>
            <a:r>
              <a:rPr lang="ko-KR" altLang="en-US" sz="1400" b="1" dirty="0">
                <a:ea typeface="현대하모니 L"/>
              </a:rPr>
              <a:t>함수를 이용해 열거나 </a:t>
            </a:r>
            <a:r>
              <a:rPr lang="en-US" altLang="ko-KR" sz="1400" b="1" dirty="0" err="1">
                <a:ea typeface="현대하모니 L"/>
              </a:rPr>
              <a:t>creat</a:t>
            </a:r>
            <a:r>
              <a:rPr lang="en-US" altLang="ko-KR" sz="1400" b="1" dirty="0">
                <a:ea typeface="현대하모니 L"/>
              </a:rPr>
              <a:t>()</a:t>
            </a:r>
            <a:r>
              <a:rPr lang="ko-KR" altLang="en-US" sz="1400" b="1" dirty="0">
                <a:ea typeface="현대하모니 L"/>
              </a:rPr>
              <a:t>함수를 이용해 새로운 파일을 생성해달라고 커널에 요청하면 커널은 필요한 동작을 수행하고 파일 </a:t>
            </a:r>
            <a:r>
              <a:rPr lang="ko-KR" altLang="en-US" sz="1400" b="1" dirty="0" err="1">
                <a:ea typeface="현대하모니 L"/>
              </a:rPr>
              <a:t>디스크립터</a:t>
            </a:r>
            <a:r>
              <a:rPr lang="ko-KR" altLang="en-US" sz="1400" b="1" dirty="0">
                <a:ea typeface="현대하모니 L"/>
              </a:rPr>
              <a:t> 값을 </a:t>
            </a:r>
            <a:r>
              <a:rPr lang="ko-KR" altLang="en-US" sz="1400" b="1" dirty="0" err="1">
                <a:ea typeface="현대하모니 L"/>
              </a:rPr>
              <a:t>리턴해준다</a:t>
            </a:r>
            <a:r>
              <a:rPr lang="en-US" altLang="ko-KR" sz="1400" b="1" dirty="0">
                <a:ea typeface="현대하모니 L"/>
              </a:rPr>
              <a:t>.</a:t>
            </a:r>
          </a:p>
          <a:p>
            <a:pPr latinLnBrk="1"/>
            <a:r>
              <a:rPr lang="en-US" altLang="ko-KR" sz="1400" dirty="0">
                <a:ea typeface="현대하모니 L"/>
              </a:rPr>
              <a:t> 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이 파일 </a:t>
            </a:r>
            <a:r>
              <a:rPr lang="ko-KR" altLang="en-US" sz="1400" b="1" dirty="0" err="1">
                <a:ea typeface="현대하모니 L"/>
              </a:rPr>
              <a:t>디스크립터는</a:t>
            </a:r>
            <a:r>
              <a:rPr lang="ko-KR" altLang="en-US" sz="1400" b="1" dirty="0">
                <a:ea typeface="현대하모니 L"/>
              </a:rPr>
              <a:t> 프로세스가 </a:t>
            </a:r>
            <a:r>
              <a:rPr lang="en-US" altLang="ko-KR" sz="1400" b="1" dirty="0">
                <a:ea typeface="현대하모니 L"/>
              </a:rPr>
              <a:t>read(), write() </a:t>
            </a:r>
            <a:r>
              <a:rPr lang="ko-KR" altLang="en-US" sz="1400" b="1" dirty="0">
                <a:ea typeface="현대하모니 L"/>
              </a:rPr>
              <a:t>함수를 수행할 때 인자로 사용되며</a:t>
            </a:r>
            <a:r>
              <a:rPr lang="en-US" altLang="ko-KR" sz="1400" b="1" dirty="0">
                <a:ea typeface="현대하모니 L"/>
              </a:rPr>
              <a:t>,</a:t>
            </a:r>
            <a:r>
              <a:rPr lang="en-US" altLang="ko-KR" sz="1400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어느 파일에  </a:t>
            </a:r>
            <a:r>
              <a:rPr lang="en-US" altLang="ko-KR" sz="1400" b="1" dirty="0">
                <a:ea typeface="현대하모니 L"/>
              </a:rPr>
              <a:t>read(), write() </a:t>
            </a:r>
            <a:r>
              <a:rPr lang="ko-KR" altLang="en-US" sz="1400" b="1" dirty="0">
                <a:ea typeface="현대하모니 L"/>
              </a:rPr>
              <a:t>요청을 수행할 지를 구분하는 값으로 사용된다</a:t>
            </a:r>
            <a:r>
              <a:rPr lang="en-US" altLang="ko-KR" sz="1400" b="1" dirty="0">
                <a:ea typeface="현대하모니 L"/>
              </a:rPr>
              <a:t>.</a:t>
            </a:r>
          </a:p>
          <a:p>
            <a:pPr latinLnBrk="1"/>
            <a:endParaRPr lang="en-US" altLang="ko-KR" sz="1400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dirty="0">
                <a:ea typeface="현대하모니 L"/>
              </a:rPr>
              <a:t>리눅스</a:t>
            </a:r>
            <a:r>
              <a:rPr lang="en-US" altLang="ko-KR" sz="1400" dirty="0">
                <a:ea typeface="현대하모니 L"/>
              </a:rPr>
              <a:t>, </a:t>
            </a:r>
            <a:r>
              <a:rPr lang="ko-KR" altLang="en-US" sz="1400" dirty="0">
                <a:ea typeface="현대하모니 L"/>
              </a:rPr>
              <a:t>유닉스 시스템에서 </a:t>
            </a:r>
            <a:r>
              <a:rPr lang="ko-KR" altLang="en-US" sz="1400" b="1" dirty="0">
                <a:ea typeface="현대하모니 L"/>
              </a:rPr>
              <a:t>일반적으로 </a:t>
            </a:r>
            <a:r>
              <a:rPr lang="en-US" altLang="ko-KR" sz="1400" b="1" dirty="0">
                <a:ea typeface="현대하모니 L"/>
              </a:rPr>
              <a:t>0, 1, 2</a:t>
            </a:r>
            <a:r>
              <a:rPr lang="ko-KR" altLang="en-US" sz="1400" b="1" dirty="0">
                <a:ea typeface="현대하모니 L"/>
              </a:rPr>
              <a:t>번 파일 </a:t>
            </a:r>
            <a:r>
              <a:rPr lang="ko-KR" altLang="en-US" sz="1400" b="1" dirty="0" err="1">
                <a:ea typeface="현대하모니 L"/>
              </a:rPr>
              <a:t>디스크립터를</a:t>
            </a:r>
            <a:r>
              <a:rPr lang="ko-KR" altLang="en-US" sz="1400" b="1" dirty="0">
                <a:ea typeface="현대하모니 L"/>
              </a:rPr>
              <a:t> 특수한 목적으로 사용한다</a:t>
            </a:r>
            <a:r>
              <a:rPr lang="en-US" altLang="ko-KR" sz="1400" dirty="0">
                <a:ea typeface="현대하모니 L"/>
              </a:rPr>
              <a:t>. 0</a:t>
            </a:r>
            <a:r>
              <a:rPr lang="ko-KR" altLang="en-US" sz="1400" dirty="0">
                <a:ea typeface="현대하모니 L"/>
              </a:rPr>
              <a:t>번 파일 </a:t>
            </a:r>
            <a:r>
              <a:rPr lang="ko-KR" altLang="en-US" sz="1400" dirty="0" err="1">
                <a:ea typeface="현대하모니 L"/>
              </a:rPr>
              <a:t>디스크립터는</a:t>
            </a:r>
            <a:r>
              <a:rPr lang="ko-KR" altLang="en-US" sz="1400" dirty="0">
                <a:ea typeface="현대하모니 L"/>
              </a:rPr>
              <a:t> 표준입력</a:t>
            </a:r>
            <a:r>
              <a:rPr lang="en-US" altLang="ko-KR" sz="1400" dirty="0">
                <a:ea typeface="현대하모니 L"/>
              </a:rPr>
              <a:t>(stdin), 1</a:t>
            </a:r>
            <a:r>
              <a:rPr lang="ko-KR" altLang="en-US" sz="1400" dirty="0">
                <a:ea typeface="현대하모니 L"/>
              </a:rPr>
              <a:t>번은 표준 출력</a:t>
            </a:r>
            <a:r>
              <a:rPr lang="en-US" altLang="ko-KR" sz="1400" dirty="0">
                <a:ea typeface="현대하모니 L"/>
              </a:rPr>
              <a:t>(</a:t>
            </a:r>
            <a:r>
              <a:rPr lang="en-US" altLang="ko-KR" sz="1400" dirty="0" err="1">
                <a:ea typeface="현대하모니 L"/>
              </a:rPr>
              <a:t>stdout</a:t>
            </a:r>
            <a:r>
              <a:rPr lang="en-US" altLang="ko-KR" sz="1400" dirty="0">
                <a:ea typeface="현대하모니 L"/>
              </a:rPr>
              <a:t>), 2</a:t>
            </a:r>
            <a:r>
              <a:rPr lang="ko-KR" altLang="en-US" sz="1400" dirty="0">
                <a:ea typeface="현대하모니 L"/>
              </a:rPr>
              <a:t>번은 표준 오류</a:t>
            </a:r>
            <a:r>
              <a:rPr lang="en-US" altLang="ko-KR" sz="1400" dirty="0">
                <a:ea typeface="현대하모니 L"/>
              </a:rPr>
              <a:t>(stderr)</a:t>
            </a:r>
            <a:r>
              <a:rPr lang="ko-KR" altLang="en-US" sz="1400" dirty="0">
                <a:ea typeface="현대하모니 L"/>
              </a:rPr>
              <a:t>에 </a:t>
            </a:r>
            <a:r>
              <a:rPr lang="ko-KR" altLang="en-US" sz="1400" dirty="0" err="1">
                <a:ea typeface="현대하모니 L"/>
              </a:rPr>
              <a:t>매핑되어</a:t>
            </a:r>
            <a:r>
              <a:rPr lang="ko-KR" altLang="en-US" sz="1400" dirty="0">
                <a:ea typeface="현대하모니 L"/>
              </a:rPr>
              <a:t> 있다</a:t>
            </a:r>
            <a:r>
              <a:rPr lang="en-US" altLang="ko-KR" sz="1400" dirty="0">
                <a:ea typeface="현대하모니 L"/>
              </a:rPr>
              <a:t>. </a:t>
            </a:r>
            <a:r>
              <a:rPr lang="ko-KR" altLang="en-US" sz="1400" dirty="0">
                <a:ea typeface="현대하모니 L"/>
              </a:rPr>
              <a:t>물론 이 값들은 나중에 </a:t>
            </a:r>
            <a:r>
              <a:rPr lang="en-US" altLang="ko-KR" sz="1400" dirty="0">
                <a:ea typeface="현대하모니 L"/>
              </a:rPr>
              <a:t>dup(), dup2() </a:t>
            </a:r>
            <a:r>
              <a:rPr lang="ko-KR" altLang="en-US" sz="1400" dirty="0">
                <a:ea typeface="현대하모니 L"/>
              </a:rPr>
              <a:t>함수나 </a:t>
            </a:r>
            <a:r>
              <a:rPr lang="en-US" altLang="ko-KR" sz="1400" dirty="0" err="1">
                <a:ea typeface="현대하모니 L"/>
              </a:rPr>
              <a:t>fcntl</a:t>
            </a:r>
            <a:r>
              <a:rPr lang="en-US" altLang="ko-KR" sz="1400" dirty="0">
                <a:ea typeface="현대하모니 L"/>
              </a:rPr>
              <a:t>() </a:t>
            </a:r>
            <a:r>
              <a:rPr lang="ko-KR" altLang="en-US" sz="1400" dirty="0">
                <a:ea typeface="현대하모니 L"/>
              </a:rPr>
              <a:t>함수 등을 이용해 변경할 수 있다</a:t>
            </a:r>
            <a:r>
              <a:rPr lang="en-US" altLang="ko-KR" sz="1400" dirty="0">
                <a:ea typeface="현대하모니 L"/>
              </a:rPr>
              <a:t>.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400" dirty="0">
              <a:ea typeface="현대하모니 L"/>
            </a:endParaRPr>
          </a:p>
          <a:p>
            <a:pPr latinLnBrk="1"/>
            <a:r>
              <a:rPr lang="en-US" altLang="ko-KR" sz="1400" b="1" dirty="0">
                <a:ea typeface="현대하모니 L"/>
              </a:rPr>
              <a:t>2. </a:t>
            </a:r>
            <a:r>
              <a:rPr lang="ko-KR" altLang="en-US" sz="1400" b="1" dirty="0">
                <a:ea typeface="현대하모니 L"/>
              </a:rPr>
              <a:t>요약</a:t>
            </a:r>
            <a:endParaRPr lang="en-US" altLang="ko-KR" sz="1400" b="1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리눅스에서 파일을 </a:t>
            </a:r>
            <a:r>
              <a:rPr lang="en-US" altLang="ko-KR" sz="1400" b="1" dirty="0">
                <a:ea typeface="현대하모니 L"/>
              </a:rPr>
              <a:t>open</a:t>
            </a:r>
            <a:r>
              <a:rPr lang="ko-KR" altLang="en-US" sz="1400" b="1" dirty="0">
                <a:ea typeface="현대하모니 L"/>
              </a:rPr>
              <a:t>과 같은 함수로 열면 파일 </a:t>
            </a:r>
            <a:r>
              <a:rPr lang="ko-KR" altLang="en-US" sz="1400" b="1" dirty="0" err="1">
                <a:ea typeface="현대하모니 L"/>
              </a:rPr>
              <a:t>디스크립터</a:t>
            </a:r>
            <a:r>
              <a:rPr lang="en-US" altLang="ko-KR" sz="1400" b="1" dirty="0">
                <a:ea typeface="현대하모니 L"/>
              </a:rPr>
              <a:t>(</a:t>
            </a:r>
            <a:r>
              <a:rPr lang="en-US" altLang="ko-KR" sz="1400" b="1" dirty="0" err="1">
                <a:ea typeface="현대하모니 L"/>
              </a:rPr>
              <a:t>fd</a:t>
            </a:r>
            <a:r>
              <a:rPr lang="en-US" altLang="ko-KR" sz="1400" b="1" dirty="0">
                <a:ea typeface="현대하모니 L"/>
              </a:rPr>
              <a:t>)</a:t>
            </a:r>
            <a:r>
              <a:rPr lang="ko-KR" altLang="en-US" sz="1400" b="1" dirty="0">
                <a:ea typeface="현대하모니 L"/>
              </a:rPr>
              <a:t>를 리턴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ko-KR" altLang="en-US" sz="1400" b="1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프로그램이 파일을 액세스 </a:t>
            </a:r>
            <a:r>
              <a:rPr lang="ko-KR" altLang="en-US" sz="1400" b="1" dirty="0" err="1">
                <a:ea typeface="현대하모니 L"/>
              </a:rPr>
              <a:t>할때</a:t>
            </a:r>
            <a:r>
              <a:rPr lang="ko-KR" altLang="en-US" sz="1400" b="1" dirty="0">
                <a:ea typeface="현대하모니 L"/>
              </a:rPr>
              <a:t> 할당된 파일 </a:t>
            </a:r>
            <a:r>
              <a:rPr lang="ko-KR" altLang="en-US" sz="1400" b="1" dirty="0" err="1">
                <a:ea typeface="현대하모니 L"/>
              </a:rPr>
              <a:t>디스크럽터를</a:t>
            </a:r>
            <a:r>
              <a:rPr lang="ko-KR" altLang="en-US" sz="1400" b="1" dirty="0">
                <a:ea typeface="현대하모니 L"/>
              </a:rPr>
              <a:t> 사용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ko-KR" altLang="en-US" sz="1400" b="1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리눅스에서는 모든 파일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하드웨어 장치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파이프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소켓 등을 파일로 취급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ko-KR" altLang="en-US" sz="1400" b="1" dirty="0">
              <a:ea typeface="현대하모니 L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1400" b="1" dirty="0">
                <a:ea typeface="현대하모니 L"/>
              </a:rPr>
              <a:t>파일 </a:t>
            </a:r>
            <a:r>
              <a:rPr lang="ko-KR" altLang="en-US" sz="1400" b="1" dirty="0" err="1">
                <a:ea typeface="현대하모니 L"/>
              </a:rPr>
              <a:t>디스크립터</a:t>
            </a:r>
            <a:r>
              <a:rPr lang="ko-KR" altLang="en-US" sz="1400" b="1" dirty="0">
                <a:ea typeface="현대하모니 L"/>
              </a:rPr>
              <a:t> 테이블 </a:t>
            </a:r>
            <a:r>
              <a:rPr lang="en-US" altLang="ko-KR" sz="1400" b="1" dirty="0">
                <a:ea typeface="현대하모니 L"/>
              </a:rPr>
              <a:t>: </a:t>
            </a:r>
            <a:r>
              <a:rPr lang="ko-KR" altLang="en-US" sz="1400" b="1" dirty="0">
                <a:ea typeface="현대하모니 L"/>
              </a:rPr>
              <a:t>파일 </a:t>
            </a:r>
            <a:r>
              <a:rPr lang="ko-KR" altLang="en-US" sz="1400" b="1" dirty="0" err="1">
                <a:ea typeface="현대하모니 L"/>
              </a:rPr>
              <a:t>오픈시</a:t>
            </a:r>
            <a:r>
              <a:rPr lang="ko-KR" altLang="en-US" sz="1400" b="1" dirty="0">
                <a:ea typeface="현대하모니 L"/>
              </a:rPr>
              <a:t> 시스템은 파일에 대한 정보를 가질 구조체를 할당</a:t>
            </a:r>
            <a:r>
              <a:rPr lang="en-US" altLang="ko-KR" sz="1400" b="1" dirty="0">
                <a:ea typeface="현대하모니 L"/>
              </a:rPr>
              <a:t>, </a:t>
            </a:r>
            <a:r>
              <a:rPr lang="ko-KR" altLang="en-US" sz="1400" b="1" dirty="0">
                <a:ea typeface="현대하모니 L"/>
              </a:rPr>
              <a:t>테이블의 인덱스 값이 파일 </a:t>
            </a:r>
            <a:r>
              <a:rPr lang="ko-KR" altLang="en-US" sz="1400" b="1" dirty="0" err="1">
                <a:ea typeface="현대하모니 L"/>
              </a:rPr>
              <a:t>디스크립터</a:t>
            </a:r>
            <a:endParaRPr lang="en-US" altLang="ko-KR" sz="1400" b="1" dirty="0">
              <a:ea typeface="현대하모니 L"/>
            </a:endParaRPr>
          </a:p>
          <a:p>
            <a:pPr latinLnBrk="1"/>
            <a:endParaRPr lang="en-US" altLang="ko-KR" sz="1400" b="1" dirty="0"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281268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커널소스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task_struct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커널 소스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b="1" dirty="0" err="1">
                <a:ea typeface="현대하모니 L"/>
              </a:rPr>
              <a:t>elixir.bootlin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접속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400" b="1" dirty="0">
              <a:ea typeface="현대하모니 L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C7BC12F-E9FD-4DE1-948A-45ED7220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2" y="1602275"/>
            <a:ext cx="9207397" cy="46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0C2F416-FE65-421F-B40C-DFCA5AB7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0" y="1576356"/>
            <a:ext cx="9702437" cy="48564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커널 소스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en-US" altLang="ko-KR" sz="1400" b="1" dirty="0" err="1">
                <a:ea typeface="현대하모니 L"/>
              </a:rPr>
              <a:t>task_struct</a:t>
            </a:r>
            <a:r>
              <a:rPr lang="ko-KR" altLang="en-US" sz="1400" b="1" dirty="0">
                <a:ea typeface="현대하모니 L"/>
              </a:rPr>
              <a:t> 검색</a:t>
            </a:r>
            <a:r>
              <a:rPr lang="en-US" altLang="ko-KR" sz="1400" b="1" dirty="0">
                <a:ea typeface="현대하모니 L"/>
              </a:rPr>
              <a:t> -&gt; </a:t>
            </a:r>
            <a:r>
              <a:rPr lang="en-US" altLang="ko-KR" sz="1400" b="1" dirty="0" err="1">
                <a:ea typeface="현대하모니 L"/>
              </a:rPr>
              <a:t>sched.h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클릭</a:t>
            </a:r>
            <a:endParaRPr lang="en-US" altLang="ko-KR" sz="1400" b="1" dirty="0">
              <a:ea typeface="현대하모니 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AC104-BBAB-4E31-80B5-7D94FAABD4AE}"/>
              </a:ext>
            </a:extLst>
          </p:cNvPr>
          <p:cNvSpPr/>
          <p:nvPr/>
        </p:nvSpPr>
        <p:spPr>
          <a:xfrm>
            <a:off x="7748649" y="2642260"/>
            <a:ext cx="700644" cy="231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A453E5-2EE3-4462-8F58-B4A42E4756D6}"/>
              </a:ext>
            </a:extLst>
          </p:cNvPr>
          <p:cNvSpPr/>
          <p:nvPr/>
        </p:nvSpPr>
        <p:spPr>
          <a:xfrm>
            <a:off x="1880258" y="3139045"/>
            <a:ext cx="1575461" cy="233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692DF-1358-41C3-8F7B-B7BFAB54CC52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커널소스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task_struct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402939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419B11D-8831-474C-827B-EAD34EDC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28" y="1085665"/>
            <a:ext cx="5544324" cy="54395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커널 소스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3"/>
            </a:pPr>
            <a:r>
              <a:rPr lang="en-US" altLang="ko-KR" sz="1400" b="1" dirty="0" err="1">
                <a:ea typeface="현대하모니 L"/>
              </a:rPr>
              <a:t>task_struct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정의 찾기</a:t>
            </a:r>
            <a:endParaRPr lang="en-US" altLang="ko-KR" sz="1400" b="1" dirty="0">
              <a:ea typeface="현대하모니 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A453E5-2EE3-4462-8F58-B4A42E4756D6}"/>
              </a:ext>
            </a:extLst>
          </p:cNvPr>
          <p:cNvSpPr/>
          <p:nvPr/>
        </p:nvSpPr>
        <p:spPr>
          <a:xfrm>
            <a:off x="4973479" y="1073469"/>
            <a:ext cx="5048060" cy="5451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7EFC3-6D40-4C4A-B978-06554AB46F7A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커널소스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task_struct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>
              <a:latin typeface="현대하모니 L" pitchFamily="18" charset="-127"/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69585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34DAA12-05A0-4FB7-AE44-D7FBFFC2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132" y="1102923"/>
            <a:ext cx="5078745" cy="51966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51C25-DC09-4DAB-B4C7-F4AF89C0BC77}"/>
              </a:ext>
            </a:extLst>
          </p:cNvPr>
          <p:cNvSpPr txBox="1"/>
          <p:nvPr/>
        </p:nvSpPr>
        <p:spPr>
          <a:xfrm>
            <a:off x="542157" y="824055"/>
            <a:ext cx="950466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dirty="0">
                <a:ea typeface="현대하모니 L"/>
              </a:rPr>
              <a:t>1. </a:t>
            </a:r>
            <a:r>
              <a:rPr lang="ko-KR" altLang="en-US" sz="1400" b="1" dirty="0">
                <a:ea typeface="현대하모니 L"/>
              </a:rPr>
              <a:t>커널 소스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en-US" altLang="ko-KR" sz="1400" b="1" dirty="0" err="1">
                <a:ea typeface="현대하모니 L"/>
              </a:rPr>
              <a:t>task_struct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정의 내에 </a:t>
            </a:r>
            <a:r>
              <a:rPr lang="en-US" altLang="ko-KR" sz="1400" b="1" dirty="0" err="1">
                <a:ea typeface="현대하모니 L"/>
              </a:rPr>
              <a:t>files_struct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구조의</a:t>
            </a:r>
            <a:br>
              <a:rPr lang="en-US" altLang="ko-KR" sz="1400" b="1" dirty="0">
                <a:ea typeface="현대하모니 L"/>
              </a:rPr>
            </a:br>
            <a:r>
              <a:rPr lang="ko-KR" altLang="en-US" sz="1400" b="1" dirty="0">
                <a:ea typeface="현대하모니 L"/>
              </a:rPr>
              <a:t>포인터 변수로 </a:t>
            </a:r>
            <a:r>
              <a:rPr lang="en-US" altLang="ko-KR" sz="1400" b="1" dirty="0">
                <a:ea typeface="현대하모니 L"/>
              </a:rPr>
              <a:t>*files </a:t>
            </a:r>
            <a:r>
              <a:rPr lang="ko-KR" altLang="en-US" sz="1400" b="1" dirty="0">
                <a:ea typeface="현대하모니 L"/>
              </a:rPr>
              <a:t>존재함 확인</a:t>
            </a:r>
            <a:endParaRPr lang="en-US" altLang="ko-KR" sz="1400" b="1" dirty="0">
              <a:ea typeface="현대하모니 L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en-US" altLang="ko-KR" sz="1400" b="1" dirty="0" err="1">
                <a:ea typeface="현대하모니 L"/>
              </a:rPr>
              <a:t>files_struct</a:t>
            </a:r>
            <a:r>
              <a:rPr lang="en-US" altLang="ko-KR" sz="1400" b="1" dirty="0">
                <a:ea typeface="현대하모니 L"/>
              </a:rPr>
              <a:t> </a:t>
            </a:r>
            <a:r>
              <a:rPr lang="ko-KR" altLang="en-US" sz="1400" b="1" dirty="0">
                <a:ea typeface="현대하모니 L"/>
              </a:rPr>
              <a:t>클릭하여 정의 확인</a:t>
            </a:r>
            <a:br>
              <a:rPr lang="en-US" altLang="ko-KR" sz="1400" b="1" dirty="0">
                <a:ea typeface="현대하모니 L"/>
              </a:rPr>
            </a:br>
            <a:r>
              <a:rPr lang="en-US" altLang="ko-KR" sz="1400" b="1" dirty="0">
                <a:ea typeface="현대하모니 L"/>
              </a:rPr>
              <a:t>(include/</a:t>
            </a:r>
            <a:r>
              <a:rPr lang="en-US" altLang="ko-KR" sz="1400" b="1" dirty="0" err="1">
                <a:ea typeface="현대하모니 L"/>
              </a:rPr>
              <a:t>linux</a:t>
            </a:r>
            <a:r>
              <a:rPr lang="en-US" altLang="ko-KR" sz="1400" b="1" dirty="0">
                <a:ea typeface="현대하모니 L"/>
              </a:rPr>
              <a:t>/</a:t>
            </a:r>
            <a:r>
              <a:rPr lang="en-US" altLang="ko-KR" sz="1400" b="1" dirty="0" err="1">
                <a:ea typeface="현대하모니 L"/>
              </a:rPr>
              <a:t>fdtable.h</a:t>
            </a:r>
            <a:r>
              <a:rPr lang="en-US" altLang="ko-KR" sz="1400" b="1" dirty="0">
                <a:ea typeface="현대하모니 L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A453E5-2EE3-4462-8F58-B4A42E4756D6}"/>
              </a:ext>
            </a:extLst>
          </p:cNvPr>
          <p:cNvSpPr/>
          <p:nvPr/>
        </p:nvSpPr>
        <p:spPr>
          <a:xfrm>
            <a:off x="5945847" y="2218728"/>
            <a:ext cx="3150652" cy="390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440A3-4C04-4405-8C4E-A38BD1216416}"/>
              </a:ext>
            </a:extLst>
          </p:cNvPr>
          <p:cNvSpPr txBox="1"/>
          <p:nvPr/>
        </p:nvSpPr>
        <p:spPr>
          <a:xfrm>
            <a:off x="327549" y="44934"/>
            <a:ext cx="934243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2-2. </a:t>
            </a:r>
            <a:r>
              <a:rPr kumimoji="1" lang="ko-KR" altLang="en-US" sz="3000" dirty="0" err="1">
                <a:latin typeface="현대하모니 L" pitchFamily="18" charset="-127"/>
                <a:ea typeface="현대하모니 L"/>
              </a:rPr>
              <a:t>커널소스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(</a:t>
            </a:r>
            <a:r>
              <a:rPr kumimoji="1" lang="en-US" altLang="ko-KR" sz="3000" dirty="0" err="1">
                <a:latin typeface="현대하모니 L" pitchFamily="18" charset="-127"/>
                <a:ea typeface="현대하모니 L"/>
              </a:rPr>
              <a:t>files_struct</a:t>
            </a:r>
            <a:r>
              <a:rPr kumimoji="1" lang="en-US" altLang="ko-KR" sz="3000" dirty="0">
                <a:latin typeface="현대하모니 L" pitchFamily="18" charset="-127"/>
                <a:ea typeface="현대하모니 L"/>
              </a:rPr>
              <a:t>)</a:t>
            </a:r>
            <a:endParaRPr lang="ko-KR" altLang="en-US" sz="3000" dirty="0" err="1">
              <a:latin typeface="현대하모니 L" pitchFamily="18" charset="-127"/>
              <a:ea typeface="현대하모니 L"/>
            </a:endParaRPr>
          </a:p>
        </p:txBody>
      </p:sp>
    </p:spTree>
    <p:extLst>
      <p:ext uri="{BB962C8B-B14F-4D97-AF65-F5344CB8AC3E}">
        <p14:creationId xmlns:p14="http://schemas.microsoft.com/office/powerpoint/2010/main" val="329826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</TotalTime>
  <Words>958</Words>
  <Application>Microsoft Office PowerPoint</Application>
  <PresentationFormat>사용자 지정</PresentationFormat>
  <Paragraphs>150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Park Sunghwan</cp:lastModifiedBy>
  <cp:revision>311</cp:revision>
  <cp:lastPrinted>2019-02-25T00:01:41Z</cp:lastPrinted>
  <dcterms:created xsi:type="dcterms:W3CDTF">2019-01-21T05:38:34Z</dcterms:created>
  <dcterms:modified xsi:type="dcterms:W3CDTF">2020-09-15T14:38:59Z</dcterms:modified>
</cp:coreProperties>
</file>