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9"/>
  </p:notesMasterIdLst>
  <p:handoutMasterIdLst>
    <p:handoutMasterId r:id="rId20"/>
  </p:handoutMasterIdLst>
  <p:sldIdLst>
    <p:sldId id="258" r:id="rId3"/>
    <p:sldId id="257" r:id="rId4"/>
    <p:sldId id="268" r:id="rId5"/>
    <p:sldId id="270" r:id="rId6"/>
    <p:sldId id="269" r:id="rId7"/>
    <p:sldId id="278" r:id="rId8"/>
    <p:sldId id="273" r:id="rId9"/>
    <p:sldId id="274" r:id="rId10"/>
    <p:sldId id="275" r:id="rId11"/>
    <p:sldId id="276" r:id="rId12"/>
    <p:sldId id="277" r:id="rId13"/>
    <p:sldId id="281" r:id="rId14"/>
    <p:sldId id="280" r:id="rId15"/>
    <p:sldId id="279" r:id="rId16"/>
    <p:sldId id="282" r:id="rId17"/>
    <p:sldId id="267" r:id="rId18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070BC-4C0F-4B9C-81EF-CD1ECC6BEB60}" v="1023" dt="2020-08-24T12:02:24.063"/>
    <p1510:client id="{FBDF17DF-5B3C-4E93-8DD0-87052D63D816}" v="333" dt="2020-08-24T14:41:57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18" d="100"/>
          <a:sy n="118" d="100"/>
        </p:scale>
        <p:origin x="1206" y="10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2020-08-24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00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284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14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65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42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8602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68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724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04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51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18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2020. 08. 24 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latin typeface="HY헤드라인M"/>
                <a:ea typeface="HY헤드라인M"/>
              </a:rPr>
              <a:t>파이썬 </a:t>
            </a:r>
            <a:r>
              <a:rPr lang="en-US" altLang="ko-KR" sz="3200" dirty="0">
                <a:latin typeface="HY헤드라인M"/>
                <a:ea typeface="HY헤드라인M"/>
              </a:rPr>
              <a:t>– HW5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Preprocessor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프로그램을 컴파일할 때 컴파일 직전에 실행되는 별도의 프로그램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전처리가 실행되면 각 코드 파일에서 지시자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(directives)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찾음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지시자는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으로 시작해서 줄 바꿈으로 끝나는 코드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역할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컴파일러가 실행되기 직전에 단순히 텍스트를 조작하는 치환 역할을 하기도 하고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(#define,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#include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등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디버깅에도 도움을 주며 헤더 파일의 중복 포함도 방지해주는 기능을 가짐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#include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지시자 를 사용하면 전처리기는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include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된 파일의 내용을 지시자의 위치에 복사함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#define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지시자를 사용하면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macro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만들어서 입력을 출력으로 변환함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3-1. 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크기가 동일한 페이지로 가상 주소 공간과 이에 매칭하는 물리 주소 공간을 관리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페이지 번호를 기반으로 가상주소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물리주소 매핑 정보를 기록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리눅스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– 4KB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Paging(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단일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    Intelx86 – 4KB, 2MB, 1GB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지원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313678-FDB1-4947-96BE-B8671900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71" y="2095838"/>
            <a:ext cx="4821800" cy="47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3-1. 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  Page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Page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고정된 크기의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block(4KB 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리눅스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Paging System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가상주소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v = (p, d)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p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가상 메모리 페이지 번호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d : p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안에서 참조하는 위치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크기가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4KB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일 때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가상주소의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0bit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–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11bit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가 변위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(d)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를 나타냄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(2^12 = 2^2 * 2^10 = 4 * 1KB)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12bit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이상이 페이지 번호가 될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E7A96-D759-414C-9880-D687E2AA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5" y="2266974"/>
            <a:ext cx="4357991" cy="1138136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D78678B-8BDD-4DCF-ABF7-3D2BC1EED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27318"/>
              </p:ext>
            </p:extLst>
          </p:nvPr>
        </p:nvGraphicFramePr>
        <p:xfrm>
          <a:off x="8088246" y="3384791"/>
          <a:ext cx="16431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196">
                  <a:extLst>
                    <a:ext uri="{9D8B030D-6E8A-4147-A177-3AD203B41FA5}">
                      <a16:colId xmlns:a16="http://schemas.microsoft.com/office/drawing/2014/main" val="3845467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2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9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2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1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3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096916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844C02-1171-4703-8B9D-1EE44EBAF9FE}"/>
              </a:ext>
            </a:extLst>
          </p:cNvPr>
          <p:cNvCxnSpPr/>
          <p:nvPr/>
        </p:nvCxnSpPr>
        <p:spPr>
          <a:xfrm>
            <a:off x="8088246" y="6514088"/>
            <a:ext cx="1643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797831-2B01-47E7-8A0C-FC19C65A624E}"/>
              </a:ext>
            </a:extLst>
          </p:cNvPr>
          <p:cNvSpPr txBox="1"/>
          <p:nvPr/>
        </p:nvSpPr>
        <p:spPr>
          <a:xfrm>
            <a:off x="8480452" y="6553555"/>
            <a:ext cx="10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b="1" dirty="0">
                <a:solidFill>
                  <a:srgbClr val="FF0000"/>
                </a:solidFill>
              </a:rPr>
              <a:t>1Byte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34EC9-67D3-48DF-A481-382717F792A9}"/>
              </a:ext>
            </a:extLst>
          </p:cNvPr>
          <p:cNvSpPr txBox="1"/>
          <p:nvPr/>
        </p:nvSpPr>
        <p:spPr>
          <a:xfrm>
            <a:off x="7043878" y="6228400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0x0000 0000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6CFD7-8D2D-45E2-992F-1689F39FF0F7}"/>
              </a:ext>
            </a:extLst>
          </p:cNvPr>
          <p:cNvSpPr txBox="1"/>
          <p:nvPr/>
        </p:nvSpPr>
        <p:spPr>
          <a:xfrm>
            <a:off x="7043878" y="5887186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0x0000 0001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23A5B-7C86-4AF6-9BED-841B710EB167}"/>
              </a:ext>
            </a:extLst>
          </p:cNvPr>
          <p:cNvSpPr txBox="1"/>
          <p:nvPr/>
        </p:nvSpPr>
        <p:spPr>
          <a:xfrm>
            <a:off x="7374289" y="4804052"/>
            <a:ext cx="461665" cy="8346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D111-871F-404C-B8A5-93806C2DD22A}"/>
              </a:ext>
            </a:extLst>
          </p:cNvPr>
          <p:cNvSpPr txBox="1"/>
          <p:nvPr/>
        </p:nvSpPr>
        <p:spPr>
          <a:xfrm>
            <a:off x="7069998" y="3618677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0xFFFF FFFE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49C96-F9B7-4A75-B71C-737775ADB3E4}"/>
              </a:ext>
            </a:extLst>
          </p:cNvPr>
          <p:cNvSpPr txBox="1"/>
          <p:nvPr/>
        </p:nvSpPr>
        <p:spPr>
          <a:xfrm>
            <a:off x="7087256" y="3277463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0xFFFF FFFF</a:t>
            </a:r>
            <a:endParaRPr lang="ko-KR" altLang="en-US" sz="1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52E945-A062-494D-BF6B-94816513A017}"/>
              </a:ext>
            </a:extLst>
          </p:cNvPr>
          <p:cNvCxnSpPr/>
          <p:nvPr/>
        </p:nvCxnSpPr>
        <p:spPr>
          <a:xfrm>
            <a:off x="9848007" y="3384791"/>
            <a:ext cx="0" cy="3032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1F9515-7959-4E58-AD45-2B9BA3441C5D}"/>
              </a:ext>
            </a:extLst>
          </p:cNvPr>
          <p:cNvSpPr txBox="1"/>
          <p:nvPr/>
        </p:nvSpPr>
        <p:spPr>
          <a:xfrm>
            <a:off x="9848007" y="4680941"/>
            <a:ext cx="10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2^32 = 4G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3-2. Demand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on 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탄생배경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운영체제가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통해서 가상 메모리를 물리 메모리에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맵핑함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통째로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맵핑하면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분량이 많고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짧은시간에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모두 맵핑이 불가능하고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Memory Hierarchy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관점에서 봤을 때 우선 디스크에서 내용을 읽고 메모리에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로드해야하는데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굉장히 성능저하를 느낄 수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프로세스가 실제 필요로 하는 부분만 메모리로 올리는 기법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 모든 데이터를 메모리로 적재하지 않고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 중 필요한 시점에서만 메모리로 적재함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더 이상 필요하지 않은 페이지는 다시 저장매체에 저장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페이지 교체 알고리즘 사용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관리 메커니즘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(MMU)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사용해서 여러 프로세스가 시스템의 메모리를 효율적으로 공유할 수 있도록 하는 기술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프로그램이 필요로 하는 모든 메모리가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있어야 하는가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그렇지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않음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프로그램은 참조의 지역성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(Locality of Reference)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가지고 있기 때문임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7F056-5FCA-478C-9A13-D5CFCA5E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4219838"/>
            <a:ext cx="6288717" cy="20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3-2. Demand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on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Logical Address Space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있는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Page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들 중에서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있지 않은 것들은 어디에 있어야 하나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Swap Device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있어야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5. Swap Device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란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저장되지 못한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들을 저장하는 디스크의 공간으로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File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비해 운영체제가 직접 빠르게 접근할 수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(logically swap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devic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라고도 말함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6.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목적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Swap Device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사이의 데이터 전송이 최소한으로 발생하도록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7.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Physical Address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Ram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에만 있는 것이 아닌 아래 그림처럼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I/O Device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Swap Device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가는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Address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도 존재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EAA42-F88B-4C7D-BC79-1721C411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26" y="3779837"/>
            <a:ext cx="6186791" cy="21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페이지 폴트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(Page Fault)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폴트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어떤 페이지가 실제 물리 메모리에 없을 때 일어나는 인터럽트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운영체제가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Page Fault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일어나면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해당 페이지를 물리 메모리에 올림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*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폴트가 자주 일어나면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실행되기 전에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해당 페이지를 물리 메모리에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올려야함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시간 소모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*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폴트가 안 일어나게 하려면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향후 실행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참조될 코드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데이터를 미리 물리 메모리에 올리면 됨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신의 영역 말이 안됨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75E40-9267-4829-96F5-B80B7013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2962145"/>
            <a:ext cx="10203427" cy="39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-TLP(</a:t>
            </a:r>
            <a:r>
              <a:rPr lang="en-US" altLang="ko-KR" sz="3200" dirty="0">
                <a:latin typeface="현대하모니 L" pitchFamily="18" charset="-127"/>
                <a:ea typeface="현대하모니 L" pitchFamily="18" charset="-127"/>
              </a:rPr>
              <a:t>Task Function Parallelism)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여러 코어에서 서로 다른 작업을 동시에 실행하는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여러 코어에서 병렬로 작동하지만 각각 고유한 작업을 수행함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하나의 응용 프로그램내의 여러 스레드 또는 명령 시퀀스를 여러 프로세서에 분산하여 동시에 실행할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작업 병렬 처리는 프로세스 또는 스레드에 의해 동시에 수행되는 작업을 서로 다른 프로세서에 분산하는데 중점을 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데이터의 서로 다른 구성 요소에서 동일한 작업을 실행하는 데이터 병렬 처리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(DLP)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달리 동일한 데이터에서 동시에 여러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실행함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(DLP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와 차이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주로 데이터 베이스와 같은 상용 서버를 위해 작성된 응용 프로그램에서 발견되며 한 번에 많은 스레드를 실행함으로써 워크로드로 인해 발생할 수 있는 많은 양의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I/O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및 메모리 시스템 지연 시간을 허용할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한 스레드가 메모리 또는 디스크 액세스를 하는 동안 다른 스레드가 유용한 작업을 수행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제한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Limited in practice by communication/synchronization overheads and by algorithm characteristics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(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통신이나 동기화 사용되는 경우 </a:t>
            </a:r>
            <a:r>
              <a:rPr lang="ko-KR" altLang="en-US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처리시간이라던지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타이밍이 중요하기 때문에 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Task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로 시간을 분할하여 작업하는 것은 어려움을 줄 수 있어서 이러한 경우는 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해당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들을 최상위 우선순위로 처리하거나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DLP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로 처리하거나 하는 것인가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하나의 데이터의 접근과 다른 데이터의 접근의 정확한 의미를 모르겠음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9D2058-638C-41C6-A67A-BD5AF29B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48" y="4741619"/>
            <a:ext cx="202910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1-2.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-DLP(Data Level Parallelism)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여러 코어에서 한 작업을 동시에 실행하는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데이터 병렬 처리는 데이터를 병렬로 처리하도록 데이터를 분산하는데 중점을 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단일 명령을 사용하여 동시에 여러 데이터에 대해 작업함으로써 연산의 성능 촉진 추구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요소를 병렬로 작업하여 배열 및 행렬과 같은 일반 데이터 구조에 적용 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큰 단위의 행렬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배열연산의 경우 동일 데이터를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블록화하여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각각의 프로세서에서 동시 작업함으로써 시간을 향상 시키는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요소의 배열 단일 덧셈 연산시간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라 하면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단일 프로세서 걸리는 시간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n * Ta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4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 프로세서 걸리는 시간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(n/4) * Ta +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병합 오버 헤드 시간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거의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배 속도 향상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제한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비정규적인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데이터 조작 패턴이 아닌 경우나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 메모리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bandwitdh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의해 제한됨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8AAA8A09-FA10-4728-ABE4-F2727A15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04" y="3419757"/>
            <a:ext cx="583011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1-3.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DLP vs TLP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핵심 차이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7F6D92A-6C10-4DDB-9A0E-8AF53BF0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26" y="1632372"/>
            <a:ext cx="8914359" cy="4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42605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1-4.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-ILP(Instruction Level Parallelism)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얼마나 많은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operation(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동시에 실행할 수 있는가 재는 방법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명령어 수준에서의 병렬처리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싱글 스레드에서도 명령어 의존성을 분석하여 병렬성을 구현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 및 프로세서에서 가능한 많은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ILP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식별하고 활용하도록 하고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모니터, 시계, 실내, 화면이(가) 표시된 사진&#10;&#10;자동 생성된 설명">
            <a:extLst>
              <a:ext uri="{FF2B5EF4-FFF2-40B4-BE49-F238E27FC236}">
                <a16:creationId xmlns:a16="http://schemas.microsoft.com/office/drawing/2014/main" id="{DD726A15-1D17-41CE-B477-7D03244A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2" y="3540182"/>
            <a:ext cx="3532132" cy="3306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684D6E-0243-4E58-8CB2-2B29FC51E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72" y="3481594"/>
            <a:ext cx="2713425" cy="62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5DC9F9-27D4-46BA-A8DA-51822D8FA5C7}"/>
              </a:ext>
            </a:extLst>
          </p:cNvPr>
          <p:cNvSpPr txBox="1"/>
          <p:nvPr/>
        </p:nvSpPr>
        <p:spPr>
          <a:xfrm>
            <a:off x="4698190" y="4200770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4cycle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2cycle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만에 처리가 가능해짐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이것이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8BDFB-5392-4BAA-8A8F-F4EA49D702EB}"/>
              </a:ext>
            </a:extLst>
          </p:cNvPr>
          <p:cNvSpPr txBox="1"/>
          <p:nvPr/>
        </p:nvSpPr>
        <p:spPr>
          <a:xfrm>
            <a:off x="4698190" y="4682140"/>
            <a:ext cx="556855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결국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지난번 학습한 슈퍼 스칼라 방식의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Pipelining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ILP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인 것인가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endParaRPr lang="en-US" altLang="ko-KR" sz="1400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cf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슈퍼스칼라는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Data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Dependancy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없으면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fetch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과정도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PipeLining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단계가 동시에 여러 개 가능함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2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inline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C/C++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에서 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호출시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별도로 분리된 위치의 레이블로 점프하여 실행되는 일반 함수와는 달리 호출 부분을 함수 전체 코드로 치환하여 컴파일함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사용범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선언시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앞에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붙여주면 되는데 이는 컴파일러에게 주는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권고일뿐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항상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보장하지 않음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함수를 알고 있어야 하지만 컴파일러가 적절히 인라인화 하므로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키워드를 사용할 필요는 없음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최신의 컴파일러들은 대부분 최적화 기능이 잘 되어 있기에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붙어 있지 않더라도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하는게 이득이 된다고 판단되면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알아서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처리를 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반대로 비용 분석을 통해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손해라고 판단하면 코드에서 아무리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붙여도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포기함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권고가 아닌 강요하기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금지하기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컴파일러에게 특정 함수의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강요하는 기능은 원래 없으나 방언으로 그러한 기능을 컴파일러들이  제공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Gcc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경우는 아래와 같음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   강요하기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always_inline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선언시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붙여줌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   금지하기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 __attribute__((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noinline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선언시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붙여줌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인라인 장점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단점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무차별적으로 쓸 경우 중복되는 부분이 컴파일러 결과 바이너리에 산재되어 크기가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커질뿐더러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브랜칭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예측률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및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Instructio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캐시 적중률을 낮추는 효과가 있다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복잡한 함수를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여러군데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인라이닝하면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프로그램 크기는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커질대로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커지고 성능은 오히려 감소하는 현상이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일어남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80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inline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단순히 함수 앞에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붙여주면 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gcc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경우에서 강요하고 싶을 때는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always_inline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붙이면 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82E4AA-DB09-4E94-AACA-898E2390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5" y="2077432"/>
            <a:ext cx="7893601" cy="43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Macro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vs inline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차이 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아래와 같은 경우 인라인 함수와 매크로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차이는 다음과 같음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인라인 함수는 타입체크를 해서 인자를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형 정수로만 받지만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매크로는 그런 것이 없이 무조건 치환함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두 함수를 처리하는 주체가 다르다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전처리기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(preprocessor)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일괄적으로 치환하는 것이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매크로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컴파일러가 일반 함수처럼 문법 검사 및 타입 체크 등을 하는 것인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인라인 함수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매크로는 전처리기가 무조건 치환하기에 무시할 수 없지만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인라인 함수의 경우는 진보된 컴파일러가 판단하여 교체해 넣는 것이 오히려 손해라고 판단되면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일반적인 함수로서 작동할 수도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기본적으로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구문은 인라인이 선호될 뿐 강제는 아님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매크로 함수는 과거에는 자주 쓰였지만 현재는 최대한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지양해야할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기능으로 여김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타입 체크를 무시하고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유지보수를 어렵게 만들기 때문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함수는 문법검사 및 타입체크를 하지만 매크로는 무조건 치환한다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99B58-C0AE-4377-8B2C-1EE61380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5" y="4300171"/>
            <a:ext cx="3030908" cy="17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2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__attribute__(())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GCC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올바르게 동작하도록 설정가능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구조체가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5Byte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사이즈임에도 불구하고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32bit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머신인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경우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4Byte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단위컴파일러가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제공하는 기능으로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(())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안에 옵션을 보고  유닛이 최적화되어 있기 때문에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속도도 가장 빠름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8Byte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할당함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이런 의미 없는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Padding Value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삽입하고 싶지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않은경우에는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__attribute__((Packed))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붙여줌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5Byte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할당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/>
              <a:t>	typedef</a:t>
            </a:r>
            <a:r>
              <a:rPr lang="en-US" altLang="ko-KR" sz="1400" dirty="0"/>
              <a:t> struct{</a:t>
            </a:r>
            <a:br>
              <a:rPr lang="en-US" altLang="ko-KR" sz="1400" dirty="0"/>
            </a:br>
            <a:r>
              <a:rPr lang="en-US" altLang="ko-KR" sz="1400" dirty="0"/>
              <a:t> 	    </a:t>
            </a:r>
            <a:r>
              <a:rPr lang="en-US" altLang="ko-KR" sz="1400" b="1" dirty="0"/>
              <a:t>char</a:t>
            </a:r>
            <a:r>
              <a:rPr lang="en-US" altLang="ko-KR" sz="1400" dirty="0"/>
              <a:t> a; </a:t>
            </a:r>
            <a:br>
              <a:rPr lang="en-US" altLang="ko-KR" sz="1400" dirty="0"/>
            </a:br>
            <a:r>
              <a:rPr lang="en-US" altLang="ko-KR" sz="1400" dirty="0"/>
              <a:t> 	    </a:t>
            </a:r>
            <a:r>
              <a:rPr lang="en-US" altLang="ko-KR" sz="1400" b="1" dirty="0"/>
              <a:t>int </a:t>
            </a:r>
            <a:r>
              <a:rPr lang="en-US" altLang="ko-KR" sz="1400" dirty="0"/>
              <a:t> b;</a:t>
            </a:r>
            <a:br>
              <a:rPr lang="en-US" altLang="ko-KR" sz="1400" dirty="0"/>
            </a:br>
            <a:r>
              <a:rPr lang="en-US" altLang="ko-KR" sz="1400" dirty="0"/>
              <a:t>	}</a:t>
            </a:r>
            <a:r>
              <a:rPr lang="en-US" altLang="ko-KR" sz="1400" b="1" dirty="0"/>
              <a:t>__attribute__((packed))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33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2227</TotalTime>
  <Words>1504</Words>
  <Application>Microsoft Office PowerPoint</Application>
  <PresentationFormat>사용자 지정</PresentationFormat>
  <Paragraphs>239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311</cp:revision>
  <cp:lastPrinted>2019-02-25T00:01:41Z</cp:lastPrinted>
  <dcterms:created xsi:type="dcterms:W3CDTF">2019-01-21T05:38:34Z</dcterms:created>
  <dcterms:modified xsi:type="dcterms:W3CDTF">2020-08-24T14:47:55Z</dcterms:modified>
</cp:coreProperties>
</file>