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ono Light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11883B-3D2C-4E42-BBAD-8C23BC520937}">
  <a:tblStyle styleId="{9B11883B-3D2C-4E42-BBAD-8C23BC5209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onoLight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Light-italic.fntdata"/><Relationship Id="rId47" Type="http://schemas.openxmlformats.org/officeDocument/2006/relationships/font" Target="fonts/RobotoMonoLight-bold.fntdata"/><Relationship Id="rId49" Type="http://schemas.openxmlformats.org/officeDocument/2006/relationships/font" Target="fonts/RobotoMono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weeks ago, you heard Mehrnaz give a fantastic talk on topic which, without question, will affect all Canadians, and potentially the whole world, for thousands of years. This is especially timely</a:t>
            </a:r>
            <a:r>
              <a:rPr lang="en-GB">
                <a:solidFill>
                  <a:schemeClr val="dk1"/>
                </a:solidFill>
              </a:rPr>
              <a:t> as the Biden administration </a:t>
            </a:r>
            <a:r>
              <a:rPr lang="en-GB">
                <a:solidFill>
                  <a:schemeClr val="dk1"/>
                </a:solidFill>
              </a:rPr>
              <a:t>and 24 other countries pledged to triple the global </a:t>
            </a:r>
            <a:r>
              <a:rPr lang="en-GB">
                <a:solidFill>
                  <a:schemeClr val="dk1"/>
                </a:solidFill>
              </a:rPr>
              <a:t>capacity of</a:t>
            </a:r>
            <a:r>
              <a:rPr lang="en-GB">
                <a:solidFill>
                  <a:schemeClr val="dk1"/>
                </a:solidFill>
              </a:rPr>
              <a:t> nuclear power.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hope for this talk is much more audacious. I want to describe an algorithm which provides no benefits and should never be used in any reasonable situation.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db090b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db090b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db090b5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db090b5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a93144ce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aa93144c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aa93144ce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aa93144ce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edb090b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edb090b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db090b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db090b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do a little better if we take the </a:t>
            </a:r>
            <a:r>
              <a:rPr i="1" lang="en-GB"/>
              <a:t>real </a:t>
            </a:r>
            <a:r>
              <a:rPr lang="en-GB"/>
              <a:t>fft, since the oscilloscope isn’t putting any imaginary components </a:t>
            </a:r>
            <a:r>
              <a:rPr i="1" lang="en-GB"/>
              <a:t>into </a:t>
            </a:r>
            <a:r>
              <a:rPr lang="en-GB"/>
              <a:t>the FFT.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aa93144ce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aa93144c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haven’t seen a full cycle of the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db090b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db090b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edb090b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edb090b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edb090b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edb090b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aa93144c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aa93144c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first a disclaimer - as with many </a:t>
            </a:r>
            <a:r>
              <a:rPr lang="en-GB">
                <a:solidFill>
                  <a:schemeClr val="dk1"/>
                </a:solidFill>
              </a:rPr>
              <a:t>ugly and incompletely understood things, this</a:t>
            </a:r>
            <a:r>
              <a:rPr lang="en-GB"/>
              <a:t> talk was borne from an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Talking about things you’re not an expert in is often fraught.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Not the right person to talk about the fourier transform. Charan, Scott - there are people with PhDs in the fourier </a:t>
            </a:r>
            <a:r>
              <a:rPr lang="en-GB">
                <a:solidFill>
                  <a:schemeClr val="dk1"/>
                </a:solidFill>
              </a:rPr>
              <a:t>transform here.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db090b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edb090b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contrived example, we could simply have zoomed out on the oscilloscope.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edb090b5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edb090b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contrived example, we could simply have zoomed out on the oscilloscope.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edb090b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edb090b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contrived example, we could simply have zoomed out on the oscilloscope.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aa93144ce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aa93144ce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contrived example, we could simply have zoomed out on the oscilloscope.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aa93144ce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aa93144ce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edb090b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edb090b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db090b5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db090b5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edb090b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edb090b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edb090b5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edb090b5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There’s also an extremely interesting artifact that can occur as a result of padding with zeros which I can go over later.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a93144c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aa93144c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a93144c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a93144c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Since basically every field of science involves periodicity in time or space, this shows up everywhere.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use this analytically.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aa93144c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aa93144c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aa93144ce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aa93144ce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Googled it.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aa93144ce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aa93144ce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aa93144c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aa93144c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aa93144ce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aa93144ce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often tukey’s work 60 years ago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edb090b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edb090b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edb090b5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edb090b5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aa93144c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aa93144c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aa93144c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aa93144c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Laplace transform gives you a lot of power to build control systems that are more optimal than PID.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aa93144c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aa93144c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 website where you could upload a step response recording of your system and get optimal PID coefficients.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84c3380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84c3380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Whether you use angular frequency or Hz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Whether or its complex conjugate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Whether you normalize the output by the time-step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a93144ce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a93144ce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Delta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db090b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db090b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a93144ce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aa93144ce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of a class of related concepts and techniques, the Z-transform.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db090b5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db090b5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a93144ce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a93144ce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xkcd.com/26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elipot.github.io/talks/lecture4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selipot.github.io/talks/lecture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garrettj403/CZT" TargetMode="External"/><Relationship Id="rId4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class.ece.uw.edu/235dl/EE235/Project/lesson17/lesson17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1825" y="2174550"/>
            <a:ext cx="2777700" cy="16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5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560">
                <a:latin typeface="Roboto Mono Light"/>
                <a:ea typeface="Roboto Mono Light"/>
                <a:cs typeface="Roboto Mono Light"/>
                <a:sym typeface="Roboto Mono Light"/>
              </a:rPr>
              <a:t>The Chirp Z-transform; </a:t>
            </a:r>
            <a:r>
              <a:rPr lang="en-GB" sz="1660">
                <a:latin typeface="Roboto Mono Light"/>
                <a:ea typeface="Roboto Mono Light"/>
                <a:cs typeface="Roboto Mono Light"/>
                <a:sym typeface="Roboto Mono Light"/>
              </a:rPr>
              <a:t>Fourier transforms</a:t>
            </a:r>
            <a:endParaRPr sz="16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660">
                <a:latin typeface="Roboto Mono Light"/>
                <a:ea typeface="Roboto Mono Light"/>
                <a:cs typeface="Roboto Mono Light"/>
                <a:sym typeface="Roboto Mono Light"/>
              </a:rPr>
              <a:t>over sensible ranges </a:t>
            </a:r>
            <a:endParaRPr sz="16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60">
                <a:latin typeface="Roboto Mono Light"/>
                <a:ea typeface="Roboto Mono Light"/>
                <a:cs typeface="Roboto Mono Light"/>
                <a:sym typeface="Roboto Mono Light"/>
              </a:rPr>
              <a:t>for fun and profit.</a:t>
            </a:r>
            <a:endParaRPr sz="16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6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26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75" y="270075"/>
            <a:ext cx="5970600" cy="43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716025" y="4445950"/>
            <a:ext cx="108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 u="sng">
                <a:solidFill>
                  <a:schemeClr val="hlink"/>
                </a:solidFill>
                <a:hlinkClick r:id="rId4"/>
              </a:rPr>
              <a:t>xkcd.com/26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0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Multitaper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3199600" y="3780725"/>
            <a:ext cx="5878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/>
              <a:t>Elipot, Shane. “Lecture 4: Time Series Analyses.” University of Miami. </a:t>
            </a:r>
            <a:r>
              <a:rPr i="1" lang="en-GB" sz="1700" u="sng">
                <a:solidFill>
                  <a:schemeClr val="hlink"/>
                </a:solidFill>
                <a:hlinkClick r:id="rId3"/>
              </a:rPr>
              <a:t>https://selipot.github.io/talks/lecture4.pdf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</p:txBody>
      </p:sp>
      <p:sp>
        <p:nvSpPr>
          <p:cNvPr id="118" name="Google Shape;118;p22"/>
          <p:cNvSpPr txBox="1"/>
          <p:nvPr/>
        </p:nvSpPr>
        <p:spPr>
          <a:xfrm>
            <a:off x="637650" y="1630625"/>
            <a:ext cx="78687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[the periodogram, magnitude(fft)^2, is]...the </a:t>
            </a: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naive spectral estimate</a:t>
            </a: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meaning it is the spectral estimate that you get </a:t>
            </a:r>
            <a:r>
              <a:rPr b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if you don't know that there is something better. Please do not use the periodogram in your publications.</a:t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emph. mine</a:t>
            </a:r>
            <a:endParaRPr i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849" y="243875"/>
            <a:ext cx="5242326" cy="44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74400" y="4562025"/>
            <a:ext cx="58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Elipot, Shane. “Lecture 4: Time Series Analyses.” University of Miami. </a:t>
            </a:r>
            <a:r>
              <a:rPr i="1" lang="en-GB" sz="1200" u="sng">
                <a:solidFill>
                  <a:schemeClr val="hlink"/>
                </a:solidFill>
                <a:hlinkClick r:id="rId4"/>
              </a:rPr>
              <a:t>https://selipot.github.io/talks/lecture4.pdf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example: Tracking down interference 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Connect an oscilloscope to a system.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What is the </a:t>
            </a:r>
            <a:r>
              <a:rPr lang="en-GB"/>
              <a:t>source of interference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Interested in frequency range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10 to 1000 Hz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60 Hz + harmonics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250" y="2185750"/>
            <a:ext cx="2839951" cy="212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6600"/>
            <a:ext cx="8839199" cy="239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Oscilloscope setup looks sensible enough...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38" y="152400"/>
            <a:ext cx="49613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588" y="106550"/>
            <a:ext cx="502882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FFT has a non-negotiable relationship between input and output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562575"/>
            <a:ext cx="85206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48"/>
              <a:t>Nyquist limit</a:t>
            </a:r>
            <a:r>
              <a:rPr lang="en-GB" sz="3748"/>
              <a:t> </a:t>
            </a:r>
            <a:r>
              <a:rPr lang="en-GB" sz="3748"/>
              <a:t>(sample frequency / 2)</a:t>
            </a:r>
            <a:endParaRPr sz="3748"/>
          </a:p>
          <a:p>
            <a:pPr indent="-3280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2847"/>
              <a:t>Need at least two points per cycle</a:t>
            </a:r>
            <a:endParaRPr sz="284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41"/>
              <a:t>(although if frequency components higher than the Nyquist are </a:t>
            </a:r>
            <a:r>
              <a:rPr i="1" lang="en-GB" sz="1541"/>
              <a:t>present</a:t>
            </a:r>
            <a:r>
              <a:rPr lang="en-GB" sz="1541"/>
              <a:t> during measurement, they may still be be </a:t>
            </a:r>
            <a:r>
              <a:rPr i="1" lang="en-GB" sz="1541"/>
              <a:t>aliased</a:t>
            </a:r>
            <a:r>
              <a:rPr lang="en-GB" sz="1541"/>
              <a:t> into your FFT range!)</a:t>
            </a:r>
            <a:endParaRPr sz="154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700"/>
              <a:t>Rayleigh frequency</a:t>
            </a:r>
            <a:r>
              <a:rPr lang="en-GB" sz="3700"/>
              <a:t> (1/T)</a:t>
            </a:r>
            <a:endParaRPr sz="3700"/>
          </a:p>
          <a:p>
            <a:pPr indent="-3216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2665"/>
              <a:t>need at least one cycle over the whole length of the recording</a:t>
            </a:r>
            <a:endParaRPr sz="23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47"/>
              <a:t>Intrinsic to the information theory - does not depend on the implementation</a:t>
            </a:r>
            <a:endParaRPr b="1" sz="364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782"/>
              <a:t>(in the past, FFT implementations often also wanted an even power-of-2 input length [or would pad it internally, which is expensive], but with modern libraries this is not usually a concern anymore.)</a:t>
            </a:r>
            <a:endParaRPr sz="258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90250" y="450150"/>
            <a:ext cx="7797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Using this dataset as an input,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</a:t>
            </a:r>
            <a:r>
              <a:rPr lang="en-GB" sz="2800"/>
              <a:t>e can easily see the part of the spectrum that we want if we truncate - trim off all the parts we don’t want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200"/>
              <a:t>But, </a:t>
            </a:r>
            <a:r>
              <a:rPr lang="en-GB" sz="3200"/>
              <a:t>this only represents 1188 bins of the 6000257 that rfft() gives us (0.019%)</a:t>
            </a:r>
            <a:endParaRPr sz="5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Need to compute and also allocate memory for all those wasted bins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2571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am not a signal theorist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 sz="3311"/>
              <a:t>this talk should not be construed as legal advice</a:t>
            </a:r>
            <a:r>
              <a:rPr lang="en-GB" sz="3311"/>
              <a:t> and has </a:t>
            </a:r>
            <a:r>
              <a:rPr lang="en-GB" sz="3311"/>
              <a:t>not been approved by the FDA for the treatment of any medical condition</a:t>
            </a:r>
            <a:endParaRPr sz="331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444425" y="408450"/>
            <a:ext cx="8073000" cy="43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Well, that’s stupid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did you record it at 10 Ms/s if you only want a 1 KHz signal?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44425" y="408450"/>
            <a:ext cx="8073000" cy="43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Well, that’s stupid.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zoom out with the oscilloscope.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44425" y="408450"/>
            <a:ext cx="8073000" cy="43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Well, that’s stupid.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 zoom out with the oscilloscope.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are we even talking about this.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3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occurs anytime the sample rate and/or  record length are poorly matched to the frequency range.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063" y="1928300"/>
            <a:ext cx="446722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type="title"/>
          </p:nvPr>
        </p:nvSpPr>
        <p:spPr>
          <a:xfrm>
            <a:off x="348363" y="37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settings where you don’t have the flexibility; FDTD, MD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techniques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562575"/>
            <a:ext cx="85206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8847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-GB" sz="6294"/>
              <a:t>Decimate</a:t>
            </a:r>
            <a:r>
              <a:rPr lang="en-GB" sz="6294"/>
              <a:t> the input</a:t>
            </a:r>
            <a:endParaRPr sz="6294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41"/>
              <a:t>Throw out 9 points, keep every 10th. Artificially decreases the sample rate.</a:t>
            </a:r>
            <a:endParaRPr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4241"/>
              <a:t>“I spent a month collecting that data, now you want me to throw 90% of it out?”</a:t>
            </a:r>
            <a:endParaRPr i="1"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techniques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287525"/>
            <a:ext cx="85206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44843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-GB" sz="6294"/>
              <a:t>Pad</a:t>
            </a:r>
            <a:r>
              <a:rPr lang="en-GB" sz="6294"/>
              <a:t> the input with zeros</a:t>
            </a:r>
            <a:endParaRPr sz="6294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41"/>
              <a:t>Artificially increasing N to change the ratios</a:t>
            </a:r>
            <a:endParaRPr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41"/>
              <a:t>Works OK</a:t>
            </a:r>
            <a:endParaRPr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4241"/>
              <a:t>Enormous increase in computational cost</a:t>
            </a:r>
            <a:endParaRPr i="1" sz="42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19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techniques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810775"/>
            <a:ext cx="85206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4784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-GB" sz="6294"/>
              <a:t>Pad</a:t>
            </a:r>
            <a:r>
              <a:rPr lang="en-GB" sz="6294"/>
              <a:t> the input</a:t>
            </a:r>
            <a:endParaRPr sz="6294"/>
          </a:p>
          <a:p>
            <a:pPr indent="-396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4241"/>
              <a:t>Side effect of creating frequency bins</a:t>
            </a:r>
            <a:endParaRPr sz="4241"/>
          </a:p>
          <a:p>
            <a:pPr indent="-396946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-GB" sz="4241"/>
              <a:t>Sometimes</a:t>
            </a:r>
            <a:r>
              <a:rPr lang="en-GB" sz="4241"/>
              <a:t> that’s useful, can help in interpreting</a:t>
            </a:r>
            <a:endParaRPr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149" y="2757550"/>
            <a:ext cx="3817149" cy="22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19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techniques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810775"/>
            <a:ext cx="85206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585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-GB" sz="6294"/>
              <a:t>Pad</a:t>
            </a:r>
            <a:r>
              <a:rPr lang="en-GB" sz="6294"/>
              <a:t> the input</a:t>
            </a:r>
            <a:endParaRPr sz="6294"/>
          </a:p>
          <a:p>
            <a:pPr indent="-3396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380"/>
              <a:t>Side effect of inventing new frequency bins between</a:t>
            </a:r>
            <a:endParaRPr sz="5380"/>
          </a:p>
          <a:p>
            <a:pPr indent="-33963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-GB" sz="5380"/>
              <a:t>Sometimes</a:t>
            </a:r>
            <a:r>
              <a:rPr lang="en-GB" sz="5380"/>
              <a:t> that’s useful</a:t>
            </a:r>
            <a:endParaRPr sz="5380"/>
          </a:p>
          <a:p>
            <a:pPr indent="-351858" lvl="1" marL="914400" rtl="0" algn="l">
              <a:spcBef>
                <a:spcPts val="0"/>
              </a:spcBef>
              <a:spcAft>
                <a:spcPts val="0"/>
              </a:spcAft>
              <a:buSzPct val="82913"/>
              <a:buChar char="-"/>
            </a:pPr>
            <a:r>
              <a:rPr b="1" i="1" lang="en-GB" sz="7203"/>
              <a:t>Usually</a:t>
            </a:r>
            <a:r>
              <a:rPr i="1" lang="en-GB" sz="5972"/>
              <a:t> </a:t>
            </a:r>
            <a:r>
              <a:rPr lang="en-GB" sz="5972"/>
              <a:t>just dubious and concerning</a:t>
            </a:r>
            <a:endParaRPr sz="59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24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41"/>
              <a:t>	New bins don’t contain actual information</a:t>
            </a:r>
            <a:endParaRPr sz="4241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41"/>
              <a:t>Just a </a:t>
            </a:r>
            <a:r>
              <a:rPr i="1" lang="en-GB" sz="4241"/>
              <a:t>sinc()</a:t>
            </a:r>
            <a:r>
              <a:rPr lang="en-GB" sz="4241"/>
              <a:t> interpolation.</a:t>
            </a:r>
            <a:endParaRPr sz="424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25" y="152400"/>
            <a:ext cx="310156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 txBox="1"/>
          <p:nvPr/>
        </p:nvSpPr>
        <p:spPr>
          <a:xfrm>
            <a:off x="3715875" y="2264625"/>
            <a:ext cx="4856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Albanese, Richard, John Penn, and Richard Medina. 1989. “Short-Rise-Time Microwave Pulse Propagation through Dispersive Biological Media.” Journal of the Optical Society of America A 6 (9): 1441. https://doi.org/10.1364/JOSAA.6.001441.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Seems inelegant. 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Is there anything we can do about it?</a:t>
            </a:r>
            <a:endParaRPr sz="3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a refresher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7" name="Google Shape;67;p15"/>
          <p:cNvSpPr txBox="1"/>
          <p:nvPr/>
        </p:nvSpPr>
        <p:spPr>
          <a:xfrm>
            <a:off x="553300" y="3636338"/>
            <a:ext cx="827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solidFill>
                  <a:schemeClr val="dk2"/>
                </a:solidFill>
              </a:rPr>
              <a:t>A scientist in possession of good data must be in want of a frequency-domain representation of that data.</a:t>
            </a:r>
            <a:endParaRPr i="1" sz="24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107250" y="4502500"/>
            <a:ext cx="26127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-"/>
            </a:pPr>
            <a:r>
              <a:rPr i="1"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Jane Austen</a:t>
            </a:r>
            <a:endParaRPr i="1"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888" y="999300"/>
            <a:ext cx="4761900" cy="15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663" y="2372463"/>
            <a:ext cx="38766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1645050"/>
            <a:ext cx="5404375" cy="15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250" y="484900"/>
            <a:ext cx="3541376" cy="382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 txBox="1"/>
          <p:nvPr/>
        </p:nvSpPr>
        <p:spPr>
          <a:xfrm>
            <a:off x="510625" y="484900"/>
            <a:ext cx="670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/>
              <a:t>Bi et al 1992. 10.1109</a:t>
            </a:r>
            <a:r>
              <a:rPr i="1" lang="en-GB" sz="2000"/>
              <a:t>22</a:t>
            </a:r>
            <a:r>
              <a:rPr i="1" lang="en-GB" sz="2000"/>
              <a:t>/.149539</a:t>
            </a:r>
            <a:endParaRPr i="1" sz="2000"/>
          </a:p>
        </p:txBody>
      </p:sp>
      <p:sp>
        <p:nvSpPr>
          <p:cNvPr id="234" name="Google Shape;234;p42"/>
          <p:cNvSpPr txBox="1"/>
          <p:nvPr/>
        </p:nvSpPr>
        <p:spPr>
          <a:xfrm>
            <a:off x="334825" y="337252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b="1" i="1" lang="en-GB" sz="2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Oh, you don’t need the whole thing? Just do the part you want.”</a:t>
            </a:r>
            <a:endParaRPr b="1" i="1" sz="2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/>
        </p:nvSpPr>
        <p:spPr>
          <a:xfrm>
            <a:off x="1484100" y="3715775"/>
            <a:ext cx="61758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00"/>
              <a:t>Martin, Grant. 2005. “Chirp Z-Transform Spectral Zoom Optimization with MATLAB.” SAND2005-7084, 1004350. https://doi.org/10.2172/1004350.</a:t>
            </a:r>
            <a:endParaRPr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 txBox="1"/>
          <p:nvPr/>
        </p:nvSpPr>
        <p:spPr>
          <a:xfrm>
            <a:off x="325525" y="418475"/>
            <a:ext cx="71340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https://dsp.stackexchange.com/questions/9251/fft-for-a-specific-frequency-range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972450" y="1716000"/>
            <a:ext cx="71991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“This is a more direct and exact method of calculating a spectral zoom as opposed to zero padding a DFT and interpolating to desired point locations.”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/>
        </p:nvSpPr>
        <p:spPr>
          <a:xfrm>
            <a:off x="587700" y="3267450"/>
            <a:ext cx="85563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Contributed to SciPy </a:t>
            </a:r>
            <a:r>
              <a:rPr lang="en-GB" sz="2100">
                <a:solidFill>
                  <a:schemeClr val="dk1"/>
                </a:solidFill>
              </a:rPr>
              <a:t>1.8.0 (2022), original code by </a:t>
            </a:r>
            <a:r>
              <a:rPr lang="en-GB" sz="2100">
                <a:solidFill>
                  <a:schemeClr val="dk1"/>
                </a:solidFill>
              </a:rPr>
              <a:t>Paul Kienzle from NIST and pulled in by Nadav Horesh from Medtronic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50" y="480225"/>
            <a:ext cx="8792501" cy="25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3425" y="117150"/>
            <a:ext cx="1024550" cy="10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3950" y="4171025"/>
            <a:ext cx="2352100" cy="7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53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github.com/garrettj403/CZT</a:t>
            </a:r>
            <a:endParaRPr/>
          </a:p>
        </p:txBody>
      </p:sp>
      <p:sp>
        <p:nvSpPr>
          <p:cNvPr id="255" name="Google Shape;255;p45"/>
          <p:cNvSpPr txBox="1"/>
          <p:nvPr/>
        </p:nvSpPr>
        <p:spPr>
          <a:xfrm>
            <a:off x="205200" y="3653475"/>
            <a:ext cx="873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Sukhoy, Vladimir, and Alexander Stoytchev. 2019. 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“Generalizing the Inverse FFT off the Unit Circle.” Scientific Reports 9 (1): 14443. https://doi.org/10.1038/s41598-019-50234-9.</a:t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256" name="Google Shape;2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013" y="1676575"/>
            <a:ext cx="50919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/>
        </p:nvSpPr>
        <p:spPr>
          <a:xfrm>
            <a:off x="1850925" y="688275"/>
            <a:ext cx="53574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450">
                <a:solidFill>
                  <a:srgbClr val="222222"/>
                </a:solidFill>
              </a:rPr>
              <a:t>“An </a:t>
            </a:r>
            <a:r>
              <a:rPr i="1" lang="en-GB" sz="1450">
                <a:solidFill>
                  <a:srgbClr val="222222"/>
                </a:solidFill>
              </a:rPr>
              <a:t>efficient</a:t>
            </a:r>
            <a:r>
              <a:rPr i="1" lang="en-GB" sz="1450">
                <a:solidFill>
                  <a:srgbClr val="222222"/>
                </a:solidFill>
              </a:rPr>
              <a:t> algorithm for computing the forward chirp z-transform was described 50 years ago[1–5]. It was derived using an index substitution, which was originally proposed by Bluestein[1,5], to compute the transform...</a:t>
            </a:r>
            <a:endParaRPr i="1" sz="14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50">
                <a:solidFill>
                  <a:srgbClr val="222222"/>
                </a:solidFill>
              </a:rPr>
              <a:t>This paper describes the first algorithm for computing the inverse chirp z-transform (ICZT) in O(n log n) time. This matches the computational complexity of the chirp z-transform (CZT) algorithm that was discovered 50 years ago. Despite multiple previous attempts, an </a:t>
            </a:r>
            <a:r>
              <a:rPr i="1" lang="en-GB" sz="1450">
                <a:solidFill>
                  <a:srgbClr val="222222"/>
                </a:solidFill>
              </a:rPr>
              <a:t>efficient</a:t>
            </a:r>
            <a:r>
              <a:rPr i="1" lang="en-GB" sz="1450">
                <a:solidFill>
                  <a:srgbClr val="222222"/>
                </a:solidFill>
              </a:rPr>
              <a:t> ICZT algorithm remained elusive until now.”</a:t>
            </a:r>
            <a:endParaRPr i="1" sz="14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46"/>
          <p:cNvSpPr txBox="1"/>
          <p:nvPr>
            <p:ph type="title"/>
          </p:nvPr>
        </p:nvSpPr>
        <p:spPr>
          <a:xfrm>
            <a:off x="311700" y="30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algorithm only discovered in </a:t>
            </a:r>
            <a:r>
              <a:rPr b="1" lang="en-GB"/>
              <a:t>2019</a:t>
            </a:r>
            <a:endParaRPr b="1"/>
          </a:p>
        </p:txBody>
      </p:sp>
      <p:sp>
        <p:nvSpPr>
          <p:cNvPr id="263" name="Google Shape;263;p46"/>
          <p:cNvSpPr txBox="1"/>
          <p:nvPr/>
        </p:nvSpPr>
        <p:spPr>
          <a:xfrm>
            <a:off x="162825" y="4212750"/>
            <a:ext cx="873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Sukhoy, Vladimir, and Alexander Stoytchev. 2019. 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“Generalizing the Inverse FFT off the Unit Circle.” Scientific Reports 9 (1): 14443. https://doi.org/10.1038/s41598-019-50234-9.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863" y="152400"/>
            <a:ext cx="498028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172" y="3339088"/>
            <a:ext cx="4467050" cy="12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25" y="320575"/>
            <a:ext cx="3967697" cy="45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title"/>
          </p:nvPr>
        </p:nvSpPr>
        <p:spPr>
          <a:xfrm>
            <a:off x="3093450" y="1933025"/>
            <a:ext cx="4067100" cy="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your patience :)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Bonus Laplace Transform content</a:t>
            </a:r>
            <a:endParaRPr sz="5020"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311700" y="2322900"/>
            <a:ext cx="8520600" cy="16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560"/>
              <a:t>The PID loop is a conspiracy by Big Control to keep the masses docile</a:t>
            </a:r>
            <a:endParaRPr sz="25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6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1" y="496200"/>
            <a:ext cx="4541626" cy="32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1"/>
          <p:cNvSpPr txBox="1"/>
          <p:nvPr/>
        </p:nvSpPr>
        <p:spPr>
          <a:xfrm>
            <a:off x="599000" y="4072225"/>
            <a:ext cx="50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PidTuner - https://github.com/pidtuner/pidtuner.github.io.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627" y="840025"/>
            <a:ext cx="3985973" cy="235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853775" y="3321400"/>
            <a:ext cx="59973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88" y="3157375"/>
            <a:ext cx="8939625" cy="5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50" y="301250"/>
            <a:ext cx="6218299" cy="258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2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a refresher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550" y="1363850"/>
            <a:ext cx="309562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00" y="1916259"/>
            <a:ext cx="4327900" cy="1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>
            <a:off x="4572000" y="2457175"/>
            <a:ext cx="6327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(wrong) intuition: two arrays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1417675"/>
            <a:ext cx="79152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181450" y="3759050"/>
            <a:ext cx="5280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987" y="2818421"/>
            <a:ext cx="5115998" cy="20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19"/>
          <p:cNvGraphicFramePr/>
          <p:nvPr/>
        </p:nvGraphicFramePr>
        <p:xfrm>
          <a:off x="558250" y="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{9B11883B-3D2C-4E42-BBAD-8C23BC520937}</a:tableStyleId>
              </a:tblPr>
              <a:tblGrid>
                <a:gridCol w="2777525"/>
                <a:gridCol w="2269125"/>
                <a:gridCol w="2980825"/>
              </a:tblGrid>
              <a:tr h="4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Continuous / Analytic:</a:t>
                      </a:r>
                      <a:endParaRPr b="1" i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Discrete version:</a:t>
                      </a:r>
                      <a:endParaRPr b="1" i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96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Laplace transform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“Good for damped pendulums.” 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 understand that this can be thought  as fourier transform supporting exponential variation with time.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Z-transform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96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Fourier transform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Constant sins and cosines, periodic over all time.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DFT</a:t>
                      </a: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(almost always </a:t>
                      </a:r>
                      <a:r>
                        <a:rPr b="1"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FFT</a:t>
                      </a: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Blackman-Tukey in the past)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121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Bunch of other stuff I guess (wavelet transform, STFT, ... ... ...)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5" y="1312313"/>
            <a:ext cx="8013227" cy="17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979775" y="4373350"/>
            <a:ext cx="62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Properties of the Fourier Transform.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https://class.ece.uw.edu/235dl/EE235/Project/lesson17/lesson17.html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Correlation: Particle image velocimetry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519425" y="4254150"/>
            <a:ext cx="38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Discetti, Stefano, and Andrea Ianiro. 2017. Experimental Aerodynamics. CRC Press.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20006" l="3316" r="0" t="23364"/>
          <a:stretch/>
        </p:blipFill>
        <p:spPr>
          <a:xfrm>
            <a:off x="412988" y="1017725"/>
            <a:ext cx="4999073" cy="390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