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FCC"/>
        </a:solidFill>
        <a:effectLst/>
      </p:bgPr>
    </p:bg>
    <p:spTree>
      <p:nvGrpSpPr>
        <p:cNvPr id="1" name=""/>
        <p:cNvGrpSpPr/>
        <p:nvPr/>
      </p:nvGrpSpPr>
      <p:grpSpPr/>
      <p:sp>
        <p:nvSpPr>
          <p:cNvPr id="2" name="Title 1"/>
          <p:cNvSpPr>
            <a:spLocks noGrp="1"/>
          </p:cNvSpPr>
          <p:nvPr>
            <p:ph type="title"/>
          </p:nvPr>
        </p:nvSpPr>
        <p:spPr/>
        <p:txBody>
          <a:bodyPr/>
          <a:lstStyle/>
          <a:p>
            <a:pPr>
              <a:defRPr sz="3200" b="1">
                <a:solidFill>
                  <a:srgbClr val="000000"/>
                </a:solidFill>
              </a:defRPr>
            </a:pPr>
            <a:r>
              <a:t>Waterfall Model</a:t>
            </a:r>
          </a:p>
        </p:txBody>
      </p:sp>
      <p:sp>
        <p:nvSpPr>
          <p:cNvPr id="3" name="TextBox 2"/>
          <p:cNvSpPr txBox="1"/>
          <p:nvPr/>
        </p:nvSpPr>
        <p:spPr>
          <a:xfrm>
            <a:off x="914400" y="1371600"/>
            <a:ext cx="7772400" cy="4572000"/>
          </a:xfrm>
          <a:prstGeom prst="rect">
            <a:avLst/>
          </a:prstGeom>
          <a:noFill/>
        </p:spPr>
        <p:txBody>
          <a:bodyPr wrap="none">
            <a:spAutoFit/>
          </a:bodyPr>
          <a:lstStyle/>
          <a:p/>
          <a:p>
            <a:pPr>
              <a:defRPr sz="2400">
                <a:solidFill>
                  <a:srgbClr val="000000"/>
                </a:solidFill>
              </a:defRPr>
            </a:pPr>
            <a:r>
              <a:t>The stages of the waterfall model directly reflect the fundamental software development activities.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CCFFFF"/>
        </a:solidFill>
        <a:effectLst/>
      </p:bgPr>
    </p:bg>
    <p:spTree>
      <p:nvGrpSpPr>
        <p:cNvPr id="1" name=""/>
        <p:cNvGrpSpPr/>
        <p:nvPr/>
      </p:nvGrpSpPr>
      <p:grpSpPr/>
      <p:sp>
        <p:nvSpPr>
          <p:cNvPr id="2" name="Title 1"/>
          <p:cNvSpPr>
            <a:spLocks noGrp="1"/>
          </p:cNvSpPr>
          <p:nvPr>
            <p:ph type="title"/>
          </p:nvPr>
        </p:nvSpPr>
        <p:spPr/>
        <p:txBody>
          <a:bodyPr/>
          <a:lstStyle/>
          <a:p>
            <a:pPr>
              <a:defRPr sz="3200" b="1">
                <a:solidFill>
                  <a:srgbClr val="000000"/>
                </a:solidFill>
              </a:defRPr>
            </a:pPr>
            <a:r>
              <a:t>1. Requirements Analysis and Definition</a:t>
            </a:r>
          </a:p>
        </p:txBody>
      </p:sp>
      <p:sp>
        <p:nvSpPr>
          <p:cNvPr id="3" name="TextBox 2"/>
          <p:cNvSpPr txBox="1"/>
          <p:nvPr/>
        </p:nvSpPr>
        <p:spPr>
          <a:xfrm>
            <a:off x="914400" y="1371600"/>
            <a:ext cx="7772400" cy="4572000"/>
          </a:xfrm>
          <a:prstGeom prst="rect">
            <a:avLst/>
          </a:prstGeom>
          <a:noFill/>
        </p:spPr>
        <p:txBody>
          <a:bodyPr wrap="none">
            <a:spAutoFit/>
          </a:bodyPr>
          <a:lstStyle/>
          <a:p/>
          <a:p>
            <a:pPr>
              <a:defRPr sz="2400">
                <a:solidFill>
                  <a:srgbClr val="000000"/>
                </a:solidFill>
              </a:defRPr>
            </a:pPr>
            <a:r>
              <a:t>The system’s services, constraints, and goals are established by consultation with system users. They are then defined in detail and serve as a system specification.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CCFF"/>
        </a:solidFill>
        <a:effectLst/>
      </p:bgPr>
    </p:bg>
    <p:spTree>
      <p:nvGrpSpPr>
        <p:cNvPr id="1" name=""/>
        <p:cNvGrpSpPr/>
        <p:nvPr/>
      </p:nvGrpSpPr>
      <p:grpSpPr/>
      <p:sp>
        <p:nvSpPr>
          <p:cNvPr id="2" name="Title 1"/>
          <p:cNvSpPr>
            <a:spLocks noGrp="1"/>
          </p:cNvSpPr>
          <p:nvPr>
            <p:ph type="title"/>
          </p:nvPr>
        </p:nvSpPr>
        <p:spPr/>
        <p:txBody>
          <a:bodyPr/>
          <a:lstStyle/>
          <a:p>
            <a:pPr>
              <a:defRPr sz="3200" b="1">
                <a:solidFill>
                  <a:srgbClr val="000000"/>
                </a:solidFill>
              </a:defRPr>
            </a:pPr>
            <a:r>
              <a:t>2. System and Software Design</a:t>
            </a:r>
          </a:p>
        </p:txBody>
      </p:sp>
      <p:sp>
        <p:nvSpPr>
          <p:cNvPr id="3" name="TextBox 2"/>
          <p:cNvSpPr txBox="1"/>
          <p:nvPr/>
        </p:nvSpPr>
        <p:spPr>
          <a:xfrm>
            <a:off x="914400" y="1371600"/>
            <a:ext cx="7772400" cy="4572000"/>
          </a:xfrm>
          <a:prstGeom prst="rect">
            <a:avLst/>
          </a:prstGeom>
          <a:noFill/>
        </p:spPr>
        <p:txBody>
          <a:bodyPr wrap="none">
            <a:spAutoFit/>
          </a:bodyPr>
          <a:lstStyle/>
          <a:p/>
          <a:p>
            <a:pPr>
              <a:defRPr sz="2400">
                <a:solidFill>
                  <a:srgbClr val="000000"/>
                </a:solidFill>
              </a:defRPr>
            </a:pPr>
            <a:r>
              <a:t>The systems design process allocates the requirements to either hardware or software systems. It establishes an overall system architecture. Software design involves identifying and describing the fundamental software system abstractions and their relationships.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CCFFCC"/>
        </a:solidFill>
        <a:effectLst/>
      </p:bgPr>
    </p:bg>
    <p:spTree>
      <p:nvGrpSpPr>
        <p:cNvPr id="1" name=""/>
        <p:cNvGrpSpPr/>
        <p:nvPr/>
      </p:nvGrpSpPr>
      <p:grpSpPr/>
      <p:sp>
        <p:nvSpPr>
          <p:cNvPr id="2" name="Title 1"/>
          <p:cNvSpPr>
            <a:spLocks noGrp="1"/>
          </p:cNvSpPr>
          <p:nvPr>
            <p:ph type="title"/>
          </p:nvPr>
        </p:nvSpPr>
        <p:spPr/>
        <p:txBody>
          <a:bodyPr/>
          <a:lstStyle/>
          <a:p>
            <a:pPr>
              <a:defRPr sz="3200" b="1">
                <a:solidFill>
                  <a:srgbClr val="000000"/>
                </a:solidFill>
              </a:defRPr>
            </a:pPr>
            <a:r>
              <a:t>3. Implementation and Unit Testing</a:t>
            </a:r>
          </a:p>
        </p:txBody>
      </p:sp>
      <p:sp>
        <p:nvSpPr>
          <p:cNvPr id="3" name="TextBox 2"/>
          <p:cNvSpPr txBox="1"/>
          <p:nvPr/>
        </p:nvSpPr>
        <p:spPr>
          <a:xfrm>
            <a:off x="914400" y="1371600"/>
            <a:ext cx="7772400" cy="4572000"/>
          </a:xfrm>
          <a:prstGeom prst="rect">
            <a:avLst/>
          </a:prstGeom>
          <a:noFill/>
        </p:spPr>
        <p:txBody>
          <a:bodyPr wrap="none">
            <a:spAutoFit/>
          </a:bodyPr>
          <a:lstStyle/>
          <a:p/>
          <a:p>
            <a:pPr>
              <a:defRPr sz="2400">
                <a:solidFill>
                  <a:srgbClr val="000000"/>
                </a:solidFill>
              </a:defRPr>
            </a:pPr>
            <a:r>
              <a:t>During this stage, the software design is realized as a set of programs or program units. Unit testing involves verifying that each unit meets its specification.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CCCC"/>
        </a:solidFill>
        <a:effectLst/>
      </p:bgPr>
    </p:bg>
    <p:spTree>
      <p:nvGrpSpPr>
        <p:cNvPr id="1" name=""/>
        <p:cNvGrpSpPr/>
        <p:nvPr/>
      </p:nvGrpSpPr>
      <p:grpSpPr/>
      <p:sp>
        <p:nvSpPr>
          <p:cNvPr id="2" name="Title 1"/>
          <p:cNvSpPr>
            <a:spLocks noGrp="1"/>
          </p:cNvSpPr>
          <p:nvPr>
            <p:ph type="title"/>
          </p:nvPr>
        </p:nvSpPr>
        <p:spPr/>
        <p:txBody>
          <a:bodyPr/>
          <a:lstStyle/>
          <a:p>
            <a:pPr>
              <a:defRPr sz="3200" b="1">
                <a:solidFill>
                  <a:srgbClr val="000000"/>
                </a:solidFill>
              </a:defRPr>
            </a:pPr>
            <a:r>
              <a:t>4. Integration and System Testing</a:t>
            </a:r>
          </a:p>
        </p:txBody>
      </p:sp>
      <p:sp>
        <p:nvSpPr>
          <p:cNvPr id="3" name="TextBox 2"/>
          <p:cNvSpPr txBox="1"/>
          <p:nvPr/>
        </p:nvSpPr>
        <p:spPr>
          <a:xfrm>
            <a:off x="914400" y="1371600"/>
            <a:ext cx="7772400" cy="4572000"/>
          </a:xfrm>
          <a:prstGeom prst="rect">
            <a:avLst/>
          </a:prstGeom>
          <a:noFill/>
        </p:spPr>
        <p:txBody>
          <a:bodyPr wrap="none">
            <a:spAutoFit/>
          </a:bodyPr>
          <a:lstStyle/>
          <a:p/>
          <a:p>
            <a:pPr>
              <a:defRPr sz="2400">
                <a:solidFill>
                  <a:srgbClr val="000000"/>
                </a:solidFill>
              </a:defRPr>
            </a:pPr>
            <a:r>
              <a:t>The individual program units or programs are integrated and tested as a complete system to ensure that the software requirements have been met. After testing, the software system is delivered to the customer.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CCCCFF"/>
        </a:solidFill>
        <a:effectLst/>
      </p:bgPr>
    </p:bg>
    <p:spTree>
      <p:nvGrpSpPr>
        <p:cNvPr id="1" name=""/>
        <p:cNvGrpSpPr/>
        <p:nvPr/>
      </p:nvGrpSpPr>
      <p:grpSpPr/>
      <p:sp>
        <p:nvSpPr>
          <p:cNvPr id="2" name="Title 1"/>
          <p:cNvSpPr>
            <a:spLocks noGrp="1"/>
          </p:cNvSpPr>
          <p:nvPr>
            <p:ph type="title"/>
          </p:nvPr>
        </p:nvSpPr>
        <p:spPr/>
        <p:txBody>
          <a:bodyPr/>
          <a:lstStyle/>
          <a:p>
            <a:pPr>
              <a:defRPr sz="3200" b="1">
                <a:solidFill>
                  <a:srgbClr val="000000"/>
                </a:solidFill>
              </a:defRPr>
            </a:pPr>
            <a:r>
              <a:t>5. Operation and Maintenance</a:t>
            </a:r>
          </a:p>
        </p:txBody>
      </p:sp>
      <p:sp>
        <p:nvSpPr>
          <p:cNvPr id="3" name="TextBox 2"/>
          <p:cNvSpPr txBox="1"/>
          <p:nvPr/>
        </p:nvSpPr>
        <p:spPr>
          <a:xfrm>
            <a:off x="914400" y="1371600"/>
            <a:ext cx="7772400" cy="4572000"/>
          </a:xfrm>
          <a:prstGeom prst="rect">
            <a:avLst/>
          </a:prstGeom>
          <a:noFill/>
        </p:spPr>
        <p:txBody>
          <a:bodyPr wrap="none">
            <a:spAutoFit/>
          </a:bodyPr>
          <a:lstStyle/>
          <a:p/>
          <a:p>
            <a:pPr>
              <a:defRPr sz="2400">
                <a:solidFill>
                  <a:srgbClr val="000000"/>
                </a:solidFill>
              </a:defRPr>
            </a:pPr>
            <a:r>
              <a:t>Normally, this is the longest life-cycle phase. The system is installed and put into practical use. Maintenance involves correcting errors that were not discovered in earlier stages of the life cycle, improving the implementation of system units, and enhancing the system’s services as new requirements are discovered.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FFF99"/>
        </a:solidFill>
        <a:effectLst/>
      </p:bgPr>
    </p:bg>
    <p:spTree>
      <p:nvGrpSpPr>
        <p:cNvPr id="1" name=""/>
        <p:cNvGrpSpPr/>
        <p:nvPr/>
      </p:nvGrpSpPr>
      <p:grpSpPr/>
      <p:sp>
        <p:nvSpPr>
          <p:cNvPr id="2" name="Title 1"/>
          <p:cNvSpPr>
            <a:spLocks noGrp="1"/>
          </p:cNvSpPr>
          <p:nvPr>
            <p:ph type="title"/>
          </p:nvPr>
        </p:nvSpPr>
        <p:spPr/>
        <p:txBody>
          <a:bodyPr/>
          <a:lstStyle/>
          <a:p>
            <a:pPr>
              <a:defRPr sz="3200" b="1">
                <a:solidFill>
                  <a:srgbClr val="000000"/>
                </a:solidFill>
              </a:defRPr>
            </a:pPr>
            <a:r>
              <a:t>Appropriate Use Cases</a:t>
            </a:r>
          </a:p>
        </p:txBody>
      </p:sp>
      <p:sp>
        <p:nvSpPr>
          <p:cNvPr id="3" name="TextBox 2"/>
          <p:cNvSpPr txBox="1"/>
          <p:nvPr/>
        </p:nvSpPr>
        <p:spPr>
          <a:xfrm>
            <a:off x="914400" y="1371600"/>
            <a:ext cx="7772400" cy="4572000"/>
          </a:xfrm>
          <a:prstGeom prst="rect">
            <a:avLst/>
          </a:prstGeom>
          <a:noFill/>
        </p:spPr>
        <p:txBody>
          <a:bodyPr wrap="none">
            <a:spAutoFit/>
          </a:bodyPr>
          <a:lstStyle/>
          <a:p/>
          <a:p>
            <a:pPr>
              <a:defRPr sz="2400">
                <a:solidFill>
                  <a:srgbClr val="000000"/>
                </a:solidFill>
              </a:defRPr>
            </a:pPr>
            <a:r>
              <a:t>1. Embedded systems where the software has to interface with hardware systems.</a:t>
            </a:r>
            <a:br/>
            <a:r>
              <a:t>2. Critical systems where there is a need for extensive safety and security analysis of the software specification and design.</a:t>
            </a:r>
            <a:br/>
            <a:r>
              <a:t>3. Large software systems that are part of broader engineering systems developed by several partner companies.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