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Provides service interface to network layer.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8C00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A0522D"/>
                </a:solidFill>
              </a:defRPr>
            </a:pPr>
            <a:r>
              <a:t>**Flag Bits with Bit Stuffing:**  Frames start/end with flag bits; 0 inserted after five consecutive 1s in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8C00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A0522D"/>
                </a:solidFill>
              </a:defRPr>
            </a:pPr>
            <a:r>
              <a:t>**Physical Layer Coding Violations:** Uses encoding redundancy to delimit frames.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B22222"/>
                </a:solidFill>
              </a:defRPr>
            </a:pPr>
            <a:r>
              <a:t>Receivers send acknowledgements (ACKs) or negative acknowledgements (NAKs).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B22222"/>
                </a:solidFill>
              </a:defRPr>
            </a:pPr>
            <a:r>
              <a:t>Timers detect lost frames (retransmission).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B22222"/>
                </a:solidFill>
              </a:defRPr>
            </a:pPr>
            <a:r>
              <a:t>Sequence numbers prevent duplicate frames.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8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B0082"/>
                </a:solidFill>
              </a:defRPr>
            </a:pPr>
            <a:r>
              <a:t>**Stop-and-Wait:** Sender waits for ACK before sending next frame (simple, slow).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8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B0082"/>
                </a:solidFill>
              </a:defRPr>
            </a:pPr>
            <a:r>
              <a:t>**Sliding Window:** Sender sends multiple frames before waiting for ACKs (efficient, complex).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D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CD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B"/>
                </a:solidFill>
              </a:defRPr>
            </a:pPr>
            <a:r>
              <a:t>**Stop-and-Wait ARQ:** One frame at a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D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CD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B"/>
                </a:solidFill>
              </a:defRPr>
            </a:pPr>
            <a:r>
              <a:t>**Go-Back-N ARQ:**  Sender window size N; retransmits entire window on error.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D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CD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B"/>
                </a:solidFill>
              </a:defRPr>
            </a:pPr>
            <a:r>
              <a:t>**Selective Repeat ARQ:** Sender and receiver window size N; only retransmits lost frames.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Handles transmission errors (checksums).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E68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8000"/>
                </a:solidFill>
              </a:defRPr>
            </a:pPr>
            <a:r>
              <a:t>Piggybacking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778899"/>
                </a:solidFill>
              </a:defRPr>
            </a:pPr>
            <a:r>
              <a:t>Combines data and acknowledgements in one frame to improve efficiency.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E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2691E"/>
                </a:solidFill>
              </a:defRPr>
            </a:pPr>
            <a:r>
              <a:t>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8B4513"/>
                </a:solidFill>
              </a:defRPr>
            </a:pPr>
            <a:r>
              <a:t>Bit-oriented protocol.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E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2691E"/>
                </a:solidFill>
              </a:defRPr>
            </a:pPr>
            <a:r>
              <a:t>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8B4513"/>
                </a:solidFill>
              </a:defRPr>
            </a:pPr>
            <a:r>
              <a:t>Three station types: Primary, Secondary, Combined.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E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2691E"/>
                </a:solidFill>
              </a:defRPr>
            </a:pPr>
            <a:r>
              <a:t>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8B4513"/>
                </a:solidFill>
              </a:defRPr>
            </a:pPr>
            <a:r>
              <a:t>Three frame types: Information (I), Supervisory (S), Unnumbered (U).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E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2691E"/>
                </a:solidFill>
              </a:defRPr>
            </a:pPr>
            <a:r>
              <a:t>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8B4513"/>
                </a:solidFill>
              </a:defRPr>
            </a:pPr>
            <a:r>
              <a:t>Modes: Normal Response Mode (NRM), Asynchronous Balanced Mode (ABM).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4682B4"/>
                </a:solidFill>
              </a:defRPr>
            </a:pPr>
            <a:r>
              <a:t>PPP (Point-to-Point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0"/>
                </a:solidFill>
              </a:defRPr>
            </a:pPr>
            <a:r>
              <a:t>Character-oriented, used for point-to-point connections.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4682B4"/>
                </a:solidFill>
              </a:defRPr>
            </a:pPr>
            <a:r>
              <a:t>PPP (Point-to-Point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0"/>
                </a:solidFill>
              </a:defRPr>
            </a:pPr>
            <a:r>
              <a:t>Handles error detection, supports multiple protocols.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4682B4"/>
                </a:solidFill>
              </a:defRPr>
            </a:pPr>
            <a:r>
              <a:t>PPP (Point-to-Point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0"/>
                </a:solidFill>
              </a:defRPr>
            </a:pPr>
            <a:r>
              <a:t>LCP (Link Control Protocol) manages link establishment and configuration.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4682B4"/>
                </a:solidFill>
              </a:defRPr>
            </a:pPr>
            <a:r>
              <a:t>PPP (Point-to-Point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0080"/>
                </a:solidFill>
              </a:defRPr>
            </a:pPr>
            <a:r>
              <a:t>NCP (Network Control Protocol) configures network layer protocols (e.g., IP).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MAC Sublayer (IEEE 802)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Handles media access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Regulates data flow (flow control).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MAC Sublayer (IEEE 802)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Standards: 802.3 (Ethernet), 802.4 (Token Bus), 802.5 (Token Ring).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Ethernet (IEEE 802.3)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CSMA/CD (Carrier Sense Multiple Access/Collision Detection).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Ethernet (IEEE 802.3)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Frame format: Preamble, Destination Address, Source Address, Type, Data, Pad, Checksum.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Ethernet (IEEE 802.3)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Addressing: Unicast, Multicast, Broadcast.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00000"/>
                </a:solidFill>
              </a:defRPr>
            </a:pPr>
            <a:r>
              <a:t>Ethernet (IEEE 802.3)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Types: 10Base5, 10Base2, 10BaseT, 10BaseF.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Token Bus (IEEE 802.4)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Token passing on a bus topology.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Token Bus (IEEE 802.4)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Logical ring of stations; only token holder transmits.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Token Ring (IEEE 802.5)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Token passing on a ring topology.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Token Ring (IEEE 802.5)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Stations pass token; only token holder transmits.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DEB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Connect multiple LANs.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Encapsulates packets into frames (header, payload, trailer).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DEB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Types: Transparent, Source Route, Spanning Tree, Remote.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DEB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8B4513"/>
                </a:solidFill>
              </a:defRPr>
            </a:pPr>
            <a:r>
              <a:t>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Learning, Flooding, Filtering, Forwarding, Aging.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Connect individual computers.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Types: Two-layer (Cut-through), Three-layer (Routers).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A500"/>
                </a:solidFill>
              </a:defRPr>
            </a:pPr>
            <a: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Store-and-forward vs. Cut-through switching.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C143C"/>
                </a:solidFill>
              </a:defRPr>
            </a:pPr>
            <a:r>
              <a:t>High-Speed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Fast Ethernet (100 Mbps): IEEE 802.3u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DC143C"/>
                </a:solidFill>
              </a:defRPr>
            </a:pPr>
            <a:r>
              <a:t>High-Speed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Gigabit Ethernet (1 Gbps): IEEE 802.3ab, full-duplex and half-duplex modes, Jumbo frames.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0000"/>
                </a:solidFill>
              </a:defRPr>
            </a:pPr>
            <a:r>
              <a:t>Wireless LANs (802.11)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Standards: 802.11a, 802.11b, 802.11g, 802.11n.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0000"/>
                </a:solidFill>
              </a:defRPr>
            </a:pPr>
            <a:r>
              <a:t>Wireless LANs (802.11)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Modes: Infrastructure, Ad Hoc.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0000"/>
                </a:solidFill>
              </a:defRPr>
            </a:pPr>
            <a:r>
              <a:t>Wireless LANs (802.11)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Physical Layer: Infrared, FHSS, DSSS, OFDM, HR-DSSS.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28B22"/>
                </a:solidFill>
              </a:defRPr>
            </a:pPr>
            <a:r>
              <a:t>Data Link Layer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400"/>
                </a:solidFill>
              </a:defRPr>
            </a:pPr>
            <a:r>
              <a:t>**Unacknowledged Connectionless:** Sends independent frames without acknowledgement (e.g., Ethernet).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0000"/>
                </a:solidFill>
              </a:defRPr>
            </a:pPr>
            <a:r>
              <a:t>Wireless LANs (802.11)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MAC Sublayer: CSMA/CA (Collision Avoidance), DCF (Distributed Coordination Function), PCF (Point Coordination Function).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FF"/>
                </a:solidFill>
              </a:defRPr>
            </a:pPr>
            <a:r>
              <a:t>Bluetooth (802.15)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Wireless personal area network (PAN).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FF"/>
                </a:solidFill>
              </a:defRPr>
            </a:pPr>
            <a:r>
              <a:t>Bluetooth (802.15)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Piconets (master and up to 7 active slaves), Scatternets.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00FF"/>
                </a:solidFill>
              </a:defRPr>
            </a:pPr>
            <a:r>
              <a:t>Bluetooth (802.15)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505050"/>
                </a:solidFill>
              </a:defRPr>
            </a:pPr>
            <a:r>
              <a:t>Protocol stack: Physical radio, Baseband, Link Manager, L2CAP, Audio/Control, Middleware, Applications.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99FF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336699"/>
                </a:solidFill>
              </a:defRPr>
            </a:pPr>
            <a:r>
              <a:t>Provides service interface to Network Layer (unacknowledged/acknowledged connectionless, acknowledged connection-oriented)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99FF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336699"/>
                </a:solidFill>
              </a:defRPr>
            </a:pPr>
            <a:r>
              <a:t>Handles transmission errors (checksums, ARQ)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99FF"/>
                </a:solidFill>
              </a:defRPr>
            </a:pPr>
            <a:r>
              <a:t>Data Link Layer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336699"/>
                </a:solidFill>
              </a:defRPr>
            </a:pPr>
            <a:r>
              <a:t>Regulates data flow (stop-and-wait, sliding window flow control)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FF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Byte Count (problem: error in count leads to desynchronization)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FF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Flag Bytes with Byte Stuffing (inserts escape byte before 'accidental' flag bytes)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FF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Flag Bits with Bit Stuffing (stuffs a 0 after five consecutive 1s in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28B22"/>
                </a:solidFill>
              </a:defRPr>
            </a:pPr>
            <a:r>
              <a:t>Data Link Layer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400"/>
                </a:solidFill>
              </a:defRPr>
            </a:pPr>
            <a:r>
              <a:t>**Acknowledged Connectionless:** Each frame individually acknowledged (e.g., 802.11).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FF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Physical Layer Coding Violations (uses unused code combinations as delimiters)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6666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0000"/>
                </a:solidFill>
              </a:defRPr>
            </a:pPr>
            <a:r>
              <a:t>Acknowledgement/Negative Acknowledgement (ACK/NAK)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6666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0000"/>
                </a:solidFill>
              </a:defRPr>
            </a:pPr>
            <a:r>
              <a:t>Timers (detect lost frames)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6666"/>
                </a:solidFill>
              </a:defRPr>
            </a:pPr>
            <a:r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0000"/>
                </a:solidFill>
              </a:defRPr>
            </a:pPr>
            <a:r>
              <a:t>Sequence Numbers (distinguish retransmissions from originals)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CC0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6600"/>
                </a:solidFill>
              </a:defRPr>
            </a:pPr>
            <a:r>
              <a:t>Feedback-based (receiver informs sender)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CC0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6600"/>
                </a:solidFill>
              </a:defRPr>
            </a:pPr>
            <a:r>
              <a:t>Rate-based (protocol limits sender's rate)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CC0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6600"/>
                </a:solidFill>
              </a:defRPr>
            </a:pPr>
            <a:r>
              <a:t>Stop-and-Wait (one frame at a time, simple but slow)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CC0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6600"/>
                </a:solidFill>
              </a:defRPr>
            </a:pPr>
            <a:r>
              <a:t>Sliding Window (multiple frames in flight, efficient but complex)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CC00"/>
                </a:solidFill>
              </a:defRPr>
            </a:pPr>
            <a:r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6600"/>
                </a:solidFill>
              </a:defRPr>
            </a:pPr>
            <a:r>
              <a:t>Sliding Window types: Stop and Wait ARQ, Go-Back-N ARQ, Selective Repeat ARQ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99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66"/>
                </a:solidFill>
              </a:defRPr>
            </a:pPr>
            <a:r>
              <a:t>Stop-and-Wait ARQ (simple, one frame at a time)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28B22"/>
                </a:solidFill>
              </a:defRPr>
            </a:pPr>
            <a:r>
              <a:t>Data Link Layer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400"/>
                </a:solidFill>
              </a:defRPr>
            </a:pPr>
            <a:r>
              <a:t>**Connection-Oriented:** Establishes a connection, numbers frames, guarantees delivery, order, and no duplicates.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99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66"/>
                </a:solidFill>
              </a:defRPr>
            </a:pPr>
            <a:r>
              <a:t>Go-Back-N ARQ (sender sends multiple frames, retransmits whole window if error)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99"/>
                </a:solidFill>
              </a:defRPr>
            </a:pPr>
            <a:r>
              <a:t>ARQ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66"/>
                </a:solidFill>
              </a:defRPr>
            </a:pPr>
            <a:r>
              <a:t>Selective Repeat ARQ (sender retransmits only lost frames)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00"/>
                </a:solidFill>
              </a:defRPr>
            </a:pPr>
            <a:r>
              <a:t>Data Link Protocols: 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4C00"/>
                </a:solidFill>
              </a:defRPr>
            </a:pPr>
            <a:r>
              <a:t>Bit-oriented protocol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00"/>
                </a:solidFill>
              </a:defRPr>
            </a:pPr>
            <a:r>
              <a:t>Data Link Protocols: 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4C00"/>
                </a:solidFill>
              </a:defRPr>
            </a:pPr>
            <a:r>
              <a:t>Three station types: Primary, Secondary, Combined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00"/>
                </a:solidFill>
              </a:defRPr>
            </a:pPr>
            <a:r>
              <a:t>Data Link Protocols: 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4C00"/>
                </a:solidFill>
              </a:defRPr>
            </a:pPr>
            <a:r>
              <a:t>Frame types: Information (I), Supervisory (S), Unnumbered (U)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CC6600"/>
                </a:solidFill>
              </a:defRPr>
            </a:pPr>
            <a:r>
              <a:t>Data Link Protocols: HDLC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994C00"/>
                </a:solidFill>
              </a:defRPr>
            </a:pPr>
            <a:r>
              <a:t>Communication modes: Normal Response Mode (NRM), Asynchronous Balanced Mode (ABM)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6600"/>
                </a:solidFill>
              </a:defRPr>
            </a:pPr>
            <a:r>
              <a:t>Data Link Protocols: PPP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4C00"/>
                </a:solidFill>
              </a:defRPr>
            </a:pPr>
            <a:r>
              <a:t>Point-to-Point Protocol for internet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6600"/>
                </a:solidFill>
              </a:defRPr>
            </a:pPr>
            <a:r>
              <a:t>Data Link Protocols: PPP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4C00"/>
                </a:solidFill>
              </a:defRPr>
            </a:pPr>
            <a:r>
              <a:t>Provides framing, link control (LCP), network layer options (NCP)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6600"/>
                </a:solidFill>
              </a:defRPr>
            </a:pPr>
            <a:r>
              <a:t>Data Link Protocols: PPP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4C00"/>
                </a:solidFill>
              </a:defRPr>
            </a:pPr>
            <a:r>
              <a:t>Lacks flow control, simple error control, no addressing for multipoint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E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6600"/>
                </a:solidFill>
              </a:defRPr>
            </a:pPr>
            <a:r>
              <a:t>Data Link Protocols: PPP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4C00"/>
                </a:solidFill>
              </a:defRPr>
            </a:pPr>
            <a:r>
              <a:t>Phases: Dead, Establish, Authenticate, Network, Open, Terminate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8C00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A0522D"/>
                </a:solidFill>
              </a:defRPr>
            </a:pPr>
            <a:r>
              <a:t>**Byte Count:**  Header specifies frame size (prone to errors).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0066"/>
                </a:solidFill>
              </a:defRPr>
            </a:pPr>
            <a:r>
              <a:t>MAC Sublayer: IEEE 802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C004C"/>
                </a:solidFill>
              </a:defRPr>
            </a:pPr>
            <a:r>
              <a:t>LLC (Logical Link Control): handles framing, flow, error control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0066"/>
                </a:solidFill>
              </a:defRPr>
            </a:pPr>
            <a:r>
              <a:t>MAC Sublayer: IEEE 802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C004C"/>
                </a:solidFill>
              </a:defRPr>
            </a:pPr>
            <a:r>
              <a:t>MAC (Media Access Control):  access methods (CSMA/CD, Token Bus, Token Ring)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0066"/>
                </a:solidFill>
              </a:defRPr>
            </a:pPr>
            <a:r>
              <a:t>MAC Sublayer: IEEE 802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C004C"/>
                </a:solidFill>
              </a:defRPr>
            </a:pPr>
            <a:r>
              <a:t>IEEE 802.3 (Ethernet): CSMA/CD, various cabling types (10Base5, 10Base2, 10BaseT, 10BaseF)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0066"/>
                </a:solidFill>
              </a:defRPr>
            </a:pPr>
            <a:r>
              <a:t>MAC Sublayer: IEEE 802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C004C"/>
                </a:solidFill>
              </a:defRPr>
            </a:pPr>
            <a:r>
              <a:t>IEEE 802.4 (Token Bus): token passing on a bus topology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660066"/>
                </a:solidFill>
              </a:defRPr>
            </a:pPr>
            <a:r>
              <a:t>MAC Sublayer: IEEE 802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C004C"/>
                </a:solidFill>
              </a:defRPr>
            </a:pPr>
            <a:r>
              <a:t>IEEE 802.5 (Token Ring): token passing on a ring topology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9900"/>
                </a:solidFill>
              </a:defRPr>
            </a:pPr>
            <a:r>
              <a:t>High-Speed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CC6600"/>
                </a:solidFill>
              </a:defRPr>
            </a:pPr>
            <a:r>
              <a:t>Fast Ethernet (100 Mbps), Gigabit Ethernet (1 Gbps)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9900"/>
                </a:solidFill>
              </a:defRPr>
            </a:pPr>
            <a:r>
              <a:t>High-Speed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CC6600"/>
                </a:solidFill>
              </a:defRPr>
            </a:pPr>
            <a:r>
              <a:t>Full-duplex and half-duplex modes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9900"/>
                </a:solidFill>
              </a:defRPr>
            </a:pPr>
            <a:r>
              <a:t>High-Speed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CC6600"/>
                </a:solidFill>
              </a:defRPr>
            </a:pPr>
            <a:r>
              <a:t>Carrier extension, frame bursting, jumbo frames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Infrastructure mode (with access points)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Ad hoc mode (direct connection between devices)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8C00"/>
                </a:solidFill>
              </a:defRPr>
            </a:pPr>
            <a:r>
              <a:t>Framing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A0522D"/>
                </a:solidFill>
              </a:defRPr>
            </a:pPr>
            <a:r>
              <a:t>**Flag Bytes with Byte Stuffing:** Frames start/end with flag bytes; escape byte added before flag bytes in data.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Physical layer technologies: Infrared, FHSS, DSSS, OFDM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MAC sublayer: CSMA/CA (collision avoidance), DCF (distributed), PCF (point coordination)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Frame types: Data, Control, Management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009900"/>
                </a:solidFill>
              </a:defRPr>
            </a:pPr>
            <a:r>
              <a:t>Wireless LANs: 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6600"/>
                </a:solidFill>
              </a:defRPr>
            </a:pPr>
            <a:r>
              <a:t>Services: Distribution (association, disassociation, reassociation, distribution, integration), Station (authentication, deauthentication, privacy, data delivery)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0099"/>
                </a:solidFill>
              </a:defRPr>
            </a:pPr>
            <a:r>
              <a:t>802.15 (Bluetooth)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0066"/>
                </a:solidFill>
              </a:defRPr>
            </a:pPr>
            <a:r>
              <a:t>Wireless personal area network (PAN)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0099"/>
                </a:solidFill>
              </a:defRPr>
            </a:pPr>
            <a:r>
              <a:t>802.15 (Bluetooth)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0066"/>
                </a:solidFill>
              </a:defRPr>
            </a:pPr>
            <a:r>
              <a:t>Piconet (master and up to 7 active slaves)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0099"/>
                </a:solidFill>
              </a:defRPr>
            </a:pPr>
            <a:r>
              <a:t>802.15 (Bluetooth)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0066"/>
                </a:solidFill>
              </a:defRPr>
            </a:pPr>
            <a:r>
              <a:t>Scatternet (interconnected piconets)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0099"/>
                </a:solidFill>
              </a:defRPr>
            </a:pPr>
            <a:r>
              <a:t>802.15 (Bluetooth)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0066"/>
                </a:solidFill>
              </a:defRPr>
            </a:pPr>
            <a:r>
              <a:t>Link types: ACL (Asynchronous Connectionless), SCO (Synchronous Connection Oriented)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990099"/>
                </a:solidFill>
              </a:defRPr>
            </a:pPr>
            <a:r>
              <a:t>802.15 (Bluetooth)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660066"/>
                </a:solidFill>
              </a:defRPr>
            </a:pPr>
            <a:r>
              <a:t>Protocol stack: Physical, Baseband, Link Manager, L2CAP, Audio/Control, Middleware,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