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9"/>
  </p:notesMasterIdLst>
  <p:sldIdLst>
    <p:sldId id="256" r:id="rId2"/>
    <p:sldId id="257" r:id="rId3"/>
    <p:sldId id="265" r:id="rId4"/>
    <p:sldId id="258" r:id="rId5"/>
    <p:sldId id="269" r:id="rId6"/>
    <p:sldId id="271" r:id="rId7"/>
    <p:sldId id="261" r:id="rId8"/>
    <p:sldId id="273" r:id="rId9"/>
    <p:sldId id="272" r:id="rId10"/>
    <p:sldId id="274" r:id="rId11"/>
    <p:sldId id="275" r:id="rId12"/>
    <p:sldId id="280" r:id="rId13"/>
    <p:sldId id="276" r:id="rId14"/>
    <p:sldId id="277" r:id="rId15"/>
    <p:sldId id="268" r:id="rId16"/>
    <p:sldId id="279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19.1.2024.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19.1.2024.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19.1.2024.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Nestali ljubimci</a:t>
            </a:r>
            <a:br>
              <a:rPr lang="en-US" dirty="0"/>
            </a:br>
            <a:r>
              <a:rPr lang="hr-HR" sz="4400" dirty="0"/>
              <a:t>A-Team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 komponenti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A9D741-DE6F-133E-A926-64EB7CA69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297" y="1533211"/>
            <a:ext cx="6598773" cy="446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08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 razmještaja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CF4DF0-5F36-A518-A604-2A3497693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71600"/>
            <a:ext cx="7956256" cy="462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73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400" b="0" i="0" u="none" strike="noStrike" baseline="0" dirty="0" err="1"/>
              <a:t>Ispitivanje</a:t>
            </a:r>
            <a:r>
              <a:rPr lang="en-GB" sz="2400" b="0" i="0" u="none" strike="noStrike" baseline="0" dirty="0"/>
              <a:t> </a:t>
            </a:r>
            <a:r>
              <a:rPr lang="en-GB" sz="2400" b="0" i="0" u="none" strike="noStrike" baseline="0" dirty="0" err="1"/>
              <a:t>sustava</a:t>
            </a:r>
            <a:r>
              <a:rPr lang="en-GB" sz="2400" b="0" i="0" u="none" strike="noStrike" baseline="0" dirty="0"/>
              <a:t> </a:t>
            </a:r>
            <a:r>
              <a:rPr lang="en-GB" sz="2400" b="0" i="0" u="none" strike="noStrike" baseline="0" dirty="0" err="1"/>
              <a:t>proveli</a:t>
            </a:r>
            <a:r>
              <a:rPr lang="en-GB" sz="2400" b="0" i="0" u="none" strike="noStrike" baseline="0" dirty="0"/>
              <a:t> </a:t>
            </a:r>
            <a:r>
              <a:rPr lang="en-GB" sz="2400" b="0" i="0" u="none" strike="noStrike" baseline="0" dirty="0" err="1"/>
              <a:t>smo</a:t>
            </a:r>
            <a:r>
              <a:rPr lang="en-GB" sz="2400" b="0" i="0" u="none" strike="noStrike" baseline="0" dirty="0"/>
              <a:t> </a:t>
            </a:r>
            <a:r>
              <a:rPr lang="en-GB" sz="2400" b="0" i="0" u="none" strike="noStrike" baseline="0" dirty="0" err="1"/>
              <a:t>pomo</a:t>
            </a:r>
            <a:r>
              <a:rPr lang="hr-HR" sz="2400" dirty="0"/>
              <a:t>ć</a:t>
            </a:r>
            <a:r>
              <a:rPr lang="en-GB" sz="2400" b="0" i="0" u="none" strike="noStrike" baseline="0" dirty="0"/>
              <a:t>u </a:t>
            </a:r>
            <a:r>
              <a:rPr lang="en-GB" sz="2400" b="0" i="0" u="none" strike="noStrike" baseline="0" dirty="0" err="1"/>
              <a:t>dodatka</a:t>
            </a:r>
            <a:r>
              <a:rPr lang="en-GB" sz="2400" b="0" i="0" u="none" strike="noStrike" baseline="0" dirty="0"/>
              <a:t> za </a:t>
            </a:r>
            <a:r>
              <a:rPr lang="en-GB" sz="2400" b="0" i="0" u="none" strike="noStrike" baseline="0" dirty="0" err="1"/>
              <a:t>preglednik</a:t>
            </a:r>
            <a:r>
              <a:rPr lang="en-GB" sz="2400" b="0" i="0" u="none" strike="noStrike" baseline="0" dirty="0"/>
              <a:t> Selenium IDE</a:t>
            </a:r>
            <a:r>
              <a:rPr lang="hr-HR" sz="2400" b="0" i="0" u="none" strike="noStrike" baseline="0" dirty="0"/>
              <a:t> </a:t>
            </a:r>
            <a:r>
              <a:rPr lang="en-GB" sz="2400" b="0" i="0" u="none" strike="noStrike" baseline="0" dirty="0" err="1"/>
              <a:t>te</a:t>
            </a:r>
            <a:r>
              <a:rPr lang="hr-HR" sz="2400" dirty="0"/>
              <a:t> </a:t>
            </a:r>
            <a:r>
              <a:rPr lang="it-IT" sz="2400" b="0" i="0" u="none" strike="noStrike" baseline="0" dirty="0" err="1"/>
              <a:t>koriste</a:t>
            </a:r>
            <a:r>
              <a:rPr lang="hr-HR" sz="2400" b="0" i="0" u="none" strike="noStrike" baseline="0" dirty="0"/>
              <a:t>ć</a:t>
            </a:r>
            <a:r>
              <a:rPr lang="it-IT" sz="2400" b="0" i="0" u="none" strike="noStrike" baseline="0" dirty="0"/>
              <a:t>i </a:t>
            </a:r>
            <a:r>
              <a:rPr lang="it-IT" sz="2400" b="0" i="0" u="none" strike="noStrike" baseline="0" dirty="0" err="1"/>
              <a:t>Selenium</a:t>
            </a:r>
            <a:r>
              <a:rPr lang="it-IT" sz="2400" b="0" i="0" u="none" strike="noStrike" baseline="0" dirty="0"/>
              <a:t> </a:t>
            </a:r>
            <a:r>
              <a:rPr lang="it-IT" sz="2400" b="0" i="0" u="none" strike="noStrike" baseline="0" dirty="0" err="1"/>
              <a:t>WebDriver</a:t>
            </a:r>
            <a:r>
              <a:rPr lang="it-IT" sz="2400" b="0" i="0" u="none" strike="noStrike" baseline="0" dirty="0"/>
              <a:t> 14 </a:t>
            </a:r>
            <a:r>
              <a:rPr lang="it-IT" sz="2400" b="0" i="0" u="none" strike="noStrike" baseline="0" dirty="0" err="1"/>
              <a:t>unutar</a:t>
            </a:r>
            <a:r>
              <a:rPr lang="it-IT" sz="2400" b="0" i="0" u="none" strike="noStrike" baseline="0" dirty="0"/>
              <a:t> </a:t>
            </a:r>
            <a:r>
              <a:rPr lang="it-IT" sz="2400" b="0" i="0" u="none" strike="noStrike" baseline="0" dirty="0" err="1"/>
              <a:t>JUnit</a:t>
            </a:r>
            <a:r>
              <a:rPr lang="it-IT" sz="2400" b="0" i="0" u="none" strike="noStrike" baseline="0" dirty="0"/>
              <a:t> </a:t>
            </a:r>
            <a:r>
              <a:rPr lang="it-IT" sz="2400" b="0" i="0" u="none" strike="noStrike" baseline="0" dirty="0" err="1"/>
              <a:t>testova</a:t>
            </a:r>
            <a:endParaRPr lang="hr-HR" sz="2400" b="0" i="0" u="none" strike="noStrike" baseline="0" dirty="0"/>
          </a:p>
          <a:p>
            <a:pPr algn="l"/>
            <a:r>
              <a:rPr lang="hr-HR" sz="2400" dirty="0"/>
              <a:t>Testirali smo:</a:t>
            </a:r>
          </a:p>
          <a:p>
            <a:pPr lvl="1"/>
            <a:r>
              <a:rPr lang="hr-HR" sz="2400" dirty="0"/>
              <a:t>Uspješan login korisnika</a:t>
            </a:r>
          </a:p>
          <a:p>
            <a:pPr lvl="1"/>
            <a:r>
              <a:rPr lang="hr-HR" sz="2400" dirty="0"/>
              <a:t>Neuspješan login korisnika</a:t>
            </a:r>
          </a:p>
          <a:p>
            <a:pPr lvl="1"/>
            <a:r>
              <a:rPr lang="hr-HR" sz="2400" dirty="0"/>
              <a:t>Može li </a:t>
            </a:r>
            <a:r>
              <a:rPr lang="hr-HR" sz="2400" dirty="0" err="1"/>
              <a:t>neulogirani</a:t>
            </a:r>
            <a:r>
              <a:rPr lang="hr-HR" sz="2400" dirty="0"/>
              <a:t> korisnik pristupiti neaktivnim oglasima </a:t>
            </a:r>
          </a:p>
          <a:p>
            <a:pPr lvl="1"/>
            <a:r>
              <a:rPr lang="hr-HR" sz="2400" dirty="0"/>
              <a:t>Kako aplikacija reagira na pokušaj registracije korisnika s podacima već postojećeg korisnika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22214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Korišteni programski jezici i tehnologije</a:t>
            </a:r>
          </a:p>
          <a:p>
            <a:pPr lvl="1">
              <a:lnSpc>
                <a:spcPct val="100000"/>
              </a:lnSpc>
            </a:pPr>
            <a:r>
              <a:rPr lang="hr-HR" sz="2000" dirty="0" err="1"/>
              <a:t>Backend</a:t>
            </a:r>
            <a:endParaRPr lang="hr-HR" sz="2000" dirty="0"/>
          </a:p>
          <a:p>
            <a:pPr lvl="2">
              <a:lnSpc>
                <a:spcPct val="100000"/>
              </a:lnSpc>
            </a:pPr>
            <a:r>
              <a:rPr lang="hr-HR" sz="1600" dirty="0" err="1"/>
              <a:t>Spring</a:t>
            </a:r>
            <a:r>
              <a:rPr lang="hr-HR" sz="1600" dirty="0"/>
              <a:t> Framework, Java</a:t>
            </a:r>
          </a:p>
          <a:p>
            <a:pPr lvl="1">
              <a:lnSpc>
                <a:spcPct val="100000"/>
              </a:lnSpc>
            </a:pPr>
            <a:r>
              <a:rPr lang="hr-HR" sz="2000" dirty="0" err="1"/>
              <a:t>Frontend</a:t>
            </a:r>
            <a:endParaRPr lang="hr-HR" sz="2000" dirty="0"/>
          </a:p>
          <a:p>
            <a:pPr lvl="2">
              <a:lnSpc>
                <a:spcPct val="100000"/>
              </a:lnSpc>
            </a:pPr>
            <a:r>
              <a:rPr lang="hr-HR" sz="1600" dirty="0" err="1"/>
              <a:t>React</a:t>
            </a:r>
            <a:r>
              <a:rPr lang="hr-HR" sz="1600" dirty="0"/>
              <a:t>, </a:t>
            </a:r>
            <a:r>
              <a:rPr lang="hr-HR" sz="1600" dirty="0" err="1"/>
              <a:t>TypeScript</a:t>
            </a:r>
            <a:endParaRPr lang="hr-HR" sz="1600" dirty="0"/>
          </a:p>
          <a:p>
            <a:pPr>
              <a:lnSpc>
                <a:spcPct val="100000"/>
              </a:lnSpc>
            </a:pPr>
            <a:r>
              <a:rPr lang="hr-HR" sz="2400" dirty="0"/>
              <a:t>Popis korištenih alata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Programska podrška</a:t>
            </a:r>
          </a:p>
          <a:p>
            <a:pPr lvl="2">
              <a:lnSpc>
                <a:spcPct val="100000"/>
              </a:lnSpc>
            </a:pPr>
            <a:r>
              <a:rPr lang="hr-HR" sz="1400" dirty="0" err="1"/>
              <a:t>IntelliJ</a:t>
            </a:r>
            <a:r>
              <a:rPr lang="hr-HR" sz="1400" dirty="0"/>
              <a:t> IDEA, </a:t>
            </a:r>
            <a:r>
              <a:rPr lang="hr-HR" sz="1400" dirty="0" err="1"/>
              <a:t>Visual</a:t>
            </a:r>
            <a:r>
              <a:rPr lang="hr-HR" sz="1400" dirty="0"/>
              <a:t> Studio </a:t>
            </a:r>
            <a:r>
              <a:rPr lang="hr-HR" sz="1400" dirty="0" err="1"/>
              <a:t>Code</a:t>
            </a:r>
            <a:endParaRPr lang="hr-HR" sz="1400" dirty="0"/>
          </a:p>
          <a:p>
            <a:pPr lvl="1">
              <a:lnSpc>
                <a:spcPct val="100000"/>
              </a:lnSpc>
            </a:pPr>
            <a:r>
              <a:rPr lang="hr-HR" sz="1800" dirty="0"/>
              <a:t>Dokumentacija</a:t>
            </a:r>
          </a:p>
          <a:p>
            <a:pPr lvl="2">
              <a:lnSpc>
                <a:spcPct val="100000"/>
              </a:lnSpc>
            </a:pPr>
            <a:r>
              <a:rPr lang="hr-HR" sz="1400" dirty="0" err="1"/>
              <a:t>Astah</a:t>
            </a:r>
            <a:r>
              <a:rPr lang="hr-HR" sz="1400" dirty="0"/>
              <a:t> Professional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Komunikacija i upravljanje</a:t>
            </a:r>
          </a:p>
          <a:p>
            <a:pPr lvl="2">
              <a:lnSpc>
                <a:spcPct val="100000"/>
              </a:lnSpc>
            </a:pPr>
            <a:r>
              <a:rPr lang="hr-HR" sz="1400" dirty="0" err="1"/>
              <a:t>Discord</a:t>
            </a:r>
            <a:r>
              <a:rPr lang="hr-HR" sz="1400" dirty="0"/>
              <a:t>, </a:t>
            </a:r>
            <a:r>
              <a:rPr lang="hr-HR" sz="1400" dirty="0" err="1"/>
              <a:t>Git</a:t>
            </a:r>
            <a:r>
              <a:rPr lang="hr-HR" sz="1400" dirty="0"/>
              <a:t>, </a:t>
            </a:r>
            <a:r>
              <a:rPr lang="hr-HR" sz="1400" dirty="0" err="1"/>
              <a:t>GitHub</a:t>
            </a:r>
            <a:endParaRPr lang="hr-HR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33873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sz="1800" dirty="0"/>
              <a:t>SDLC model</a:t>
            </a:r>
            <a:r>
              <a:rPr lang="hr-HR" sz="1800" dirty="0"/>
              <a:t> </a:t>
            </a:r>
            <a:r>
              <a:rPr lang="en-US" sz="1800" dirty="0" err="1"/>
              <a:t>proces</a:t>
            </a:r>
            <a:r>
              <a:rPr lang="hr-HR" sz="1800" dirty="0"/>
              <a:t>a</a:t>
            </a:r>
            <a:r>
              <a:rPr lang="en-US" sz="1800" dirty="0"/>
              <a:t> </a:t>
            </a:r>
            <a:r>
              <a:rPr lang="en-US" sz="1800" dirty="0" err="1"/>
              <a:t>razvoja</a:t>
            </a:r>
            <a:r>
              <a:rPr lang="en-US" sz="1800" dirty="0"/>
              <a:t> bio </a:t>
            </a:r>
            <a:r>
              <a:rPr lang="hr-HR" sz="1800" dirty="0"/>
              <a:t>bi </a:t>
            </a:r>
            <a:r>
              <a:rPr lang="en-US" sz="1800" dirty="0" err="1"/>
              <a:t>najsličniji</a:t>
            </a:r>
            <a:r>
              <a:rPr lang="en-US" sz="1800" dirty="0"/>
              <a:t> </a:t>
            </a:r>
            <a:r>
              <a:rPr lang="hr-HR" sz="1800" dirty="0" err="1"/>
              <a:t>vodopadnom</a:t>
            </a:r>
            <a:r>
              <a:rPr lang="hr-HR" sz="1800" dirty="0"/>
              <a:t> procesu razvoja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Vremenska linija razvoja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011B5-4B0C-E38D-E47A-2C39D8B63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19959"/>
            <a:ext cx="3419606" cy="40069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6B7946-A47D-B3A1-435E-A503DB076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568" y="2322048"/>
            <a:ext cx="3521782" cy="40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52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hr-HR" sz="4000" dirty="0"/>
              <a:t>Raspodjela posla po članovima tima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Patrik Marinić – 71h</a:t>
            </a:r>
          </a:p>
          <a:p>
            <a:r>
              <a:rPr lang="hr-HR" sz="2400" dirty="0"/>
              <a:t>Andrija Krklec – 119h</a:t>
            </a:r>
          </a:p>
          <a:p>
            <a:r>
              <a:rPr lang="hr-HR" sz="2400" dirty="0"/>
              <a:t>Anđelko Prskalo – 59h</a:t>
            </a:r>
          </a:p>
          <a:p>
            <a:r>
              <a:rPr lang="hr-HR" sz="2400" dirty="0"/>
              <a:t>Luka Raić – 101h</a:t>
            </a:r>
          </a:p>
          <a:p>
            <a:r>
              <a:rPr lang="hr-HR" sz="2400" dirty="0"/>
              <a:t>Luka Rogoz – 52h</a:t>
            </a:r>
          </a:p>
          <a:p>
            <a:r>
              <a:rPr lang="hr-HR" sz="2400" dirty="0"/>
              <a:t>Robert </a:t>
            </a:r>
            <a:r>
              <a:rPr lang="hr-HR" sz="2400" dirty="0" err="1"/>
              <a:t>Vitaliani</a:t>
            </a:r>
            <a:r>
              <a:rPr lang="hr-HR" sz="2400" dirty="0"/>
              <a:t> – 101h</a:t>
            </a:r>
          </a:p>
          <a:p>
            <a:r>
              <a:rPr lang="hr-HR" sz="2400" dirty="0"/>
              <a:t>Vedran Mesar – 48h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41972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r-HR" sz="2400" dirty="0">
                <a:sym typeface="Wingdings" panose="05000000000000000000" pitchFamily="2" charset="2"/>
              </a:rPr>
              <a:t>Dobro</a:t>
            </a:r>
          </a:p>
          <a:p>
            <a:pPr lvl="2"/>
            <a:r>
              <a:rPr lang="hr-HR" sz="2400" dirty="0">
                <a:sym typeface="Wingdings" panose="05000000000000000000" pitchFamily="2" charset="2"/>
              </a:rPr>
              <a:t>Timski rad i komunikacija</a:t>
            </a:r>
          </a:p>
          <a:p>
            <a:pPr lvl="2"/>
            <a:r>
              <a:rPr lang="hr-HR" sz="2400" dirty="0">
                <a:sym typeface="Wingdings" panose="05000000000000000000" pitchFamily="2" charset="2"/>
              </a:rPr>
              <a:t>Projektni menadžment</a:t>
            </a:r>
          </a:p>
          <a:p>
            <a:pPr lvl="2"/>
            <a:r>
              <a:rPr lang="hr-HR" sz="2400" dirty="0">
                <a:sym typeface="Wingdings" panose="05000000000000000000" pitchFamily="2" charset="2"/>
              </a:rPr>
              <a:t>Dizajn</a:t>
            </a:r>
          </a:p>
          <a:p>
            <a:pPr lvl="2"/>
            <a:r>
              <a:rPr lang="hr-HR" sz="2400" dirty="0">
                <a:sym typeface="Wingdings" panose="05000000000000000000" pitchFamily="2" charset="2"/>
              </a:rPr>
              <a:t>Testiranje i kvaliteta</a:t>
            </a:r>
          </a:p>
          <a:p>
            <a:pPr lvl="1"/>
            <a:r>
              <a:rPr lang="hr-HR" sz="2400" dirty="0">
                <a:sym typeface="Wingdings" panose="05000000000000000000" pitchFamily="2" charset="2"/>
              </a:rPr>
              <a:t>Moglo je bolje</a:t>
            </a:r>
          </a:p>
          <a:p>
            <a:pPr lvl="2"/>
            <a:r>
              <a:rPr lang="hr-HR" sz="2400" dirty="0">
                <a:sym typeface="Wingdings" panose="05000000000000000000" pitchFamily="2" charset="2"/>
              </a:rPr>
              <a:t>Odabir agilne metodologije</a:t>
            </a:r>
          </a:p>
          <a:p>
            <a:pPr marL="914400" lvl="2" indent="0">
              <a:buNone/>
            </a:pPr>
            <a:endParaRPr lang="hr-HR" dirty="0">
              <a:sym typeface="Wingdings" panose="05000000000000000000" pitchFamily="2" charset="2"/>
            </a:endParaRPr>
          </a:p>
          <a:p>
            <a:pPr lvl="2"/>
            <a:endParaRPr lang="hr-H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08921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Patrik Marinić – patrik.marinic@fer.hr</a:t>
            </a:r>
          </a:p>
          <a:p>
            <a:r>
              <a:rPr lang="hr-HR" sz="2400" dirty="0"/>
              <a:t>Andrija Krklec – andrija.krklec@fer.hr</a:t>
            </a:r>
          </a:p>
          <a:p>
            <a:r>
              <a:rPr lang="hr-HR" sz="2400" dirty="0"/>
              <a:t>Anđelko Prskalo – andelko.prskalo@fer.hr</a:t>
            </a:r>
          </a:p>
          <a:p>
            <a:r>
              <a:rPr lang="hr-HR" sz="2400" dirty="0"/>
              <a:t>Luka Raić – luka.raic@fer.hr</a:t>
            </a:r>
          </a:p>
          <a:p>
            <a:r>
              <a:rPr lang="hr-HR" sz="2400" dirty="0"/>
              <a:t>Luka Rogoz – luka.rogoz@fer.hr</a:t>
            </a:r>
          </a:p>
          <a:p>
            <a:r>
              <a:rPr lang="hr-HR" sz="2400" dirty="0"/>
              <a:t>Robert </a:t>
            </a:r>
            <a:r>
              <a:rPr lang="hr-HR" sz="2400" dirty="0" err="1"/>
              <a:t>Vitaliani</a:t>
            </a:r>
            <a:r>
              <a:rPr lang="hr-HR" sz="2400" dirty="0"/>
              <a:t> – robert.vitaliani@fer.hr</a:t>
            </a:r>
          </a:p>
          <a:p>
            <a:r>
              <a:rPr lang="hr-HR" sz="2400" dirty="0"/>
              <a:t>Vedran Mesar – vedran.mesar@fer.hr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9766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Članovi tima</a:t>
            </a:r>
          </a:p>
          <a:p>
            <a:r>
              <a:rPr lang="hr-HR" dirty="0"/>
              <a:t>Opis zadatka</a:t>
            </a:r>
          </a:p>
          <a:p>
            <a:r>
              <a:rPr lang="hr-HR" dirty="0"/>
              <a:t>Pregled zahtjeva(funkcionalni i nefunkcionalni)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Ispitivanje sustava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Patrik Marinić - voditelj, </a:t>
            </a:r>
            <a:r>
              <a:rPr lang="hr-HR" sz="2400" dirty="0" err="1"/>
              <a:t>frontend</a:t>
            </a:r>
            <a:endParaRPr lang="hr-HR" sz="2400" dirty="0"/>
          </a:p>
          <a:p>
            <a:r>
              <a:rPr lang="hr-HR" sz="2400" dirty="0"/>
              <a:t>Andrija Krklec - </a:t>
            </a:r>
            <a:r>
              <a:rPr lang="hr-HR" sz="2400" dirty="0" err="1"/>
              <a:t>backend</a:t>
            </a:r>
            <a:r>
              <a:rPr lang="hr-HR" sz="2400" dirty="0"/>
              <a:t>, baza podataka</a:t>
            </a:r>
          </a:p>
          <a:p>
            <a:r>
              <a:rPr lang="hr-HR" sz="2400" dirty="0"/>
              <a:t>Anđelko Prskalo – </a:t>
            </a:r>
            <a:r>
              <a:rPr lang="hr-HR" sz="2400" dirty="0" err="1"/>
              <a:t>deployment</a:t>
            </a:r>
            <a:r>
              <a:rPr lang="hr-HR" sz="2400" dirty="0"/>
              <a:t>, dokumentacija</a:t>
            </a:r>
          </a:p>
          <a:p>
            <a:r>
              <a:rPr lang="hr-HR" sz="2400" dirty="0"/>
              <a:t>Luka Raić – </a:t>
            </a:r>
            <a:r>
              <a:rPr lang="hr-HR" sz="2400" dirty="0" err="1"/>
              <a:t>backend</a:t>
            </a:r>
            <a:r>
              <a:rPr lang="hr-HR" sz="2400" dirty="0"/>
              <a:t>, dokumentacija</a:t>
            </a:r>
          </a:p>
          <a:p>
            <a:r>
              <a:rPr lang="hr-HR" sz="2400" dirty="0"/>
              <a:t>Luka Rogoz – baza podataka, dokumentacija</a:t>
            </a:r>
          </a:p>
          <a:p>
            <a:r>
              <a:rPr lang="hr-HR" sz="2400" dirty="0"/>
              <a:t>Robert </a:t>
            </a:r>
            <a:r>
              <a:rPr lang="hr-HR" sz="2400" dirty="0" err="1"/>
              <a:t>Vitaliani</a:t>
            </a:r>
            <a:r>
              <a:rPr lang="hr-HR" sz="2400" dirty="0"/>
              <a:t> – </a:t>
            </a:r>
            <a:r>
              <a:rPr lang="hr-HR" sz="2400" dirty="0" err="1"/>
              <a:t>frontend</a:t>
            </a:r>
            <a:r>
              <a:rPr lang="hr-HR" sz="2400" dirty="0"/>
              <a:t>, dokumentacija</a:t>
            </a:r>
          </a:p>
          <a:p>
            <a:r>
              <a:rPr lang="hr-HR" sz="2400" dirty="0"/>
              <a:t>Vedran Mesar – dokumentacija, </a:t>
            </a:r>
            <a:r>
              <a:rPr lang="hr-HR" sz="2400" dirty="0" err="1"/>
              <a:t>backend</a:t>
            </a:r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400" b="0" u="none" strike="noStrike" baseline="0" dirty="0" err="1"/>
              <a:t>Cilj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ovog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projekta</a:t>
            </a:r>
            <a:r>
              <a:rPr lang="en-GB" sz="2400" b="0" u="none" strike="noStrike" baseline="0" dirty="0"/>
              <a:t> je </a:t>
            </a:r>
            <a:r>
              <a:rPr lang="en-GB" sz="2400" b="0" u="none" strike="noStrike" baseline="0" dirty="0" err="1"/>
              <a:t>razviti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programsku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podr</a:t>
            </a:r>
            <a:r>
              <a:rPr lang="hr-HR" sz="2400" dirty="0"/>
              <a:t>š</a:t>
            </a:r>
            <a:r>
              <a:rPr lang="en-GB" sz="2400" b="0" u="none" strike="noStrike" baseline="0" dirty="0" err="1"/>
              <a:t>ku</a:t>
            </a:r>
            <a:r>
              <a:rPr lang="en-GB" sz="2400" b="0" u="none" strike="noStrike" baseline="0" dirty="0"/>
              <a:t> za </a:t>
            </a:r>
            <a:r>
              <a:rPr lang="en-GB" sz="2400" b="0" u="none" strike="noStrike" baseline="0" dirty="0" err="1"/>
              <a:t>stvaranje</a:t>
            </a:r>
            <a:r>
              <a:rPr lang="en-GB" sz="2400" b="0" u="none" strike="noStrike" baseline="0" dirty="0"/>
              <a:t> web </a:t>
            </a:r>
            <a:r>
              <a:rPr lang="en-GB" sz="2400" b="0" u="none" strike="noStrike" baseline="0" dirty="0" err="1"/>
              <a:t>aplikacije</a:t>
            </a:r>
            <a:r>
              <a:rPr lang="en-GB" sz="2400" b="0" u="none" strike="noStrike" baseline="0" dirty="0"/>
              <a:t> ”</a:t>
            </a:r>
            <a:r>
              <a:rPr lang="en-GB" sz="2400" b="0" u="none" strike="noStrike" baseline="0" dirty="0" err="1"/>
              <a:t>Nestali</a:t>
            </a:r>
            <a:r>
              <a:rPr lang="hr-HR" sz="2400" b="0" u="none" strike="noStrike" baseline="0" dirty="0"/>
              <a:t> </a:t>
            </a:r>
            <a:r>
              <a:rPr lang="en-GB" sz="2400" b="0" u="none" strike="noStrike" baseline="0" dirty="0" err="1"/>
              <a:t>ljubimci</a:t>
            </a:r>
            <a:r>
              <a:rPr lang="en-GB" sz="2400" b="0" u="none" strike="noStrike" baseline="0" dirty="0"/>
              <a:t>“ </a:t>
            </a:r>
            <a:r>
              <a:rPr lang="en-GB" sz="2400" b="0" u="none" strike="noStrike" baseline="0" dirty="0" err="1"/>
              <a:t>koja</a:t>
            </a:r>
            <a:r>
              <a:rPr lang="en-GB" sz="2400" b="0" u="none" strike="noStrike" baseline="0" dirty="0"/>
              <a:t> </a:t>
            </a:r>
            <a:r>
              <a:rPr lang="hr-HR" sz="2400" b="0" u="none" strike="noStrike" baseline="0" dirty="0"/>
              <a:t>ć</a:t>
            </a:r>
            <a:r>
              <a:rPr lang="en-GB" sz="2400" b="0" u="none" strike="noStrike" baseline="0" dirty="0"/>
              <a:t>e </a:t>
            </a:r>
            <a:r>
              <a:rPr lang="en-GB" sz="2400" b="0" u="none" strike="noStrike" baseline="0" dirty="0" err="1"/>
              <a:t>korisniku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omogu</a:t>
            </a:r>
            <a:r>
              <a:rPr lang="hr-HR" sz="2400" dirty="0"/>
              <a:t>ć</a:t>
            </a:r>
            <a:r>
              <a:rPr lang="en-GB" sz="2400" b="0" u="none" strike="noStrike" baseline="0" dirty="0" err="1"/>
              <a:t>iti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pregledavanje</a:t>
            </a:r>
            <a:r>
              <a:rPr lang="en-GB" sz="2400" b="0" u="none" strike="noStrike" baseline="0" dirty="0"/>
              <a:t>, </a:t>
            </a:r>
            <a:r>
              <a:rPr lang="en-GB" sz="2400" b="0" u="none" strike="noStrike" baseline="0" dirty="0" err="1"/>
              <a:t>pretragu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i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objavljivanje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oglasa</a:t>
            </a:r>
            <a:r>
              <a:rPr lang="en-GB" sz="2400" b="0" u="none" strike="noStrike" baseline="0" dirty="0"/>
              <a:t> o</a:t>
            </a:r>
            <a:r>
              <a:rPr lang="hr-HR" sz="2400" b="0" u="none" strike="noStrike" baseline="0" dirty="0"/>
              <a:t> </a:t>
            </a:r>
            <a:r>
              <a:rPr lang="en-GB" sz="2400" b="0" u="none" strike="noStrike" baseline="0" dirty="0" err="1"/>
              <a:t>nestalim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ku</a:t>
            </a:r>
            <a:r>
              <a:rPr lang="hr-HR" sz="2400" dirty="0"/>
              <a:t>ć</a:t>
            </a:r>
            <a:r>
              <a:rPr lang="en-GB" sz="2400" b="0" u="none" strike="noStrike" baseline="0" dirty="0"/>
              <a:t>nim </a:t>
            </a:r>
            <a:r>
              <a:rPr lang="en-GB" sz="2400" b="0" u="none" strike="noStrike" baseline="0" dirty="0" err="1"/>
              <a:t>ljubimcima</a:t>
            </a:r>
            <a:r>
              <a:rPr lang="en-GB" sz="2400" b="0" u="none" strike="noStrike" baseline="0" dirty="0"/>
              <a:t>, </a:t>
            </a:r>
            <a:r>
              <a:rPr lang="en-GB" sz="2400" b="0" u="none" strike="noStrike" baseline="0" dirty="0" err="1"/>
              <a:t>kao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i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pru</a:t>
            </a:r>
            <a:r>
              <a:rPr lang="hr-HR" sz="2400" b="0" u="none" strike="noStrike" baseline="0" dirty="0"/>
              <a:t>ž</a:t>
            </a:r>
            <a:r>
              <a:rPr lang="en-GB" sz="2400" b="0" u="none" strike="noStrike" baseline="0" dirty="0" err="1"/>
              <a:t>iti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resurse</a:t>
            </a:r>
            <a:r>
              <a:rPr lang="en-GB" sz="2400" b="0" u="none" strike="noStrike" baseline="0" dirty="0"/>
              <a:t> za </a:t>
            </a:r>
            <a:r>
              <a:rPr lang="en-GB" sz="2400" b="0" u="none" strike="noStrike" baseline="0" dirty="0" err="1"/>
              <a:t>kontaktiranje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skloni</a:t>
            </a:r>
            <a:r>
              <a:rPr lang="hr-HR" sz="2400" dirty="0"/>
              <a:t>š</a:t>
            </a:r>
            <a:r>
              <a:rPr lang="en-GB" sz="2400" b="0" u="none" strike="noStrike" baseline="0" dirty="0"/>
              <a:t>ta za </a:t>
            </a:r>
            <a:r>
              <a:rPr lang="hr-HR" sz="2400" b="0" u="none" strike="noStrike" baseline="0" dirty="0"/>
              <a:t>ž</a:t>
            </a:r>
            <a:r>
              <a:rPr lang="en-GB" sz="2400" b="0" u="none" strike="noStrike" baseline="0" dirty="0" err="1"/>
              <a:t>ivotinje</a:t>
            </a:r>
            <a:r>
              <a:rPr lang="hr-HR" sz="2400" b="0" u="none" strike="noStrike" baseline="0" dirty="0"/>
              <a:t> </a:t>
            </a:r>
            <a:r>
              <a:rPr lang="en-GB" sz="2400" b="0" u="none" strike="noStrike" baseline="0" dirty="0" err="1"/>
              <a:t>i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druge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korisnike</a:t>
            </a:r>
            <a:r>
              <a:rPr lang="en-GB" sz="2400" b="0" u="none" strike="noStrike" baseline="0" dirty="0"/>
              <a:t> u </a:t>
            </a:r>
            <a:r>
              <a:rPr lang="en-GB" sz="2400" b="0" u="none" strike="noStrike" baseline="0" dirty="0" err="1"/>
              <a:t>svrhu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pronala</a:t>
            </a:r>
            <a:r>
              <a:rPr lang="hr-HR" sz="2400" b="0" u="none" strike="noStrike" baseline="0" dirty="0"/>
              <a:t>ž</a:t>
            </a:r>
            <a:r>
              <a:rPr lang="en-GB" sz="2400" b="0" u="none" strike="noStrike" baseline="0" dirty="0" err="1"/>
              <a:t>enja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izgubljenih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ljubimaca</a:t>
            </a:r>
            <a:r>
              <a:rPr lang="en-GB" sz="2400" b="0" u="none" strike="noStrike" baseline="0" dirty="0"/>
              <a:t>, </a:t>
            </a:r>
            <a:r>
              <a:rPr lang="en-GB" sz="2400" b="0" u="none" strike="noStrike" baseline="0" dirty="0" err="1"/>
              <a:t>bilo</a:t>
            </a:r>
            <a:r>
              <a:rPr lang="en-GB" sz="2400" b="0" u="none" strike="noStrike" baseline="0" dirty="0"/>
              <a:t> da se </a:t>
            </a:r>
            <a:r>
              <a:rPr lang="en-GB" sz="2400" b="0" u="none" strike="noStrike" baseline="0" dirty="0" err="1"/>
              <a:t>radi</a:t>
            </a:r>
            <a:r>
              <a:rPr lang="en-GB" sz="2400" b="0" u="none" strike="noStrike" baseline="0" dirty="0"/>
              <a:t> o </a:t>
            </a:r>
            <a:r>
              <a:rPr lang="en-GB" sz="2400" b="0" u="none" strike="noStrike" baseline="0" dirty="0" err="1"/>
              <a:t>vlastitom</a:t>
            </a:r>
            <a:r>
              <a:rPr lang="hr-HR" sz="2400" b="0" u="none" strike="noStrike" baseline="0" dirty="0"/>
              <a:t> </a:t>
            </a:r>
            <a:r>
              <a:rPr lang="en-GB" sz="2400" b="0" u="none" strike="noStrike" baseline="0" dirty="0" err="1"/>
              <a:t>ili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tu</a:t>
            </a:r>
            <a:r>
              <a:rPr lang="hr-HR" sz="2400" b="0" u="none" strike="noStrike" baseline="0" dirty="0"/>
              <a:t>đ</a:t>
            </a:r>
            <a:r>
              <a:rPr lang="en-GB" sz="2400" b="0" u="none" strike="noStrike" baseline="0" dirty="0" err="1"/>
              <a:t>em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ljubimcu</a:t>
            </a:r>
            <a:endParaRPr lang="hr-HR" sz="2400" b="0" u="none" strike="noStrike" baseline="0" dirty="0"/>
          </a:p>
          <a:p>
            <a:pPr algn="l"/>
            <a:r>
              <a:rPr lang="en-GB" sz="2400" b="0" u="none" strike="noStrike" baseline="0" dirty="0"/>
              <a:t>Do </a:t>
            </a:r>
            <a:r>
              <a:rPr lang="en-GB" sz="2400" b="0" u="none" strike="noStrike" baseline="0" dirty="0" err="1"/>
              <a:t>sada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nije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postojala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jasna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i</a:t>
            </a:r>
            <a:r>
              <a:rPr lang="en-GB" sz="2400" b="0" u="none" strike="noStrike" baseline="0" dirty="0"/>
              <a:t> u</a:t>
            </a:r>
            <a:r>
              <a:rPr lang="hr-HR" sz="2400" dirty="0"/>
              <a:t>č</a:t>
            </a:r>
            <a:r>
              <a:rPr lang="en-GB" sz="2400" b="0" u="none" strike="noStrike" baseline="0" dirty="0" err="1"/>
              <a:t>inkovita</a:t>
            </a:r>
            <a:r>
              <a:rPr lang="en-GB" sz="2400" b="0" u="none" strike="noStrike" baseline="0" dirty="0"/>
              <a:t> web </a:t>
            </a:r>
            <a:r>
              <a:rPr lang="en-GB" sz="2400" b="0" u="none" strike="noStrike" baseline="0" dirty="0" err="1"/>
              <a:t>aplikacija</a:t>
            </a:r>
            <a:r>
              <a:rPr lang="en-GB" sz="2400" b="0" u="none" strike="noStrike" baseline="0" dirty="0"/>
              <a:t> za </a:t>
            </a:r>
            <a:r>
              <a:rPr lang="en-GB" sz="2400" b="0" u="none" strike="noStrike" baseline="0" dirty="0" err="1"/>
              <a:t>pronalazak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nestalih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ljubimaca</a:t>
            </a:r>
            <a:r>
              <a:rPr lang="en-GB" sz="2400" b="0" u="none" strike="noStrike" baseline="0" dirty="0"/>
              <a:t>,</a:t>
            </a:r>
            <a:r>
              <a:rPr lang="hr-HR" sz="2400" b="0" u="none" strike="noStrike" baseline="0" dirty="0"/>
              <a:t> </a:t>
            </a:r>
            <a:r>
              <a:rPr lang="en-GB" sz="2400" b="0" u="none" strike="noStrike" baseline="0" dirty="0" err="1"/>
              <a:t>ve</a:t>
            </a:r>
            <a:r>
              <a:rPr lang="hr-HR" sz="2400" b="0" u="none" strike="noStrike" baseline="0" dirty="0"/>
              <a:t>ć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samo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postoje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neka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potencijalna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i</a:t>
            </a:r>
            <a:r>
              <a:rPr lang="en-GB" sz="2400" b="0" u="none" strike="noStrike" baseline="0" dirty="0"/>
              <a:t> neu</a:t>
            </a:r>
            <a:r>
              <a:rPr lang="hr-HR" sz="2400" dirty="0"/>
              <a:t>č</a:t>
            </a:r>
            <a:r>
              <a:rPr lang="en-GB" sz="2400" b="0" u="none" strike="noStrike" baseline="0" dirty="0" err="1"/>
              <a:t>inkovita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rje</a:t>
            </a:r>
            <a:r>
              <a:rPr lang="hr-HR" sz="2400" dirty="0"/>
              <a:t>š</a:t>
            </a:r>
            <a:r>
              <a:rPr lang="en-GB" sz="2400" b="0" u="none" strike="noStrike" baseline="0" dirty="0" err="1"/>
              <a:t>enja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poput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foruma</a:t>
            </a:r>
            <a:r>
              <a:rPr lang="en-GB" sz="2400" b="0" u="none" strike="noStrike" baseline="0" dirty="0"/>
              <a:t>, </a:t>
            </a:r>
            <a:r>
              <a:rPr lang="en-GB" sz="2400" b="0" u="none" strike="noStrike" baseline="0" dirty="0" err="1"/>
              <a:t>oglasnih</a:t>
            </a:r>
            <a:r>
              <a:rPr lang="hr-HR" sz="2400" b="0" u="none" strike="noStrike" baseline="0" dirty="0"/>
              <a:t> </a:t>
            </a:r>
            <a:r>
              <a:rPr lang="it-IT" sz="2400" b="0" u="none" strike="noStrike" baseline="0" dirty="0" err="1"/>
              <a:t>stranica</a:t>
            </a:r>
            <a:r>
              <a:rPr lang="it-IT" sz="2400" b="0" u="none" strike="noStrike" baseline="0" dirty="0"/>
              <a:t> ili </a:t>
            </a:r>
            <a:r>
              <a:rPr lang="it-IT" sz="2400" b="0" u="none" strike="noStrike" baseline="0" dirty="0" err="1"/>
              <a:t>pak</a:t>
            </a:r>
            <a:r>
              <a:rPr lang="it-IT" sz="2400" b="0" u="none" strike="noStrike" baseline="0" dirty="0"/>
              <a:t> </a:t>
            </a:r>
            <a:r>
              <a:rPr lang="it-IT" sz="2400" b="0" u="none" strike="noStrike" baseline="0" dirty="0" err="1"/>
              <a:t>dru</a:t>
            </a:r>
            <a:r>
              <a:rPr lang="hr-HR" sz="2400" dirty="0"/>
              <a:t>š</a:t>
            </a:r>
            <a:r>
              <a:rPr lang="it-IT" sz="2400" b="0" u="none" strike="noStrike" baseline="0" dirty="0" err="1"/>
              <a:t>tvenih</a:t>
            </a:r>
            <a:r>
              <a:rPr lang="it-IT" sz="2400" b="0" u="none" strike="noStrike" baseline="0" dirty="0"/>
              <a:t> </a:t>
            </a:r>
            <a:r>
              <a:rPr lang="it-IT" sz="2400" b="0" u="none" strike="noStrike" baseline="0" dirty="0" err="1"/>
              <a:t>stranica</a:t>
            </a:r>
            <a:endParaRPr lang="hr-HR" sz="2400" b="0" u="none" strike="noStrike" baseline="0" dirty="0"/>
          </a:p>
          <a:p>
            <a:pPr lvl="1"/>
            <a:r>
              <a:rPr lang="hr-HR" sz="1800" dirty="0"/>
              <a:t>Facebook, Njuškalo, forumi, oglasne stranice, društvene mreže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Funkcionalni zahtjevi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ADF428-A619-C587-31E0-46A9DA115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47" y="1293940"/>
            <a:ext cx="4960705" cy="528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7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Nefunkcionalni zahtjevi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1800" b="0" i="0" u="none" strike="noStrike" baseline="0" dirty="0" err="1">
                <a:latin typeface="Kp-Regular"/>
              </a:rPr>
              <a:t>Osnovni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jezik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korisni</a:t>
            </a:r>
            <a:r>
              <a:rPr lang="hr-HR" sz="1800" dirty="0">
                <a:latin typeface="Kp-Regular"/>
              </a:rPr>
              <a:t>č</a:t>
            </a:r>
            <a:r>
              <a:rPr lang="en-GB" sz="1800" b="0" i="0" u="none" strike="noStrike" baseline="0" dirty="0" err="1">
                <a:latin typeface="Kp-Regular"/>
              </a:rPr>
              <a:t>kog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su</a:t>
            </a:r>
            <a:r>
              <a:rPr lang="hr-HR" sz="1800" dirty="0">
                <a:latin typeface="Kp-Regular"/>
              </a:rPr>
              <a:t>č</a:t>
            </a:r>
            <a:r>
              <a:rPr lang="en-GB" sz="1800" b="0" i="0" u="none" strike="noStrike" baseline="0" dirty="0" err="1">
                <a:latin typeface="Kp-Regular"/>
              </a:rPr>
              <a:t>elja</a:t>
            </a:r>
            <a:r>
              <a:rPr lang="en-GB" sz="1800" b="0" i="0" u="none" strike="noStrike" baseline="0" dirty="0">
                <a:latin typeface="Kp-Regular"/>
              </a:rPr>
              <a:t> je </a:t>
            </a:r>
            <a:r>
              <a:rPr lang="en-GB" sz="1800" b="0" i="0" u="none" strike="noStrike" baseline="0" dirty="0" err="1">
                <a:latin typeface="Kp-Regular"/>
              </a:rPr>
              <a:t>hrvatski</a:t>
            </a:r>
            <a:r>
              <a:rPr lang="en-GB" sz="1800" b="0" i="0" u="none" strike="noStrike" baseline="0" dirty="0">
                <a:latin typeface="Kp-Regular"/>
              </a:rPr>
              <a:t>.</a:t>
            </a:r>
          </a:p>
          <a:p>
            <a:pPr algn="l"/>
            <a:r>
              <a:rPr lang="en-GB" sz="1800" b="0" i="0" u="none" strike="noStrike" baseline="0" dirty="0" err="1">
                <a:latin typeface="Kp-Regular"/>
              </a:rPr>
              <a:t>Sustav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treba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podr</a:t>
            </a:r>
            <a:r>
              <a:rPr lang="hr-HR" sz="1800" dirty="0">
                <a:latin typeface="Kp-Regular"/>
              </a:rPr>
              <a:t>ž</a:t>
            </a:r>
            <a:r>
              <a:rPr lang="en-GB" sz="1800" b="0" i="0" u="none" strike="noStrike" baseline="0" dirty="0" err="1">
                <a:latin typeface="Kp-Regular"/>
              </a:rPr>
              <a:t>ati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hrvatski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jezik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i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hrvatske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dijakriti</a:t>
            </a:r>
            <a:r>
              <a:rPr lang="hr-HR" sz="1800" b="0" i="0" u="none" strike="noStrike" baseline="0" dirty="0">
                <a:latin typeface="Kp-Regular"/>
              </a:rPr>
              <a:t>č</a:t>
            </a:r>
            <a:r>
              <a:rPr lang="en-GB" sz="1800" b="0" i="0" u="none" strike="noStrike" baseline="0" dirty="0" err="1">
                <a:latin typeface="Kp-Regular"/>
              </a:rPr>
              <a:t>ke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znakove</a:t>
            </a:r>
            <a:r>
              <a:rPr lang="en-GB" sz="1800" b="0" i="0" u="none" strike="noStrike" baseline="0" dirty="0">
                <a:latin typeface="Kp-Regular"/>
              </a:rPr>
              <a:t> – Unicode</a:t>
            </a:r>
            <a:r>
              <a:rPr lang="hr-HR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>
                <a:latin typeface="Kp-Regular"/>
              </a:rPr>
              <a:t>standard </a:t>
            </a:r>
          </a:p>
          <a:p>
            <a:pPr algn="l"/>
            <a:r>
              <a:rPr lang="en-GB" sz="1800" b="0" i="0" u="none" strike="noStrike" baseline="0" dirty="0" err="1">
                <a:latin typeface="Kp-Regular"/>
              </a:rPr>
              <a:t>Vrijeme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odgovora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na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korisni</a:t>
            </a:r>
            <a:r>
              <a:rPr lang="hr-HR" sz="1800" dirty="0">
                <a:latin typeface="Kp-Regular"/>
              </a:rPr>
              <a:t>č</a:t>
            </a:r>
            <a:r>
              <a:rPr lang="en-GB" sz="1800" b="0" i="0" u="none" strike="noStrike" baseline="0" dirty="0">
                <a:latin typeface="Kp-Regular"/>
              </a:rPr>
              <a:t>ki </a:t>
            </a:r>
            <a:r>
              <a:rPr lang="en-GB" sz="1800" b="0" i="0" u="none" strike="noStrike" baseline="0" dirty="0" err="1">
                <a:latin typeface="Kp-Regular"/>
              </a:rPr>
              <a:t>zahtjev</a:t>
            </a:r>
            <a:r>
              <a:rPr lang="en-GB" sz="1800" b="0" i="0" u="none" strike="noStrike" baseline="0" dirty="0">
                <a:latin typeface="Kp-Regular"/>
              </a:rPr>
              <a:t> ne </a:t>
            </a:r>
            <a:r>
              <a:rPr lang="en-GB" sz="1800" b="0" i="0" u="none" strike="noStrike" baseline="0" dirty="0" err="1">
                <a:latin typeface="Kp-Regular"/>
              </a:rPr>
              <a:t>smije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biti</a:t>
            </a:r>
            <a:r>
              <a:rPr lang="en-GB" sz="1800" b="0" i="0" u="none" strike="noStrike" baseline="0" dirty="0">
                <a:latin typeface="Kp-Regular"/>
              </a:rPr>
              <a:t> du</a:t>
            </a:r>
            <a:r>
              <a:rPr lang="hr-HR" sz="1800" dirty="0">
                <a:latin typeface="Kp-Regular"/>
              </a:rPr>
              <a:t>ž</a:t>
            </a:r>
            <a:r>
              <a:rPr lang="en-GB" sz="1800" b="0" i="0" u="none" strike="noStrike" baseline="0" dirty="0">
                <a:latin typeface="Kp-Regular"/>
              </a:rPr>
              <a:t>e od </a:t>
            </a:r>
            <a:r>
              <a:rPr lang="en-GB" sz="1800" b="0" i="0" u="none" strike="noStrike" baseline="0" dirty="0" err="1">
                <a:latin typeface="Kp-Regular"/>
              </a:rPr>
              <a:t>nekoliko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sekundi</a:t>
            </a:r>
            <a:r>
              <a:rPr lang="en-GB" sz="1800" b="0" i="0" u="none" strike="noStrike" baseline="0" dirty="0">
                <a:latin typeface="Kp-Regular"/>
              </a:rPr>
              <a:t>,</a:t>
            </a:r>
          </a:p>
          <a:p>
            <a:pPr algn="l"/>
            <a:r>
              <a:rPr lang="en-GB" sz="1800" b="0" i="0" u="none" strike="noStrike" baseline="0" dirty="0">
                <a:latin typeface="Kp-Regular"/>
              </a:rPr>
              <a:t>mora </a:t>
            </a:r>
            <a:r>
              <a:rPr lang="en-GB" sz="1800" b="0" i="0" u="none" strike="noStrike" baseline="0" dirty="0" err="1">
                <a:latin typeface="Kp-Regular"/>
              </a:rPr>
              <a:t>biti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prikladno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hitnosti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zahtjeva</a:t>
            </a:r>
            <a:endParaRPr lang="en-GB" sz="1800" b="0" i="0" u="none" strike="noStrike" baseline="0" dirty="0">
              <a:latin typeface="Kp-Regular"/>
            </a:endParaRPr>
          </a:p>
          <a:p>
            <a:pPr algn="l"/>
            <a:r>
              <a:rPr lang="en-GB" sz="1800" b="0" i="0" u="none" strike="noStrike" baseline="0" dirty="0" err="1">
                <a:latin typeface="Kp-Regular"/>
              </a:rPr>
              <a:t>Sustav</a:t>
            </a:r>
            <a:r>
              <a:rPr lang="en-GB" sz="1800" b="0" i="0" u="none" strike="noStrike" baseline="0" dirty="0">
                <a:latin typeface="Kp-Regular"/>
              </a:rPr>
              <a:t> mora </a:t>
            </a:r>
            <a:r>
              <a:rPr lang="en-GB" sz="1800" b="0" i="0" u="none" strike="noStrike" baseline="0" dirty="0" err="1">
                <a:latin typeface="Kp-Regular"/>
              </a:rPr>
              <a:t>podr</a:t>
            </a:r>
            <a:r>
              <a:rPr lang="hr-HR" sz="1800" dirty="0">
                <a:latin typeface="Kp-Regular"/>
              </a:rPr>
              <a:t>ž</a:t>
            </a:r>
            <a:r>
              <a:rPr lang="en-GB" sz="1800" b="0" i="0" u="none" strike="noStrike" baseline="0" dirty="0" err="1">
                <a:latin typeface="Kp-Regular"/>
              </a:rPr>
              <a:t>ati</a:t>
            </a:r>
            <a:r>
              <a:rPr lang="en-GB" sz="1800" b="0" i="0" u="none" strike="noStrike" baseline="0" dirty="0">
                <a:latin typeface="Kp-Regular"/>
              </a:rPr>
              <a:t> rad vi</a:t>
            </a:r>
            <a:r>
              <a:rPr lang="hr-HR" sz="1800" dirty="0">
                <a:latin typeface="Kp-Regular"/>
              </a:rPr>
              <a:t>š</a:t>
            </a:r>
            <a:r>
              <a:rPr lang="en-GB" sz="1800" b="0" i="0" u="none" strike="noStrike" baseline="0" dirty="0">
                <a:latin typeface="Kp-Regular"/>
              </a:rPr>
              <a:t>e </a:t>
            </a:r>
            <a:r>
              <a:rPr lang="en-GB" sz="1800" b="0" i="0" u="none" strike="noStrike" baseline="0" dirty="0" err="1">
                <a:latin typeface="Kp-Regular"/>
              </a:rPr>
              <a:t>korisnika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istovremeno</a:t>
            </a:r>
            <a:endParaRPr lang="en-GB" sz="1800" b="0" i="0" u="none" strike="noStrike" baseline="0" dirty="0">
              <a:latin typeface="Kp-Regular"/>
            </a:endParaRPr>
          </a:p>
          <a:p>
            <a:pPr algn="l"/>
            <a:r>
              <a:rPr lang="en-GB" sz="1800" b="0" i="0" u="none" strike="noStrike" baseline="0" dirty="0" err="1">
                <a:latin typeface="Kp-Regular"/>
              </a:rPr>
              <a:t>Sustav</a:t>
            </a:r>
            <a:r>
              <a:rPr lang="en-GB" sz="1800" b="0" i="0" u="none" strike="noStrike" baseline="0" dirty="0">
                <a:latin typeface="Kp-Regular"/>
              </a:rPr>
              <a:t> mora </a:t>
            </a:r>
            <a:r>
              <a:rPr lang="en-GB" sz="1800" b="0" i="0" u="none" strike="noStrike" baseline="0" dirty="0" err="1">
                <a:latin typeface="Kp-Regular"/>
              </a:rPr>
              <a:t>biti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jednostavan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i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korisni</a:t>
            </a:r>
            <a:r>
              <a:rPr lang="hr-HR" sz="1800" b="0" i="0" u="none" strike="noStrike" baseline="0" dirty="0">
                <a:latin typeface="Kp-Regular"/>
              </a:rPr>
              <a:t>č</a:t>
            </a:r>
            <a:r>
              <a:rPr lang="en-GB" sz="1800" b="0" i="0" u="none" strike="noStrike" baseline="0" dirty="0">
                <a:latin typeface="Kp-Regular"/>
              </a:rPr>
              <a:t>ko </a:t>
            </a:r>
            <a:r>
              <a:rPr lang="en-GB" sz="1800" b="0" i="0" u="none" strike="noStrike" baseline="0" dirty="0" err="1">
                <a:latin typeface="Kp-Regular"/>
              </a:rPr>
              <a:t>su</a:t>
            </a:r>
            <a:r>
              <a:rPr lang="hr-HR" sz="1800" dirty="0">
                <a:latin typeface="Kp-Regular"/>
              </a:rPr>
              <a:t>č</a:t>
            </a:r>
            <a:r>
              <a:rPr lang="en-GB" sz="1800" b="0" i="0" u="none" strike="noStrike" baseline="0" dirty="0" err="1">
                <a:latin typeface="Kp-Regular"/>
              </a:rPr>
              <a:t>elje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intuitivno</a:t>
            </a:r>
            <a:r>
              <a:rPr lang="en-GB" sz="1800" b="0" i="0" u="none" strike="noStrike" baseline="0" dirty="0">
                <a:latin typeface="Kp-Regular"/>
              </a:rPr>
              <a:t> za </a:t>
            </a:r>
            <a:r>
              <a:rPr lang="en-GB" sz="1800" b="0" i="0" u="none" strike="noStrike" baseline="0" dirty="0" err="1">
                <a:latin typeface="Kp-Regular"/>
              </a:rPr>
              <a:t>kori</a:t>
            </a:r>
            <a:r>
              <a:rPr lang="hr-HR" sz="1800" dirty="0">
                <a:latin typeface="Kp-Regular"/>
              </a:rPr>
              <a:t>š</a:t>
            </a:r>
            <a:r>
              <a:rPr lang="en-GB" sz="1800" b="0" i="0" u="none" strike="noStrike" baseline="0" dirty="0" err="1">
                <a:latin typeface="Kp-Regular"/>
              </a:rPr>
              <a:t>tenje</a:t>
            </a:r>
            <a:endParaRPr lang="en-GB" sz="1800" b="0" i="0" u="none" strike="noStrike" baseline="0" dirty="0">
              <a:latin typeface="Kp-Regular"/>
            </a:endParaRPr>
          </a:p>
          <a:p>
            <a:pPr algn="l"/>
            <a:r>
              <a:rPr lang="en-GB" sz="1800" b="0" i="0" u="none" strike="noStrike" baseline="0" dirty="0">
                <a:latin typeface="Kp-Regular"/>
              </a:rPr>
              <a:t>Web </a:t>
            </a:r>
            <a:r>
              <a:rPr lang="en-GB" sz="1800" b="0" i="0" u="none" strike="noStrike" baseline="0" dirty="0" err="1">
                <a:latin typeface="Kp-Regular"/>
              </a:rPr>
              <a:t>aplikacija</a:t>
            </a:r>
            <a:r>
              <a:rPr lang="en-GB" sz="1800" b="0" i="0" u="none" strike="noStrike" baseline="0" dirty="0">
                <a:latin typeface="Kp-Regular"/>
              </a:rPr>
              <a:t> mora </a:t>
            </a:r>
            <a:r>
              <a:rPr lang="en-GB" sz="1800" b="0" i="0" u="none" strike="noStrike" baseline="0" dirty="0" err="1">
                <a:latin typeface="Kp-Regular"/>
              </a:rPr>
              <a:t>biti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responzivna</a:t>
            </a:r>
            <a:r>
              <a:rPr lang="en-GB" sz="1800" b="0" i="0" u="none" strike="noStrike" baseline="0" dirty="0">
                <a:latin typeface="Kp-Regular"/>
              </a:rPr>
              <a:t>, </a:t>
            </a:r>
            <a:r>
              <a:rPr lang="en-GB" sz="1800" b="0" i="0" u="none" strike="noStrike" baseline="0" dirty="0" err="1">
                <a:latin typeface="Kp-Regular"/>
              </a:rPr>
              <a:t>potrebno</a:t>
            </a:r>
            <a:r>
              <a:rPr lang="en-GB" sz="1800" b="0" i="0" u="none" strike="noStrike" baseline="0" dirty="0">
                <a:latin typeface="Kp-Regular"/>
              </a:rPr>
              <a:t> je </a:t>
            </a:r>
            <a:r>
              <a:rPr lang="en-GB" sz="1800" b="0" i="0" u="none" strike="noStrike" baseline="0" dirty="0" err="1">
                <a:latin typeface="Kp-Regular"/>
              </a:rPr>
              <a:t>uzeti</a:t>
            </a:r>
            <a:r>
              <a:rPr lang="en-GB" sz="1800" b="0" i="0" u="none" strike="noStrike" baseline="0" dirty="0">
                <a:latin typeface="Kp-Regular"/>
              </a:rPr>
              <a:t> u </a:t>
            </a:r>
            <a:r>
              <a:rPr lang="en-GB" sz="1800" b="0" i="0" u="none" strike="noStrike" baseline="0" dirty="0" err="1">
                <a:latin typeface="Kp-Regular"/>
              </a:rPr>
              <a:t>obzir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korisnike</a:t>
            </a:r>
            <a:r>
              <a:rPr lang="en-GB" sz="1800" b="0" i="0" u="none" strike="noStrike" baseline="0" dirty="0">
                <a:latin typeface="Kp-Regular"/>
              </a:rPr>
              <a:t> koji</a:t>
            </a:r>
            <a:r>
              <a:rPr lang="hr-HR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pristupaju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putem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mobilnih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uredaja</a:t>
            </a:r>
            <a:r>
              <a:rPr lang="en-GB" sz="1800" b="0" i="0" u="none" strike="noStrike" baseline="0" dirty="0">
                <a:latin typeface="Kp-Regular"/>
              </a:rPr>
              <a:t>, </a:t>
            </a:r>
            <a:r>
              <a:rPr lang="en-GB" sz="1800" b="0" i="0" u="none" strike="noStrike" baseline="0" dirty="0" err="1">
                <a:latin typeface="Kp-Regular"/>
              </a:rPr>
              <a:t>tableta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i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sl</a:t>
            </a:r>
            <a:r>
              <a:rPr lang="hr-HR" sz="1800" b="0" i="0" u="none" strike="noStrike" baseline="0" dirty="0">
                <a:latin typeface="Kp-Regular"/>
              </a:rPr>
              <a:t>.</a:t>
            </a:r>
            <a:endParaRPr lang="en-GB" sz="1800" b="0" i="0" u="none" strike="noStrike" baseline="0" dirty="0">
              <a:latin typeface="Kp-Regular"/>
            </a:endParaRPr>
          </a:p>
          <a:p>
            <a:pPr algn="l"/>
            <a:r>
              <a:rPr lang="en-GB" sz="1800" b="0" i="0" u="none" strike="noStrike" baseline="0" dirty="0" err="1">
                <a:latin typeface="Kp-Regular"/>
              </a:rPr>
              <a:t>Komunikacija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izmedu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korisnika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i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poslu</a:t>
            </a:r>
            <a:r>
              <a:rPr lang="hr-HR" sz="1800" dirty="0">
                <a:latin typeface="Kp-Regular"/>
              </a:rPr>
              <a:t>ž</a:t>
            </a:r>
            <a:r>
              <a:rPr lang="en-GB" sz="1800" b="0" i="0" u="none" strike="noStrike" baseline="0" dirty="0" err="1">
                <a:latin typeface="Kp-Regular"/>
              </a:rPr>
              <a:t>itelja</a:t>
            </a:r>
            <a:r>
              <a:rPr lang="en-GB" sz="1800" b="0" i="0" u="none" strike="noStrike" baseline="0" dirty="0">
                <a:latin typeface="Kp-Regular"/>
              </a:rPr>
              <a:t> mora </a:t>
            </a:r>
            <a:r>
              <a:rPr lang="en-GB" sz="1800" b="0" i="0" u="none" strike="noStrike" baseline="0" dirty="0" err="1">
                <a:latin typeface="Kp-Regular"/>
              </a:rPr>
              <a:t>biti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kriptirana</a:t>
            </a:r>
            <a:r>
              <a:rPr lang="en-GB" sz="1800" b="0" i="0" u="none" strike="noStrike" baseline="0" dirty="0">
                <a:latin typeface="Kp-Regular"/>
              </a:rPr>
              <a:t>, </a:t>
            </a:r>
            <a:r>
              <a:rPr lang="en-GB" sz="1800" b="0" i="0" u="none" strike="noStrike" baseline="0" dirty="0" err="1">
                <a:latin typeface="Kp-Regular"/>
              </a:rPr>
              <a:t>potrebno</a:t>
            </a:r>
            <a:r>
              <a:rPr lang="hr-HR" sz="180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implementirati</a:t>
            </a:r>
            <a:r>
              <a:rPr lang="en-GB" sz="1800" b="0" i="0" u="none" strike="noStrike" baseline="0" dirty="0">
                <a:latin typeface="Kp-Regular"/>
              </a:rPr>
              <a:t> SSL </a:t>
            </a:r>
            <a:r>
              <a:rPr lang="en-GB" sz="1800" b="0" i="0" u="none" strike="noStrike" baseline="0" dirty="0" err="1">
                <a:latin typeface="Kp-Regular"/>
              </a:rPr>
              <a:t>vezu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odnosno</a:t>
            </a:r>
            <a:r>
              <a:rPr lang="en-GB" sz="1800" b="0" i="0" u="none" strike="noStrike" baseline="0" dirty="0">
                <a:latin typeface="Kp-Regular"/>
              </a:rPr>
              <a:t> HTTPS </a:t>
            </a:r>
            <a:r>
              <a:rPr lang="en-GB" sz="1800" b="0" i="0" u="none" strike="noStrike" baseline="0" dirty="0" err="1">
                <a:latin typeface="Kp-Regular"/>
              </a:rPr>
              <a:t>protokol</a:t>
            </a:r>
            <a:endParaRPr lang="en-GB" sz="1800" b="0" i="0" u="none" strike="noStrike" baseline="0" dirty="0">
              <a:latin typeface="Kp-Regular"/>
            </a:endParaRPr>
          </a:p>
          <a:p>
            <a:pPr algn="l"/>
            <a:r>
              <a:rPr lang="fi-FI" sz="1800" b="0" i="0" u="none" strike="noStrike" baseline="0" dirty="0">
                <a:latin typeface="Kp-Regular"/>
              </a:rPr>
              <a:t>Iznenadni prekid rada sustava ne smije ugroziti unesene podatke korisnika</a:t>
            </a:r>
          </a:p>
          <a:p>
            <a:pPr algn="l"/>
            <a:r>
              <a:rPr lang="en-GB" sz="1800" b="0" i="0" u="none" strike="noStrike" baseline="0" dirty="0" err="1">
                <a:latin typeface="Kp-Regular"/>
              </a:rPr>
              <a:t>Neispravno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kori</a:t>
            </a:r>
            <a:r>
              <a:rPr lang="hr-HR" sz="1800" b="0" i="0" u="none" strike="noStrike" baseline="0" dirty="0">
                <a:latin typeface="Kp-Regular"/>
              </a:rPr>
              <a:t>š</a:t>
            </a:r>
            <a:r>
              <a:rPr lang="en-GB" sz="1800" b="0" i="0" u="none" strike="noStrike" baseline="0" dirty="0" err="1">
                <a:latin typeface="Kp-Regular"/>
              </a:rPr>
              <a:t>tenje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korisni</a:t>
            </a:r>
            <a:r>
              <a:rPr lang="hr-HR" sz="1800" dirty="0">
                <a:latin typeface="Kp-Regular"/>
              </a:rPr>
              <a:t>č</a:t>
            </a:r>
            <a:r>
              <a:rPr lang="en-GB" sz="1800" b="0" i="0" u="none" strike="noStrike" baseline="0" dirty="0" err="1">
                <a:latin typeface="Kp-Regular"/>
              </a:rPr>
              <a:t>kog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su</a:t>
            </a:r>
            <a:r>
              <a:rPr lang="hr-HR" sz="1800" dirty="0">
                <a:latin typeface="Kp-Regular"/>
              </a:rPr>
              <a:t>č</a:t>
            </a:r>
            <a:r>
              <a:rPr lang="en-GB" sz="1800" b="0" i="0" u="none" strike="noStrike" baseline="0" dirty="0" err="1">
                <a:latin typeface="Kp-Regular"/>
              </a:rPr>
              <a:t>elja</a:t>
            </a:r>
            <a:r>
              <a:rPr lang="en-GB" sz="1800" b="0" i="0" u="none" strike="noStrike" baseline="0" dirty="0">
                <a:latin typeface="Kp-Regular"/>
              </a:rPr>
              <a:t> ne </a:t>
            </a:r>
            <a:r>
              <a:rPr lang="en-GB" sz="1800" b="0" i="0" u="none" strike="noStrike" baseline="0" dirty="0" err="1">
                <a:latin typeface="Kp-Regular"/>
              </a:rPr>
              <a:t>smije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naru</a:t>
            </a:r>
            <a:r>
              <a:rPr lang="hr-HR" sz="1800" dirty="0">
                <a:latin typeface="Kp-Regular"/>
              </a:rPr>
              <a:t>š</a:t>
            </a:r>
            <a:r>
              <a:rPr lang="en-GB" sz="1800" b="0" i="0" u="none" strike="noStrike" baseline="0" dirty="0" err="1">
                <a:latin typeface="Kp-Regular"/>
              </a:rPr>
              <a:t>iti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funkcionalnost</a:t>
            </a:r>
            <a:r>
              <a:rPr lang="hr-HR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sustava</a:t>
            </a: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502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400" b="0" i="0" u="none" strike="noStrike" baseline="0" dirty="0" err="1"/>
              <a:t>Arhitektura</a:t>
            </a:r>
            <a:r>
              <a:rPr lang="en-GB" sz="2400" b="0" i="0" u="none" strike="noStrike" baseline="0" dirty="0"/>
              <a:t> </a:t>
            </a:r>
            <a:r>
              <a:rPr lang="en-GB" sz="2400" b="0" i="0" u="none" strike="noStrike" baseline="0" dirty="0" err="1"/>
              <a:t>koju</a:t>
            </a:r>
            <a:r>
              <a:rPr lang="en-GB" sz="2400" b="0" i="0" u="none" strike="noStrike" baseline="0" dirty="0"/>
              <a:t> </a:t>
            </a:r>
            <a:r>
              <a:rPr lang="en-GB" sz="2400" b="0" i="0" u="none" strike="noStrike" baseline="0" dirty="0" err="1"/>
              <a:t>koristimo</a:t>
            </a:r>
            <a:r>
              <a:rPr lang="en-GB" sz="2400" b="0" i="0" u="none" strike="noStrike" baseline="0" dirty="0"/>
              <a:t> se </a:t>
            </a:r>
            <a:r>
              <a:rPr lang="en-GB" sz="2400" b="0" i="0" u="none" strike="noStrike" baseline="0" dirty="0" err="1"/>
              <a:t>zasniva</a:t>
            </a:r>
            <a:r>
              <a:rPr lang="en-GB" sz="2400" b="0" i="0" u="none" strike="noStrike" baseline="0" dirty="0"/>
              <a:t> </a:t>
            </a:r>
            <a:r>
              <a:rPr lang="en-GB" sz="2400" b="0" i="0" u="none" strike="noStrike" baseline="0" dirty="0" err="1"/>
              <a:t>na</a:t>
            </a:r>
            <a:r>
              <a:rPr lang="en-GB" sz="2400" b="0" i="0" u="none" strike="noStrike" baseline="0" dirty="0"/>
              <a:t> MVC (Model-View-Controller) </a:t>
            </a:r>
            <a:r>
              <a:rPr lang="en-GB" sz="2400" b="0" i="0" u="none" strike="noStrike" baseline="0" dirty="0" err="1"/>
              <a:t>konceptu</a:t>
            </a:r>
            <a:r>
              <a:rPr lang="en-GB" sz="2400" b="0" i="0" u="none" strike="noStrike" baseline="0" dirty="0"/>
              <a:t>,</a:t>
            </a:r>
            <a:r>
              <a:rPr lang="hr-HR" sz="2400" b="0" i="0" u="none" strike="noStrike" baseline="0" dirty="0"/>
              <a:t> </a:t>
            </a:r>
            <a:r>
              <a:rPr lang="pl-PL" sz="2400" b="0" i="0" u="none" strike="noStrike" baseline="0" dirty="0"/>
              <a:t>varijacije arhitekture zasnovane na događajima.</a:t>
            </a:r>
          </a:p>
          <a:p>
            <a:pPr algn="l"/>
            <a:r>
              <a:rPr lang="en-GB" sz="2400" b="0" i="0" u="none" strike="noStrike" baseline="0" dirty="0" err="1"/>
              <a:t>Cjelokupni</a:t>
            </a:r>
            <a:r>
              <a:rPr lang="en-GB" sz="2400" b="0" i="0" u="none" strike="noStrike" baseline="0" dirty="0"/>
              <a:t> </a:t>
            </a:r>
            <a:r>
              <a:rPr lang="en-GB" sz="2400" b="0" i="0" u="none" strike="noStrike" baseline="0" dirty="0" err="1"/>
              <a:t>sustav</a:t>
            </a:r>
            <a:r>
              <a:rPr lang="en-GB" sz="2400" b="0" i="0" u="none" strike="noStrike" baseline="0" dirty="0"/>
              <a:t> se </a:t>
            </a:r>
            <a:r>
              <a:rPr lang="en-GB" sz="2400" b="0" i="0" u="none" strike="noStrike" baseline="0" dirty="0" err="1"/>
              <a:t>mo</a:t>
            </a:r>
            <a:r>
              <a:rPr lang="hr-HR" sz="2400" dirty="0"/>
              <a:t>ž</a:t>
            </a:r>
            <a:r>
              <a:rPr lang="en-GB" sz="2400" b="0" i="0" u="none" strike="noStrike" baseline="0" dirty="0"/>
              <a:t>e </a:t>
            </a:r>
            <a:r>
              <a:rPr lang="en-GB" sz="2400" b="0" i="0" u="none" strike="noStrike" baseline="0" dirty="0" err="1"/>
              <a:t>podijeliti</a:t>
            </a:r>
            <a:r>
              <a:rPr lang="en-GB" sz="2400" b="0" i="0" u="none" strike="noStrike" baseline="0" dirty="0"/>
              <a:t> </a:t>
            </a:r>
            <a:r>
              <a:rPr lang="en-GB" sz="2400" b="0" i="0" u="none" strike="noStrike" baseline="0" dirty="0" err="1"/>
              <a:t>na</a:t>
            </a:r>
            <a:r>
              <a:rPr lang="en-GB" sz="2400" b="0" i="0" u="none" strike="noStrike" baseline="0" dirty="0"/>
              <a:t> </a:t>
            </a:r>
            <a:r>
              <a:rPr lang="hr-HR" sz="2400" b="0" i="0" u="none" strike="noStrike" baseline="0" dirty="0"/>
              <a:t>č</a:t>
            </a:r>
            <a:r>
              <a:rPr lang="en-GB" sz="2400" b="0" i="0" u="none" strike="noStrike" baseline="0" dirty="0" err="1"/>
              <a:t>etiri</a:t>
            </a:r>
            <a:r>
              <a:rPr lang="en-GB" sz="2400" b="0" i="0" u="none" strike="noStrike" baseline="0" dirty="0"/>
              <a:t> </a:t>
            </a:r>
            <a:r>
              <a:rPr lang="en-GB" sz="2400" b="0" i="0" u="none" strike="noStrike" baseline="0" dirty="0" err="1"/>
              <a:t>glavne</a:t>
            </a:r>
            <a:r>
              <a:rPr lang="en-GB" sz="2400" b="0" i="0" u="none" strike="noStrike" baseline="0" dirty="0"/>
              <a:t> </a:t>
            </a:r>
            <a:r>
              <a:rPr lang="en-GB" sz="2400" b="0" i="0" u="none" strike="noStrike" baseline="0" dirty="0" err="1"/>
              <a:t>komponente</a:t>
            </a:r>
            <a:r>
              <a:rPr lang="en-GB" sz="2400" b="0" i="0" u="none" strike="noStrike" baseline="0" dirty="0"/>
              <a:t>:</a:t>
            </a:r>
          </a:p>
          <a:p>
            <a:pPr marL="0" indent="0" algn="l">
              <a:buNone/>
            </a:pPr>
            <a:r>
              <a:rPr lang="hr-HR" sz="2400" b="0" i="0" u="none" strike="noStrike" baseline="0" dirty="0"/>
              <a:t>	</a:t>
            </a:r>
            <a:r>
              <a:rPr lang="en-GB" sz="2400" b="0" i="0" u="none" strike="noStrike" baseline="0" dirty="0"/>
              <a:t>• Web </a:t>
            </a:r>
            <a:r>
              <a:rPr lang="en-GB" sz="2400" b="0" i="0" u="none" strike="noStrike" baseline="0" dirty="0" err="1"/>
              <a:t>preglednik</a:t>
            </a:r>
            <a:endParaRPr lang="en-GB" sz="2400" b="0" i="0" u="none" strike="noStrike" baseline="0" dirty="0"/>
          </a:p>
          <a:p>
            <a:pPr marL="0" indent="0" algn="l">
              <a:buNone/>
            </a:pPr>
            <a:r>
              <a:rPr lang="hr-HR" sz="2400" b="0" i="0" u="none" strike="noStrike" baseline="0" dirty="0"/>
              <a:t>	</a:t>
            </a:r>
            <a:r>
              <a:rPr lang="en-GB" sz="2400" b="0" i="0" u="none" strike="noStrike" baseline="0" dirty="0"/>
              <a:t>• Web </a:t>
            </a:r>
            <a:r>
              <a:rPr lang="en-GB" sz="2400" b="0" i="0" u="none" strike="noStrike" baseline="0" dirty="0" err="1"/>
              <a:t>poslu</a:t>
            </a:r>
            <a:r>
              <a:rPr lang="hr-HR" sz="2400" dirty="0"/>
              <a:t>ž</a:t>
            </a:r>
            <a:r>
              <a:rPr lang="en-GB" sz="2400" b="0" i="0" u="none" strike="noStrike" baseline="0" dirty="0" err="1"/>
              <a:t>itelj</a:t>
            </a:r>
            <a:r>
              <a:rPr lang="en-GB" sz="2400" b="0" i="0" u="none" strike="noStrike" baseline="0" dirty="0"/>
              <a:t> (server)</a:t>
            </a:r>
          </a:p>
          <a:p>
            <a:pPr marL="0" indent="0" algn="l">
              <a:buNone/>
            </a:pPr>
            <a:r>
              <a:rPr lang="hr-HR" sz="2400" b="0" i="0" u="none" strike="noStrike" baseline="0" dirty="0"/>
              <a:t>	</a:t>
            </a:r>
            <a:r>
              <a:rPr lang="en-GB" sz="2400" b="0" i="0" u="none" strike="noStrike" baseline="0" dirty="0"/>
              <a:t>• Web </a:t>
            </a:r>
            <a:r>
              <a:rPr lang="en-GB" sz="2400" b="0" i="0" u="none" strike="noStrike" baseline="0" dirty="0" err="1"/>
              <a:t>aplikaciju</a:t>
            </a:r>
            <a:endParaRPr lang="en-GB" sz="2400" b="0" i="0" u="none" strike="noStrike" baseline="0" dirty="0"/>
          </a:p>
          <a:p>
            <a:pPr marL="0" indent="0" algn="l">
              <a:buNone/>
            </a:pPr>
            <a:r>
              <a:rPr lang="hr-HR" sz="2400" b="0" i="0" u="none" strike="noStrike" baseline="0" dirty="0"/>
              <a:t>	</a:t>
            </a:r>
            <a:r>
              <a:rPr lang="en-GB" sz="2400" b="0" i="0" u="none" strike="noStrike" baseline="0" dirty="0"/>
              <a:t>• </a:t>
            </a:r>
            <a:r>
              <a:rPr lang="en-GB" sz="2400" b="0" i="0" u="none" strike="noStrike" baseline="0" dirty="0" err="1"/>
              <a:t>Bazu</a:t>
            </a:r>
            <a:r>
              <a:rPr lang="en-GB" sz="2400" b="0" i="0" u="none" strike="noStrike" baseline="0" dirty="0"/>
              <a:t> </a:t>
            </a:r>
            <a:r>
              <a:rPr lang="en-GB" sz="2400" b="0" i="0" u="none" strike="noStrike" baseline="0" dirty="0" err="1"/>
              <a:t>podataka</a:t>
            </a: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Dijagrami razreda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74A94E-4BBE-A407-F872-D46AD2111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11" y="2227002"/>
            <a:ext cx="4463297" cy="2680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E366D7-0108-70B1-FE7E-B101A4DE5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811" y="1595513"/>
            <a:ext cx="4232378" cy="395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9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Dijagrami razreda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F79637-637D-67C6-CD59-B998145F1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7" y="1982716"/>
            <a:ext cx="4475973" cy="35647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4C9C6F-2EAD-B7BE-3B38-8361D3BC7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461" y="1982715"/>
            <a:ext cx="4018555" cy="356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34875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0</TotalTime>
  <Words>655</Words>
  <Application>Microsoft Office PowerPoint</Application>
  <PresentationFormat>On-screen Show (4:3)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Franklin Gothic Book</vt:lpstr>
      <vt:lpstr>Kp-Regular</vt:lpstr>
      <vt:lpstr>Wingdings</vt:lpstr>
      <vt:lpstr>PROGI-template</vt:lpstr>
      <vt:lpstr>Nestali ljubimci A-Team</vt:lpstr>
      <vt:lpstr>Sadržaj</vt:lpstr>
      <vt:lpstr>Članovi tima</vt:lpstr>
      <vt:lpstr>Opis zadatka</vt:lpstr>
      <vt:lpstr>Funkcionalni zahtjevi</vt:lpstr>
      <vt:lpstr>Nefunkcionalni zahtjevi</vt:lpstr>
      <vt:lpstr>Arhitektura sustava</vt:lpstr>
      <vt:lpstr>Dijagrami razreda</vt:lpstr>
      <vt:lpstr>Dijagrami razreda</vt:lpstr>
      <vt:lpstr>Dijagram komponenti</vt:lpstr>
      <vt:lpstr>Dijagram razmještaja</vt:lpstr>
      <vt:lpstr>Ispitivanje sustava</vt:lpstr>
      <vt:lpstr>Korišteni alati i tehnologije</vt:lpstr>
      <vt:lpstr>Organizacija rada</vt:lpstr>
      <vt:lpstr>Raspodjela posla po članovima tima</vt:lpstr>
      <vt:lpstr>Naučene lekcije</vt:lpstr>
      <vt:lpstr>Članovi tima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Vedran Mesar</cp:lastModifiedBy>
  <cp:revision>24</cp:revision>
  <dcterms:created xsi:type="dcterms:W3CDTF">2016-01-18T13:10:52Z</dcterms:created>
  <dcterms:modified xsi:type="dcterms:W3CDTF">2024-01-19T01:56:46Z</dcterms:modified>
</cp:coreProperties>
</file>