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9" r:id="rId6"/>
    <p:sldId id="271" r:id="rId7"/>
    <p:sldId id="261" r:id="rId8"/>
    <p:sldId id="273" r:id="rId9"/>
    <p:sldId id="272" r:id="rId10"/>
    <p:sldId id="274" r:id="rId11"/>
    <p:sldId id="275" r:id="rId12"/>
    <p:sldId id="280" r:id="rId13"/>
    <p:sldId id="276" r:id="rId14"/>
    <p:sldId id="277" r:id="rId15"/>
    <p:sldId id="268" r:id="rId16"/>
    <p:sldId id="279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Nestali ljubimci</a:t>
            </a:r>
            <a:br>
              <a:rPr lang="en-US" dirty="0"/>
            </a:br>
            <a:r>
              <a:rPr lang="hr-HR" sz="4400" dirty="0"/>
              <a:t>A-Team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9D741-DE6F-133E-A926-64EB7CA6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97" y="1533211"/>
            <a:ext cx="6598773" cy="44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CF4DF0-5F36-A518-A604-2A349769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1600"/>
            <a:ext cx="7956256" cy="46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 err="1"/>
              <a:t>Ispitivanje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sustava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proveli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smo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pomo</a:t>
            </a:r>
            <a:r>
              <a:rPr lang="hr-HR" sz="2400" dirty="0"/>
              <a:t>ć</a:t>
            </a:r>
            <a:r>
              <a:rPr lang="en-GB" sz="2400" b="0" i="0" u="none" strike="noStrike" baseline="0" dirty="0"/>
              <a:t>u </a:t>
            </a:r>
            <a:r>
              <a:rPr lang="en-GB" sz="2400" b="0" i="0" u="none" strike="noStrike" baseline="0" dirty="0" err="1"/>
              <a:t>dodatka</a:t>
            </a:r>
            <a:r>
              <a:rPr lang="en-GB" sz="2400" b="0" i="0" u="none" strike="noStrike" baseline="0" dirty="0"/>
              <a:t> za </a:t>
            </a:r>
            <a:r>
              <a:rPr lang="en-GB" sz="2400" b="0" i="0" u="none" strike="noStrike" baseline="0" dirty="0" err="1"/>
              <a:t>preglednik</a:t>
            </a:r>
            <a:r>
              <a:rPr lang="en-GB" sz="2400" b="0" i="0" u="none" strike="noStrike" baseline="0" dirty="0"/>
              <a:t> Selenium IDE</a:t>
            </a:r>
            <a:r>
              <a:rPr lang="hr-HR" sz="2400" b="0" i="0" u="none" strike="noStrike" baseline="0" dirty="0"/>
              <a:t> </a:t>
            </a:r>
            <a:r>
              <a:rPr lang="en-GB" sz="2400" b="0" i="0" u="none" strike="noStrike" baseline="0" dirty="0" err="1"/>
              <a:t>te</a:t>
            </a:r>
            <a:r>
              <a:rPr lang="hr-HR" sz="2400" dirty="0"/>
              <a:t> </a:t>
            </a:r>
            <a:r>
              <a:rPr lang="it-IT" sz="2400" b="0" i="0" u="none" strike="noStrike" baseline="0" dirty="0" err="1"/>
              <a:t>koriste</a:t>
            </a:r>
            <a:r>
              <a:rPr lang="hr-HR" sz="2400" b="0" i="0" u="none" strike="noStrike" baseline="0" dirty="0"/>
              <a:t>ć</a:t>
            </a:r>
            <a:r>
              <a:rPr lang="it-IT" sz="2400" b="0" i="0" u="none" strike="noStrike" baseline="0" dirty="0"/>
              <a:t>i </a:t>
            </a:r>
            <a:r>
              <a:rPr lang="it-IT" sz="2400" b="0" i="0" u="none" strike="noStrike" baseline="0" dirty="0" err="1"/>
              <a:t>Selenium</a:t>
            </a:r>
            <a:r>
              <a:rPr lang="it-IT" sz="2400" b="0" i="0" u="none" strike="noStrike" baseline="0" dirty="0"/>
              <a:t> </a:t>
            </a:r>
            <a:r>
              <a:rPr lang="it-IT" sz="2400" b="0" i="0" u="none" strike="noStrike" baseline="0" dirty="0" err="1"/>
              <a:t>WebDriver</a:t>
            </a:r>
            <a:r>
              <a:rPr lang="it-IT" sz="2400" b="0" i="0" u="none" strike="noStrike" baseline="0" dirty="0"/>
              <a:t> 14 </a:t>
            </a:r>
            <a:r>
              <a:rPr lang="it-IT" sz="2400" b="0" i="0" u="none" strike="noStrike" baseline="0" dirty="0" err="1"/>
              <a:t>unutar</a:t>
            </a:r>
            <a:r>
              <a:rPr lang="it-IT" sz="2400" b="0" i="0" u="none" strike="noStrike" baseline="0" dirty="0"/>
              <a:t> </a:t>
            </a:r>
            <a:r>
              <a:rPr lang="it-IT" sz="2400" b="0" i="0" u="none" strike="noStrike" baseline="0" dirty="0" err="1"/>
              <a:t>JUnit</a:t>
            </a:r>
            <a:r>
              <a:rPr lang="it-IT" sz="2400" b="0" i="0" u="none" strike="noStrike" baseline="0" dirty="0"/>
              <a:t> </a:t>
            </a:r>
            <a:r>
              <a:rPr lang="it-IT" sz="2400" b="0" i="0" u="none" strike="noStrike" baseline="0" dirty="0" err="1"/>
              <a:t>testova</a:t>
            </a:r>
            <a:endParaRPr lang="hr-HR" sz="2400" b="0" i="0" u="none" strike="noStrike" baseline="0" dirty="0"/>
          </a:p>
          <a:p>
            <a:pPr algn="l"/>
            <a:r>
              <a:rPr lang="hr-HR" sz="2400" dirty="0"/>
              <a:t>Testirali smo:</a:t>
            </a:r>
          </a:p>
          <a:p>
            <a:pPr lvl="1"/>
            <a:r>
              <a:rPr lang="hr-HR" sz="2400" dirty="0"/>
              <a:t>Uspješan login korisnika</a:t>
            </a:r>
          </a:p>
          <a:p>
            <a:pPr lvl="1"/>
            <a:r>
              <a:rPr lang="hr-HR" sz="2400" dirty="0"/>
              <a:t>Neuspješan login korisnika</a:t>
            </a:r>
          </a:p>
          <a:p>
            <a:pPr lvl="1"/>
            <a:r>
              <a:rPr lang="hr-HR" sz="2400" dirty="0"/>
              <a:t>Može li </a:t>
            </a:r>
            <a:r>
              <a:rPr lang="hr-HR" sz="2400" dirty="0" err="1"/>
              <a:t>neulogirani</a:t>
            </a:r>
            <a:r>
              <a:rPr lang="hr-HR" sz="2400" dirty="0"/>
              <a:t> korisnik pristupiti neaktivnim oglasima </a:t>
            </a:r>
          </a:p>
          <a:p>
            <a:pPr lvl="1"/>
            <a:r>
              <a:rPr lang="hr-HR" sz="2400" dirty="0"/>
              <a:t>Kako aplikacija reagira na pokušaj registracije korisnika s podacima već postojećeg korisnika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221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endParaRPr lang="hr-HR" sz="2000" dirty="0"/>
          </a:p>
          <a:p>
            <a:pPr lvl="2">
              <a:lnSpc>
                <a:spcPct val="100000"/>
              </a:lnSpc>
            </a:pPr>
            <a:r>
              <a:rPr lang="hr-HR" sz="1600" dirty="0" err="1"/>
              <a:t>Spring</a:t>
            </a:r>
            <a:r>
              <a:rPr lang="hr-HR" sz="1600" dirty="0"/>
              <a:t> Framework, Java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endParaRPr lang="hr-HR" sz="2000" dirty="0"/>
          </a:p>
          <a:p>
            <a:pPr lvl="2">
              <a:lnSpc>
                <a:spcPct val="100000"/>
              </a:lnSpc>
            </a:pPr>
            <a:r>
              <a:rPr lang="hr-HR" sz="1600" dirty="0" err="1"/>
              <a:t>React</a:t>
            </a:r>
            <a:r>
              <a:rPr lang="hr-HR" sz="1600" dirty="0"/>
              <a:t>, </a:t>
            </a:r>
            <a:r>
              <a:rPr lang="hr-HR" sz="1600" dirty="0" err="1"/>
              <a:t>TypeScript</a:t>
            </a:r>
            <a:endParaRPr lang="hr-HR" sz="16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Programska podrška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IntelliJ</a:t>
            </a:r>
            <a:r>
              <a:rPr lang="hr-HR" sz="1400" dirty="0"/>
              <a:t> IDEA, </a:t>
            </a:r>
            <a:r>
              <a:rPr lang="hr-HR" sz="1400" dirty="0" err="1"/>
              <a:t>Visual</a:t>
            </a:r>
            <a:r>
              <a:rPr lang="hr-HR" sz="1400" dirty="0"/>
              <a:t> Studio </a:t>
            </a:r>
            <a:r>
              <a:rPr lang="hr-HR" sz="1400" dirty="0" err="1"/>
              <a:t>Code</a:t>
            </a:r>
            <a:endParaRPr lang="hr-HR" sz="1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Dokumentacija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Astah</a:t>
            </a:r>
            <a:r>
              <a:rPr lang="hr-HR" sz="1400" dirty="0"/>
              <a:t> Professional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Komunikacija i upravljanje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Discord</a:t>
            </a:r>
            <a:r>
              <a:rPr lang="hr-HR" sz="1400" dirty="0"/>
              <a:t>, </a:t>
            </a:r>
            <a:r>
              <a:rPr lang="hr-HR" sz="1400" dirty="0" err="1"/>
              <a:t>Git</a:t>
            </a:r>
            <a:r>
              <a:rPr lang="hr-HR" sz="1400" dirty="0"/>
              <a:t>, </a:t>
            </a:r>
            <a:r>
              <a:rPr lang="hr-HR" sz="1400" dirty="0" err="1"/>
              <a:t>GitHub</a:t>
            </a:r>
            <a:endParaRPr lang="hr-H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387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1800" dirty="0"/>
              <a:t>SDLC model</a:t>
            </a:r>
            <a:r>
              <a:rPr lang="hr-HR" sz="1800" dirty="0"/>
              <a:t> </a:t>
            </a:r>
            <a:r>
              <a:rPr lang="en-US" sz="1800" dirty="0" err="1"/>
              <a:t>proces</a:t>
            </a:r>
            <a:r>
              <a:rPr lang="hr-HR" sz="1800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razvoja</a:t>
            </a:r>
            <a:r>
              <a:rPr lang="en-US" sz="1800" dirty="0"/>
              <a:t> bio </a:t>
            </a:r>
            <a:r>
              <a:rPr lang="hr-HR" sz="1800" dirty="0"/>
              <a:t>bi </a:t>
            </a:r>
            <a:r>
              <a:rPr lang="en-US" sz="1800" dirty="0" err="1"/>
              <a:t>najsličniji</a:t>
            </a:r>
            <a:r>
              <a:rPr lang="en-US" sz="1800" dirty="0"/>
              <a:t> </a:t>
            </a:r>
            <a:r>
              <a:rPr lang="hr-HR" sz="1800" dirty="0" err="1"/>
              <a:t>vodopadnom</a:t>
            </a:r>
            <a:r>
              <a:rPr lang="hr-HR" sz="1800" dirty="0"/>
              <a:t> procesu razvoja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Vremenska linija razvoja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011B5-4B0C-E38D-E47A-2C39D8B6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9959"/>
            <a:ext cx="3419606" cy="4006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B7946-A47D-B3A1-435E-A503DB07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68" y="2322048"/>
            <a:ext cx="3521782" cy="40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hr-HR" sz="4000" dirty="0"/>
              <a:t>Raspodjela posla po članovima tima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Patrik Marinić – 71h</a:t>
            </a:r>
          </a:p>
          <a:p>
            <a:r>
              <a:rPr lang="hr-HR" sz="2400" dirty="0"/>
              <a:t>Andrija Krklec – 119h</a:t>
            </a:r>
          </a:p>
          <a:p>
            <a:r>
              <a:rPr lang="hr-HR" sz="2400" dirty="0"/>
              <a:t>Anđelko Prskalo – 59h</a:t>
            </a:r>
          </a:p>
          <a:p>
            <a:r>
              <a:rPr lang="hr-HR" sz="2400" dirty="0"/>
              <a:t>Luka Raić – 101h</a:t>
            </a:r>
          </a:p>
          <a:p>
            <a:r>
              <a:rPr lang="hr-HR" sz="2400" dirty="0"/>
              <a:t>Luka Rogoz – 52h</a:t>
            </a:r>
          </a:p>
          <a:p>
            <a:r>
              <a:rPr lang="hr-HR" sz="2400" dirty="0"/>
              <a:t>Robert </a:t>
            </a:r>
            <a:r>
              <a:rPr lang="hr-HR" sz="2400" dirty="0" err="1"/>
              <a:t>Vitaliani</a:t>
            </a:r>
            <a:r>
              <a:rPr lang="hr-HR" sz="2400" dirty="0"/>
              <a:t> – 101h</a:t>
            </a:r>
          </a:p>
          <a:p>
            <a:r>
              <a:rPr lang="hr-HR" sz="2400" dirty="0"/>
              <a:t>Vedran Mesar – 48h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19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2400" dirty="0">
                <a:sym typeface="Wingdings" panose="05000000000000000000" pitchFamily="2" charset="2"/>
              </a:rPr>
              <a:t>Dobro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Timski rad i komunikacija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Projektni menadžment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Dizajn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Testiranje i kvaliteta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Moglo je bolje</a:t>
            </a:r>
          </a:p>
          <a:p>
            <a:pPr lvl="2"/>
            <a:r>
              <a:rPr lang="hr-HR" sz="2400" dirty="0">
                <a:sym typeface="Wingdings" panose="05000000000000000000" pitchFamily="2" charset="2"/>
              </a:rPr>
              <a:t>Odabir agilne metodologije</a:t>
            </a:r>
          </a:p>
          <a:p>
            <a:pPr marL="914400" lvl="2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lvl="2"/>
            <a:endParaRPr lang="hr-H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892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Patrik Marinić – patrik.marinic@fer.hr</a:t>
            </a:r>
          </a:p>
          <a:p>
            <a:r>
              <a:rPr lang="hr-HR" sz="2400" dirty="0"/>
              <a:t>Andrija Krklec – andrija.krklec@fer.hr</a:t>
            </a:r>
          </a:p>
          <a:p>
            <a:r>
              <a:rPr lang="hr-HR" sz="2400" dirty="0"/>
              <a:t>Anđelko Prskalo – andelko.prskalo@fer.hr</a:t>
            </a:r>
          </a:p>
          <a:p>
            <a:r>
              <a:rPr lang="hr-HR" sz="2400" dirty="0"/>
              <a:t>Luka Raić – luka.raic@fer.hr</a:t>
            </a:r>
          </a:p>
          <a:p>
            <a:r>
              <a:rPr lang="hr-HR" sz="2400" dirty="0"/>
              <a:t>Luka Rogoz – luka.rogoz@fer.hr</a:t>
            </a:r>
          </a:p>
          <a:p>
            <a:r>
              <a:rPr lang="hr-HR" sz="2400" dirty="0"/>
              <a:t>Robert </a:t>
            </a:r>
            <a:r>
              <a:rPr lang="hr-HR" sz="2400" dirty="0" err="1"/>
              <a:t>Vitaliani</a:t>
            </a:r>
            <a:r>
              <a:rPr lang="hr-HR" sz="2400" dirty="0"/>
              <a:t> – robert.vitaliani@fer.hr</a:t>
            </a:r>
          </a:p>
          <a:p>
            <a:r>
              <a:rPr lang="hr-HR" sz="2400" dirty="0"/>
              <a:t>Vedran Mesar – vedran.mesar@fer.hr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76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  <a:p>
            <a:r>
              <a:rPr lang="hr-HR" dirty="0"/>
              <a:t>Opis zadatka</a:t>
            </a:r>
          </a:p>
          <a:p>
            <a:r>
              <a:rPr lang="hr-HR" dirty="0"/>
              <a:t>Pregled zahtjeva(funkcionalni i nefunkcionalni)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Ispitivanje sustava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Patrik Marinić - voditelj,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Andrija Krklec - </a:t>
            </a:r>
            <a:r>
              <a:rPr lang="hr-HR" sz="2400" dirty="0" err="1"/>
              <a:t>backend</a:t>
            </a:r>
            <a:r>
              <a:rPr lang="hr-HR" sz="2400" dirty="0"/>
              <a:t>, baza podataka</a:t>
            </a:r>
          </a:p>
          <a:p>
            <a:r>
              <a:rPr lang="hr-HR" sz="2400" dirty="0"/>
              <a:t>Anđelko Prskalo – </a:t>
            </a:r>
            <a:r>
              <a:rPr lang="hr-HR" sz="2400" dirty="0" err="1"/>
              <a:t>deployment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Luka Raić – </a:t>
            </a:r>
            <a:r>
              <a:rPr lang="hr-HR" sz="2400" dirty="0" err="1"/>
              <a:t>backend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Luka Rogoz – baza podataka, dokumentacija</a:t>
            </a:r>
          </a:p>
          <a:p>
            <a:r>
              <a:rPr lang="hr-HR" sz="2400" dirty="0"/>
              <a:t>Robert </a:t>
            </a:r>
            <a:r>
              <a:rPr lang="hr-HR" sz="2400" dirty="0" err="1"/>
              <a:t>Vitaliani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Vedran Mesar – dokumentacija, </a:t>
            </a:r>
            <a:r>
              <a:rPr lang="hr-HR" sz="2400" dirty="0" err="1"/>
              <a:t>backend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u="none" strike="noStrike" baseline="0" dirty="0" err="1"/>
              <a:t>Cilj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ovog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projekta</a:t>
            </a:r>
            <a:r>
              <a:rPr lang="en-GB" sz="2400" b="0" u="none" strike="noStrike" baseline="0" dirty="0"/>
              <a:t> je </a:t>
            </a:r>
            <a:r>
              <a:rPr lang="en-GB" sz="2400" b="0" u="none" strike="noStrike" baseline="0" dirty="0" err="1"/>
              <a:t>razviti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programsku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podr</a:t>
            </a:r>
            <a:r>
              <a:rPr lang="hr-HR" sz="2400" dirty="0"/>
              <a:t>š</a:t>
            </a:r>
            <a:r>
              <a:rPr lang="en-GB" sz="2400" b="0" u="none" strike="noStrike" baseline="0" dirty="0" err="1"/>
              <a:t>ku</a:t>
            </a:r>
            <a:r>
              <a:rPr lang="en-GB" sz="2400" b="0" u="none" strike="noStrike" baseline="0" dirty="0"/>
              <a:t> za </a:t>
            </a:r>
            <a:r>
              <a:rPr lang="en-GB" sz="2400" b="0" u="none" strike="noStrike" baseline="0" dirty="0" err="1"/>
              <a:t>stvaranje</a:t>
            </a:r>
            <a:r>
              <a:rPr lang="en-GB" sz="2400" b="0" u="none" strike="noStrike" baseline="0" dirty="0"/>
              <a:t> web </a:t>
            </a:r>
            <a:r>
              <a:rPr lang="en-GB" sz="2400" b="0" u="none" strike="noStrike" baseline="0" dirty="0" err="1"/>
              <a:t>aplikacije</a:t>
            </a:r>
            <a:r>
              <a:rPr lang="en-GB" sz="2400" b="0" u="none" strike="noStrike" baseline="0" dirty="0"/>
              <a:t> ”</a:t>
            </a:r>
            <a:r>
              <a:rPr lang="en-GB" sz="2400" b="0" u="none" strike="noStrike" baseline="0" dirty="0" err="1"/>
              <a:t>Nestali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ljubimci</a:t>
            </a:r>
            <a:r>
              <a:rPr lang="en-GB" sz="2400" b="0" u="none" strike="noStrike" baseline="0" dirty="0"/>
              <a:t>“ </a:t>
            </a:r>
            <a:r>
              <a:rPr lang="en-GB" sz="2400" b="0" u="none" strike="noStrike" baseline="0" dirty="0" err="1"/>
              <a:t>koja</a:t>
            </a:r>
            <a:r>
              <a:rPr lang="en-GB" sz="2400" b="0" u="none" strike="noStrike" baseline="0" dirty="0"/>
              <a:t> </a:t>
            </a:r>
            <a:r>
              <a:rPr lang="hr-HR" sz="2400" b="0" u="none" strike="noStrike" baseline="0" dirty="0"/>
              <a:t>ć</a:t>
            </a:r>
            <a:r>
              <a:rPr lang="en-GB" sz="2400" b="0" u="none" strike="noStrike" baseline="0" dirty="0"/>
              <a:t>e </a:t>
            </a:r>
            <a:r>
              <a:rPr lang="en-GB" sz="2400" b="0" u="none" strike="noStrike" baseline="0" dirty="0" err="1"/>
              <a:t>korisniku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omogu</a:t>
            </a:r>
            <a:r>
              <a:rPr lang="hr-HR" sz="2400" dirty="0"/>
              <a:t>ć</a:t>
            </a:r>
            <a:r>
              <a:rPr lang="en-GB" sz="2400" b="0" u="none" strike="noStrike" baseline="0" dirty="0" err="1"/>
              <a:t>iti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pregledavanje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pretragu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objavljivanje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oglasa</a:t>
            </a:r>
            <a:r>
              <a:rPr lang="en-GB" sz="2400" b="0" u="none" strike="noStrike" baseline="0" dirty="0"/>
              <a:t> o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nestalim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ku</a:t>
            </a:r>
            <a:r>
              <a:rPr lang="hr-HR" sz="2400" dirty="0"/>
              <a:t>ć</a:t>
            </a:r>
            <a:r>
              <a:rPr lang="en-GB" sz="2400" b="0" u="none" strike="noStrike" baseline="0" dirty="0"/>
              <a:t>nim </a:t>
            </a:r>
            <a:r>
              <a:rPr lang="en-GB" sz="2400" b="0" u="none" strike="noStrike" baseline="0" dirty="0" err="1"/>
              <a:t>ljubimcima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kao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pru</a:t>
            </a:r>
            <a:r>
              <a:rPr lang="hr-HR" sz="2400" b="0" u="none" strike="noStrike" baseline="0" dirty="0"/>
              <a:t>ž</a:t>
            </a:r>
            <a:r>
              <a:rPr lang="en-GB" sz="2400" b="0" u="none" strike="noStrike" baseline="0" dirty="0" err="1"/>
              <a:t>iti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resurse</a:t>
            </a:r>
            <a:r>
              <a:rPr lang="en-GB" sz="2400" b="0" u="none" strike="noStrike" baseline="0" dirty="0"/>
              <a:t> za </a:t>
            </a:r>
            <a:r>
              <a:rPr lang="en-GB" sz="2400" b="0" u="none" strike="noStrike" baseline="0" dirty="0" err="1"/>
              <a:t>kontaktiranje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skloni</a:t>
            </a:r>
            <a:r>
              <a:rPr lang="hr-HR" sz="2400" dirty="0"/>
              <a:t>š</a:t>
            </a:r>
            <a:r>
              <a:rPr lang="en-GB" sz="2400" b="0" u="none" strike="noStrike" baseline="0" dirty="0"/>
              <a:t>ta za </a:t>
            </a:r>
            <a:r>
              <a:rPr lang="hr-HR" sz="2400" b="0" u="none" strike="noStrike" baseline="0" dirty="0"/>
              <a:t>ž</a:t>
            </a:r>
            <a:r>
              <a:rPr lang="en-GB" sz="2400" b="0" u="none" strike="noStrike" baseline="0" dirty="0" err="1"/>
              <a:t>ivotinje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druge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korisnike</a:t>
            </a:r>
            <a:r>
              <a:rPr lang="en-GB" sz="2400" b="0" u="none" strike="noStrike" baseline="0" dirty="0"/>
              <a:t> u </a:t>
            </a:r>
            <a:r>
              <a:rPr lang="en-GB" sz="2400" b="0" u="none" strike="noStrike" baseline="0" dirty="0" err="1"/>
              <a:t>svrhu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pronala</a:t>
            </a:r>
            <a:r>
              <a:rPr lang="hr-HR" sz="2400" b="0" u="none" strike="noStrike" baseline="0" dirty="0"/>
              <a:t>ž</a:t>
            </a:r>
            <a:r>
              <a:rPr lang="en-GB" sz="2400" b="0" u="none" strike="noStrike" baseline="0" dirty="0" err="1"/>
              <a:t>enja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izgubljenih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ljubimaca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bilo</a:t>
            </a:r>
            <a:r>
              <a:rPr lang="en-GB" sz="2400" b="0" u="none" strike="noStrike" baseline="0" dirty="0"/>
              <a:t> da se </a:t>
            </a:r>
            <a:r>
              <a:rPr lang="en-GB" sz="2400" b="0" u="none" strike="noStrike" baseline="0" dirty="0" err="1"/>
              <a:t>radi</a:t>
            </a:r>
            <a:r>
              <a:rPr lang="en-GB" sz="2400" b="0" u="none" strike="noStrike" baseline="0" dirty="0"/>
              <a:t> o </a:t>
            </a:r>
            <a:r>
              <a:rPr lang="en-GB" sz="2400" b="0" u="none" strike="noStrike" baseline="0" dirty="0" err="1"/>
              <a:t>vlastitom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ili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tu</a:t>
            </a:r>
            <a:r>
              <a:rPr lang="hr-HR" sz="2400" b="0" u="none" strike="noStrike" baseline="0" dirty="0"/>
              <a:t>đ</a:t>
            </a:r>
            <a:r>
              <a:rPr lang="en-GB" sz="2400" b="0" u="none" strike="noStrike" baseline="0" dirty="0" err="1"/>
              <a:t>em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ljubimcu</a:t>
            </a:r>
            <a:endParaRPr lang="hr-HR" sz="2400" b="0" u="none" strike="noStrike" baseline="0" dirty="0"/>
          </a:p>
          <a:p>
            <a:pPr algn="l"/>
            <a:r>
              <a:rPr lang="en-GB" sz="2400" b="0" u="none" strike="noStrike" baseline="0" dirty="0"/>
              <a:t>Do </a:t>
            </a:r>
            <a:r>
              <a:rPr lang="en-GB" sz="2400" b="0" u="none" strike="noStrike" baseline="0" dirty="0" err="1"/>
              <a:t>sada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nije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postojala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jasna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u</a:t>
            </a:r>
            <a:r>
              <a:rPr lang="hr-HR" sz="2400" dirty="0"/>
              <a:t>č</a:t>
            </a:r>
            <a:r>
              <a:rPr lang="en-GB" sz="2400" b="0" u="none" strike="noStrike" baseline="0" dirty="0" err="1"/>
              <a:t>inkovita</a:t>
            </a:r>
            <a:r>
              <a:rPr lang="en-GB" sz="2400" b="0" u="none" strike="noStrike" baseline="0" dirty="0"/>
              <a:t> web </a:t>
            </a:r>
            <a:r>
              <a:rPr lang="en-GB" sz="2400" b="0" u="none" strike="noStrike" baseline="0" dirty="0" err="1"/>
              <a:t>aplikacija</a:t>
            </a:r>
            <a:r>
              <a:rPr lang="en-GB" sz="2400" b="0" u="none" strike="noStrike" baseline="0" dirty="0"/>
              <a:t> za </a:t>
            </a:r>
            <a:r>
              <a:rPr lang="en-GB" sz="2400" b="0" u="none" strike="noStrike" baseline="0" dirty="0" err="1"/>
              <a:t>pronalazak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nestalih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ljubimaca</a:t>
            </a:r>
            <a:r>
              <a:rPr lang="en-GB" sz="2400" b="0" u="none" strike="noStrike" baseline="0" dirty="0"/>
              <a:t>,</a:t>
            </a:r>
            <a:r>
              <a:rPr lang="hr-HR" sz="2400" b="0" u="none" strike="noStrike" baseline="0" dirty="0"/>
              <a:t> </a:t>
            </a:r>
            <a:r>
              <a:rPr lang="en-GB" sz="2400" b="0" u="none" strike="noStrike" baseline="0" dirty="0" err="1"/>
              <a:t>ve</a:t>
            </a:r>
            <a:r>
              <a:rPr lang="hr-HR" sz="2400" b="0" u="none" strike="noStrike" baseline="0" dirty="0"/>
              <a:t>ć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samo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postoje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neka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potencijalna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i</a:t>
            </a:r>
            <a:r>
              <a:rPr lang="en-GB" sz="2400" b="0" u="none" strike="noStrike" baseline="0" dirty="0"/>
              <a:t> neu</a:t>
            </a:r>
            <a:r>
              <a:rPr lang="hr-HR" sz="2400" dirty="0"/>
              <a:t>č</a:t>
            </a:r>
            <a:r>
              <a:rPr lang="en-GB" sz="2400" b="0" u="none" strike="noStrike" baseline="0" dirty="0" err="1"/>
              <a:t>inkovita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rje</a:t>
            </a:r>
            <a:r>
              <a:rPr lang="hr-HR" sz="2400" dirty="0"/>
              <a:t>š</a:t>
            </a:r>
            <a:r>
              <a:rPr lang="en-GB" sz="2400" b="0" u="none" strike="noStrike" baseline="0" dirty="0" err="1"/>
              <a:t>enja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poput</a:t>
            </a:r>
            <a:r>
              <a:rPr lang="en-GB" sz="2400" b="0" u="none" strike="noStrike" baseline="0" dirty="0"/>
              <a:t> </a:t>
            </a:r>
            <a:r>
              <a:rPr lang="en-GB" sz="2400" b="0" u="none" strike="noStrike" baseline="0" dirty="0" err="1"/>
              <a:t>foruma</a:t>
            </a:r>
            <a:r>
              <a:rPr lang="en-GB" sz="2400" b="0" u="none" strike="noStrike" baseline="0" dirty="0"/>
              <a:t>, </a:t>
            </a:r>
            <a:r>
              <a:rPr lang="en-GB" sz="2400" b="0" u="none" strike="noStrike" baseline="0" dirty="0" err="1"/>
              <a:t>oglasnih</a:t>
            </a:r>
            <a:r>
              <a:rPr lang="hr-HR" sz="2400" b="0" u="none" strike="noStrike" baseline="0" dirty="0"/>
              <a:t> </a:t>
            </a:r>
            <a:r>
              <a:rPr lang="it-IT" sz="2400" b="0" u="none" strike="noStrike" baseline="0" dirty="0" err="1"/>
              <a:t>stranica</a:t>
            </a:r>
            <a:r>
              <a:rPr lang="it-IT" sz="2400" b="0" u="none" strike="noStrike" baseline="0" dirty="0"/>
              <a:t> ili </a:t>
            </a:r>
            <a:r>
              <a:rPr lang="it-IT" sz="2400" b="0" u="none" strike="noStrike" baseline="0" dirty="0" err="1"/>
              <a:t>pak</a:t>
            </a:r>
            <a:r>
              <a:rPr lang="it-IT" sz="2400" b="0" u="none" strike="noStrike" baseline="0" dirty="0"/>
              <a:t> </a:t>
            </a:r>
            <a:r>
              <a:rPr lang="it-IT" sz="2400" b="0" u="none" strike="noStrike" baseline="0" dirty="0" err="1"/>
              <a:t>dru</a:t>
            </a:r>
            <a:r>
              <a:rPr lang="hr-HR" sz="2400" dirty="0"/>
              <a:t>š</a:t>
            </a:r>
            <a:r>
              <a:rPr lang="it-IT" sz="2400" b="0" u="none" strike="noStrike" baseline="0" dirty="0" err="1"/>
              <a:t>tvenih</a:t>
            </a:r>
            <a:r>
              <a:rPr lang="it-IT" sz="2400" b="0" u="none" strike="noStrike" baseline="0" dirty="0"/>
              <a:t> </a:t>
            </a:r>
            <a:r>
              <a:rPr lang="it-IT" sz="2400" b="0" u="none" strike="noStrike" baseline="0" dirty="0" err="1"/>
              <a:t>stranica</a:t>
            </a:r>
            <a:endParaRPr lang="hr-HR" sz="2400" b="0" u="none" strike="noStrike" baseline="0" dirty="0"/>
          </a:p>
          <a:p>
            <a:pPr lvl="1"/>
            <a:r>
              <a:rPr lang="hr-HR" sz="1800" dirty="0"/>
              <a:t>Facebook, Njuškalo, forumi, oglasne stranice, društvene mreže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Funkcionalni zahtjevi</a:t>
            </a:r>
          </a:p>
        </p:txBody>
      </p:sp>
      <p:pic>
        <p:nvPicPr>
          <p:cNvPr id="5" name="Slika 4" descr="Slika na kojoj se prikazuje tekst, dijagram, crta, snimka zaslona&#10;&#10;Opis je automatski generiran">
            <a:extLst>
              <a:ext uri="{FF2B5EF4-FFF2-40B4-BE49-F238E27FC236}">
                <a16:creationId xmlns:a16="http://schemas.microsoft.com/office/drawing/2014/main" id="{8E3208D2-8778-875E-CBDC-194E03DCA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03" y="1395554"/>
            <a:ext cx="5404194" cy="493132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817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 err="1">
                <a:latin typeface="Kp-Regular"/>
              </a:rPr>
              <a:t>Osnovni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jezik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kog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elja</a:t>
            </a:r>
            <a:r>
              <a:rPr lang="en-GB" sz="1800" b="0" i="0" u="none" strike="noStrike" baseline="0" dirty="0">
                <a:latin typeface="Kp-Regular"/>
              </a:rPr>
              <a:t> je </a:t>
            </a:r>
            <a:r>
              <a:rPr lang="en-GB" sz="1800" b="0" i="0" u="none" strike="noStrike" baseline="0" dirty="0" err="1">
                <a:latin typeface="Kp-Regular"/>
              </a:rPr>
              <a:t>hrvatski</a:t>
            </a:r>
            <a:r>
              <a:rPr lang="en-GB" sz="1800" b="0" i="0" u="none" strike="noStrike" baseline="0" dirty="0">
                <a:latin typeface="Kp-Regular"/>
              </a:rPr>
              <a:t>.</a:t>
            </a: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Sustav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treba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 err="1">
                <a:latin typeface="Kp-Regular"/>
              </a:rPr>
              <a:t>ati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hrvatski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jezik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hrvatske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dijakriti</a:t>
            </a:r>
            <a:r>
              <a:rPr lang="hr-HR" sz="1800" b="0" i="0" u="none" strike="noStrike" baseline="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ke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znakove</a:t>
            </a:r>
            <a:r>
              <a:rPr lang="en-GB" sz="1800" b="0" i="0" u="none" strike="noStrike" baseline="0" dirty="0">
                <a:latin typeface="Kp-Regular"/>
              </a:rPr>
              <a:t> – Unicode</a:t>
            </a:r>
            <a:r>
              <a:rPr lang="hr-HR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>
                <a:latin typeface="Kp-Regular"/>
              </a:rPr>
              <a:t>standard </a:t>
            </a: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Vrijeme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odgovora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na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>
                <a:latin typeface="Kp-Regular"/>
              </a:rPr>
              <a:t>ki </a:t>
            </a:r>
            <a:r>
              <a:rPr lang="en-GB" sz="1800" b="0" i="0" u="none" strike="noStrike" baseline="0" dirty="0" err="1">
                <a:latin typeface="Kp-Regular"/>
              </a:rPr>
              <a:t>zahtjev</a:t>
            </a:r>
            <a:r>
              <a:rPr lang="en-GB" sz="1800" b="0" i="0" u="none" strike="noStrike" baseline="0" dirty="0">
                <a:latin typeface="Kp-Regular"/>
              </a:rPr>
              <a:t> ne </a:t>
            </a:r>
            <a:r>
              <a:rPr lang="en-GB" sz="1800" b="0" i="0" u="none" strike="noStrike" baseline="0" dirty="0" err="1">
                <a:latin typeface="Kp-Regular"/>
              </a:rPr>
              <a:t>smije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du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>
                <a:latin typeface="Kp-Regular"/>
              </a:rPr>
              <a:t>e od </a:t>
            </a:r>
            <a:r>
              <a:rPr lang="en-GB" sz="1800" b="0" i="0" u="none" strike="noStrike" baseline="0" dirty="0" err="1">
                <a:latin typeface="Kp-Regular"/>
              </a:rPr>
              <a:t>nekoliko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sekundi</a:t>
            </a:r>
            <a:r>
              <a:rPr lang="en-GB" sz="1800" b="0" i="0" u="none" strike="noStrike" baseline="0" dirty="0">
                <a:latin typeface="Kp-Regular"/>
              </a:rPr>
              <a:t>,</a:t>
            </a:r>
          </a:p>
          <a:p>
            <a:pPr algn="l"/>
            <a:r>
              <a:rPr lang="en-GB" sz="1800" b="0" i="0" u="none" strike="noStrike" baseline="0" dirty="0">
                <a:latin typeface="Kp-Regular"/>
              </a:rPr>
              <a:t>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prikladno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hitnosti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zahtjeva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Sustav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 err="1">
                <a:latin typeface="Kp-Regular"/>
              </a:rPr>
              <a:t>ati</a:t>
            </a:r>
            <a:r>
              <a:rPr lang="en-GB" sz="1800" b="0" i="0" u="none" strike="noStrike" baseline="0" dirty="0">
                <a:latin typeface="Kp-Regular"/>
              </a:rPr>
              <a:t> rad vi</a:t>
            </a:r>
            <a:r>
              <a:rPr lang="hr-HR" sz="1800" dirty="0">
                <a:latin typeface="Kp-Regular"/>
              </a:rPr>
              <a:t>š</a:t>
            </a:r>
            <a:r>
              <a:rPr lang="en-GB" sz="1800" b="0" i="0" u="none" strike="noStrike" baseline="0" dirty="0">
                <a:latin typeface="Kp-Regular"/>
              </a:rPr>
              <a:t>e </a:t>
            </a:r>
            <a:r>
              <a:rPr lang="en-GB" sz="1800" b="0" i="0" u="none" strike="noStrike" baseline="0" dirty="0" err="1">
                <a:latin typeface="Kp-Regular"/>
              </a:rPr>
              <a:t>korisnika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istovremeno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Sustav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jednostavan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b="0" i="0" u="none" strike="noStrike" baseline="0" dirty="0">
                <a:latin typeface="Kp-Regular"/>
              </a:rPr>
              <a:t>č</a:t>
            </a:r>
            <a:r>
              <a:rPr lang="en-GB" sz="1800" b="0" i="0" u="none" strike="noStrike" baseline="0" dirty="0">
                <a:latin typeface="Kp-Regular"/>
              </a:rPr>
              <a:t>ko </a:t>
            </a:r>
            <a:r>
              <a:rPr lang="en-GB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elje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intuitivno</a:t>
            </a:r>
            <a:r>
              <a:rPr lang="en-GB" sz="1800" b="0" i="0" u="none" strike="noStrike" baseline="0" dirty="0">
                <a:latin typeface="Kp-Regular"/>
              </a:rPr>
              <a:t> za </a:t>
            </a:r>
            <a:r>
              <a:rPr lang="en-GB" sz="1800" b="0" i="0" u="none" strike="noStrike" baseline="0" dirty="0" err="1">
                <a:latin typeface="Kp-Regular"/>
              </a:rPr>
              <a:t>kori</a:t>
            </a:r>
            <a:r>
              <a:rPr lang="hr-HR" sz="1800" dirty="0">
                <a:latin typeface="Kp-Regular"/>
              </a:rPr>
              <a:t>š</a:t>
            </a:r>
            <a:r>
              <a:rPr lang="en-GB" sz="1800" b="0" i="0" u="none" strike="noStrike" baseline="0" dirty="0" err="1">
                <a:latin typeface="Kp-Regular"/>
              </a:rPr>
              <a:t>tenje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>
                <a:latin typeface="Kp-Regular"/>
              </a:rPr>
              <a:t>Web </a:t>
            </a:r>
            <a:r>
              <a:rPr lang="en-GB" sz="1800" b="0" i="0" u="none" strike="noStrike" baseline="0" dirty="0" err="1">
                <a:latin typeface="Kp-Regular"/>
              </a:rPr>
              <a:t>aplikacija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responzivna</a:t>
            </a:r>
            <a:r>
              <a:rPr lang="en-GB" sz="1800" b="0" i="0" u="none" strike="noStrike" baseline="0" dirty="0">
                <a:latin typeface="Kp-Regular"/>
              </a:rPr>
              <a:t>, </a:t>
            </a:r>
            <a:r>
              <a:rPr lang="en-GB" sz="1800" b="0" i="0" u="none" strike="noStrike" baseline="0" dirty="0" err="1">
                <a:latin typeface="Kp-Regular"/>
              </a:rPr>
              <a:t>potrebno</a:t>
            </a:r>
            <a:r>
              <a:rPr lang="en-GB" sz="1800" b="0" i="0" u="none" strike="noStrike" baseline="0" dirty="0">
                <a:latin typeface="Kp-Regular"/>
              </a:rPr>
              <a:t> je </a:t>
            </a:r>
            <a:r>
              <a:rPr lang="en-GB" sz="1800" b="0" i="0" u="none" strike="noStrike" baseline="0" dirty="0" err="1">
                <a:latin typeface="Kp-Regular"/>
              </a:rPr>
              <a:t>uzeti</a:t>
            </a:r>
            <a:r>
              <a:rPr lang="en-GB" sz="1800" b="0" i="0" u="none" strike="noStrike" baseline="0" dirty="0">
                <a:latin typeface="Kp-Regular"/>
              </a:rPr>
              <a:t> u </a:t>
            </a:r>
            <a:r>
              <a:rPr lang="en-GB" sz="1800" b="0" i="0" u="none" strike="noStrike" baseline="0" dirty="0" err="1">
                <a:latin typeface="Kp-Regular"/>
              </a:rPr>
              <a:t>obzir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korisnike</a:t>
            </a:r>
            <a:r>
              <a:rPr lang="en-GB" sz="1800" b="0" i="0" u="none" strike="noStrike" baseline="0" dirty="0">
                <a:latin typeface="Kp-Regular"/>
              </a:rPr>
              <a:t> koji</a:t>
            </a:r>
            <a:r>
              <a:rPr lang="hr-HR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pristupaju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putem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mobilnih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uredaja</a:t>
            </a:r>
            <a:r>
              <a:rPr lang="en-GB" sz="1800" b="0" i="0" u="none" strike="noStrike" baseline="0" dirty="0">
                <a:latin typeface="Kp-Regular"/>
              </a:rPr>
              <a:t>, </a:t>
            </a:r>
            <a:r>
              <a:rPr lang="en-GB" sz="1800" b="0" i="0" u="none" strike="noStrike" baseline="0" dirty="0" err="1">
                <a:latin typeface="Kp-Regular"/>
              </a:rPr>
              <a:t>tableta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sl</a:t>
            </a:r>
            <a:r>
              <a:rPr lang="hr-HR" sz="1800" b="0" i="0" u="none" strike="noStrike" baseline="0" dirty="0">
                <a:latin typeface="Kp-Regular"/>
              </a:rPr>
              <a:t>.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Komunikacija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izmedu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korisnika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poslu</a:t>
            </a:r>
            <a:r>
              <a:rPr lang="hr-HR" sz="1800" dirty="0">
                <a:latin typeface="Kp-Regular"/>
              </a:rPr>
              <a:t>ž</a:t>
            </a:r>
            <a:r>
              <a:rPr lang="en-GB" sz="1800" b="0" i="0" u="none" strike="noStrike" baseline="0" dirty="0" err="1">
                <a:latin typeface="Kp-Regular"/>
              </a:rPr>
              <a:t>itelja</a:t>
            </a:r>
            <a:r>
              <a:rPr lang="en-GB" sz="1800" b="0" i="0" u="none" strike="noStrike" baseline="0" dirty="0">
                <a:latin typeface="Kp-Regular"/>
              </a:rPr>
              <a:t> mora </a:t>
            </a:r>
            <a:r>
              <a:rPr lang="en-GB" sz="1800" b="0" i="0" u="none" strike="noStrike" baseline="0" dirty="0" err="1">
                <a:latin typeface="Kp-Regular"/>
              </a:rPr>
              <a:t>biti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kriptirana</a:t>
            </a:r>
            <a:r>
              <a:rPr lang="en-GB" sz="1800" b="0" i="0" u="none" strike="noStrike" baseline="0" dirty="0">
                <a:latin typeface="Kp-Regular"/>
              </a:rPr>
              <a:t>, </a:t>
            </a:r>
            <a:r>
              <a:rPr lang="en-GB" sz="1800" b="0" i="0" u="none" strike="noStrike" baseline="0" dirty="0" err="1">
                <a:latin typeface="Kp-Regular"/>
              </a:rPr>
              <a:t>potrebno</a:t>
            </a:r>
            <a:r>
              <a:rPr lang="hr-HR" sz="180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implementirati</a:t>
            </a:r>
            <a:r>
              <a:rPr lang="en-GB" sz="1800" b="0" i="0" u="none" strike="noStrike" baseline="0" dirty="0">
                <a:latin typeface="Kp-Regular"/>
              </a:rPr>
              <a:t> SSL </a:t>
            </a:r>
            <a:r>
              <a:rPr lang="en-GB" sz="1800" b="0" i="0" u="none" strike="noStrike" baseline="0" dirty="0" err="1">
                <a:latin typeface="Kp-Regular"/>
              </a:rPr>
              <a:t>vezu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odnosno</a:t>
            </a:r>
            <a:r>
              <a:rPr lang="en-GB" sz="1800" b="0" i="0" u="none" strike="noStrike" baseline="0" dirty="0">
                <a:latin typeface="Kp-Regular"/>
              </a:rPr>
              <a:t> HTTPS </a:t>
            </a:r>
            <a:r>
              <a:rPr lang="en-GB" sz="1800" b="0" i="0" u="none" strike="noStrike" baseline="0" dirty="0" err="1">
                <a:latin typeface="Kp-Regular"/>
              </a:rPr>
              <a:t>protokol</a:t>
            </a:r>
            <a:endParaRPr lang="en-GB" sz="1800" b="0" i="0" u="none" strike="noStrike" baseline="0" dirty="0">
              <a:latin typeface="Kp-Regular"/>
            </a:endParaRPr>
          </a:p>
          <a:p>
            <a:pPr algn="l"/>
            <a:r>
              <a:rPr lang="fi-FI" sz="1800" b="0" i="0" u="none" strike="noStrike" baseline="0" dirty="0">
                <a:latin typeface="Kp-Regular"/>
              </a:rPr>
              <a:t>Iznenadni prekid rada sustava ne smije ugroziti unesene podatke korisnika</a:t>
            </a:r>
          </a:p>
          <a:p>
            <a:pPr algn="l"/>
            <a:r>
              <a:rPr lang="en-GB" sz="1800" b="0" i="0" u="none" strike="noStrike" baseline="0" dirty="0" err="1">
                <a:latin typeface="Kp-Regular"/>
              </a:rPr>
              <a:t>Neispravno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</a:t>
            </a:r>
            <a:r>
              <a:rPr lang="hr-HR" sz="1800" b="0" i="0" u="none" strike="noStrike" baseline="0" dirty="0">
                <a:latin typeface="Kp-Regular"/>
              </a:rPr>
              <a:t>š</a:t>
            </a:r>
            <a:r>
              <a:rPr lang="en-GB" sz="1800" b="0" i="0" u="none" strike="noStrike" baseline="0" dirty="0" err="1">
                <a:latin typeface="Kp-Regular"/>
              </a:rPr>
              <a:t>tenje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kog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GB" sz="1800" b="0" i="0" u="none" strike="noStrike" baseline="0" dirty="0" err="1">
                <a:latin typeface="Kp-Regular"/>
              </a:rPr>
              <a:t>elja</a:t>
            </a:r>
            <a:r>
              <a:rPr lang="en-GB" sz="1800" b="0" i="0" u="none" strike="noStrike" baseline="0" dirty="0">
                <a:latin typeface="Kp-Regular"/>
              </a:rPr>
              <a:t> ne </a:t>
            </a:r>
            <a:r>
              <a:rPr lang="en-GB" sz="1800" b="0" i="0" u="none" strike="noStrike" baseline="0" dirty="0" err="1">
                <a:latin typeface="Kp-Regular"/>
              </a:rPr>
              <a:t>smije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naru</a:t>
            </a:r>
            <a:r>
              <a:rPr lang="hr-HR" sz="1800" dirty="0">
                <a:latin typeface="Kp-Regular"/>
              </a:rPr>
              <a:t>š</a:t>
            </a:r>
            <a:r>
              <a:rPr lang="en-GB" sz="1800" b="0" i="0" u="none" strike="noStrike" baseline="0" dirty="0" err="1">
                <a:latin typeface="Kp-Regular"/>
              </a:rPr>
              <a:t>iti</a:t>
            </a:r>
            <a:r>
              <a:rPr lang="en-GB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funkcionalnost</a:t>
            </a:r>
            <a:r>
              <a:rPr lang="hr-HR" sz="1800" b="0" i="0" u="none" strike="noStrike" baseline="0" dirty="0">
                <a:latin typeface="Kp-Regular"/>
              </a:rPr>
              <a:t> </a:t>
            </a:r>
            <a:r>
              <a:rPr lang="en-GB" sz="1800" b="0" i="0" u="none" strike="noStrike" baseline="0" dirty="0" err="1">
                <a:latin typeface="Kp-Regular"/>
              </a:rPr>
              <a:t>sustava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02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 err="1"/>
              <a:t>Arhitektura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koju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koristimo</a:t>
            </a:r>
            <a:r>
              <a:rPr lang="en-GB" sz="2400" b="0" i="0" u="none" strike="noStrike" baseline="0" dirty="0"/>
              <a:t> se </a:t>
            </a:r>
            <a:r>
              <a:rPr lang="en-GB" sz="2400" b="0" i="0" u="none" strike="noStrike" baseline="0" dirty="0" err="1"/>
              <a:t>zasniva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na</a:t>
            </a:r>
            <a:r>
              <a:rPr lang="en-GB" sz="2400" b="0" i="0" u="none" strike="noStrike" baseline="0" dirty="0"/>
              <a:t> MVC (Model-View-Controller) </a:t>
            </a:r>
            <a:r>
              <a:rPr lang="en-GB" sz="2400" b="0" i="0" u="none" strike="noStrike" baseline="0" dirty="0" err="1"/>
              <a:t>konceptu</a:t>
            </a:r>
            <a:r>
              <a:rPr lang="en-GB" sz="2400" b="0" i="0" u="none" strike="noStrike" baseline="0" dirty="0"/>
              <a:t>,</a:t>
            </a:r>
            <a:r>
              <a:rPr lang="hr-HR" sz="2400" b="0" i="0" u="none" strike="noStrike" baseline="0" dirty="0"/>
              <a:t> </a:t>
            </a:r>
            <a:r>
              <a:rPr lang="pl-PL" sz="2400" b="0" i="0" u="none" strike="noStrike" baseline="0" dirty="0"/>
              <a:t>varijacije arhitekture zasnovane na događajima.</a:t>
            </a:r>
          </a:p>
          <a:p>
            <a:pPr algn="l"/>
            <a:r>
              <a:rPr lang="en-GB" sz="2400" b="0" i="0" u="none" strike="noStrike" baseline="0" dirty="0" err="1"/>
              <a:t>Cjelokupni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sustav</a:t>
            </a:r>
            <a:r>
              <a:rPr lang="en-GB" sz="2400" b="0" i="0" u="none" strike="noStrike" baseline="0" dirty="0"/>
              <a:t> se </a:t>
            </a:r>
            <a:r>
              <a:rPr lang="en-GB" sz="2400" b="0" i="0" u="none" strike="noStrike" baseline="0" dirty="0" err="1"/>
              <a:t>mo</a:t>
            </a:r>
            <a:r>
              <a:rPr lang="hr-HR" sz="2400" dirty="0"/>
              <a:t>ž</a:t>
            </a:r>
            <a:r>
              <a:rPr lang="en-GB" sz="2400" b="0" i="0" u="none" strike="noStrike" baseline="0" dirty="0"/>
              <a:t>e </a:t>
            </a:r>
            <a:r>
              <a:rPr lang="en-GB" sz="2400" b="0" i="0" u="none" strike="noStrike" baseline="0" dirty="0" err="1"/>
              <a:t>podijeliti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na</a:t>
            </a:r>
            <a:r>
              <a:rPr lang="en-GB" sz="2400" b="0" i="0" u="none" strike="noStrike" baseline="0" dirty="0"/>
              <a:t> </a:t>
            </a:r>
            <a:r>
              <a:rPr lang="hr-HR" sz="2400" b="0" i="0" u="none" strike="noStrike" baseline="0" dirty="0"/>
              <a:t>č</a:t>
            </a:r>
            <a:r>
              <a:rPr lang="en-GB" sz="2400" b="0" i="0" u="none" strike="noStrike" baseline="0" dirty="0" err="1"/>
              <a:t>etiri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glavne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komponente</a:t>
            </a:r>
            <a:r>
              <a:rPr lang="en-GB" sz="2400" b="0" i="0" u="none" strike="noStrike" baseline="0" dirty="0"/>
              <a:t>:</a:t>
            </a:r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Web </a:t>
            </a:r>
            <a:r>
              <a:rPr lang="en-GB" sz="2400" b="0" i="0" u="none" strike="noStrike" baseline="0" dirty="0" err="1"/>
              <a:t>preglednik</a:t>
            </a:r>
            <a:endParaRPr lang="en-GB" sz="2400" b="0" i="0" u="none" strike="noStrike" baseline="0" dirty="0"/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Web </a:t>
            </a:r>
            <a:r>
              <a:rPr lang="en-GB" sz="2400" b="0" i="0" u="none" strike="noStrike" baseline="0" dirty="0" err="1"/>
              <a:t>poslu</a:t>
            </a:r>
            <a:r>
              <a:rPr lang="hr-HR" sz="2400" dirty="0"/>
              <a:t>ž</a:t>
            </a:r>
            <a:r>
              <a:rPr lang="en-GB" sz="2400" b="0" i="0" u="none" strike="noStrike" baseline="0" dirty="0" err="1"/>
              <a:t>itelj</a:t>
            </a:r>
            <a:r>
              <a:rPr lang="en-GB" sz="2400" b="0" i="0" u="none" strike="noStrike" baseline="0" dirty="0"/>
              <a:t> (server)</a:t>
            </a:r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Web </a:t>
            </a:r>
            <a:r>
              <a:rPr lang="en-GB" sz="2400" b="0" i="0" u="none" strike="noStrike" baseline="0" dirty="0" err="1"/>
              <a:t>aplikaciju</a:t>
            </a:r>
            <a:endParaRPr lang="en-GB" sz="2400" b="0" i="0" u="none" strike="noStrike" baseline="0" dirty="0"/>
          </a:p>
          <a:p>
            <a:pPr marL="0" indent="0" algn="l">
              <a:buNone/>
            </a:pPr>
            <a:r>
              <a:rPr lang="hr-HR" sz="2400" b="0" i="0" u="none" strike="noStrike" baseline="0" dirty="0"/>
              <a:t>	</a:t>
            </a:r>
            <a:r>
              <a:rPr lang="en-GB" sz="2400" b="0" i="0" u="none" strike="noStrike" baseline="0" dirty="0"/>
              <a:t>• </a:t>
            </a:r>
            <a:r>
              <a:rPr lang="en-GB" sz="2400" b="0" i="0" u="none" strike="noStrike" baseline="0" dirty="0" err="1"/>
              <a:t>Bazu</a:t>
            </a:r>
            <a:r>
              <a:rPr lang="en-GB" sz="2400" b="0" i="0" u="none" strike="noStrike" baseline="0" dirty="0"/>
              <a:t> </a:t>
            </a:r>
            <a:r>
              <a:rPr lang="en-GB" sz="2400" b="0" i="0" u="none" strike="noStrike" baseline="0" dirty="0" err="1"/>
              <a:t>podataka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Dijagrami razreda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4A94E-4BBE-A407-F872-D46AD211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1" y="2227002"/>
            <a:ext cx="4463297" cy="268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366D7-0108-70B1-FE7E-B101A4DE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1" y="1595513"/>
            <a:ext cx="4232378" cy="39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Dijagrami razreda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79637-637D-67C6-CD59-B998145F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7" y="1982716"/>
            <a:ext cx="4475973" cy="3564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4C9C6F-2EAD-B7BE-3B38-8361D3BC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61" y="1982715"/>
            <a:ext cx="4018555" cy="35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487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0</TotalTime>
  <Words>655</Words>
  <Application>Microsoft Office PowerPoint</Application>
  <PresentationFormat>Prikaz na zaslonu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Franklin Gothic Book</vt:lpstr>
      <vt:lpstr>Kp-Regular</vt:lpstr>
      <vt:lpstr>Wingdings</vt:lpstr>
      <vt:lpstr>PROGI-template</vt:lpstr>
      <vt:lpstr>Nestali ljubimci A-Team</vt:lpstr>
      <vt:lpstr>Sadržaj</vt:lpstr>
      <vt:lpstr>Članovi tima</vt:lpstr>
      <vt:lpstr>Opis zadatka</vt:lpstr>
      <vt:lpstr>Funkcionalni zahtjevi</vt:lpstr>
      <vt:lpstr>Nefunkcionalni zahtjevi</vt:lpstr>
      <vt:lpstr>Arhitektura sustava</vt:lpstr>
      <vt:lpstr>Dijagrami razreda</vt:lpstr>
      <vt:lpstr>Dijagrami razreda</vt:lpstr>
      <vt:lpstr>Dijagram komponenti</vt:lpstr>
      <vt:lpstr>Dijagram razmještaja</vt:lpstr>
      <vt:lpstr>Ispitivanje sustava</vt:lpstr>
      <vt:lpstr>Korišteni alati i tehnologije</vt:lpstr>
      <vt:lpstr>Organizacija rada</vt:lpstr>
      <vt:lpstr>Raspodjela posla po članovima tima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Andrija Krklec</cp:lastModifiedBy>
  <cp:revision>25</cp:revision>
  <dcterms:created xsi:type="dcterms:W3CDTF">2016-01-18T13:10:52Z</dcterms:created>
  <dcterms:modified xsi:type="dcterms:W3CDTF">2024-01-21T16:59:14Z</dcterms:modified>
</cp:coreProperties>
</file>