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7"/>
  </p:notesMasterIdLst>
  <p:sldIdLst>
    <p:sldId id="280" r:id="rId3"/>
    <p:sldId id="281" r:id="rId4"/>
    <p:sldId id="257" r:id="rId5"/>
    <p:sldId id="258" r:id="rId6"/>
    <p:sldId id="259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62" r:id="rId16"/>
    <p:sldId id="263" r:id="rId17"/>
    <p:sldId id="270" r:id="rId18"/>
    <p:sldId id="271" r:id="rId19"/>
    <p:sldId id="272" r:id="rId20"/>
    <p:sldId id="273" r:id="rId21"/>
    <p:sldId id="275" r:id="rId22"/>
    <p:sldId id="274" r:id="rId23"/>
    <p:sldId id="276" r:id="rId24"/>
    <p:sldId id="278" r:id="rId25"/>
    <p:sldId id="279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" initials="b" lastIdx="1" clrIdx="0">
    <p:extLst>
      <p:ext uri="{19B8F6BF-5375-455C-9EA6-DF929625EA0E}">
        <p15:presenceInfo xmlns:p15="http://schemas.microsoft.com/office/powerpoint/2012/main" userId="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219" autoAdjust="0"/>
  </p:normalViewPr>
  <p:slideViewPr>
    <p:cSldViewPr snapToGrid="0">
      <p:cViewPr varScale="1">
        <p:scale>
          <a:sx n="55" d="100"/>
          <a:sy n="55" d="100"/>
        </p:scale>
        <p:origin x="10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F04B16-F035-4905-A6CF-89B447140A0A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878DA-5553-4B2D-961C-853944954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432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0878DA-5553-4B2D-961C-853944954F0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326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0878DA-5553-4B2D-961C-853944954F0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930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oracle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0878DA-5553-4B2D-961C-853944954F0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878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0878DA-5553-4B2D-961C-853944954F0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714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问题：后面的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bit</a:t>
            </a:r>
            <a:r>
              <a:rPr lang="zh-CN" altLang="en-US" dirty="0"/>
              <a:t>的去哪里了</a:t>
            </a:r>
            <a:endParaRPr lang="en-US" altLang="zh-CN" dirty="0"/>
          </a:p>
          <a:p>
            <a:r>
              <a:rPr lang="zh-CN" altLang="en-US" dirty="0"/>
              <a:t>私有表的问题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0878DA-5553-4B2D-961C-853944954F0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974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D7EADD-6D3A-4ABE-910E-33CEA2A98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3A1D4A-7DA6-4B27-B1E6-56801EB196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FAB83A-4EE6-4FE4-A5CF-BC8689648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1500-B923-4307-A390-7B08DA42D3D3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0562A3-EE7D-4415-949B-B74156E13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791AF5-9D2D-4F71-BFE9-EFAB4AA7A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4EBD-DB5C-45CB-982E-BCF8CB46F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876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9372C-C147-42D8-B804-FE6A4846E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C3CA22-18FF-44E0-9AEF-5447FD2FA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77F9F9-8407-4D05-9B67-A258C49A0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1500-B923-4307-A390-7B08DA42D3D3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7E71C1-341C-4A9E-AC16-6938A8DB3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796EE6-976A-45E4-9ECF-B6F542389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4EBD-DB5C-45CB-982E-BCF8CB46F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167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7A8146-C4DB-464B-98B8-48FF3113EC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BACFFA-72A8-4C45-8616-BF0CB60CE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1D4BDD-EB0A-41A3-A6A6-8E2CCD91A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1500-B923-4307-A390-7B08DA42D3D3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69146C-E319-4B8F-8FB9-034B8A533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8D6B8E-4CBE-4819-A98E-FEFCC9FF7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4EBD-DB5C-45CB-982E-BCF8CB46F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961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090054" y="1553944"/>
            <a:ext cx="8494718" cy="2316159"/>
          </a:xfrm>
          <a:prstGeom prst="rect">
            <a:avLst/>
          </a:prstGeom>
        </p:spPr>
        <p:txBody>
          <a:bodyPr anchor="b"/>
          <a:lstStyle>
            <a:lvl1pPr algn="l">
              <a:lnSpc>
                <a:spcPts val="5000"/>
              </a:lnSpc>
              <a:defRPr sz="36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单击此处编辑主标题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054" y="4195293"/>
            <a:ext cx="7748465" cy="120452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cxnSp>
        <p:nvCxnSpPr>
          <p:cNvPr id="16" name="直接连接符 15"/>
          <p:cNvCxnSpPr/>
          <p:nvPr userDrawn="1"/>
        </p:nvCxnSpPr>
        <p:spPr>
          <a:xfrm>
            <a:off x="1090054" y="4044373"/>
            <a:ext cx="7742381" cy="0"/>
          </a:xfrm>
          <a:prstGeom prst="line">
            <a:avLst/>
          </a:prstGeom>
          <a:ln w="28575">
            <a:solidFill>
              <a:srgbClr val="3C5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8901214" y="4044373"/>
            <a:ext cx="706195" cy="0"/>
          </a:xfrm>
          <a:prstGeom prst="line">
            <a:avLst/>
          </a:prstGeom>
          <a:ln w="28575">
            <a:solidFill>
              <a:srgbClr val="FF86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组合 128"/>
          <p:cNvGrpSpPr/>
          <p:nvPr userDrawn="1"/>
        </p:nvGrpSpPr>
        <p:grpSpPr>
          <a:xfrm>
            <a:off x="7700788" y="2391131"/>
            <a:ext cx="4491212" cy="4466869"/>
            <a:chOff x="6353175" y="1071683"/>
            <a:chExt cx="5941996" cy="5909790"/>
          </a:xfrm>
          <a:solidFill>
            <a:schemeClr val="bg1">
              <a:lumMod val="75000"/>
              <a:alpha val="50000"/>
            </a:schemeClr>
          </a:solidFill>
        </p:grpSpPr>
        <p:pic>
          <p:nvPicPr>
            <p:cNvPr id="130" name="图形 129"/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64116" y="1802365"/>
              <a:ext cx="465815" cy="353377"/>
            </a:xfrm>
            <a:prstGeom prst="rect">
              <a:avLst/>
            </a:prstGeom>
          </p:spPr>
        </p:pic>
        <p:pic>
          <p:nvPicPr>
            <p:cNvPr id="131" name="图形 130"/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75730" y="2988485"/>
              <a:ext cx="451780" cy="422154"/>
            </a:xfrm>
            <a:prstGeom prst="rect">
              <a:avLst/>
            </a:prstGeom>
          </p:spPr>
        </p:pic>
        <p:pic>
          <p:nvPicPr>
            <p:cNvPr id="132" name="图形 131"/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012405" y="4793122"/>
              <a:ext cx="574844" cy="451663"/>
            </a:xfrm>
            <a:prstGeom prst="rect">
              <a:avLst/>
            </a:prstGeom>
          </p:spPr>
        </p:pic>
        <p:pic>
          <p:nvPicPr>
            <p:cNvPr id="133" name="图形 132"/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81869" y="3661852"/>
              <a:ext cx="571500" cy="390525"/>
            </a:xfrm>
            <a:prstGeom prst="rect">
              <a:avLst/>
            </a:prstGeom>
          </p:spPr>
        </p:pic>
        <p:pic>
          <p:nvPicPr>
            <p:cNvPr id="134" name="图形 133"/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516493" y="3728191"/>
              <a:ext cx="314165" cy="254729"/>
            </a:xfrm>
            <a:prstGeom prst="rect">
              <a:avLst/>
            </a:prstGeom>
          </p:spPr>
        </p:pic>
        <p:pic>
          <p:nvPicPr>
            <p:cNvPr id="135" name="图形 134"/>
            <p:cNvPicPr>
              <a:picLocks noChangeAspect="1"/>
            </p:cNvPicPr>
            <p:nvPr userDrawn="1"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380925" y="5028238"/>
              <a:ext cx="283313" cy="256072"/>
            </a:xfrm>
            <a:prstGeom prst="rect">
              <a:avLst/>
            </a:prstGeom>
          </p:spPr>
        </p:pic>
        <p:grpSp>
          <p:nvGrpSpPr>
            <p:cNvPr id="136" name="组合 135"/>
            <p:cNvGrpSpPr/>
            <p:nvPr userDrawn="1"/>
          </p:nvGrpSpPr>
          <p:grpSpPr>
            <a:xfrm>
              <a:off x="6353175" y="1071683"/>
              <a:ext cx="5941996" cy="5909790"/>
              <a:chOff x="3776558" y="-12472"/>
              <a:chExt cx="5235081" cy="5206706"/>
            </a:xfrm>
            <a:grpFill/>
          </p:grpSpPr>
          <p:sp>
            <p:nvSpPr>
              <p:cNvPr id="146" name="AutoShape 12"/>
              <p:cNvSpPr/>
              <p:nvPr/>
            </p:nvSpPr>
            <p:spPr bwMode="auto">
              <a:xfrm>
                <a:off x="8110751" y="4931771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5" y="20329"/>
                      <a:pt x="20329" y="16055"/>
                      <a:pt x="20329" y="10800"/>
                    </a:cubicBezTo>
                    <a:cubicBezTo>
                      <a:pt x="20329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47" name="AutoShape 13"/>
              <p:cNvSpPr/>
              <p:nvPr/>
            </p:nvSpPr>
            <p:spPr bwMode="auto">
              <a:xfrm>
                <a:off x="8344840" y="4392656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5" y="20329"/>
                      <a:pt x="20329" y="16055"/>
                      <a:pt x="20329" y="10800"/>
                    </a:cubicBezTo>
                    <a:cubicBezTo>
                      <a:pt x="20329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48" name="AutoShape 16"/>
              <p:cNvSpPr/>
              <p:nvPr/>
            </p:nvSpPr>
            <p:spPr bwMode="auto">
              <a:xfrm>
                <a:off x="3960992" y="2995216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6" y="1270"/>
                      <a:pt x="1271" y="5545"/>
                      <a:pt x="1271" y="10799"/>
                    </a:cubicBezTo>
                    <a:cubicBezTo>
                      <a:pt x="1271" y="16053"/>
                      <a:pt x="5546" y="20329"/>
                      <a:pt x="10800" y="20329"/>
                    </a:cubicBezTo>
                    <a:cubicBezTo>
                      <a:pt x="16055" y="20329"/>
                      <a:pt x="20330" y="16053"/>
                      <a:pt x="20330" y="10799"/>
                    </a:cubicBezTo>
                    <a:cubicBezTo>
                      <a:pt x="20329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49" name="AutoShape 18"/>
              <p:cNvSpPr/>
              <p:nvPr/>
            </p:nvSpPr>
            <p:spPr bwMode="auto">
              <a:xfrm>
                <a:off x="6096167" y="923884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5"/>
                      <a:pt x="5545" y="20330"/>
                      <a:pt x="10800" y="20330"/>
                    </a:cubicBezTo>
                    <a:cubicBezTo>
                      <a:pt x="16055" y="20330"/>
                      <a:pt x="20329" y="16055"/>
                      <a:pt x="20329" y="10800"/>
                    </a:cubicBezTo>
                    <a:cubicBezTo>
                      <a:pt x="20329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0" name="AutoShape 21"/>
              <p:cNvSpPr/>
              <p:nvPr/>
            </p:nvSpPr>
            <p:spPr bwMode="auto">
              <a:xfrm>
                <a:off x="6472128" y="3945759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6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4"/>
                      <a:pt x="5545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1" name="AutoShape 22"/>
              <p:cNvSpPr/>
              <p:nvPr/>
            </p:nvSpPr>
            <p:spPr bwMode="auto">
              <a:xfrm>
                <a:off x="8614396" y="3321522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6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4"/>
                      <a:pt x="5545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2" name="AutoShape 24"/>
              <p:cNvSpPr/>
              <p:nvPr/>
            </p:nvSpPr>
            <p:spPr bwMode="auto">
              <a:xfrm>
                <a:off x="7451045" y="30090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1" y="5545"/>
                      <a:pt x="1271" y="10800"/>
                    </a:cubicBezTo>
                    <a:cubicBezTo>
                      <a:pt x="1271" y="16054"/>
                      <a:pt x="5545" y="20329"/>
                      <a:pt x="10800" y="20329"/>
                    </a:cubicBezTo>
                    <a:cubicBezTo>
                      <a:pt x="16055" y="20329"/>
                      <a:pt x="20330" y="16054"/>
                      <a:pt x="20330" y="10800"/>
                    </a:cubicBezTo>
                    <a:cubicBezTo>
                      <a:pt x="20330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3" name="AutoShape 25"/>
              <p:cNvSpPr/>
              <p:nvPr/>
            </p:nvSpPr>
            <p:spPr bwMode="auto">
              <a:xfrm>
                <a:off x="5911733" y="2654722"/>
                <a:ext cx="1027686" cy="666798"/>
              </a:xfrm>
              <a:custGeom>
                <a:avLst/>
                <a:gdLst/>
                <a:ahLst/>
                <a:cxnLst/>
                <a:rect l="0" t="0" r="r" b="b"/>
                <a:pathLst>
                  <a:path w="21538" h="21552">
                    <a:moveTo>
                      <a:pt x="21315" y="21552"/>
                    </a:moveTo>
                    <a:cubicBezTo>
                      <a:pt x="21274" y="21552"/>
                      <a:pt x="21232" y="21535"/>
                      <a:pt x="21195" y="21498"/>
                    </a:cubicBezTo>
                    <a:lnTo>
                      <a:pt x="103" y="634"/>
                    </a:lnTo>
                    <a:cubicBezTo>
                      <a:pt x="-1" y="532"/>
                      <a:pt x="-31" y="319"/>
                      <a:pt x="35" y="159"/>
                    </a:cubicBezTo>
                    <a:cubicBezTo>
                      <a:pt x="102" y="-1"/>
                      <a:pt x="239" y="-48"/>
                      <a:pt x="343" y="55"/>
                    </a:cubicBezTo>
                    <a:lnTo>
                      <a:pt x="21435" y="20919"/>
                    </a:lnTo>
                    <a:cubicBezTo>
                      <a:pt x="21539" y="21021"/>
                      <a:pt x="21569" y="21234"/>
                      <a:pt x="21503" y="21394"/>
                    </a:cubicBezTo>
                    <a:cubicBezTo>
                      <a:pt x="21460" y="21496"/>
                      <a:pt x="21388" y="21552"/>
                      <a:pt x="21315" y="21552"/>
                    </a:cubicBezTo>
                    <a:close/>
                    <a:moveTo>
                      <a:pt x="21315" y="2155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4" name="AutoShape 29"/>
              <p:cNvSpPr/>
              <p:nvPr/>
            </p:nvSpPr>
            <p:spPr bwMode="auto">
              <a:xfrm>
                <a:off x="6301881" y="1597776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5" name="AutoShape 30"/>
              <p:cNvSpPr/>
              <p:nvPr/>
            </p:nvSpPr>
            <p:spPr bwMode="auto">
              <a:xfrm>
                <a:off x="8082375" y="3740044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6" name="AutoShape 31"/>
              <p:cNvSpPr/>
              <p:nvPr/>
            </p:nvSpPr>
            <p:spPr bwMode="auto">
              <a:xfrm>
                <a:off x="4627790" y="2449009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7" name="AutoShape 34"/>
              <p:cNvSpPr/>
              <p:nvPr/>
            </p:nvSpPr>
            <p:spPr bwMode="auto">
              <a:xfrm>
                <a:off x="3776558" y="3442113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8" name="AutoShape 35"/>
              <p:cNvSpPr/>
              <p:nvPr/>
            </p:nvSpPr>
            <p:spPr bwMode="auto">
              <a:xfrm>
                <a:off x="6046512" y="3200930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9"/>
                      <a:pt x="2817" y="10800"/>
                    </a:cubicBezTo>
                    <a:cubicBezTo>
                      <a:pt x="2817" y="15201"/>
                      <a:pt x="6398" y="18783"/>
                      <a:pt x="10800" y="18783"/>
                    </a:cubicBezTo>
                    <a:cubicBezTo>
                      <a:pt x="15202" y="18783"/>
                      <a:pt x="18783" y="15201"/>
                      <a:pt x="18783" y="10800"/>
                    </a:cubicBezTo>
                    <a:cubicBezTo>
                      <a:pt x="18783" y="6399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9" name="AutoShape 36"/>
              <p:cNvSpPr/>
              <p:nvPr/>
            </p:nvSpPr>
            <p:spPr bwMode="auto">
              <a:xfrm>
                <a:off x="5769861" y="1505559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0" name="AutoShape 38"/>
              <p:cNvSpPr/>
              <p:nvPr/>
            </p:nvSpPr>
            <p:spPr bwMode="auto">
              <a:xfrm>
                <a:off x="8848486" y="2959748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9"/>
                      <a:pt x="2817" y="10800"/>
                    </a:cubicBezTo>
                    <a:cubicBezTo>
                      <a:pt x="2817" y="15201"/>
                      <a:pt x="6398" y="18783"/>
                      <a:pt x="10800" y="18783"/>
                    </a:cubicBezTo>
                    <a:cubicBezTo>
                      <a:pt x="15201" y="18783"/>
                      <a:pt x="18783" y="15201"/>
                      <a:pt x="18783" y="10800"/>
                    </a:cubicBezTo>
                    <a:cubicBezTo>
                      <a:pt x="18783" y="6399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1" name="AutoShape 39"/>
              <p:cNvSpPr/>
              <p:nvPr/>
            </p:nvSpPr>
            <p:spPr bwMode="auto">
              <a:xfrm>
                <a:off x="8813017" y="1512653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2" name="AutoShape 41"/>
              <p:cNvSpPr/>
              <p:nvPr/>
            </p:nvSpPr>
            <p:spPr bwMode="auto">
              <a:xfrm>
                <a:off x="6819714" y="15902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3" name="AutoShape 42"/>
              <p:cNvSpPr/>
              <p:nvPr/>
            </p:nvSpPr>
            <p:spPr bwMode="auto">
              <a:xfrm>
                <a:off x="7153114" y="4974332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4" name="AutoShape 43"/>
              <p:cNvSpPr/>
              <p:nvPr/>
            </p:nvSpPr>
            <p:spPr bwMode="auto">
              <a:xfrm>
                <a:off x="5720205" y="4612558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5" name="AutoShape 44"/>
              <p:cNvSpPr/>
              <p:nvPr/>
            </p:nvSpPr>
            <p:spPr bwMode="auto">
              <a:xfrm>
                <a:off x="3925524" y="4130193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6" name="AutoShape 46"/>
              <p:cNvSpPr/>
              <p:nvPr/>
            </p:nvSpPr>
            <p:spPr bwMode="auto">
              <a:xfrm>
                <a:off x="8408681" y="-12472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7" name="AutoShape 47"/>
              <p:cNvSpPr/>
              <p:nvPr/>
            </p:nvSpPr>
            <p:spPr bwMode="auto">
              <a:xfrm>
                <a:off x="7692228" y="1065755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8" name="AutoShape 48"/>
              <p:cNvSpPr/>
              <p:nvPr/>
            </p:nvSpPr>
            <p:spPr bwMode="auto">
              <a:xfrm>
                <a:off x="8642770" y="2285856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9" name="AutoShape 49"/>
              <p:cNvSpPr/>
              <p:nvPr/>
            </p:nvSpPr>
            <p:spPr bwMode="auto">
              <a:xfrm>
                <a:off x="5847891" y="1725461"/>
                <a:ext cx="503646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488" h="21532">
                    <a:moveTo>
                      <a:pt x="454" y="21532"/>
                    </a:moveTo>
                    <a:cubicBezTo>
                      <a:pt x="323" y="21532"/>
                      <a:pt x="193" y="21464"/>
                      <a:pt x="103" y="21333"/>
                    </a:cubicBezTo>
                    <a:cubicBezTo>
                      <a:pt x="-56" y="21099"/>
                      <a:pt x="-28" y="20754"/>
                      <a:pt x="165" y="20562"/>
                    </a:cubicBezTo>
                    <a:lnTo>
                      <a:pt x="20746" y="125"/>
                    </a:lnTo>
                    <a:cubicBezTo>
                      <a:pt x="20939" y="-68"/>
                      <a:pt x="21225" y="-34"/>
                      <a:pt x="21385" y="199"/>
                    </a:cubicBezTo>
                    <a:cubicBezTo>
                      <a:pt x="21544" y="433"/>
                      <a:pt x="21516" y="778"/>
                      <a:pt x="21323" y="970"/>
                    </a:cubicBezTo>
                    <a:lnTo>
                      <a:pt x="742" y="21407"/>
                    </a:lnTo>
                    <a:cubicBezTo>
                      <a:pt x="658" y="21491"/>
                      <a:pt x="556" y="21532"/>
                      <a:pt x="454" y="21532"/>
                    </a:cubicBezTo>
                    <a:close/>
                    <a:moveTo>
                      <a:pt x="454" y="2153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0" name="AutoShape 50"/>
              <p:cNvSpPr/>
              <p:nvPr/>
            </p:nvSpPr>
            <p:spPr bwMode="auto">
              <a:xfrm>
                <a:off x="6429566" y="1009006"/>
                <a:ext cx="516947" cy="630444"/>
              </a:xfrm>
              <a:custGeom>
                <a:avLst/>
                <a:gdLst/>
                <a:ahLst/>
                <a:cxnLst/>
                <a:rect l="0" t="0" r="r" b="b"/>
                <a:pathLst>
                  <a:path w="21490" h="21555">
                    <a:moveTo>
                      <a:pt x="441" y="21555"/>
                    </a:moveTo>
                    <a:cubicBezTo>
                      <a:pt x="343" y="21555"/>
                      <a:pt x="244" y="21528"/>
                      <a:pt x="163" y="21474"/>
                    </a:cubicBezTo>
                    <a:cubicBezTo>
                      <a:pt x="-27" y="21347"/>
                      <a:pt x="-55" y="21118"/>
                      <a:pt x="99" y="20963"/>
                    </a:cubicBezTo>
                    <a:lnTo>
                      <a:pt x="20706" y="134"/>
                    </a:lnTo>
                    <a:cubicBezTo>
                      <a:pt x="20860" y="-22"/>
                      <a:pt x="21138" y="-45"/>
                      <a:pt x="21327" y="81"/>
                    </a:cubicBezTo>
                    <a:cubicBezTo>
                      <a:pt x="21516" y="208"/>
                      <a:pt x="21545" y="437"/>
                      <a:pt x="21391" y="592"/>
                    </a:cubicBezTo>
                    <a:lnTo>
                      <a:pt x="784" y="21421"/>
                    </a:lnTo>
                    <a:cubicBezTo>
                      <a:pt x="697" y="21509"/>
                      <a:pt x="569" y="21555"/>
                      <a:pt x="441" y="21555"/>
                    </a:cubicBezTo>
                    <a:close/>
                    <a:moveTo>
                      <a:pt x="441" y="21555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1" name="AutoShape 51"/>
              <p:cNvSpPr/>
              <p:nvPr/>
            </p:nvSpPr>
            <p:spPr bwMode="auto">
              <a:xfrm>
                <a:off x="6003950" y="2392260"/>
                <a:ext cx="486799" cy="6295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64" y="0"/>
                    </a:moveTo>
                    <a:lnTo>
                      <a:pt x="21600" y="16821"/>
                    </a:lnTo>
                    <a:lnTo>
                      <a:pt x="21536" y="21600"/>
                    </a:lnTo>
                    <a:lnTo>
                      <a:pt x="0" y="4779"/>
                    </a:lnTo>
                    <a:close/>
                    <a:moveTo>
                      <a:pt x="6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2" name="AutoShape 52"/>
              <p:cNvSpPr/>
              <p:nvPr/>
            </p:nvSpPr>
            <p:spPr bwMode="auto">
              <a:xfrm>
                <a:off x="6415379" y="1746742"/>
                <a:ext cx="204828" cy="52404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082" y="21600"/>
                    </a:moveTo>
                    <a:lnTo>
                      <a:pt x="0" y="195"/>
                    </a:lnTo>
                    <a:lnTo>
                      <a:pt x="1517" y="0"/>
                    </a:lnTo>
                    <a:lnTo>
                      <a:pt x="21600" y="21405"/>
                    </a:lnTo>
                    <a:close/>
                    <a:moveTo>
                      <a:pt x="20082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3" name="AutoShape 53"/>
              <p:cNvSpPr/>
              <p:nvPr/>
            </p:nvSpPr>
            <p:spPr bwMode="auto">
              <a:xfrm>
                <a:off x="6876463" y="1973737"/>
                <a:ext cx="553301" cy="37330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295" y="0"/>
                    </a:moveTo>
                    <a:lnTo>
                      <a:pt x="21600" y="684"/>
                    </a:lnTo>
                    <a:lnTo>
                      <a:pt x="305" y="21600"/>
                    </a:lnTo>
                    <a:lnTo>
                      <a:pt x="0" y="20916"/>
                    </a:lnTo>
                    <a:close/>
                    <a:moveTo>
                      <a:pt x="2129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4" name="AutoShape 54"/>
              <p:cNvSpPr/>
              <p:nvPr/>
            </p:nvSpPr>
            <p:spPr bwMode="auto">
              <a:xfrm>
                <a:off x="6351536" y="852948"/>
                <a:ext cx="458425" cy="176454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374" y="0"/>
                    </a:moveTo>
                    <a:lnTo>
                      <a:pt x="21600" y="1634"/>
                    </a:lnTo>
                    <a:lnTo>
                      <a:pt x="226" y="21600"/>
                    </a:lnTo>
                    <a:lnTo>
                      <a:pt x="0" y="19966"/>
                    </a:lnTo>
                    <a:close/>
                    <a:moveTo>
                      <a:pt x="2137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5" name="AutoShape 55"/>
              <p:cNvSpPr/>
              <p:nvPr/>
            </p:nvSpPr>
            <p:spPr bwMode="auto">
              <a:xfrm>
                <a:off x="7230257" y="249991"/>
                <a:ext cx="266010" cy="29261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743" y="0"/>
                    </a:moveTo>
                    <a:lnTo>
                      <a:pt x="21600" y="699"/>
                    </a:lnTo>
                    <a:lnTo>
                      <a:pt x="857" y="21600"/>
                    </a:lnTo>
                    <a:lnTo>
                      <a:pt x="0" y="20901"/>
                    </a:lnTo>
                    <a:close/>
                    <a:moveTo>
                      <a:pt x="20743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6" name="AutoShape 56"/>
              <p:cNvSpPr/>
              <p:nvPr/>
            </p:nvSpPr>
            <p:spPr bwMode="auto">
              <a:xfrm>
                <a:off x="7351735" y="604671"/>
                <a:ext cx="641971" cy="14807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0" y="21600"/>
                    </a:moveTo>
                    <a:lnTo>
                      <a:pt x="0" y="19584"/>
                    </a:lnTo>
                    <a:lnTo>
                      <a:pt x="21501" y="0"/>
                    </a:lnTo>
                    <a:lnTo>
                      <a:pt x="21600" y="2016"/>
                    </a:lnTo>
                    <a:close/>
                    <a:moveTo>
                      <a:pt x="100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7" name="AutoShape 57"/>
              <p:cNvSpPr/>
              <p:nvPr/>
            </p:nvSpPr>
            <p:spPr bwMode="auto">
              <a:xfrm>
                <a:off x="5627989" y="2817875"/>
                <a:ext cx="61183" cy="93724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4950" y="0"/>
                    </a:moveTo>
                    <a:lnTo>
                      <a:pt x="21600" y="21583"/>
                    </a:lnTo>
                    <a:lnTo>
                      <a:pt x="16650" y="21600"/>
                    </a:lnTo>
                    <a:lnTo>
                      <a:pt x="0" y="17"/>
                    </a:lnTo>
                    <a:close/>
                    <a:moveTo>
                      <a:pt x="4950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8" name="AutoShape 58"/>
              <p:cNvSpPr/>
              <p:nvPr/>
            </p:nvSpPr>
            <p:spPr bwMode="auto">
              <a:xfrm>
                <a:off x="4975378" y="3676203"/>
                <a:ext cx="481479" cy="24650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81" y="0"/>
                    </a:moveTo>
                    <a:lnTo>
                      <a:pt x="21600" y="20486"/>
                    </a:lnTo>
                    <a:lnTo>
                      <a:pt x="21319" y="21600"/>
                    </a:lnTo>
                    <a:lnTo>
                      <a:pt x="0" y="1114"/>
                    </a:lnTo>
                    <a:close/>
                    <a:moveTo>
                      <a:pt x="28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9" name="AutoShape 59"/>
              <p:cNvSpPr/>
              <p:nvPr/>
            </p:nvSpPr>
            <p:spPr bwMode="auto">
              <a:xfrm>
                <a:off x="4187987" y="3179649"/>
                <a:ext cx="453991" cy="29527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361" y="0"/>
                    </a:moveTo>
                    <a:lnTo>
                      <a:pt x="21600" y="20726"/>
                    </a:lnTo>
                    <a:lnTo>
                      <a:pt x="21239" y="21600"/>
                    </a:lnTo>
                    <a:lnTo>
                      <a:pt x="0" y="874"/>
                    </a:lnTo>
                    <a:close/>
                    <a:moveTo>
                      <a:pt x="36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0" name="AutoShape 60"/>
              <p:cNvSpPr/>
              <p:nvPr/>
            </p:nvSpPr>
            <p:spPr bwMode="auto">
              <a:xfrm>
                <a:off x="5110156" y="4243691"/>
                <a:ext cx="421183" cy="44867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069" y="0"/>
                    </a:moveTo>
                    <a:lnTo>
                      <a:pt x="21600" y="466"/>
                    </a:lnTo>
                    <a:lnTo>
                      <a:pt x="531" y="21600"/>
                    </a:lnTo>
                    <a:lnTo>
                      <a:pt x="0" y="21134"/>
                    </a:lnTo>
                    <a:close/>
                    <a:moveTo>
                      <a:pt x="21069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1" name="AutoShape 61"/>
              <p:cNvSpPr/>
              <p:nvPr/>
            </p:nvSpPr>
            <p:spPr bwMode="auto">
              <a:xfrm>
                <a:off x="4414983" y="3789700"/>
                <a:ext cx="345812" cy="7164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821" y="21600"/>
                    </a:moveTo>
                    <a:lnTo>
                      <a:pt x="0" y="21421"/>
                    </a:lnTo>
                    <a:lnTo>
                      <a:pt x="20779" y="0"/>
                    </a:lnTo>
                    <a:lnTo>
                      <a:pt x="21600" y="179"/>
                    </a:lnTo>
                    <a:close/>
                    <a:moveTo>
                      <a:pt x="821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2" name="AutoShape 62"/>
              <p:cNvSpPr/>
              <p:nvPr/>
            </p:nvSpPr>
            <p:spPr bwMode="auto">
              <a:xfrm>
                <a:off x="4464638" y="4640933"/>
                <a:ext cx="323646" cy="13300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334" y="0"/>
                    </a:moveTo>
                    <a:lnTo>
                      <a:pt x="21600" y="19458"/>
                    </a:lnTo>
                    <a:lnTo>
                      <a:pt x="21266" y="21600"/>
                    </a:lnTo>
                    <a:lnTo>
                      <a:pt x="0" y="2142"/>
                    </a:lnTo>
                    <a:close/>
                    <a:moveTo>
                      <a:pt x="33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3" name="AutoShape 63"/>
              <p:cNvSpPr/>
              <p:nvPr/>
            </p:nvSpPr>
            <p:spPr bwMode="auto">
              <a:xfrm>
                <a:off x="7351735" y="3881917"/>
                <a:ext cx="197735" cy="55773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469" y="0"/>
                    </a:moveTo>
                    <a:lnTo>
                      <a:pt x="21600" y="21426"/>
                    </a:lnTo>
                    <a:lnTo>
                      <a:pt x="20131" y="21600"/>
                    </a:lnTo>
                    <a:lnTo>
                      <a:pt x="0" y="174"/>
                    </a:lnTo>
                    <a:close/>
                    <a:moveTo>
                      <a:pt x="1469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4" name="AutoShape 64"/>
              <p:cNvSpPr/>
              <p:nvPr/>
            </p:nvSpPr>
            <p:spPr bwMode="auto">
              <a:xfrm>
                <a:off x="7805726" y="4513248"/>
                <a:ext cx="540888" cy="851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25" y="0"/>
                    </a:moveTo>
                    <a:lnTo>
                      <a:pt x="21600" y="3585"/>
                    </a:lnTo>
                    <a:lnTo>
                      <a:pt x="75" y="21600"/>
                    </a:lnTo>
                    <a:lnTo>
                      <a:pt x="0" y="18015"/>
                    </a:lnTo>
                    <a:close/>
                    <a:moveTo>
                      <a:pt x="2152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5" name="AutoShape 65"/>
              <p:cNvSpPr/>
              <p:nvPr/>
            </p:nvSpPr>
            <p:spPr bwMode="auto">
              <a:xfrm>
                <a:off x="7791539" y="4726055"/>
                <a:ext cx="357341" cy="26601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517" y="0"/>
                    </a:moveTo>
                    <a:lnTo>
                      <a:pt x="21600" y="20647"/>
                    </a:lnTo>
                    <a:lnTo>
                      <a:pt x="21083" y="21600"/>
                    </a:lnTo>
                    <a:lnTo>
                      <a:pt x="0" y="953"/>
                    </a:lnTo>
                    <a:close/>
                    <a:moveTo>
                      <a:pt x="517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6" name="AutoShape 66"/>
              <p:cNvSpPr/>
              <p:nvPr/>
            </p:nvSpPr>
            <p:spPr bwMode="auto">
              <a:xfrm>
                <a:off x="6926119" y="4648026"/>
                <a:ext cx="491232" cy="8423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11" y="0"/>
                    </a:moveTo>
                    <a:lnTo>
                      <a:pt x="21600" y="3564"/>
                    </a:lnTo>
                    <a:lnTo>
                      <a:pt x="89" y="21600"/>
                    </a:lnTo>
                    <a:lnTo>
                      <a:pt x="0" y="18036"/>
                    </a:lnTo>
                    <a:close/>
                    <a:moveTo>
                      <a:pt x="2151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7" name="AutoShape 67"/>
              <p:cNvSpPr/>
              <p:nvPr/>
            </p:nvSpPr>
            <p:spPr bwMode="auto">
              <a:xfrm>
                <a:off x="7557450" y="3186743"/>
                <a:ext cx="407882" cy="13389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385" y="0"/>
                    </a:moveTo>
                    <a:lnTo>
                      <a:pt x="21600" y="2186"/>
                    </a:lnTo>
                    <a:lnTo>
                      <a:pt x="215" y="21600"/>
                    </a:lnTo>
                    <a:lnTo>
                      <a:pt x="0" y="19414"/>
                    </a:lnTo>
                    <a:close/>
                    <a:moveTo>
                      <a:pt x="2138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8" name="AutoShape 68"/>
              <p:cNvSpPr/>
              <p:nvPr/>
            </p:nvSpPr>
            <p:spPr bwMode="auto">
              <a:xfrm>
                <a:off x="7954691" y="1738762"/>
                <a:ext cx="465518" cy="4965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50" y="0"/>
                    </a:moveTo>
                    <a:lnTo>
                      <a:pt x="21600" y="6154"/>
                    </a:lnTo>
                    <a:lnTo>
                      <a:pt x="50" y="21600"/>
                    </a:lnTo>
                    <a:lnTo>
                      <a:pt x="0" y="15446"/>
                    </a:lnTo>
                    <a:close/>
                    <a:moveTo>
                      <a:pt x="21550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9" name="AutoShape 69"/>
              <p:cNvSpPr/>
              <p:nvPr/>
            </p:nvSpPr>
            <p:spPr bwMode="auto">
              <a:xfrm>
                <a:off x="7316267" y="2136890"/>
                <a:ext cx="324533" cy="101793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699" y="0"/>
                    </a:moveTo>
                    <a:lnTo>
                      <a:pt x="21600" y="88"/>
                    </a:lnTo>
                    <a:lnTo>
                      <a:pt x="901" y="21600"/>
                    </a:lnTo>
                    <a:lnTo>
                      <a:pt x="0" y="21512"/>
                    </a:lnTo>
                    <a:close/>
                    <a:moveTo>
                      <a:pt x="20699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0" name="AutoShape 71"/>
              <p:cNvSpPr/>
              <p:nvPr/>
            </p:nvSpPr>
            <p:spPr bwMode="auto">
              <a:xfrm>
                <a:off x="8082376" y="3271867"/>
                <a:ext cx="91330" cy="48147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8316" y="21600"/>
                    </a:moveTo>
                    <a:lnTo>
                      <a:pt x="0" y="109"/>
                    </a:lnTo>
                    <a:lnTo>
                      <a:pt x="3284" y="0"/>
                    </a:lnTo>
                    <a:lnTo>
                      <a:pt x="21600" y="21491"/>
                    </a:lnTo>
                    <a:close/>
                    <a:moveTo>
                      <a:pt x="18316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1" name="AutoShape 72"/>
              <p:cNvSpPr/>
              <p:nvPr/>
            </p:nvSpPr>
            <p:spPr bwMode="auto">
              <a:xfrm>
                <a:off x="7727696" y="3881917"/>
                <a:ext cx="394582" cy="57458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956" y="0"/>
                    </a:moveTo>
                    <a:lnTo>
                      <a:pt x="21600" y="298"/>
                    </a:lnTo>
                    <a:lnTo>
                      <a:pt x="644" y="21600"/>
                    </a:lnTo>
                    <a:lnTo>
                      <a:pt x="0" y="21302"/>
                    </a:lnTo>
                    <a:close/>
                    <a:moveTo>
                      <a:pt x="20956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2" name="AutoShape 73"/>
              <p:cNvSpPr/>
              <p:nvPr/>
            </p:nvSpPr>
            <p:spPr bwMode="auto">
              <a:xfrm>
                <a:off x="7805726" y="674721"/>
                <a:ext cx="283744" cy="419408"/>
              </a:xfrm>
              <a:custGeom>
                <a:avLst/>
                <a:gdLst/>
                <a:ahLst/>
                <a:cxnLst/>
                <a:rect l="0" t="0" r="r" b="b"/>
                <a:pathLst>
                  <a:path w="21378" h="21524">
                    <a:moveTo>
                      <a:pt x="801" y="21524"/>
                    </a:moveTo>
                    <a:cubicBezTo>
                      <a:pt x="650" y="21524"/>
                      <a:pt x="496" y="21495"/>
                      <a:pt x="360" y="21433"/>
                    </a:cubicBezTo>
                    <a:cubicBezTo>
                      <a:pt x="-10" y="21266"/>
                      <a:pt x="-111" y="20927"/>
                      <a:pt x="133" y="20675"/>
                    </a:cubicBezTo>
                    <a:lnTo>
                      <a:pt x="19907" y="246"/>
                    </a:lnTo>
                    <a:cubicBezTo>
                      <a:pt x="20152" y="-7"/>
                      <a:pt x="20649" y="-76"/>
                      <a:pt x="21018" y="91"/>
                    </a:cubicBezTo>
                    <a:cubicBezTo>
                      <a:pt x="21387" y="257"/>
                      <a:pt x="21489" y="597"/>
                      <a:pt x="21245" y="849"/>
                    </a:cubicBezTo>
                    <a:lnTo>
                      <a:pt x="1471" y="21278"/>
                    </a:lnTo>
                    <a:cubicBezTo>
                      <a:pt x="1316" y="21438"/>
                      <a:pt x="1061" y="21524"/>
                      <a:pt x="801" y="21524"/>
                    </a:cubicBezTo>
                    <a:close/>
                    <a:moveTo>
                      <a:pt x="801" y="2152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3" name="AutoShape 74"/>
              <p:cNvSpPr/>
              <p:nvPr/>
            </p:nvSpPr>
            <p:spPr bwMode="auto">
              <a:xfrm>
                <a:off x="7309173" y="930978"/>
                <a:ext cx="397242" cy="191527"/>
              </a:xfrm>
              <a:custGeom>
                <a:avLst/>
                <a:gdLst/>
                <a:ahLst/>
                <a:cxnLst/>
                <a:rect l="0" t="0" r="r" b="b"/>
                <a:pathLst>
                  <a:path w="21441" h="21434">
                    <a:moveTo>
                      <a:pt x="20866" y="21434"/>
                    </a:moveTo>
                    <a:cubicBezTo>
                      <a:pt x="20786" y="21434"/>
                      <a:pt x="20706" y="21400"/>
                      <a:pt x="20629" y="21328"/>
                    </a:cubicBezTo>
                    <a:lnTo>
                      <a:pt x="337" y="2276"/>
                    </a:lnTo>
                    <a:cubicBezTo>
                      <a:pt x="48" y="2005"/>
                      <a:pt x="-80" y="1299"/>
                      <a:pt x="51" y="700"/>
                    </a:cubicBezTo>
                    <a:cubicBezTo>
                      <a:pt x="182" y="101"/>
                      <a:pt x="521" y="-166"/>
                      <a:pt x="811" y="107"/>
                    </a:cubicBezTo>
                    <a:lnTo>
                      <a:pt x="21103" y="19159"/>
                    </a:lnTo>
                    <a:cubicBezTo>
                      <a:pt x="21392" y="19430"/>
                      <a:pt x="21520" y="20135"/>
                      <a:pt x="21389" y="20735"/>
                    </a:cubicBezTo>
                    <a:cubicBezTo>
                      <a:pt x="21293" y="21174"/>
                      <a:pt x="21084" y="21434"/>
                      <a:pt x="20866" y="21434"/>
                    </a:cubicBezTo>
                    <a:close/>
                    <a:moveTo>
                      <a:pt x="20866" y="2143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4" name="AutoShape 75"/>
              <p:cNvSpPr/>
              <p:nvPr/>
            </p:nvSpPr>
            <p:spPr bwMode="auto">
              <a:xfrm>
                <a:off x="7699322" y="1207629"/>
                <a:ext cx="85123" cy="382168"/>
              </a:xfrm>
              <a:custGeom>
                <a:avLst/>
                <a:gdLst/>
                <a:ahLst/>
                <a:cxnLst/>
                <a:rect l="0" t="0" r="r" b="b"/>
                <a:pathLst>
                  <a:path w="21176" h="21552">
                    <a:moveTo>
                      <a:pt x="2652" y="21552"/>
                    </a:moveTo>
                    <a:cubicBezTo>
                      <a:pt x="2498" y="21552"/>
                      <a:pt x="2343" y="21549"/>
                      <a:pt x="2188" y="21543"/>
                    </a:cubicBezTo>
                    <a:cubicBezTo>
                      <a:pt x="750" y="21485"/>
                      <a:pt x="-212" y="21175"/>
                      <a:pt x="40" y="20849"/>
                    </a:cubicBezTo>
                    <a:lnTo>
                      <a:pt x="15921" y="494"/>
                    </a:lnTo>
                    <a:cubicBezTo>
                      <a:pt x="16177" y="168"/>
                      <a:pt x="17559" y="-48"/>
                      <a:pt x="18988" y="9"/>
                    </a:cubicBezTo>
                    <a:cubicBezTo>
                      <a:pt x="20426" y="66"/>
                      <a:pt x="21388" y="377"/>
                      <a:pt x="21136" y="702"/>
                    </a:cubicBezTo>
                    <a:lnTo>
                      <a:pt x="5255" y="21057"/>
                    </a:lnTo>
                    <a:cubicBezTo>
                      <a:pt x="5029" y="21347"/>
                      <a:pt x="3912" y="21552"/>
                      <a:pt x="2652" y="21552"/>
                    </a:cubicBezTo>
                    <a:close/>
                    <a:moveTo>
                      <a:pt x="2652" y="2155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5" name="AutoShape 76"/>
              <p:cNvSpPr/>
              <p:nvPr/>
            </p:nvSpPr>
            <p:spPr bwMode="auto">
              <a:xfrm>
                <a:off x="8330653" y="604671"/>
                <a:ext cx="397242" cy="396355"/>
              </a:xfrm>
              <a:custGeom>
                <a:avLst/>
                <a:gdLst/>
                <a:ahLst/>
                <a:cxnLst/>
                <a:rect l="0" t="0" r="r" b="b"/>
                <a:pathLst>
                  <a:path w="21488" h="21544">
                    <a:moveTo>
                      <a:pt x="20912" y="21544"/>
                    </a:moveTo>
                    <a:cubicBezTo>
                      <a:pt x="20765" y="21544"/>
                      <a:pt x="20618" y="21488"/>
                      <a:pt x="20505" y="21375"/>
                    </a:cubicBezTo>
                    <a:lnTo>
                      <a:pt x="169" y="985"/>
                    </a:lnTo>
                    <a:cubicBezTo>
                      <a:pt x="-56" y="760"/>
                      <a:pt x="-56" y="394"/>
                      <a:pt x="169" y="169"/>
                    </a:cubicBezTo>
                    <a:cubicBezTo>
                      <a:pt x="394" y="-56"/>
                      <a:pt x="758" y="-56"/>
                      <a:pt x="983" y="169"/>
                    </a:cubicBezTo>
                    <a:lnTo>
                      <a:pt x="21319" y="20559"/>
                    </a:lnTo>
                    <a:cubicBezTo>
                      <a:pt x="21544" y="20784"/>
                      <a:pt x="21544" y="21150"/>
                      <a:pt x="21319" y="21375"/>
                    </a:cubicBezTo>
                    <a:cubicBezTo>
                      <a:pt x="21207" y="21488"/>
                      <a:pt x="21060" y="21544"/>
                      <a:pt x="20912" y="21544"/>
                    </a:cubicBezTo>
                    <a:close/>
                    <a:moveTo>
                      <a:pt x="20912" y="2154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6" name="AutoShape 77"/>
              <p:cNvSpPr/>
              <p:nvPr/>
            </p:nvSpPr>
            <p:spPr bwMode="auto">
              <a:xfrm>
                <a:off x="8273904" y="121420"/>
                <a:ext cx="176454" cy="220788"/>
              </a:xfrm>
              <a:custGeom>
                <a:avLst/>
                <a:gdLst/>
                <a:ahLst/>
                <a:cxnLst/>
                <a:rect l="0" t="0" r="r" b="b"/>
                <a:pathLst>
                  <a:path w="21274" h="21467">
                    <a:moveTo>
                      <a:pt x="1276" y="21467"/>
                    </a:moveTo>
                    <a:cubicBezTo>
                      <a:pt x="1000" y="21467"/>
                      <a:pt x="722" y="21395"/>
                      <a:pt x="488" y="21245"/>
                    </a:cubicBezTo>
                    <a:cubicBezTo>
                      <a:pt x="-66" y="20891"/>
                      <a:pt x="-163" y="20238"/>
                      <a:pt x="273" y="19786"/>
                    </a:cubicBezTo>
                    <a:lnTo>
                      <a:pt x="18994" y="397"/>
                    </a:lnTo>
                    <a:cubicBezTo>
                      <a:pt x="19430" y="-54"/>
                      <a:pt x="20233" y="-133"/>
                      <a:pt x="20786" y="222"/>
                    </a:cubicBezTo>
                    <a:cubicBezTo>
                      <a:pt x="21340" y="576"/>
                      <a:pt x="21437" y="1229"/>
                      <a:pt x="21001" y="1680"/>
                    </a:cubicBezTo>
                    <a:lnTo>
                      <a:pt x="2280" y="21070"/>
                    </a:lnTo>
                    <a:cubicBezTo>
                      <a:pt x="2029" y="21331"/>
                      <a:pt x="1654" y="21467"/>
                      <a:pt x="1276" y="21467"/>
                    </a:cubicBezTo>
                    <a:close/>
                    <a:moveTo>
                      <a:pt x="1276" y="2146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7" name="AutoShape 81"/>
              <p:cNvSpPr/>
              <p:nvPr/>
            </p:nvSpPr>
            <p:spPr bwMode="auto">
              <a:xfrm>
                <a:off x="4769663" y="2491570"/>
                <a:ext cx="510740" cy="48769"/>
              </a:xfrm>
              <a:custGeom>
                <a:avLst/>
                <a:gdLst/>
                <a:ahLst/>
                <a:cxnLst/>
                <a:rect l="0" t="0" r="r" b="b"/>
                <a:pathLst>
                  <a:path w="21573" h="21486">
                    <a:moveTo>
                      <a:pt x="449" y="21486"/>
                    </a:moveTo>
                    <a:cubicBezTo>
                      <a:pt x="213" y="21486"/>
                      <a:pt x="14" y="19595"/>
                      <a:pt x="0" y="17149"/>
                    </a:cubicBezTo>
                    <a:cubicBezTo>
                      <a:pt x="-14" y="14610"/>
                      <a:pt x="175" y="12431"/>
                      <a:pt x="423" y="12284"/>
                    </a:cubicBezTo>
                    <a:lnTo>
                      <a:pt x="21097" y="6"/>
                    </a:lnTo>
                    <a:cubicBezTo>
                      <a:pt x="21347" y="-114"/>
                      <a:pt x="21558" y="1798"/>
                      <a:pt x="21572" y="4337"/>
                    </a:cubicBezTo>
                    <a:cubicBezTo>
                      <a:pt x="21586" y="6875"/>
                      <a:pt x="21397" y="9055"/>
                      <a:pt x="21149" y="9202"/>
                    </a:cubicBezTo>
                    <a:lnTo>
                      <a:pt x="475" y="21480"/>
                    </a:lnTo>
                    <a:cubicBezTo>
                      <a:pt x="466" y="21483"/>
                      <a:pt x="458" y="21486"/>
                      <a:pt x="449" y="21486"/>
                    </a:cubicBezTo>
                    <a:close/>
                    <a:moveTo>
                      <a:pt x="449" y="2148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8" name="AutoShape 82"/>
              <p:cNvSpPr/>
              <p:nvPr/>
            </p:nvSpPr>
            <p:spPr bwMode="auto">
              <a:xfrm>
                <a:off x="4698727" y="2590881"/>
                <a:ext cx="85123" cy="808671"/>
              </a:xfrm>
              <a:custGeom>
                <a:avLst/>
                <a:gdLst/>
                <a:ahLst/>
                <a:cxnLst/>
                <a:rect l="0" t="0" r="r" b="b"/>
                <a:pathLst>
                  <a:path w="21379" h="21588">
                    <a:moveTo>
                      <a:pt x="18705" y="21588"/>
                    </a:moveTo>
                    <a:cubicBezTo>
                      <a:pt x="17328" y="21588"/>
                      <a:pt x="16158" y="21475"/>
                      <a:pt x="16044" y="21327"/>
                    </a:cubicBezTo>
                    <a:lnTo>
                      <a:pt x="9" y="307"/>
                    </a:lnTo>
                    <a:cubicBezTo>
                      <a:pt x="-110" y="150"/>
                      <a:pt x="986" y="13"/>
                      <a:pt x="2457" y="1"/>
                    </a:cubicBezTo>
                    <a:cubicBezTo>
                      <a:pt x="3927" y="-12"/>
                      <a:pt x="5217" y="104"/>
                      <a:pt x="5336" y="261"/>
                    </a:cubicBezTo>
                    <a:lnTo>
                      <a:pt x="21371" y="21281"/>
                    </a:lnTo>
                    <a:cubicBezTo>
                      <a:pt x="21490" y="21437"/>
                      <a:pt x="20394" y="21574"/>
                      <a:pt x="18923" y="21587"/>
                    </a:cubicBezTo>
                    <a:cubicBezTo>
                      <a:pt x="18851" y="21588"/>
                      <a:pt x="18778" y="21588"/>
                      <a:pt x="18705" y="21588"/>
                    </a:cubicBezTo>
                    <a:close/>
                    <a:moveTo>
                      <a:pt x="18705" y="21588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9" name="AutoShape 83"/>
              <p:cNvSpPr/>
              <p:nvPr/>
            </p:nvSpPr>
            <p:spPr bwMode="auto">
              <a:xfrm>
                <a:off x="4152519" y="2569600"/>
                <a:ext cx="503646" cy="454878"/>
              </a:xfrm>
              <a:custGeom>
                <a:avLst/>
                <a:gdLst/>
                <a:ahLst/>
                <a:cxnLst/>
                <a:rect l="0" t="0" r="r" b="b"/>
                <a:pathLst>
                  <a:path w="21499" h="21544">
                    <a:moveTo>
                      <a:pt x="448" y="21544"/>
                    </a:moveTo>
                    <a:cubicBezTo>
                      <a:pt x="325" y="21544"/>
                      <a:pt x="203" y="21488"/>
                      <a:pt x="114" y="21379"/>
                    </a:cubicBezTo>
                    <a:cubicBezTo>
                      <a:pt x="-51" y="21175"/>
                      <a:pt x="-36" y="20860"/>
                      <a:pt x="148" y="20677"/>
                    </a:cubicBezTo>
                    <a:lnTo>
                      <a:pt x="20751" y="128"/>
                    </a:lnTo>
                    <a:cubicBezTo>
                      <a:pt x="20935" y="-56"/>
                      <a:pt x="21218" y="-39"/>
                      <a:pt x="21384" y="165"/>
                    </a:cubicBezTo>
                    <a:cubicBezTo>
                      <a:pt x="21549" y="370"/>
                      <a:pt x="21534" y="684"/>
                      <a:pt x="21350" y="867"/>
                    </a:cubicBezTo>
                    <a:lnTo>
                      <a:pt x="747" y="21417"/>
                    </a:lnTo>
                    <a:cubicBezTo>
                      <a:pt x="662" y="21502"/>
                      <a:pt x="555" y="21544"/>
                      <a:pt x="448" y="21544"/>
                    </a:cubicBezTo>
                    <a:close/>
                    <a:moveTo>
                      <a:pt x="448" y="2154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0" name="AutoShape 84"/>
              <p:cNvSpPr/>
              <p:nvPr/>
            </p:nvSpPr>
            <p:spPr bwMode="auto">
              <a:xfrm>
                <a:off x="6663655" y="3718764"/>
                <a:ext cx="277538" cy="256257"/>
              </a:xfrm>
              <a:custGeom>
                <a:avLst/>
                <a:gdLst/>
                <a:ahLst/>
                <a:cxnLst/>
                <a:rect l="0" t="0" r="r" b="b"/>
                <a:pathLst>
                  <a:path w="21423" h="21504">
                    <a:moveTo>
                      <a:pt x="804" y="21504"/>
                    </a:moveTo>
                    <a:cubicBezTo>
                      <a:pt x="587" y="21504"/>
                      <a:pt x="370" y="21409"/>
                      <a:pt x="212" y="21222"/>
                    </a:cubicBezTo>
                    <a:cubicBezTo>
                      <a:pt x="-88" y="20868"/>
                      <a:pt x="-67" y="20316"/>
                      <a:pt x="260" y="19990"/>
                    </a:cubicBezTo>
                    <a:lnTo>
                      <a:pt x="20076" y="230"/>
                    </a:lnTo>
                    <a:cubicBezTo>
                      <a:pt x="20403" y="-96"/>
                      <a:pt x="20910" y="-73"/>
                      <a:pt x="21212" y="283"/>
                    </a:cubicBezTo>
                    <a:cubicBezTo>
                      <a:pt x="21512" y="637"/>
                      <a:pt x="21490" y="1188"/>
                      <a:pt x="21163" y="1514"/>
                    </a:cubicBezTo>
                    <a:lnTo>
                      <a:pt x="1346" y="21275"/>
                    </a:lnTo>
                    <a:cubicBezTo>
                      <a:pt x="1192" y="21428"/>
                      <a:pt x="998" y="21504"/>
                      <a:pt x="804" y="21504"/>
                    </a:cubicBezTo>
                    <a:close/>
                    <a:moveTo>
                      <a:pt x="804" y="2150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1" name="AutoShape 85"/>
              <p:cNvSpPr/>
              <p:nvPr/>
            </p:nvSpPr>
            <p:spPr bwMode="auto">
              <a:xfrm>
                <a:off x="5982670" y="4023789"/>
                <a:ext cx="493005" cy="56749"/>
              </a:xfrm>
              <a:custGeom>
                <a:avLst/>
                <a:gdLst/>
                <a:ahLst/>
                <a:cxnLst/>
                <a:rect l="0" t="0" r="r" b="b"/>
                <a:pathLst>
                  <a:path w="21564" h="21434">
                    <a:moveTo>
                      <a:pt x="21100" y="21434"/>
                    </a:moveTo>
                    <a:cubicBezTo>
                      <a:pt x="21088" y="21434"/>
                      <a:pt x="21076" y="21431"/>
                      <a:pt x="21064" y="21423"/>
                    </a:cubicBezTo>
                    <a:lnTo>
                      <a:pt x="430" y="8008"/>
                    </a:lnTo>
                    <a:cubicBezTo>
                      <a:pt x="174" y="7843"/>
                      <a:pt x="-18" y="5916"/>
                      <a:pt x="1" y="3709"/>
                    </a:cubicBezTo>
                    <a:cubicBezTo>
                      <a:pt x="20" y="1504"/>
                      <a:pt x="242" y="-166"/>
                      <a:pt x="500" y="13"/>
                    </a:cubicBezTo>
                    <a:lnTo>
                      <a:pt x="21134" y="13425"/>
                    </a:lnTo>
                    <a:cubicBezTo>
                      <a:pt x="21390" y="13591"/>
                      <a:pt x="21582" y="15518"/>
                      <a:pt x="21563" y="17725"/>
                    </a:cubicBezTo>
                    <a:cubicBezTo>
                      <a:pt x="21545" y="19833"/>
                      <a:pt x="21340" y="21434"/>
                      <a:pt x="21100" y="21434"/>
                    </a:cubicBezTo>
                    <a:close/>
                    <a:moveTo>
                      <a:pt x="21100" y="2143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2" name="AutoShape 86"/>
              <p:cNvSpPr/>
              <p:nvPr/>
            </p:nvSpPr>
            <p:spPr bwMode="auto">
              <a:xfrm>
                <a:off x="4918629" y="2732753"/>
                <a:ext cx="503646" cy="709361"/>
              </a:xfrm>
              <a:custGeom>
                <a:avLst/>
                <a:gdLst/>
                <a:ahLst/>
                <a:cxnLst/>
                <a:rect l="0" t="0" r="r" b="b"/>
                <a:pathLst>
                  <a:path w="21477" h="21556">
                    <a:moveTo>
                      <a:pt x="453" y="21556"/>
                    </a:moveTo>
                    <a:cubicBezTo>
                      <a:pt x="363" y="21556"/>
                      <a:pt x="272" y="21537"/>
                      <a:pt x="193" y="21498"/>
                    </a:cubicBezTo>
                    <a:cubicBezTo>
                      <a:pt x="-12" y="21395"/>
                      <a:pt x="-62" y="21193"/>
                      <a:pt x="82" y="21047"/>
                    </a:cubicBezTo>
                    <a:lnTo>
                      <a:pt x="20651" y="138"/>
                    </a:lnTo>
                    <a:cubicBezTo>
                      <a:pt x="20795" y="-8"/>
                      <a:pt x="21078" y="-44"/>
                      <a:pt x="21283" y="59"/>
                    </a:cubicBezTo>
                    <a:cubicBezTo>
                      <a:pt x="21488" y="161"/>
                      <a:pt x="21538" y="363"/>
                      <a:pt x="21394" y="509"/>
                    </a:cubicBezTo>
                    <a:lnTo>
                      <a:pt x="825" y="21418"/>
                    </a:lnTo>
                    <a:cubicBezTo>
                      <a:pt x="737" y="21508"/>
                      <a:pt x="596" y="21556"/>
                      <a:pt x="453" y="21556"/>
                    </a:cubicBezTo>
                    <a:close/>
                    <a:moveTo>
                      <a:pt x="453" y="2155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3" name="AutoShape 88"/>
              <p:cNvSpPr/>
              <p:nvPr/>
            </p:nvSpPr>
            <p:spPr bwMode="auto">
              <a:xfrm>
                <a:off x="8160406" y="2413541"/>
                <a:ext cx="531134" cy="652612"/>
              </a:xfrm>
              <a:custGeom>
                <a:avLst/>
                <a:gdLst/>
                <a:ahLst/>
                <a:cxnLst/>
                <a:rect l="0" t="0" r="r" b="b"/>
                <a:pathLst>
                  <a:path w="21493" h="21556">
                    <a:moveTo>
                      <a:pt x="429" y="21556"/>
                    </a:moveTo>
                    <a:cubicBezTo>
                      <a:pt x="334" y="21556"/>
                      <a:pt x="239" y="21530"/>
                      <a:pt x="159" y="21478"/>
                    </a:cubicBezTo>
                    <a:cubicBezTo>
                      <a:pt x="-25" y="21356"/>
                      <a:pt x="-54" y="21134"/>
                      <a:pt x="95" y="20984"/>
                    </a:cubicBezTo>
                    <a:lnTo>
                      <a:pt x="20728" y="131"/>
                    </a:lnTo>
                    <a:cubicBezTo>
                      <a:pt x="20877" y="-20"/>
                      <a:pt x="21149" y="-44"/>
                      <a:pt x="21333" y="78"/>
                    </a:cubicBezTo>
                    <a:cubicBezTo>
                      <a:pt x="21518" y="200"/>
                      <a:pt x="21546" y="422"/>
                      <a:pt x="21397" y="572"/>
                    </a:cubicBezTo>
                    <a:lnTo>
                      <a:pt x="764" y="21425"/>
                    </a:lnTo>
                    <a:cubicBezTo>
                      <a:pt x="679" y="21511"/>
                      <a:pt x="554" y="21556"/>
                      <a:pt x="429" y="21556"/>
                    </a:cubicBezTo>
                    <a:close/>
                    <a:moveTo>
                      <a:pt x="429" y="2155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4" name="AutoShape 89"/>
              <p:cNvSpPr/>
              <p:nvPr/>
            </p:nvSpPr>
            <p:spPr bwMode="auto">
              <a:xfrm>
                <a:off x="8188780" y="3186743"/>
                <a:ext cx="453104" cy="213695"/>
              </a:xfrm>
              <a:custGeom>
                <a:avLst/>
                <a:gdLst/>
                <a:ahLst/>
                <a:cxnLst/>
                <a:rect l="0" t="0" r="r" b="b"/>
                <a:pathLst>
                  <a:path w="21459" h="21452">
                    <a:moveTo>
                      <a:pt x="20947" y="21452"/>
                    </a:moveTo>
                    <a:cubicBezTo>
                      <a:pt x="20877" y="21452"/>
                      <a:pt x="20806" y="21422"/>
                      <a:pt x="20738" y="21358"/>
                    </a:cubicBezTo>
                    <a:lnTo>
                      <a:pt x="301" y="2052"/>
                    </a:lnTo>
                    <a:cubicBezTo>
                      <a:pt x="44" y="1808"/>
                      <a:pt x="-71" y="1173"/>
                      <a:pt x="45" y="633"/>
                    </a:cubicBezTo>
                    <a:cubicBezTo>
                      <a:pt x="160" y="93"/>
                      <a:pt x="464" y="-148"/>
                      <a:pt x="720" y="95"/>
                    </a:cubicBezTo>
                    <a:lnTo>
                      <a:pt x="21157" y="19401"/>
                    </a:lnTo>
                    <a:cubicBezTo>
                      <a:pt x="21414" y="19644"/>
                      <a:pt x="21529" y="20279"/>
                      <a:pt x="21413" y="20819"/>
                    </a:cubicBezTo>
                    <a:cubicBezTo>
                      <a:pt x="21328" y="21217"/>
                      <a:pt x="21142" y="21452"/>
                      <a:pt x="20947" y="21452"/>
                    </a:cubicBezTo>
                    <a:close/>
                    <a:moveTo>
                      <a:pt x="20947" y="2145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5" name="AutoShape 90"/>
              <p:cNvSpPr/>
              <p:nvPr/>
            </p:nvSpPr>
            <p:spPr bwMode="auto">
              <a:xfrm>
                <a:off x="8217155" y="3505955"/>
                <a:ext cx="422956" cy="284631"/>
              </a:xfrm>
              <a:custGeom>
                <a:avLst/>
                <a:gdLst/>
                <a:ahLst/>
                <a:cxnLst/>
                <a:rect l="0" t="0" r="r" b="b"/>
                <a:pathLst>
                  <a:path w="21453" h="21491">
                    <a:moveTo>
                      <a:pt x="528" y="21491"/>
                    </a:moveTo>
                    <a:cubicBezTo>
                      <a:pt x="356" y="21491"/>
                      <a:pt x="188" y="21366"/>
                      <a:pt x="87" y="21136"/>
                    </a:cubicBezTo>
                    <a:cubicBezTo>
                      <a:pt x="-73" y="20772"/>
                      <a:pt x="-5" y="20285"/>
                      <a:pt x="239" y="20047"/>
                    </a:cubicBezTo>
                    <a:lnTo>
                      <a:pt x="20637" y="128"/>
                    </a:lnTo>
                    <a:cubicBezTo>
                      <a:pt x="20881" y="-109"/>
                      <a:pt x="21208" y="-9"/>
                      <a:pt x="21367" y="355"/>
                    </a:cubicBezTo>
                    <a:cubicBezTo>
                      <a:pt x="21527" y="718"/>
                      <a:pt x="21459" y="1205"/>
                      <a:pt x="21215" y="1443"/>
                    </a:cubicBezTo>
                    <a:lnTo>
                      <a:pt x="817" y="21363"/>
                    </a:lnTo>
                    <a:cubicBezTo>
                      <a:pt x="728" y="21450"/>
                      <a:pt x="627" y="21491"/>
                      <a:pt x="528" y="21491"/>
                    </a:cubicBezTo>
                    <a:close/>
                    <a:moveTo>
                      <a:pt x="528" y="2149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6" name="AutoShape 91"/>
              <p:cNvSpPr/>
              <p:nvPr/>
            </p:nvSpPr>
            <p:spPr bwMode="auto">
              <a:xfrm>
                <a:off x="5911734" y="4208223"/>
                <a:ext cx="794484" cy="524927"/>
              </a:xfrm>
              <a:custGeom>
                <a:avLst/>
                <a:gdLst/>
                <a:ahLst/>
                <a:cxnLst/>
                <a:rect l="0" t="0" r="r" b="b"/>
                <a:pathLst>
                  <a:path w="21520" h="21539">
                    <a:moveTo>
                      <a:pt x="21231" y="21539"/>
                    </a:moveTo>
                    <a:cubicBezTo>
                      <a:pt x="21177" y="21539"/>
                      <a:pt x="21123" y="21516"/>
                      <a:pt x="21074" y="21468"/>
                    </a:cubicBezTo>
                    <a:lnTo>
                      <a:pt x="131" y="803"/>
                    </a:lnTo>
                    <a:cubicBezTo>
                      <a:pt x="-2" y="671"/>
                      <a:pt x="-40" y="400"/>
                      <a:pt x="47" y="199"/>
                    </a:cubicBezTo>
                    <a:cubicBezTo>
                      <a:pt x="134" y="-3"/>
                      <a:pt x="312" y="-61"/>
                      <a:pt x="446" y="71"/>
                    </a:cubicBezTo>
                    <a:lnTo>
                      <a:pt x="21389" y="20737"/>
                    </a:lnTo>
                    <a:cubicBezTo>
                      <a:pt x="21522" y="20868"/>
                      <a:pt x="21560" y="21139"/>
                      <a:pt x="21473" y="21341"/>
                    </a:cubicBezTo>
                    <a:cubicBezTo>
                      <a:pt x="21418" y="21469"/>
                      <a:pt x="21325" y="21539"/>
                      <a:pt x="21231" y="21539"/>
                    </a:cubicBezTo>
                    <a:close/>
                    <a:moveTo>
                      <a:pt x="21231" y="2153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7" name="AutoShape 93"/>
              <p:cNvSpPr/>
              <p:nvPr/>
            </p:nvSpPr>
            <p:spPr bwMode="auto">
              <a:xfrm>
                <a:off x="6394099" y="335115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8" name="AutoShape 95"/>
              <p:cNvSpPr/>
              <p:nvPr/>
            </p:nvSpPr>
            <p:spPr bwMode="auto">
              <a:xfrm>
                <a:off x="3882962" y="5002706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9" name="AutoShape 100"/>
              <p:cNvSpPr/>
              <p:nvPr/>
            </p:nvSpPr>
            <p:spPr bwMode="auto">
              <a:xfrm>
                <a:off x="8791737" y="3825168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0" name="AutoShape 101"/>
              <p:cNvSpPr/>
              <p:nvPr/>
            </p:nvSpPr>
            <p:spPr bwMode="auto">
              <a:xfrm>
                <a:off x="8614397" y="4832459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1" name="AutoShape 102"/>
              <p:cNvSpPr/>
              <p:nvPr/>
            </p:nvSpPr>
            <p:spPr bwMode="auto">
              <a:xfrm>
                <a:off x="8238435" y="1108317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2" name="AutoShape 103"/>
              <p:cNvSpPr/>
              <p:nvPr/>
            </p:nvSpPr>
            <p:spPr bwMode="auto">
              <a:xfrm>
                <a:off x="8869766" y="129399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3" name="AutoShape 104"/>
              <p:cNvSpPr/>
              <p:nvPr/>
            </p:nvSpPr>
            <p:spPr bwMode="auto">
              <a:xfrm>
                <a:off x="8359026" y="186149"/>
                <a:ext cx="572809" cy="267784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381" y="0"/>
                    </a:moveTo>
                    <a:lnTo>
                      <a:pt x="21600" y="1042"/>
                    </a:lnTo>
                    <a:lnTo>
                      <a:pt x="219" y="21600"/>
                    </a:lnTo>
                    <a:lnTo>
                      <a:pt x="0" y="20558"/>
                    </a:lnTo>
                    <a:close/>
                    <a:moveTo>
                      <a:pt x="2138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4" name="AutoShape 105"/>
              <p:cNvSpPr/>
              <p:nvPr/>
            </p:nvSpPr>
            <p:spPr bwMode="auto">
              <a:xfrm>
                <a:off x="6897744" y="164868"/>
                <a:ext cx="126799" cy="33783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284" y="0"/>
                    </a:moveTo>
                    <a:lnTo>
                      <a:pt x="21600" y="21308"/>
                    </a:lnTo>
                    <a:lnTo>
                      <a:pt x="19316" y="21600"/>
                    </a:lnTo>
                    <a:lnTo>
                      <a:pt x="0" y="292"/>
                    </a:lnTo>
                    <a:close/>
                    <a:moveTo>
                      <a:pt x="228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5" name="AutoShape 106"/>
              <p:cNvSpPr/>
              <p:nvPr/>
            </p:nvSpPr>
            <p:spPr bwMode="auto">
              <a:xfrm>
                <a:off x="6465034" y="420237"/>
                <a:ext cx="382168" cy="21103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374" y="0"/>
                    </a:moveTo>
                    <a:lnTo>
                      <a:pt x="21600" y="20317"/>
                    </a:lnTo>
                    <a:lnTo>
                      <a:pt x="21226" y="21600"/>
                    </a:lnTo>
                    <a:lnTo>
                      <a:pt x="0" y="1283"/>
                    </a:lnTo>
                    <a:close/>
                    <a:moveTo>
                      <a:pt x="37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6" name="AutoShape 107"/>
              <p:cNvSpPr/>
              <p:nvPr/>
            </p:nvSpPr>
            <p:spPr bwMode="auto">
              <a:xfrm>
                <a:off x="5713112" y="1646545"/>
                <a:ext cx="126799" cy="42295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9274" y="0"/>
                    </a:moveTo>
                    <a:lnTo>
                      <a:pt x="21600" y="190"/>
                    </a:lnTo>
                    <a:lnTo>
                      <a:pt x="2326" y="21600"/>
                    </a:lnTo>
                    <a:lnTo>
                      <a:pt x="0" y="21410"/>
                    </a:lnTo>
                    <a:close/>
                    <a:moveTo>
                      <a:pt x="1927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7" name="AutoShape 111"/>
              <p:cNvSpPr/>
              <p:nvPr/>
            </p:nvSpPr>
            <p:spPr bwMode="auto">
              <a:xfrm>
                <a:off x="4046115" y="4257877"/>
                <a:ext cx="237636" cy="25005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664" y="21600"/>
                    </a:moveTo>
                    <a:lnTo>
                      <a:pt x="0" y="839"/>
                    </a:lnTo>
                    <a:lnTo>
                      <a:pt x="935" y="0"/>
                    </a:lnTo>
                    <a:lnTo>
                      <a:pt x="21600" y="20761"/>
                    </a:lnTo>
                    <a:close/>
                    <a:moveTo>
                      <a:pt x="20664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8" name="AutoShape 112"/>
              <p:cNvSpPr/>
              <p:nvPr/>
            </p:nvSpPr>
            <p:spPr bwMode="auto">
              <a:xfrm>
                <a:off x="3939711" y="4683493"/>
                <a:ext cx="313006" cy="38660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777" y="21600"/>
                    </a:moveTo>
                    <a:lnTo>
                      <a:pt x="0" y="21105"/>
                    </a:lnTo>
                    <a:lnTo>
                      <a:pt x="20823" y="0"/>
                    </a:lnTo>
                    <a:lnTo>
                      <a:pt x="21600" y="495"/>
                    </a:lnTo>
                    <a:close/>
                    <a:moveTo>
                      <a:pt x="777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9" name="AutoShape 113"/>
              <p:cNvSpPr/>
              <p:nvPr/>
            </p:nvSpPr>
            <p:spPr bwMode="auto">
              <a:xfrm>
                <a:off x="5755674" y="4307532"/>
                <a:ext cx="41675" cy="30857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4424" y="21600"/>
                    </a:moveTo>
                    <a:lnTo>
                      <a:pt x="0" y="101"/>
                    </a:lnTo>
                    <a:lnTo>
                      <a:pt x="7176" y="0"/>
                    </a:lnTo>
                    <a:lnTo>
                      <a:pt x="21600" y="21499"/>
                    </a:lnTo>
                    <a:close/>
                    <a:moveTo>
                      <a:pt x="14424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0" name="AutoShape 114"/>
              <p:cNvSpPr/>
              <p:nvPr/>
            </p:nvSpPr>
            <p:spPr bwMode="auto">
              <a:xfrm>
                <a:off x="7280799" y="4804085"/>
                <a:ext cx="250050" cy="20926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821" y="0"/>
                    </a:moveTo>
                    <a:lnTo>
                      <a:pt x="21600" y="1128"/>
                    </a:lnTo>
                    <a:lnTo>
                      <a:pt x="779" y="21600"/>
                    </a:lnTo>
                    <a:lnTo>
                      <a:pt x="0" y="20472"/>
                    </a:lnTo>
                    <a:close/>
                    <a:moveTo>
                      <a:pt x="2082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1" name="AutoShape 115"/>
              <p:cNvSpPr/>
              <p:nvPr/>
            </p:nvSpPr>
            <p:spPr bwMode="auto">
              <a:xfrm>
                <a:off x="8763362" y="3576891"/>
                <a:ext cx="91330" cy="30768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3235" y="0"/>
                    </a:moveTo>
                    <a:lnTo>
                      <a:pt x="21600" y="21354"/>
                    </a:lnTo>
                    <a:lnTo>
                      <a:pt x="18365" y="21600"/>
                    </a:lnTo>
                    <a:lnTo>
                      <a:pt x="0" y="246"/>
                    </a:lnTo>
                    <a:close/>
                    <a:moveTo>
                      <a:pt x="323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2" name="AutoShape 116"/>
              <p:cNvSpPr/>
              <p:nvPr/>
            </p:nvSpPr>
            <p:spPr bwMode="auto">
              <a:xfrm>
                <a:off x="8543460" y="4633838"/>
                <a:ext cx="140099" cy="26157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953" y="0"/>
                    </a:moveTo>
                    <a:lnTo>
                      <a:pt x="21600" y="21076"/>
                    </a:lnTo>
                    <a:lnTo>
                      <a:pt x="19647" y="21600"/>
                    </a:lnTo>
                    <a:lnTo>
                      <a:pt x="0" y="524"/>
                    </a:lnTo>
                    <a:close/>
                    <a:moveTo>
                      <a:pt x="1953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3" name="AutoShape 117"/>
              <p:cNvSpPr/>
              <p:nvPr/>
            </p:nvSpPr>
            <p:spPr bwMode="auto">
              <a:xfrm>
                <a:off x="7819913" y="2094327"/>
                <a:ext cx="161380" cy="34581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734" y="0"/>
                    </a:moveTo>
                    <a:lnTo>
                      <a:pt x="21600" y="21245"/>
                    </a:lnTo>
                    <a:lnTo>
                      <a:pt x="19866" y="21600"/>
                    </a:lnTo>
                    <a:lnTo>
                      <a:pt x="0" y="355"/>
                    </a:lnTo>
                    <a:close/>
                    <a:moveTo>
                      <a:pt x="173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4" name="AutoShape 118"/>
              <p:cNvSpPr/>
              <p:nvPr/>
            </p:nvSpPr>
            <p:spPr bwMode="auto">
              <a:xfrm>
                <a:off x="7869568" y="1165066"/>
                <a:ext cx="435370" cy="48413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076" y="0"/>
                    </a:moveTo>
                    <a:lnTo>
                      <a:pt x="21600" y="422"/>
                    </a:lnTo>
                    <a:lnTo>
                      <a:pt x="524" y="21600"/>
                    </a:lnTo>
                    <a:lnTo>
                      <a:pt x="0" y="21178"/>
                    </a:lnTo>
                    <a:close/>
                    <a:moveTo>
                      <a:pt x="21076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5" name="AutoShape 119"/>
              <p:cNvSpPr/>
              <p:nvPr/>
            </p:nvSpPr>
            <p:spPr bwMode="auto">
              <a:xfrm>
                <a:off x="7201883" y="1037381"/>
                <a:ext cx="345812" cy="58167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767" y="0"/>
                    </a:moveTo>
                    <a:lnTo>
                      <a:pt x="21600" y="21335"/>
                    </a:lnTo>
                    <a:lnTo>
                      <a:pt x="20833" y="21600"/>
                    </a:lnTo>
                    <a:lnTo>
                      <a:pt x="0" y="265"/>
                    </a:lnTo>
                    <a:close/>
                    <a:moveTo>
                      <a:pt x="767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6" name="AutoShape 120"/>
              <p:cNvSpPr/>
              <p:nvPr/>
            </p:nvSpPr>
            <p:spPr bwMode="auto">
              <a:xfrm>
                <a:off x="6791340" y="2633442"/>
                <a:ext cx="296158" cy="57369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925" y="0"/>
                    </a:moveTo>
                    <a:lnTo>
                      <a:pt x="21600" y="21361"/>
                    </a:lnTo>
                    <a:lnTo>
                      <a:pt x="20675" y="21600"/>
                    </a:lnTo>
                    <a:lnTo>
                      <a:pt x="0" y="239"/>
                    </a:lnTo>
                    <a:close/>
                    <a:moveTo>
                      <a:pt x="92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7" name="AutoShape 122"/>
              <p:cNvSpPr/>
              <p:nvPr/>
            </p:nvSpPr>
            <p:spPr bwMode="auto">
              <a:xfrm>
                <a:off x="8188780" y="3030684"/>
                <a:ext cx="673006" cy="77143"/>
              </a:xfrm>
              <a:custGeom>
                <a:avLst/>
                <a:gdLst/>
                <a:ahLst/>
                <a:cxnLst/>
                <a:rect l="0" t="0" r="r" b="b"/>
                <a:pathLst>
                  <a:path w="21578" h="21510">
                    <a:moveTo>
                      <a:pt x="227" y="21510"/>
                    </a:moveTo>
                    <a:cubicBezTo>
                      <a:pt x="111" y="21510"/>
                      <a:pt x="13" y="20753"/>
                      <a:pt x="1" y="19744"/>
                    </a:cubicBezTo>
                    <a:cubicBezTo>
                      <a:pt x="-11" y="18668"/>
                      <a:pt x="81" y="17712"/>
                      <a:pt x="205" y="17609"/>
                    </a:cubicBezTo>
                    <a:lnTo>
                      <a:pt x="21329" y="8"/>
                    </a:lnTo>
                    <a:cubicBezTo>
                      <a:pt x="21456" y="-90"/>
                      <a:pt x="21565" y="690"/>
                      <a:pt x="21577" y="1764"/>
                    </a:cubicBezTo>
                    <a:cubicBezTo>
                      <a:pt x="21589" y="2840"/>
                      <a:pt x="21497" y="3796"/>
                      <a:pt x="21373" y="3899"/>
                    </a:cubicBezTo>
                    <a:lnTo>
                      <a:pt x="249" y="21500"/>
                    </a:lnTo>
                    <a:cubicBezTo>
                      <a:pt x="242" y="21506"/>
                      <a:pt x="234" y="21510"/>
                      <a:pt x="227" y="21510"/>
                    </a:cubicBezTo>
                    <a:close/>
                    <a:moveTo>
                      <a:pt x="227" y="2151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8" name="AutoShape 123"/>
              <p:cNvSpPr/>
              <p:nvPr/>
            </p:nvSpPr>
            <p:spPr bwMode="auto">
              <a:xfrm>
                <a:off x="8798830" y="3108713"/>
                <a:ext cx="99310" cy="240296"/>
              </a:xfrm>
              <a:custGeom>
                <a:avLst/>
                <a:gdLst/>
                <a:ahLst/>
                <a:cxnLst/>
                <a:rect l="0" t="0" r="r" b="b"/>
                <a:pathLst>
                  <a:path w="21208" h="21519">
                    <a:moveTo>
                      <a:pt x="1516" y="21519"/>
                    </a:moveTo>
                    <a:cubicBezTo>
                      <a:pt x="1339" y="21519"/>
                      <a:pt x="1160" y="21506"/>
                      <a:pt x="983" y="21478"/>
                    </a:cubicBezTo>
                    <a:cubicBezTo>
                      <a:pt x="199" y="21356"/>
                      <a:pt x="-196" y="20991"/>
                      <a:pt x="96" y="20663"/>
                    </a:cubicBezTo>
                    <a:lnTo>
                      <a:pt x="18274" y="410"/>
                    </a:lnTo>
                    <a:cubicBezTo>
                      <a:pt x="18568" y="82"/>
                      <a:pt x="19442" y="-81"/>
                      <a:pt x="20225" y="40"/>
                    </a:cubicBezTo>
                    <a:cubicBezTo>
                      <a:pt x="21009" y="163"/>
                      <a:pt x="21404" y="528"/>
                      <a:pt x="21112" y="855"/>
                    </a:cubicBezTo>
                    <a:lnTo>
                      <a:pt x="2934" y="21108"/>
                    </a:lnTo>
                    <a:cubicBezTo>
                      <a:pt x="2706" y="21363"/>
                      <a:pt x="2128" y="21519"/>
                      <a:pt x="1516" y="21519"/>
                    </a:cubicBezTo>
                    <a:close/>
                    <a:moveTo>
                      <a:pt x="1516" y="2151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9" name="AutoShape 124"/>
              <p:cNvSpPr/>
              <p:nvPr/>
            </p:nvSpPr>
            <p:spPr bwMode="auto">
              <a:xfrm>
                <a:off x="8664051" y="1611963"/>
                <a:ext cx="170247" cy="106404"/>
              </a:xfrm>
              <a:custGeom>
                <a:avLst/>
                <a:gdLst/>
                <a:ahLst/>
                <a:cxnLst/>
                <a:rect l="0" t="0" r="r" b="b"/>
                <a:pathLst>
                  <a:path w="21349" h="21399">
                    <a:moveTo>
                      <a:pt x="890" y="21399"/>
                    </a:moveTo>
                    <a:cubicBezTo>
                      <a:pt x="586" y="21399"/>
                      <a:pt x="289" y="21149"/>
                      <a:pt x="123" y="20699"/>
                    </a:cubicBezTo>
                    <a:cubicBezTo>
                      <a:pt x="-126" y="20019"/>
                      <a:pt x="14" y="19145"/>
                      <a:pt x="437" y="18744"/>
                    </a:cubicBezTo>
                    <a:lnTo>
                      <a:pt x="20006" y="198"/>
                    </a:lnTo>
                    <a:cubicBezTo>
                      <a:pt x="20431" y="-201"/>
                      <a:pt x="20974" y="22"/>
                      <a:pt x="21225" y="701"/>
                    </a:cubicBezTo>
                    <a:cubicBezTo>
                      <a:pt x="21474" y="1380"/>
                      <a:pt x="21334" y="2254"/>
                      <a:pt x="20912" y="2655"/>
                    </a:cubicBezTo>
                    <a:lnTo>
                      <a:pt x="1343" y="21201"/>
                    </a:lnTo>
                    <a:cubicBezTo>
                      <a:pt x="1199" y="21335"/>
                      <a:pt x="1044" y="21399"/>
                      <a:pt x="890" y="21399"/>
                    </a:cubicBezTo>
                    <a:close/>
                    <a:moveTo>
                      <a:pt x="890" y="213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0" name="AutoShape 127"/>
              <p:cNvSpPr/>
              <p:nvPr/>
            </p:nvSpPr>
            <p:spPr bwMode="auto">
              <a:xfrm>
                <a:off x="3882962" y="3229305"/>
                <a:ext cx="148079" cy="226995"/>
              </a:xfrm>
              <a:custGeom>
                <a:avLst/>
                <a:gdLst/>
                <a:ahLst/>
                <a:cxnLst/>
                <a:rect l="0" t="0" r="r" b="b"/>
                <a:pathLst>
                  <a:path w="21316" h="21506">
                    <a:moveTo>
                      <a:pt x="1014" y="21506"/>
                    </a:moveTo>
                    <a:cubicBezTo>
                      <a:pt x="828" y="21506"/>
                      <a:pt x="641" y="21472"/>
                      <a:pt x="472" y="21402"/>
                    </a:cubicBezTo>
                    <a:cubicBezTo>
                      <a:pt x="-1" y="21204"/>
                      <a:pt x="-142" y="20788"/>
                      <a:pt x="157" y="20474"/>
                    </a:cubicBezTo>
                    <a:lnTo>
                      <a:pt x="19443" y="313"/>
                    </a:lnTo>
                    <a:cubicBezTo>
                      <a:pt x="19743" y="-1"/>
                      <a:pt x="20371" y="-94"/>
                      <a:pt x="20844" y="104"/>
                    </a:cubicBezTo>
                    <a:cubicBezTo>
                      <a:pt x="21317" y="303"/>
                      <a:pt x="21458" y="718"/>
                      <a:pt x="21159" y="1032"/>
                    </a:cubicBezTo>
                    <a:lnTo>
                      <a:pt x="1873" y="21193"/>
                    </a:lnTo>
                    <a:cubicBezTo>
                      <a:pt x="1679" y="21396"/>
                      <a:pt x="1350" y="21506"/>
                      <a:pt x="1014" y="21506"/>
                    </a:cubicBezTo>
                    <a:close/>
                    <a:moveTo>
                      <a:pt x="1014" y="2150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1" name="AutoShape 128"/>
              <p:cNvSpPr/>
              <p:nvPr/>
            </p:nvSpPr>
            <p:spPr bwMode="auto">
              <a:xfrm>
                <a:off x="5840797" y="3342802"/>
                <a:ext cx="262463" cy="461084"/>
              </a:xfrm>
              <a:custGeom>
                <a:avLst/>
                <a:gdLst/>
                <a:ahLst/>
                <a:cxnLst/>
                <a:rect l="0" t="0" r="r" b="b"/>
                <a:pathLst>
                  <a:path w="21435" h="21553">
                    <a:moveTo>
                      <a:pt x="579" y="21553"/>
                    </a:moveTo>
                    <a:cubicBezTo>
                      <a:pt x="484" y="21553"/>
                      <a:pt x="387" y="21540"/>
                      <a:pt x="298" y="21511"/>
                    </a:cubicBezTo>
                    <a:cubicBezTo>
                      <a:pt x="18" y="21422"/>
                      <a:pt x="-83" y="21220"/>
                      <a:pt x="73" y="21061"/>
                    </a:cubicBezTo>
                    <a:lnTo>
                      <a:pt x="20349" y="172"/>
                    </a:lnTo>
                    <a:cubicBezTo>
                      <a:pt x="20504" y="11"/>
                      <a:pt x="20856" y="-47"/>
                      <a:pt x="21136" y="43"/>
                    </a:cubicBezTo>
                    <a:cubicBezTo>
                      <a:pt x="21416" y="131"/>
                      <a:pt x="21517" y="333"/>
                      <a:pt x="21361" y="493"/>
                    </a:cubicBezTo>
                    <a:lnTo>
                      <a:pt x="1085" y="21382"/>
                    </a:lnTo>
                    <a:cubicBezTo>
                      <a:pt x="979" y="21492"/>
                      <a:pt x="782" y="21553"/>
                      <a:pt x="579" y="21553"/>
                    </a:cubicBezTo>
                    <a:close/>
                    <a:moveTo>
                      <a:pt x="579" y="21553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2" name="AutoShape 129"/>
              <p:cNvSpPr/>
              <p:nvPr/>
            </p:nvSpPr>
            <p:spPr bwMode="auto">
              <a:xfrm>
                <a:off x="6195477" y="3300241"/>
                <a:ext cx="669459" cy="223449"/>
              </a:xfrm>
              <a:custGeom>
                <a:avLst/>
                <a:gdLst/>
                <a:ahLst/>
                <a:cxnLst/>
                <a:rect l="0" t="0" r="r" b="b"/>
                <a:pathLst>
                  <a:path w="21545" h="21518">
                    <a:moveTo>
                      <a:pt x="21318" y="21518"/>
                    </a:moveTo>
                    <a:cubicBezTo>
                      <a:pt x="21295" y="21518"/>
                      <a:pt x="21272" y="21508"/>
                      <a:pt x="21249" y="21486"/>
                    </a:cubicBezTo>
                    <a:lnTo>
                      <a:pt x="159" y="1335"/>
                    </a:lnTo>
                    <a:cubicBezTo>
                      <a:pt x="39" y="1220"/>
                      <a:pt x="-27" y="836"/>
                      <a:pt x="11" y="476"/>
                    </a:cubicBezTo>
                    <a:cubicBezTo>
                      <a:pt x="49" y="117"/>
                      <a:pt x="177" y="-82"/>
                      <a:pt x="298" y="33"/>
                    </a:cubicBezTo>
                    <a:lnTo>
                      <a:pt x="21387" y="20184"/>
                    </a:lnTo>
                    <a:cubicBezTo>
                      <a:pt x="21507" y="20299"/>
                      <a:pt x="21573" y="20683"/>
                      <a:pt x="21535" y="21043"/>
                    </a:cubicBezTo>
                    <a:cubicBezTo>
                      <a:pt x="21504" y="21333"/>
                      <a:pt x="21415" y="21518"/>
                      <a:pt x="21318" y="21518"/>
                    </a:cubicBezTo>
                    <a:close/>
                    <a:moveTo>
                      <a:pt x="21318" y="21518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3" name="AutoShape 130"/>
              <p:cNvSpPr/>
              <p:nvPr/>
            </p:nvSpPr>
            <p:spPr bwMode="auto">
              <a:xfrm>
                <a:off x="5776954" y="2746939"/>
                <a:ext cx="312119" cy="468178"/>
              </a:xfrm>
              <a:custGeom>
                <a:avLst/>
                <a:gdLst/>
                <a:ahLst/>
                <a:cxnLst/>
                <a:rect l="0" t="0" r="r" b="b"/>
                <a:pathLst>
                  <a:path w="21464" h="21554">
                    <a:moveTo>
                      <a:pt x="20977" y="21554"/>
                    </a:moveTo>
                    <a:cubicBezTo>
                      <a:pt x="20818" y="21554"/>
                      <a:pt x="20662" y="21502"/>
                      <a:pt x="20569" y="21407"/>
                    </a:cubicBezTo>
                    <a:lnTo>
                      <a:pt x="80" y="506"/>
                    </a:lnTo>
                    <a:cubicBezTo>
                      <a:pt x="-68" y="355"/>
                      <a:pt x="-5" y="153"/>
                      <a:pt x="220" y="54"/>
                    </a:cubicBezTo>
                    <a:cubicBezTo>
                      <a:pt x="446" y="-46"/>
                      <a:pt x="748" y="-3"/>
                      <a:pt x="895" y="147"/>
                    </a:cubicBezTo>
                    <a:lnTo>
                      <a:pt x="21384" y="21048"/>
                    </a:lnTo>
                    <a:cubicBezTo>
                      <a:pt x="21532" y="21199"/>
                      <a:pt x="21469" y="21401"/>
                      <a:pt x="21244" y="21500"/>
                    </a:cubicBezTo>
                    <a:cubicBezTo>
                      <a:pt x="21161" y="21537"/>
                      <a:pt x="21069" y="21554"/>
                      <a:pt x="20977" y="21554"/>
                    </a:cubicBezTo>
                    <a:close/>
                    <a:moveTo>
                      <a:pt x="20977" y="2155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4" name="AutoShape 131"/>
              <p:cNvSpPr/>
              <p:nvPr/>
            </p:nvSpPr>
            <p:spPr bwMode="auto">
              <a:xfrm>
                <a:off x="6699123" y="4137285"/>
                <a:ext cx="737735" cy="404336"/>
              </a:xfrm>
              <a:custGeom>
                <a:avLst/>
                <a:gdLst/>
                <a:ahLst/>
                <a:cxnLst/>
                <a:rect l="0" t="0" r="r" b="b"/>
                <a:pathLst>
                  <a:path w="21541" h="21546">
                    <a:moveTo>
                      <a:pt x="21333" y="21546"/>
                    </a:moveTo>
                    <a:cubicBezTo>
                      <a:pt x="21300" y="21546"/>
                      <a:pt x="21267" y="21532"/>
                      <a:pt x="21235" y="21501"/>
                    </a:cubicBezTo>
                    <a:lnTo>
                      <a:pt x="108" y="711"/>
                    </a:lnTo>
                    <a:cubicBezTo>
                      <a:pt x="8" y="612"/>
                      <a:pt x="-30" y="383"/>
                      <a:pt x="24" y="199"/>
                    </a:cubicBezTo>
                    <a:cubicBezTo>
                      <a:pt x="79" y="16"/>
                      <a:pt x="204" y="-54"/>
                      <a:pt x="305" y="46"/>
                    </a:cubicBezTo>
                    <a:lnTo>
                      <a:pt x="21432" y="20836"/>
                    </a:lnTo>
                    <a:cubicBezTo>
                      <a:pt x="21532" y="20935"/>
                      <a:pt x="21570" y="21164"/>
                      <a:pt x="21516" y="21348"/>
                    </a:cubicBezTo>
                    <a:cubicBezTo>
                      <a:pt x="21478" y="21474"/>
                      <a:pt x="21407" y="21546"/>
                      <a:pt x="21333" y="21546"/>
                    </a:cubicBezTo>
                    <a:close/>
                    <a:moveTo>
                      <a:pt x="21333" y="2154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5" name="AutoShape 132"/>
              <p:cNvSpPr/>
              <p:nvPr/>
            </p:nvSpPr>
            <p:spPr bwMode="auto">
              <a:xfrm>
                <a:off x="5869172" y="1129598"/>
                <a:ext cx="269557" cy="390148"/>
              </a:xfrm>
              <a:custGeom>
                <a:avLst/>
                <a:gdLst/>
                <a:ahLst/>
                <a:cxnLst/>
                <a:rect l="0" t="0" r="r" b="b"/>
                <a:pathLst>
                  <a:path w="21445" h="21546">
                    <a:moveTo>
                      <a:pt x="564" y="21546"/>
                    </a:moveTo>
                    <a:cubicBezTo>
                      <a:pt x="455" y="21546"/>
                      <a:pt x="344" y="21524"/>
                      <a:pt x="247" y="21478"/>
                    </a:cubicBezTo>
                    <a:cubicBezTo>
                      <a:pt x="-11" y="21357"/>
                      <a:pt x="-78" y="21113"/>
                      <a:pt x="98" y="20934"/>
                    </a:cubicBezTo>
                    <a:lnTo>
                      <a:pt x="20413" y="172"/>
                    </a:lnTo>
                    <a:cubicBezTo>
                      <a:pt x="20589" y="-7"/>
                      <a:pt x="20939" y="-54"/>
                      <a:pt x="21197" y="68"/>
                    </a:cubicBezTo>
                    <a:cubicBezTo>
                      <a:pt x="21455" y="189"/>
                      <a:pt x="21522" y="433"/>
                      <a:pt x="21346" y="612"/>
                    </a:cubicBezTo>
                    <a:lnTo>
                      <a:pt x="1031" y="21374"/>
                    </a:lnTo>
                    <a:cubicBezTo>
                      <a:pt x="922" y="21486"/>
                      <a:pt x="744" y="21546"/>
                      <a:pt x="564" y="21546"/>
                    </a:cubicBezTo>
                    <a:close/>
                    <a:moveTo>
                      <a:pt x="564" y="2154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6" name="AutoShape 133"/>
              <p:cNvSpPr/>
              <p:nvPr/>
            </p:nvSpPr>
            <p:spPr bwMode="auto">
              <a:xfrm>
                <a:off x="4442471" y="4094724"/>
                <a:ext cx="986898" cy="453991"/>
              </a:xfrm>
              <a:custGeom>
                <a:avLst/>
                <a:gdLst/>
                <a:ahLst/>
                <a:cxnLst/>
                <a:rect l="0" t="0" r="r" b="b"/>
                <a:pathLst>
                  <a:path w="21557" h="21553">
                    <a:moveTo>
                      <a:pt x="155" y="21553"/>
                    </a:moveTo>
                    <a:cubicBezTo>
                      <a:pt x="96" y="21553"/>
                      <a:pt x="39" y="21479"/>
                      <a:pt x="13" y="21355"/>
                    </a:cubicBezTo>
                    <a:cubicBezTo>
                      <a:pt x="-22" y="21186"/>
                      <a:pt x="13" y="20986"/>
                      <a:pt x="91" y="20909"/>
                    </a:cubicBezTo>
                    <a:lnTo>
                      <a:pt x="21337" y="30"/>
                    </a:lnTo>
                    <a:cubicBezTo>
                      <a:pt x="21416" y="-47"/>
                      <a:pt x="21507" y="28"/>
                      <a:pt x="21543" y="198"/>
                    </a:cubicBezTo>
                    <a:cubicBezTo>
                      <a:pt x="21578" y="367"/>
                      <a:pt x="21543" y="567"/>
                      <a:pt x="21465" y="643"/>
                    </a:cubicBezTo>
                    <a:lnTo>
                      <a:pt x="219" y="21523"/>
                    </a:lnTo>
                    <a:cubicBezTo>
                      <a:pt x="198" y="21544"/>
                      <a:pt x="176" y="21553"/>
                      <a:pt x="155" y="21553"/>
                    </a:cubicBezTo>
                    <a:close/>
                    <a:moveTo>
                      <a:pt x="155" y="21553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7" name="AutoShape 134"/>
              <p:cNvSpPr/>
              <p:nvPr/>
            </p:nvSpPr>
            <p:spPr bwMode="auto">
              <a:xfrm>
                <a:off x="6330256" y="1101223"/>
                <a:ext cx="1106603" cy="617143"/>
              </a:xfrm>
              <a:custGeom>
                <a:avLst/>
                <a:gdLst/>
                <a:ahLst/>
                <a:cxnLst/>
                <a:rect l="0" t="0" r="r" b="b"/>
                <a:pathLst>
                  <a:path w="21561" h="21565">
                    <a:moveTo>
                      <a:pt x="21422" y="21565"/>
                    </a:moveTo>
                    <a:cubicBezTo>
                      <a:pt x="21399" y="21565"/>
                      <a:pt x="21376" y="21555"/>
                      <a:pt x="21355" y="21534"/>
                    </a:cubicBezTo>
                    <a:lnTo>
                      <a:pt x="71" y="465"/>
                    </a:lnTo>
                    <a:cubicBezTo>
                      <a:pt x="4" y="399"/>
                      <a:pt x="-20" y="248"/>
                      <a:pt x="17" y="128"/>
                    </a:cubicBezTo>
                    <a:cubicBezTo>
                      <a:pt x="54" y="9"/>
                      <a:pt x="138" y="-35"/>
                      <a:pt x="205" y="31"/>
                    </a:cubicBezTo>
                    <a:lnTo>
                      <a:pt x="21489" y="21100"/>
                    </a:lnTo>
                    <a:cubicBezTo>
                      <a:pt x="21556" y="21166"/>
                      <a:pt x="21580" y="21317"/>
                      <a:pt x="21543" y="21437"/>
                    </a:cubicBezTo>
                    <a:cubicBezTo>
                      <a:pt x="21518" y="21519"/>
                      <a:pt x="21471" y="21565"/>
                      <a:pt x="21422" y="21565"/>
                    </a:cubicBezTo>
                    <a:close/>
                    <a:moveTo>
                      <a:pt x="21422" y="21565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8" name="AutoShape 135"/>
              <p:cNvSpPr/>
              <p:nvPr/>
            </p:nvSpPr>
            <p:spPr bwMode="auto">
              <a:xfrm>
                <a:off x="6883557" y="2505757"/>
                <a:ext cx="1099509" cy="560395"/>
              </a:xfrm>
              <a:custGeom>
                <a:avLst/>
                <a:gdLst/>
                <a:ahLst/>
                <a:cxnLst/>
                <a:rect l="0" t="0" r="r" b="b"/>
                <a:pathLst>
                  <a:path w="21561" h="21561">
                    <a:moveTo>
                      <a:pt x="21421" y="21561"/>
                    </a:moveTo>
                    <a:cubicBezTo>
                      <a:pt x="21400" y="21561"/>
                      <a:pt x="21379" y="21552"/>
                      <a:pt x="21359" y="21532"/>
                    </a:cubicBezTo>
                    <a:lnTo>
                      <a:pt x="76" y="517"/>
                    </a:lnTo>
                    <a:cubicBezTo>
                      <a:pt x="8" y="449"/>
                      <a:pt x="-20" y="285"/>
                      <a:pt x="14" y="150"/>
                    </a:cubicBezTo>
                    <a:cubicBezTo>
                      <a:pt x="49" y="15"/>
                      <a:pt x="133" y="-39"/>
                      <a:pt x="201" y="29"/>
                    </a:cubicBezTo>
                    <a:lnTo>
                      <a:pt x="21484" y="21045"/>
                    </a:lnTo>
                    <a:cubicBezTo>
                      <a:pt x="21552" y="21113"/>
                      <a:pt x="21580" y="21277"/>
                      <a:pt x="21546" y="21411"/>
                    </a:cubicBezTo>
                    <a:cubicBezTo>
                      <a:pt x="21521" y="21506"/>
                      <a:pt x="21472" y="21561"/>
                      <a:pt x="21421" y="21561"/>
                    </a:cubicBezTo>
                    <a:close/>
                    <a:moveTo>
                      <a:pt x="21421" y="2156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9" name="AutoShape 136"/>
              <p:cNvSpPr/>
              <p:nvPr/>
            </p:nvSpPr>
            <p:spPr bwMode="auto">
              <a:xfrm>
                <a:off x="7592918" y="3612359"/>
                <a:ext cx="500986" cy="188868"/>
              </a:xfrm>
              <a:custGeom>
                <a:avLst/>
                <a:gdLst/>
                <a:ahLst/>
                <a:cxnLst/>
                <a:rect l="0" t="0" r="r" b="b"/>
                <a:pathLst>
                  <a:path w="21520" h="21494">
                    <a:moveTo>
                      <a:pt x="21208" y="21494"/>
                    </a:moveTo>
                    <a:cubicBezTo>
                      <a:pt x="21173" y="21494"/>
                      <a:pt x="21138" y="21479"/>
                      <a:pt x="21103" y="21446"/>
                    </a:cubicBezTo>
                    <a:lnTo>
                      <a:pt x="207" y="1604"/>
                    </a:lnTo>
                    <a:cubicBezTo>
                      <a:pt x="45" y="1450"/>
                      <a:pt x="-40" y="978"/>
                      <a:pt x="18" y="548"/>
                    </a:cubicBezTo>
                    <a:cubicBezTo>
                      <a:pt x="76" y="117"/>
                      <a:pt x="255" y="-106"/>
                      <a:pt x="417" y="49"/>
                    </a:cubicBezTo>
                    <a:lnTo>
                      <a:pt x="21314" y="19890"/>
                    </a:lnTo>
                    <a:cubicBezTo>
                      <a:pt x="21476" y="20044"/>
                      <a:pt x="21560" y="20517"/>
                      <a:pt x="21502" y="20947"/>
                    </a:cubicBezTo>
                    <a:cubicBezTo>
                      <a:pt x="21456" y="21284"/>
                      <a:pt x="21336" y="21494"/>
                      <a:pt x="21208" y="21494"/>
                    </a:cubicBezTo>
                    <a:close/>
                    <a:moveTo>
                      <a:pt x="21208" y="2149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0" name="AutoShape 137"/>
              <p:cNvSpPr/>
              <p:nvPr/>
            </p:nvSpPr>
            <p:spPr bwMode="auto">
              <a:xfrm>
                <a:off x="4080696" y="3250586"/>
                <a:ext cx="268670" cy="1240495"/>
              </a:xfrm>
              <a:custGeom>
                <a:avLst/>
                <a:gdLst/>
                <a:ahLst/>
                <a:cxnLst/>
                <a:rect l="0" t="0" r="r" b="b"/>
                <a:pathLst>
                  <a:path w="21498" h="21589">
                    <a:moveTo>
                      <a:pt x="20938" y="21589"/>
                    </a:moveTo>
                    <a:cubicBezTo>
                      <a:pt x="20679" y="21589"/>
                      <a:pt x="20446" y="21549"/>
                      <a:pt x="20391" y="21492"/>
                    </a:cubicBezTo>
                    <a:lnTo>
                      <a:pt x="12" y="147"/>
                    </a:lnTo>
                    <a:cubicBezTo>
                      <a:pt x="-51" y="81"/>
                      <a:pt x="143" y="16"/>
                      <a:pt x="445" y="3"/>
                    </a:cubicBezTo>
                    <a:cubicBezTo>
                      <a:pt x="748" y="-11"/>
                      <a:pt x="1043" y="31"/>
                      <a:pt x="1107" y="97"/>
                    </a:cubicBezTo>
                    <a:lnTo>
                      <a:pt x="21486" y="21442"/>
                    </a:lnTo>
                    <a:cubicBezTo>
                      <a:pt x="21549" y="21508"/>
                      <a:pt x="21355" y="21573"/>
                      <a:pt x="21053" y="21586"/>
                    </a:cubicBezTo>
                    <a:cubicBezTo>
                      <a:pt x="21014" y="21588"/>
                      <a:pt x="20976" y="21589"/>
                      <a:pt x="20938" y="21589"/>
                    </a:cubicBezTo>
                    <a:close/>
                    <a:moveTo>
                      <a:pt x="20938" y="2158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1" name="AutoShape 138"/>
              <p:cNvSpPr/>
              <p:nvPr/>
            </p:nvSpPr>
            <p:spPr bwMode="auto">
              <a:xfrm>
                <a:off x="8280996" y="4633838"/>
                <a:ext cx="141872" cy="319211"/>
              </a:xfrm>
              <a:custGeom>
                <a:avLst/>
                <a:gdLst/>
                <a:ahLst/>
                <a:cxnLst/>
                <a:rect l="0" t="0" r="r" b="b"/>
                <a:pathLst>
                  <a:path w="21312" h="21535">
                    <a:moveTo>
                      <a:pt x="1066" y="21535"/>
                    </a:moveTo>
                    <a:cubicBezTo>
                      <a:pt x="929" y="21535"/>
                      <a:pt x="789" y="21524"/>
                      <a:pt x="655" y="21498"/>
                    </a:cubicBezTo>
                    <a:cubicBezTo>
                      <a:pt x="112" y="21396"/>
                      <a:pt x="-144" y="21115"/>
                      <a:pt x="83" y="20872"/>
                    </a:cubicBezTo>
                    <a:lnTo>
                      <a:pt x="19262" y="294"/>
                    </a:lnTo>
                    <a:cubicBezTo>
                      <a:pt x="19490" y="49"/>
                      <a:pt x="20116" y="-65"/>
                      <a:pt x="20657" y="37"/>
                    </a:cubicBezTo>
                    <a:cubicBezTo>
                      <a:pt x="21200" y="139"/>
                      <a:pt x="21456" y="420"/>
                      <a:pt x="21229" y="663"/>
                    </a:cubicBezTo>
                    <a:lnTo>
                      <a:pt x="2050" y="21241"/>
                    </a:lnTo>
                    <a:cubicBezTo>
                      <a:pt x="1878" y="21424"/>
                      <a:pt x="1483" y="21535"/>
                      <a:pt x="1066" y="21535"/>
                    </a:cubicBezTo>
                    <a:close/>
                    <a:moveTo>
                      <a:pt x="1066" y="21535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2" name="AutoShape 139"/>
              <p:cNvSpPr/>
              <p:nvPr/>
            </p:nvSpPr>
            <p:spPr bwMode="auto">
              <a:xfrm>
                <a:off x="8195872" y="3874823"/>
                <a:ext cx="219902" cy="532021"/>
              </a:xfrm>
              <a:custGeom>
                <a:avLst/>
                <a:gdLst/>
                <a:ahLst/>
                <a:cxnLst/>
                <a:rect l="0" t="0" r="r" b="b"/>
                <a:pathLst>
                  <a:path w="21417" h="21562">
                    <a:moveTo>
                      <a:pt x="20725" y="21562"/>
                    </a:moveTo>
                    <a:cubicBezTo>
                      <a:pt x="20450" y="21562"/>
                      <a:pt x="20191" y="21494"/>
                      <a:pt x="20083" y="21381"/>
                    </a:cubicBezTo>
                    <a:lnTo>
                      <a:pt x="48" y="394"/>
                    </a:lnTo>
                    <a:cubicBezTo>
                      <a:pt x="-92" y="246"/>
                      <a:pt x="81" y="79"/>
                      <a:pt x="436" y="20"/>
                    </a:cubicBezTo>
                    <a:cubicBezTo>
                      <a:pt x="790" y="-38"/>
                      <a:pt x="1192" y="34"/>
                      <a:pt x="1333" y="182"/>
                    </a:cubicBezTo>
                    <a:lnTo>
                      <a:pt x="21368" y="21168"/>
                    </a:lnTo>
                    <a:cubicBezTo>
                      <a:pt x="21508" y="21316"/>
                      <a:pt x="21335" y="21483"/>
                      <a:pt x="20980" y="21542"/>
                    </a:cubicBezTo>
                    <a:cubicBezTo>
                      <a:pt x="20897" y="21555"/>
                      <a:pt x="20810" y="21562"/>
                      <a:pt x="20725" y="21562"/>
                    </a:cubicBezTo>
                    <a:close/>
                    <a:moveTo>
                      <a:pt x="20725" y="2156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3" name="AutoShape 140"/>
              <p:cNvSpPr/>
              <p:nvPr/>
            </p:nvSpPr>
            <p:spPr bwMode="auto">
              <a:xfrm>
                <a:off x="7968878" y="2456102"/>
                <a:ext cx="92217" cy="567489"/>
              </a:xfrm>
              <a:custGeom>
                <a:avLst/>
                <a:gdLst/>
                <a:ahLst/>
                <a:cxnLst/>
                <a:rect l="0" t="0" r="r" b="b"/>
                <a:pathLst>
                  <a:path w="21379" h="21581">
                    <a:moveTo>
                      <a:pt x="19732" y="21581"/>
                    </a:moveTo>
                    <a:cubicBezTo>
                      <a:pt x="18926" y="21581"/>
                      <a:pt x="18221" y="21484"/>
                      <a:pt x="18106" y="21349"/>
                    </a:cubicBezTo>
                    <a:lnTo>
                      <a:pt x="17" y="307"/>
                    </a:lnTo>
                    <a:cubicBezTo>
                      <a:pt x="-110" y="160"/>
                      <a:pt x="517" y="23"/>
                      <a:pt x="1416" y="3"/>
                    </a:cubicBezTo>
                    <a:cubicBezTo>
                      <a:pt x="2321" y="-19"/>
                      <a:pt x="3148" y="85"/>
                      <a:pt x="3274" y="232"/>
                    </a:cubicBezTo>
                    <a:lnTo>
                      <a:pt x="21363" y="21274"/>
                    </a:lnTo>
                    <a:cubicBezTo>
                      <a:pt x="21490" y="21421"/>
                      <a:pt x="20863" y="21558"/>
                      <a:pt x="19964" y="21579"/>
                    </a:cubicBezTo>
                    <a:cubicBezTo>
                      <a:pt x="19887" y="21580"/>
                      <a:pt x="19808" y="21581"/>
                      <a:pt x="19732" y="21581"/>
                    </a:cubicBezTo>
                    <a:close/>
                    <a:moveTo>
                      <a:pt x="19732" y="2158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4" name="AutoShape 141"/>
              <p:cNvSpPr/>
              <p:nvPr/>
            </p:nvSpPr>
            <p:spPr bwMode="auto">
              <a:xfrm>
                <a:off x="7997252" y="1838959"/>
                <a:ext cx="474385" cy="617143"/>
              </a:xfrm>
              <a:custGeom>
                <a:avLst/>
                <a:gdLst/>
                <a:ahLst/>
                <a:cxnLst/>
                <a:rect l="0" t="0" r="r" b="b"/>
                <a:pathLst>
                  <a:path w="21516" h="21568">
                    <a:moveTo>
                      <a:pt x="321" y="21568"/>
                    </a:moveTo>
                    <a:cubicBezTo>
                      <a:pt x="252" y="21568"/>
                      <a:pt x="184" y="21551"/>
                      <a:pt x="126" y="21517"/>
                    </a:cubicBezTo>
                    <a:cubicBezTo>
                      <a:pt x="-15" y="21434"/>
                      <a:pt x="-42" y="21278"/>
                      <a:pt x="66" y="21169"/>
                    </a:cubicBezTo>
                    <a:lnTo>
                      <a:pt x="20940" y="98"/>
                    </a:lnTo>
                    <a:cubicBezTo>
                      <a:pt x="21048" y="-11"/>
                      <a:pt x="21249" y="-32"/>
                      <a:pt x="21390" y="51"/>
                    </a:cubicBezTo>
                    <a:cubicBezTo>
                      <a:pt x="21531" y="134"/>
                      <a:pt x="21558" y="290"/>
                      <a:pt x="21450" y="399"/>
                    </a:cubicBezTo>
                    <a:lnTo>
                      <a:pt x="576" y="21471"/>
                    </a:lnTo>
                    <a:cubicBezTo>
                      <a:pt x="513" y="21535"/>
                      <a:pt x="417" y="21568"/>
                      <a:pt x="321" y="21568"/>
                    </a:cubicBezTo>
                    <a:close/>
                    <a:moveTo>
                      <a:pt x="321" y="21568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5" name="AutoShape 142"/>
              <p:cNvSpPr/>
              <p:nvPr/>
            </p:nvSpPr>
            <p:spPr bwMode="auto">
              <a:xfrm>
                <a:off x="8578928" y="1874427"/>
                <a:ext cx="112611" cy="425615"/>
              </a:xfrm>
              <a:custGeom>
                <a:avLst/>
                <a:gdLst/>
                <a:ahLst/>
                <a:cxnLst/>
                <a:rect l="0" t="0" r="r" b="b"/>
                <a:pathLst>
                  <a:path w="21329" h="21564">
                    <a:moveTo>
                      <a:pt x="19995" y="21564"/>
                    </a:moveTo>
                    <a:cubicBezTo>
                      <a:pt x="19394" y="21564"/>
                      <a:pt x="18848" y="21454"/>
                      <a:pt x="18701" y="21289"/>
                    </a:cubicBezTo>
                    <a:lnTo>
                      <a:pt x="37" y="444"/>
                    </a:lnTo>
                    <a:cubicBezTo>
                      <a:pt x="-136" y="251"/>
                      <a:pt x="304" y="57"/>
                      <a:pt x="1020" y="10"/>
                    </a:cubicBezTo>
                    <a:cubicBezTo>
                      <a:pt x="1728" y="-36"/>
                      <a:pt x="2454" y="82"/>
                      <a:pt x="2627" y="275"/>
                    </a:cubicBezTo>
                    <a:lnTo>
                      <a:pt x="21291" y="21120"/>
                    </a:lnTo>
                    <a:cubicBezTo>
                      <a:pt x="21464" y="21313"/>
                      <a:pt x="21024" y="21507"/>
                      <a:pt x="20308" y="21554"/>
                    </a:cubicBezTo>
                    <a:cubicBezTo>
                      <a:pt x="20204" y="21561"/>
                      <a:pt x="20099" y="21564"/>
                      <a:pt x="19995" y="21564"/>
                    </a:cubicBezTo>
                    <a:close/>
                    <a:moveTo>
                      <a:pt x="19995" y="2156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6" name="AutoShape 143"/>
              <p:cNvSpPr/>
              <p:nvPr/>
            </p:nvSpPr>
            <p:spPr bwMode="auto">
              <a:xfrm>
                <a:off x="8344839" y="1072849"/>
                <a:ext cx="340493" cy="101971"/>
              </a:xfrm>
              <a:custGeom>
                <a:avLst/>
                <a:gdLst/>
                <a:ahLst/>
                <a:cxnLst/>
                <a:rect l="0" t="0" r="r" b="b"/>
                <a:pathLst>
                  <a:path w="21502" h="21440">
                    <a:moveTo>
                      <a:pt x="447" y="21440"/>
                    </a:moveTo>
                    <a:cubicBezTo>
                      <a:pt x="250" y="21440"/>
                      <a:pt x="70" y="21005"/>
                      <a:pt x="16" y="20346"/>
                    </a:cubicBezTo>
                    <a:cubicBezTo>
                      <a:pt x="-49" y="19557"/>
                      <a:pt x="92" y="18743"/>
                      <a:pt x="331" y="18529"/>
                    </a:cubicBezTo>
                    <a:lnTo>
                      <a:pt x="20937" y="52"/>
                    </a:lnTo>
                    <a:cubicBezTo>
                      <a:pt x="21176" y="-160"/>
                      <a:pt x="21422" y="303"/>
                      <a:pt x="21487" y="1094"/>
                    </a:cubicBezTo>
                    <a:cubicBezTo>
                      <a:pt x="21551" y="1883"/>
                      <a:pt x="21410" y="2697"/>
                      <a:pt x="21172" y="2910"/>
                    </a:cubicBezTo>
                    <a:lnTo>
                      <a:pt x="565" y="21388"/>
                    </a:lnTo>
                    <a:cubicBezTo>
                      <a:pt x="526" y="21422"/>
                      <a:pt x="486" y="21440"/>
                      <a:pt x="447" y="21440"/>
                    </a:cubicBezTo>
                    <a:close/>
                    <a:moveTo>
                      <a:pt x="447" y="2144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7" name="AutoShape 144"/>
              <p:cNvSpPr/>
              <p:nvPr/>
            </p:nvSpPr>
            <p:spPr bwMode="auto">
              <a:xfrm>
                <a:off x="8160405" y="710190"/>
                <a:ext cx="141872" cy="437143"/>
              </a:xfrm>
              <a:custGeom>
                <a:avLst/>
                <a:gdLst/>
                <a:ahLst/>
                <a:cxnLst/>
                <a:rect l="0" t="0" r="r" b="b"/>
                <a:pathLst>
                  <a:path w="21350" h="21559">
                    <a:moveTo>
                      <a:pt x="20283" y="21559"/>
                    </a:moveTo>
                    <a:cubicBezTo>
                      <a:pt x="19824" y="21559"/>
                      <a:pt x="19401" y="21461"/>
                      <a:pt x="19261" y="21310"/>
                    </a:cubicBezTo>
                    <a:lnTo>
                      <a:pt x="46" y="453"/>
                    </a:lnTo>
                    <a:cubicBezTo>
                      <a:pt x="-125" y="267"/>
                      <a:pt x="194" y="72"/>
                      <a:pt x="758" y="16"/>
                    </a:cubicBezTo>
                    <a:cubicBezTo>
                      <a:pt x="1324" y="-41"/>
                      <a:pt x="1918" y="65"/>
                      <a:pt x="2089" y="250"/>
                    </a:cubicBezTo>
                    <a:lnTo>
                      <a:pt x="21304" y="21106"/>
                    </a:lnTo>
                    <a:cubicBezTo>
                      <a:pt x="21475" y="21292"/>
                      <a:pt x="21156" y="21487"/>
                      <a:pt x="20592" y="21544"/>
                    </a:cubicBezTo>
                    <a:cubicBezTo>
                      <a:pt x="20489" y="21554"/>
                      <a:pt x="20385" y="21559"/>
                      <a:pt x="20283" y="21559"/>
                    </a:cubicBezTo>
                    <a:close/>
                    <a:moveTo>
                      <a:pt x="20283" y="2155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8" name="AutoShape 145"/>
              <p:cNvSpPr/>
              <p:nvPr/>
            </p:nvSpPr>
            <p:spPr bwMode="auto">
              <a:xfrm>
                <a:off x="7692227" y="179055"/>
                <a:ext cx="312119" cy="212808"/>
              </a:xfrm>
              <a:custGeom>
                <a:avLst/>
                <a:gdLst/>
                <a:ahLst/>
                <a:cxnLst/>
                <a:rect l="0" t="0" r="r" b="b"/>
                <a:pathLst>
                  <a:path w="21465" h="21500">
                    <a:moveTo>
                      <a:pt x="20976" y="21500"/>
                    </a:moveTo>
                    <a:cubicBezTo>
                      <a:pt x="20883" y="21500"/>
                      <a:pt x="20789" y="21461"/>
                      <a:pt x="20706" y="21380"/>
                    </a:cubicBezTo>
                    <a:lnTo>
                      <a:pt x="217" y="1313"/>
                    </a:lnTo>
                    <a:cubicBezTo>
                      <a:pt x="-8" y="1094"/>
                      <a:pt x="-68" y="649"/>
                      <a:pt x="82" y="319"/>
                    </a:cubicBezTo>
                    <a:cubicBezTo>
                      <a:pt x="231" y="-10"/>
                      <a:pt x="533" y="-100"/>
                      <a:pt x="758" y="121"/>
                    </a:cubicBezTo>
                    <a:lnTo>
                      <a:pt x="21247" y="20187"/>
                    </a:lnTo>
                    <a:cubicBezTo>
                      <a:pt x="21472" y="20406"/>
                      <a:pt x="21532" y="20851"/>
                      <a:pt x="21382" y="21181"/>
                    </a:cubicBezTo>
                    <a:cubicBezTo>
                      <a:pt x="21289" y="21388"/>
                      <a:pt x="21133" y="21500"/>
                      <a:pt x="20976" y="21500"/>
                    </a:cubicBezTo>
                    <a:close/>
                    <a:moveTo>
                      <a:pt x="20976" y="215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9" name="AutoShape 158"/>
              <p:cNvSpPr/>
              <p:nvPr/>
            </p:nvSpPr>
            <p:spPr bwMode="auto">
              <a:xfrm>
                <a:off x="6677842" y="4640932"/>
                <a:ext cx="267784" cy="267784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799" y="21600"/>
                    </a:moveTo>
                    <a:cubicBezTo>
                      <a:pt x="4844" y="21600"/>
                      <a:pt x="0" y="16754"/>
                      <a:pt x="0" y="10800"/>
                    </a:cubicBezTo>
                    <a:cubicBezTo>
                      <a:pt x="0" y="4845"/>
                      <a:pt x="4845" y="0"/>
                      <a:pt x="10799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4"/>
                      <a:pt x="16755" y="21600"/>
                      <a:pt x="10799" y="21600"/>
                    </a:cubicBezTo>
                    <a:close/>
                    <a:moveTo>
                      <a:pt x="10799" y="1271"/>
                    </a:moveTo>
                    <a:cubicBezTo>
                      <a:pt x="5546" y="1271"/>
                      <a:pt x="1271" y="5545"/>
                      <a:pt x="1271" y="10800"/>
                    </a:cubicBezTo>
                    <a:cubicBezTo>
                      <a:pt x="1271" y="16054"/>
                      <a:pt x="5546" y="20329"/>
                      <a:pt x="10799" y="20329"/>
                    </a:cubicBezTo>
                    <a:cubicBezTo>
                      <a:pt x="16054" y="20329"/>
                      <a:pt x="20328" y="16054"/>
                      <a:pt x="20328" y="10800"/>
                    </a:cubicBezTo>
                    <a:cubicBezTo>
                      <a:pt x="20328" y="5546"/>
                      <a:pt x="16054" y="1271"/>
                      <a:pt x="10799" y="1271"/>
                    </a:cubicBezTo>
                    <a:close/>
                    <a:moveTo>
                      <a:pt x="10799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0" name="AutoShape 219"/>
              <p:cNvSpPr/>
              <p:nvPr/>
            </p:nvSpPr>
            <p:spPr bwMode="auto">
              <a:xfrm>
                <a:off x="4769662" y="4612557"/>
                <a:ext cx="407882" cy="40788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4"/>
                      <a:pt x="0" y="10799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799"/>
                    </a:cubicBezTo>
                    <a:cubicBezTo>
                      <a:pt x="21600" y="16754"/>
                      <a:pt x="16756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6" y="1271"/>
                      <a:pt x="1271" y="5546"/>
                      <a:pt x="1271" y="10799"/>
                    </a:cubicBezTo>
                    <a:cubicBezTo>
                      <a:pt x="1271" y="16054"/>
                      <a:pt x="5546" y="20328"/>
                      <a:pt x="10800" y="20328"/>
                    </a:cubicBezTo>
                    <a:cubicBezTo>
                      <a:pt x="16054" y="20328"/>
                      <a:pt x="20329" y="16054"/>
                      <a:pt x="20329" y="10799"/>
                    </a:cubicBezTo>
                    <a:cubicBezTo>
                      <a:pt x="20330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1" name="AutoShape 94"/>
              <p:cNvSpPr/>
              <p:nvPr/>
            </p:nvSpPr>
            <p:spPr bwMode="auto">
              <a:xfrm>
                <a:off x="7919223" y="2406447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2" name="AutoShape 96"/>
              <p:cNvSpPr/>
              <p:nvPr/>
            </p:nvSpPr>
            <p:spPr bwMode="auto">
              <a:xfrm>
                <a:off x="6337348" y="2917186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3" name="AutoShape 1"/>
              <p:cNvSpPr/>
              <p:nvPr/>
            </p:nvSpPr>
            <p:spPr bwMode="auto">
              <a:xfrm>
                <a:off x="5252027" y="2044672"/>
                <a:ext cx="766110" cy="76611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4" y="20329"/>
                      <a:pt x="20329" y="16055"/>
                      <a:pt x="20329" y="10800"/>
                    </a:cubicBezTo>
                    <a:cubicBezTo>
                      <a:pt x="20329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4" name="AutoShape 2"/>
              <p:cNvSpPr/>
              <p:nvPr/>
            </p:nvSpPr>
            <p:spPr bwMode="auto">
              <a:xfrm>
                <a:off x="6862275" y="3129994"/>
                <a:ext cx="766110" cy="76611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4"/>
                      <a:pt x="5545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5"/>
                      <a:pt x="16054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5" name="AutoShape 3"/>
              <p:cNvSpPr/>
              <p:nvPr/>
            </p:nvSpPr>
            <p:spPr bwMode="auto">
              <a:xfrm>
                <a:off x="5415179" y="3747137"/>
                <a:ext cx="581676" cy="58167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4"/>
                      <a:pt x="5545" y="20330"/>
                      <a:pt x="10800" y="20330"/>
                    </a:cubicBezTo>
                    <a:cubicBezTo>
                      <a:pt x="16055" y="20330"/>
                      <a:pt x="20329" y="16055"/>
                      <a:pt x="20329" y="10800"/>
                    </a:cubicBezTo>
                    <a:cubicBezTo>
                      <a:pt x="20329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6" name="AutoShape 5"/>
              <p:cNvSpPr/>
              <p:nvPr/>
            </p:nvSpPr>
            <p:spPr bwMode="auto">
              <a:xfrm>
                <a:off x="6791340" y="491173"/>
                <a:ext cx="581676" cy="58167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0" y="5546"/>
                      <a:pt x="1270" y="10800"/>
                    </a:cubicBezTo>
                    <a:cubicBezTo>
                      <a:pt x="1270" y="16054"/>
                      <a:pt x="5545" y="20329"/>
                      <a:pt x="10800" y="20329"/>
                    </a:cubicBezTo>
                    <a:cubicBezTo>
                      <a:pt x="16055" y="20329"/>
                      <a:pt x="20330" y="16054"/>
                      <a:pt x="20330" y="10800"/>
                    </a:cubicBezTo>
                    <a:cubicBezTo>
                      <a:pt x="20330" y="5546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7" name="AutoShape 7"/>
              <p:cNvSpPr/>
              <p:nvPr/>
            </p:nvSpPr>
            <p:spPr bwMode="auto">
              <a:xfrm>
                <a:off x="6493408" y="2236201"/>
                <a:ext cx="418523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6"/>
                      <a:pt x="1271" y="10800"/>
                    </a:cubicBezTo>
                    <a:cubicBezTo>
                      <a:pt x="1271" y="16054"/>
                      <a:pt x="5546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8" name="AutoShape 10"/>
              <p:cNvSpPr/>
              <p:nvPr/>
            </p:nvSpPr>
            <p:spPr bwMode="auto">
              <a:xfrm>
                <a:off x="4592322" y="3385364"/>
                <a:ext cx="418523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6"/>
                      <a:pt x="1271" y="10800"/>
                    </a:cubicBezTo>
                    <a:cubicBezTo>
                      <a:pt x="1271" y="16054"/>
                      <a:pt x="5546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9" name="AutoShape 14"/>
              <p:cNvSpPr/>
              <p:nvPr/>
            </p:nvSpPr>
            <p:spPr bwMode="auto">
              <a:xfrm>
                <a:off x="4216361" y="4477779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0" y="5545"/>
                      <a:pt x="1270" y="10800"/>
                    </a:cubicBezTo>
                    <a:cubicBezTo>
                      <a:pt x="1270" y="16055"/>
                      <a:pt x="5545" y="20329"/>
                      <a:pt x="10800" y="20329"/>
                    </a:cubicBezTo>
                    <a:cubicBezTo>
                      <a:pt x="16055" y="20329"/>
                      <a:pt x="20330" y="16055"/>
                      <a:pt x="20330" y="10800"/>
                    </a:cubicBezTo>
                    <a:cubicBezTo>
                      <a:pt x="20330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60" name="AutoShape 6"/>
              <p:cNvSpPr/>
              <p:nvPr/>
            </p:nvSpPr>
            <p:spPr bwMode="auto">
              <a:xfrm>
                <a:off x="7394295" y="1562307"/>
                <a:ext cx="581676" cy="58167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5"/>
                      <a:pt x="5545" y="20329"/>
                      <a:pt x="10800" y="20329"/>
                    </a:cubicBezTo>
                    <a:cubicBezTo>
                      <a:pt x="16055" y="20329"/>
                      <a:pt x="20330" y="16055"/>
                      <a:pt x="20330" y="10800"/>
                    </a:cubicBezTo>
                    <a:cubicBezTo>
                      <a:pt x="20330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61" name="AutoShape 8"/>
              <p:cNvSpPr/>
              <p:nvPr/>
            </p:nvSpPr>
            <p:spPr bwMode="auto">
              <a:xfrm>
                <a:off x="7961783" y="299647"/>
                <a:ext cx="418523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6"/>
                      <a:pt x="1271" y="10800"/>
                    </a:cubicBezTo>
                    <a:cubicBezTo>
                      <a:pt x="1271" y="16054"/>
                      <a:pt x="5546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62" name="AutoShape 20"/>
              <p:cNvSpPr/>
              <p:nvPr/>
            </p:nvSpPr>
            <p:spPr bwMode="auto">
              <a:xfrm>
                <a:off x="8685333" y="952258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0" y="5545"/>
                      <a:pt x="1270" y="10800"/>
                    </a:cubicBezTo>
                    <a:cubicBezTo>
                      <a:pt x="1270" y="16055"/>
                      <a:pt x="5545" y="20330"/>
                      <a:pt x="10800" y="20330"/>
                    </a:cubicBezTo>
                    <a:cubicBezTo>
                      <a:pt x="16054" y="20330"/>
                      <a:pt x="20329" y="16055"/>
                      <a:pt x="20329" y="10800"/>
                    </a:cubicBezTo>
                    <a:cubicBezTo>
                      <a:pt x="20329" y="5545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63" name="AutoShape 23"/>
              <p:cNvSpPr/>
              <p:nvPr/>
            </p:nvSpPr>
            <p:spPr bwMode="auto">
              <a:xfrm>
                <a:off x="8422869" y="1619057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5" y="20329"/>
                      <a:pt x="20329" y="16055"/>
                      <a:pt x="20329" y="10800"/>
                    </a:cubicBezTo>
                    <a:cubicBezTo>
                      <a:pt x="20329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64" name="AutoShape 19"/>
              <p:cNvSpPr/>
              <p:nvPr/>
            </p:nvSpPr>
            <p:spPr bwMode="auto">
              <a:xfrm>
                <a:off x="7947597" y="3016496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5" y="20329"/>
                      <a:pt x="20329" y="16055"/>
                      <a:pt x="20329" y="10800"/>
                    </a:cubicBezTo>
                    <a:cubicBezTo>
                      <a:pt x="20329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65" name="AutoShape 11"/>
              <p:cNvSpPr/>
              <p:nvPr/>
            </p:nvSpPr>
            <p:spPr bwMode="auto">
              <a:xfrm>
                <a:off x="7415580" y="4421033"/>
                <a:ext cx="418523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6"/>
                      <a:pt x="1271" y="10800"/>
                    </a:cubicBezTo>
                    <a:cubicBezTo>
                      <a:pt x="1271" y="16054"/>
                      <a:pt x="5546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</p:grpSp>
        <p:pic>
          <p:nvPicPr>
            <p:cNvPr id="137" name="图形 136"/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05423" y="6244060"/>
              <a:ext cx="194528" cy="147573"/>
            </a:xfrm>
            <a:prstGeom prst="rect">
              <a:avLst/>
            </a:prstGeom>
          </p:spPr>
        </p:pic>
        <p:pic>
          <p:nvPicPr>
            <p:cNvPr id="138" name="图形 137"/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1682334" y="2984432"/>
              <a:ext cx="187557" cy="152074"/>
            </a:xfrm>
            <a:prstGeom prst="rect">
              <a:avLst/>
            </a:prstGeom>
          </p:spPr>
        </p:pic>
        <p:pic>
          <p:nvPicPr>
            <p:cNvPr id="139" name="图形 138"/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137398" y="4586311"/>
              <a:ext cx="200327" cy="151972"/>
            </a:xfrm>
            <a:prstGeom prst="rect">
              <a:avLst/>
            </a:prstGeom>
          </p:spPr>
        </p:pic>
        <p:pic>
          <p:nvPicPr>
            <p:cNvPr id="140" name="图形 139"/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992314" y="2256778"/>
              <a:ext cx="173031" cy="118238"/>
            </a:xfrm>
            <a:prstGeom prst="rect">
              <a:avLst/>
            </a:prstGeom>
          </p:spPr>
        </p:pic>
        <p:pic>
          <p:nvPicPr>
            <p:cNvPr id="141" name="图形 140"/>
            <p:cNvPicPr>
              <a:picLocks noChangeAspect="1"/>
            </p:cNvPicPr>
            <p:nvPr userDrawn="1"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1198657" y="1534425"/>
              <a:ext cx="283313" cy="256072"/>
            </a:xfrm>
            <a:prstGeom prst="rect">
              <a:avLst/>
            </a:prstGeom>
          </p:spPr>
        </p:pic>
        <p:pic>
          <p:nvPicPr>
            <p:cNvPr id="142" name="图形 141"/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02220" y="5496417"/>
              <a:ext cx="465815" cy="353377"/>
            </a:xfrm>
            <a:prstGeom prst="rect">
              <a:avLst/>
            </a:prstGeom>
          </p:spPr>
        </p:pic>
        <p:pic>
          <p:nvPicPr>
            <p:cNvPr id="143" name="图形 142"/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581309" y="6257665"/>
              <a:ext cx="266624" cy="182193"/>
            </a:xfrm>
            <a:prstGeom prst="rect">
              <a:avLst/>
            </a:prstGeom>
          </p:spPr>
        </p:pic>
        <p:pic>
          <p:nvPicPr>
            <p:cNvPr id="144" name="图形 143"/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586940" y="6428939"/>
              <a:ext cx="263936" cy="214003"/>
            </a:xfrm>
            <a:prstGeom prst="rect">
              <a:avLst/>
            </a:prstGeom>
          </p:spPr>
        </p:pic>
        <p:pic>
          <p:nvPicPr>
            <p:cNvPr id="145" name="图形 144"/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708083" y="6429892"/>
              <a:ext cx="187557" cy="152074"/>
            </a:xfrm>
            <a:prstGeom prst="rect">
              <a:avLst/>
            </a:prstGeom>
          </p:spPr>
        </p:pic>
      </p:grpSp>
      <p:pic>
        <p:nvPicPr>
          <p:cNvPr id="266" name="图形 265"/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986884" y="393800"/>
            <a:ext cx="2165711" cy="512805"/>
          </a:xfrm>
          <a:prstGeom prst="rect">
            <a:avLst/>
          </a:prstGeom>
        </p:spPr>
      </p:pic>
      <p:pic>
        <p:nvPicPr>
          <p:cNvPr id="267" name="图形 266"/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555770" y="403001"/>
            <a:ext cx="1763259" cy="51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29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 userDrawn="1"/>
        </p:nvCxnSpPr>
        <p:spPr>
          <a:xfrm flipV="1">
            <a:off x="2159001" y="812727"/>
            <a:ext cx="0" cy="6045273"/>
          </a:xfrm>
          <a:prstGeom prst="line">
            <a:avLst/>
          </a:prstGeom>
          <a:ln w="28575">
            <a:solidFill>
              <a:srgbClr val="3C5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rot="16200000">
            <a:off x="1805904" y="353097"/>
            <a:ext cx="706195" cy="0"/>
          </a:xfrm>
          <a:prstGeom prst="line">
            <a:avLst/>
          </a:prstGeom>
          <a:ln w="28575">
            <a:solidFill>
              <a:srgbClr val="FF86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标题 1"/>
          <p:cNvSpPr txBox="1"/>
          <p:nvPr userDrawn="1"/>
        </p:nvSpPr>
        <p:spPr>
          <a:xfrm>
            <a:off x="2336800" y="787254"/>
            <a:ext cx="1155700" cy="50807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3600" b="1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3C50A0"/>
                </a:solidFill>
              </a:rPr>
              <a:t>目录</a:t>
            </a:r>
          </a:p>
        </p:txBody>
      </p:sp>
      <p:sp>
        <p:nvSpPr>
          <p:cNvPr id="14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336799" y="1663700"/>
            <a:ext cx="8597873" cy="440704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Tx/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单击此处编辑目录文本</a:t>
            </a:r>
          </a:p>
        </p:txBody>
      </p:sp>
      <p:pic>
        <p:nvPicPr>
          <p:cNvPr id="8" name="图形 7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9391" y="215870"/>
            <a:ext cx="1763259" cy="51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627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个人简介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1352939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34560" y="167045"/>
            <a:ext cx="9440960" cy="1040318"/>
          </a:xfrm>
          <a:prstGeom prst="rect">
            <a:avLst/>
          </a:prstGeom>
        </p:spPr>
        <p:txBody>
          <a:bodyPr anchor="ctr"/>
          <a:lstStyle>
            <a:lvl1pPr>
              <a:lnSpc>
                <a:spcPts val="4200"/>
              </a:lnSpc>
              <a:defRPr sz="3200" b="1">
                <a:solidFill>
                  <a:srgbClr val="3C50A0"/>
                </a:solidFill>
              </a:defRPr>
            </a:lvl1pPr>
          </a:lstStyle>
          <a:p>
            <a:r>
              <a:rPr lang="zh-CN" altLang="en-US" dirty="0"/>
              <a:t>个人简介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642360" y="1602740"/>
            <a:ext cx="6233160" cy="4796790"/>
          </a:xfrm>
          <a:prstGeom prst="roundRect">
            <a:avLst>
              <a:gd name="adj" fmla="val 1666"/>
            </a:avLst>
          </a:prstGeom>
          <a:solidFill>
            <a:schemeClr val="bg1">
              <a:lumMod val="85000"/>
              <a:alpha val="20000"/>
            </a:schemeClr>
          </a:solidFill>
        </p:spPr>
        <p:txBody>
          <a:bodyPr/>
          <a:lstStyle>
            <a:lvl1pPr marL="0" indent="0">
              <a:lnSpc>
                <a:spcPct val="150000"/>
              </a:lnSpc>
              <a:buFontTx/>
              <a:buNone/>
              <a:defRPr sz="1600">
                <a:solidFill>
                  <a:schemeClr val="bg2">
                    <a:lumMod val="25000"/>
                  </a:schemeClr>
                </a:solidFill>
              </a:defRPr>
            </a:lvl1pPr>
            <a:lvl2pPr marL="742950" indent="-285750">
              <a:lnSpc>
                <a:spcPct val="150000"/>
              </a:lnSpc>
              <a:buClr>
                <a:srgbClr val="3C50A0"/>
              </a:buClr>
              <a:buFont typeface="Microsoft YaHei UI" panose="020B0503020204020204" pitchFamily="34" charset="-122"/>
              <a:buChar char="▉"/>
              <a:defRPr sz="1400">
                <a:solidFill>
                  <a:schemeClr val="bg2">
                    <a:lumMod val="25000"/>
                  </a:schemeClr>
                </a:solidFill>
              </a:defRPr>
            </a:lvl2pPr>
            <a:lvl3pPr marL="1085850" indent="-171450">
              <a:lnSpc>
                <a:spcPct val="150000"/>
              </a:lnSpc>
              <a:buClr>
                <a:srgbClr val="00AFE1"/>
              </a:buClr>
              <a:buSzPct val="80000"/>
              <a:buFont typeface="Wingdings" panose="05000000000000000000" pitchFamily="2" charset="2"/>
              <a:buChar char="n"/>
              <a:defRPr sz="1200">
                <a:solidFill>
                  <a:schemeClr val="bg2">
                    <a:lumMod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bg2">
                    <a:lumMod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0"/>
            <a:ext cx="58189" cy="1352939"/>
          </a:xfrm>
          <a:prstGeom prst="rect">
            <a:avLst/>
          </a:prstGeom>
          <a:solidFill>
            <a:srgbClr val="3C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 flipV="1">
            <a:off x="3537588" y="3686174"/>
            <a:ext cx="0" cy="2713367"/>
          </a:xfrm>
          <a:prstGeom prst="line">
            <a:avLst/>
          </a:prstGeom>
          <a:ln w="28575">
            <a:solidFill>
              <a:srgbClr val="3C5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V="1">
            <a:off x="3537589" y="1617601"/>
            <a:ext cx="0" cy="1890774"/>
          </a:xfrm>
          <a:prstGeom prst="line">
            <a:avLst/>
          </a:prstGeom>
          <a:ln w="28575">
            <a:solidFill>
              <a:srgbClr val="FF86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图片占位符 13"/>
          <p:cNvSpPr>
            <a:spLocks noGrp="1"/>
          </p:cNvSpPr>
          <p:nvPr>
            <p:ph type="pic" sz="quarter" idx="11" hasCustomPrompt="1"/>
          </p:nvPr>
        </p:nvSpPr>
        <p:spPr>
          <a:xfrm>
            <a:off x="1527813" y="1603375"/>
            <a:ext cx="1905000" cy="1905000"/>
          </a:xfrm>
          <a:prstGeom prst="roundRect">
            <a:avLst>
              <a:gd name="adj" fmla="val 5667"/>
            </a:avLst>
          </a:prstGeom>
          <a:solidFill>
            <a:schemeClr val="bg1">
              <a:lumMod val="85000"/>
              <a:alpha val="20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zh-CN" altLang="en-US" dirty="0"/>
              <a:t>个人照片</a:t>
            </a:r>
          </a:p>
        </p:txBody>
      </p:sp>
      <p:pic>
        <p:nvPicPr>
          <p:cNvPr id="17" name="图形 1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9391" y="215870"/>
            <a:ext cx="1763259" cy="51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094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正文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1352939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34560" y="167045"/>
            <a:ext cx="9440960" cy="1040318"/>
          </a:xfrm>
          <a:prstGeom prst="rect">
            <a:avLst/>
          </a:prstGeom>
        </p:spPr>
        <p:txBody>
          <a:bodyPr anchor="ctr"/>
          <a:lstStyle>
            <a:lvl1pPr>
              <a:lnSpc>
                <a:spcPts val="4200"/>
              </a:lnSpc>
              <a:defRPr sz="3200" b="1">
                <a:solidFill>
                  <a:srgbClr val="3C50A0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15636" y="1603048"/>
            <a:ext cx="11360728" cy="479649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Tx/>
              <a:buNone/>
              <a:defRPr sz="1600">
                <a:solidFill>
                  <a:schemeClr val="bg2">
                    <a:lumMod val="25000"/>
                  </a:schemeClr>
                </a:solidFill>
              </a:defRPr>
            </a:lvl1pPr>
            <a:lvl2pPr marL="742950" indent="-285750">
              <a:lnSpc>
                <a:spcPct val="150000"/>
              </a:lnSpc>
              <a:buClr>
                <a:srgbClr val="3C50A0"/>
              </a:buClr>
              <a:buFont typeface="Microsoft YaHei UI" panose="020B0503020204020204" pitchFamily="34" charset="-122"/>
              <a:buChar char="▉"/>
              <a:defRPr sz="1400">
                <a:solidFill>
                  <a:schemeClr val="bg2">
                    <a:lumMod val="25000"/>
                  </a:schemeClr>
                </a:solidFill>
              </a:defRPr>
            </a:lvl2pPr>
            <a:lvl3pPr marL="1085850" indent="-171450">
              <a:lnSpc>
                <a:spcPct val="150000"/>
              </a:lnSpc>
              <a:buClr>
                <a:srgbClr val="00AFE1"/>
              </a:buClr>
              <a:buSzPct val="80000"/>
              <a:buFont typeface="Wingdings" panose="05000000000000000000" pitchFamily="2" charset="2"/>
              <a:buChar char="n"/>
              <a:defRPr sz="1200">
                <a:solidFill>
                  <a:schemeClr val="bg2">
                    <a:lumMod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bg2">
                    <a:lumMod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0"/>
            <a:ext cx="58189" cy="1352939"/>
          </a:xfrm>
          <a:prstGeom prst="rect">
            <a:avLst/>
          </a:prstGeom>
          <a:solidFill>
            <a:srgbClr val="3C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9391" y="215870"/>
            <a:ext cx="1763259" cy="51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76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1352939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34560" y="167045"/>
            <a:ext cx="9440960" cy="1040318"/>
          </a:xfrm>
          <a:prstGeom prst="rect">
            <a:avLst/>
          </a:prstGeom>
        </p:spPr>
        <p:txBody>
          <a:bodyPr anchor="ctr"/>
          <a:lstStyle>
            <a:lvl1pPr>
              <a:lnSpc>
                <a:spcPts val="4200"/>
              </a:lnSpc>
              <a:defRPr sz="3200" b="1">
                <a:solidFill>
                  <a:srgbClr val="3C50A0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0"/>
            <a:ext cx="58189" cy="1352939"/>
          </a:xfrm>
          <a:prstGeom prst="rect">
            <a:avLst/>
          </a:prstGeom>
          <a:solidFill>
            <a:srgbClr val="3C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形 1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9391" y="215870"/>
            <a:ext cx="1763259" cy="51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9906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9391" y="215870"/>
            <a:ext cx="1763259" cy="51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9296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090295" y="2942715"/>
            <a:ext cx="5892396" cy="746837"/>
          </a:xfrm>
          <a:prstGeom prst="rect">
            <a:avLst/>
          </a:prstGeom>
        </p:spPr>
        <p:txBody>
          <a:bodyPr anchor="b"/>
          <a:lstStyle>
            <a:lvl1pPr algn="l">
              <a:lnSpc>
                <a:spcPts val="5000"/>
              </a:lnSpc>
              <a:defRPr sz="48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单击此处编辑主标题</a:t>
            </a:r>
          </a:p>
        </p:txBody>
      </p:sp>
      <p:cxnSp>
        <p:nvCxnSpPr>
          <p:cNvPr id="16" name="直接连接符 15"/>
          <p:cNvCxnSpPr/>
          <p:nvPr userDrawn="1"/>
        </p:nvCxnSpPr>
        <p:spPr>
          <a:xfrm>
            <a:off x="1090295" y="3798137"/>
            <a:ext cx="2762614" cy="0"/>
          </a:xfrm>
          <a:prstGeom prst="line">
            <a:avLst/>
          </a:prstGeom>
          <a:ln w="28575">
            <a:solidFill>
              <a:srgbClr val="3C5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3955163" y="3798137"/>
            <a:ext cx="821024" cy="0"/>
          </a:xfrm>
          <a:prstGeom prst="line">
            <a:avLst/>
          </a:prstGeom>
          <a:ln w="28575">
            <a:solidFill>
              <a:srgbClr val="FF86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 userDrawn="1"/>
        </p:nvSpPr>
        <p:spPr>
          <a:xfrm>
            <a:off x="7850172" y="5496097"/>
            <a:ext cx="3998044" cy="988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</a:rPr>
              <a:t>南京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</a:rPr>
              <a:t>: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</a:rPr>
              <a:t>南京市江宁区秣周东路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</a:rPr>
              <a:t>12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</a:rPr>
              <a:t>号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</a:rPr>
              <a:t>3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</a:rPr>
              <a:t>号楼四层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</a:rPr>
              <a:t>(025-84981178)</a:t>
            </a: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</a:rPr>
              <a:t>北京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</a:rPr>
              <a:t>: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</a:rPr>
              <a:t>北京海淀区信息路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</a:rPr>
              <a:t>7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</a:rPr>
              <a:t>号弘源首著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</a:rPr>
              <a:t>2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</a:rPr>
              <a:t>号七层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</a:rPr>
              <a:t>(010-56201285)</a:t>
            </a: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</a:rPr>
              <a:t>成都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</a:rPr>
              <a:t>: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</a:rPr>
              <a:t>成都市成华区建设北路二段四号电子科技大学</a:t>
            </a: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</a:rPr>
              <a:t>武汉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</a:rPr>
              <a:t>: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</a:rPr>
              <a:t>国家网络安全人才与创新基地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467" y="5166803"/>
            <a:ext cx="1285718" cy="1285718"/>
          </a:xfrm>
          <a:prstGeom prst="rect">
            <a:avLst/>
          </a:prstGeom>
        </p:spPr>
      </p:pic>
      <p:sp>
        <p:nvSpPr>
          <p:cNvPr id="266" name="文本框 265"/>
          <p:cNvSpPr txBox="1"/>
          <p:nvPr userDrawn="1"/>
        </p:nvSpPr>
        <p:spPr>
          <a:xfrm>
            <a:off x="7850172" y="5037638"/>
            <a:ext cx="3468857" cy="458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打造最专业的网络安全培训平台</a:t>
            </a:r>
          </a:p>
        </p:txBody>
      </p:sp>
      <p:pic>
        <p:nvPicPr>
          <p:cNvPr id="15" name="图形 14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86884" y="393800"/>
            <a:ext cx="2165711" cy="512805"/>
          </a:xfrm>
          <a:prstGeom prst="rect">
            <a:avLst/>
          </a:prstGeom>
        </p:spPr>
      </p:pic>
      <p:pic>
        <p:nvPicPr>
          <p:cNvPr id="17" name="图形 16"/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55770" y="403001"/>
            <a:ext cx="1763259" cy="51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51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3104AF-07E9-4A0B-BE83-B3C3ADAB1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D5B887-41A8-4073-8817-2BB0F9BB3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3966C0-795A-46A1-92DD-DAA0FB792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1500-B923-4307-A390-7B08DA42D3D3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4C97FC-15E2-4DEC-8160-556132532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7C667B-DAFB-4F71-A93E-760EAA5CA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4EBD-DB5C-45CB-982E-BCF8CB46F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276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9F2FD6-04CA-41DE-A763-505C70865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274AEB-CEB7-418A-BF7B-5CB89B63A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87274E-C624-47D1-AA65-CB1CDF315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1500-B923-4307-A390-7B08DA42D3D3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92633A-24A1-4164-A67C-09536697B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C380C9-F599-4C5B-9973-EBF195DB6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4EBD-DB5C-45CB-982E-BCF8CB46F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610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20D740-880D-4FEC-B31B-B8A17D22D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EFA20C-5A55-49B3-AA8B-1FF3D958A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664C3E-7896-4178-B204-31E5D20EA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6BC00E-71FC-4581-BFBA-98488A674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1500-B923-4307-A390-7B08DA42D3D3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F704ED-7838-4DA1-974E-3FF1E1AEA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D6BE22-BC4F-49BF-9EAA-E63C1DCD5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4EBD-DB5C-45CB-982E-BCF8CB46F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11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947C3-CA2E-4FC9-8517-4EF7B372E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1FC76D-4D22-4ADF-8600-D77E2E361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17C4E1-7C76-47CA-8B0A-047DA221B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784C13-DB05-4962-96E5-0D10FD5392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5DBA1B-E29A-437A-B1B1-AED87AB0DE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F3FA84-D49A-4647-A39A-84FA667BD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1500-B923-4307-A390-7B08DA42D3D3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0CD224-F827-42D5-9DE1-FA57A2B0F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267BC7-1185-4714-AB8E-4EE371A51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4EBD-DB5C-45CB-982E-BCF8CB46F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900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BF68A-3C0B-48CF-966F-55373E14A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13F96D-C3AA-4E48-8F79-BF3B56C5F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1500-B923-4307-A390-7B08DA42D3D3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49C9DB-0A23-4CF3-B4A2-E52A9A09B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443520-1C09-4452-886C-881F133A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4EBD-DB5C-45CB-982E-BCF8CB46F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491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5938D85-1230-4224-8FF2-5A14A67C1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1500-B923-4307-A390-7B08DA42D3D3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EFC8CFF-568D-4C0F-B8A0-FD84455CF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5CAC2C-CBE4-4931-B0F8-9B35860C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4EBD-DB5C-45CB-982E-BCF8CB46F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674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93495-FED5-459F-B56A-42F4EB98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C58104-C153-4514-A505-93CA89BE4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C58E7B-80DD-46EC-A3D5-9E384A972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7F41A6-72D1-4B4C-9A00-A8B0D585F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1500-B923-4307-A390-7B08DA42D3D3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546768-13B7-4DCD-8E70-23B3AEA6D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83C0DB-8490-4CCE-BD23-F351FCE34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4EBD-DB5C-45CB-982E-BCF8CB46F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403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B9EA9-4FD0-4148-AE98-E20F42AD3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9AAB49-DF5D-488B-8D6B-BA02D93EF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922535-8B18-4B1C-9C97-F98A3EB42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1CFB23-B279-46AC-A778-2C56B669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1500-B923-4307-A390-7B08DA42D3D3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BA5436-A40F-4879-9572-8140D6851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2EE5D2-97C2-4C04-92EA-6571586B6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4EBD-DB5C-45CB-982E-BCF8CB46F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268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F06C887-8D94-4984-B833-D92E154A0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C62496-0BEB-4E95-B7A6-E691F7FDB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1FC8E-C9D1-41D7-957A-9627DEDF48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61500-B923-4307-A390-7B08DA42D3D3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D53758-E0D3-4CCD-B45B-4540BC476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DA317-E6CA-4C4D-AAFF-5DB8861A0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64EBD-DB5C-45CB-982E-BCF8CB46F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138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7239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png"/><Relationship Id="rId5" Type="http://schemas.openxmlformats.org/officeDocument/2006/relationships/image" Target="../media/image20.emf"/><Relationship Id="rId4" Type="http://schemas.openxmlformats.org/officeDocument/2006/relationships/package" Target="../embeddings/Microsoft_Visio___1.vsdx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jarvisoj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3kapig.com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Crypto in CTF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 err="1"/>
              <a:t>bibi</a:t>
            </a:r>
            <a:endParaRPr lang="zh-CN" altLang="en-US" b="1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252C5E-B940-4C55-9B31-C3877A2D3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48" y="310823"/>
            <a:ext cx="2220751" cy="216105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8E8F9B-C373-4EC7-AA6D-25BFB4FEA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分组密码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BAA734-3C17-4689-B853-1D4AB8046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通常可以拿到的：</a:t>
            </a:r>
            <a:endParaRPr lang="en-US" altLang="zh-CN" dirty="0"/>
          </a:p>
          <a:p>
            <a:pPr lvl="1"/>
            <a:r>
              <a:rPr lang="zh-CN" altLang="en-US" dirty="0"/>
              <a:t>加密算法</a:t>
            </a:r>
            <a:endParaRPr lang="en-US" altLang="zh-CN" dirty="0"/>
          </a:p>
          <a:p>
            <a:pPr lvl="1"/>
            <a:r>
              <a:rPr lang="zh-CN" altLang="en-US" dirty="0"/>
              <a:t>密文（</a:t>
            </a:r>
            <a:r>
              <a:rPr lang="zh-CN" altLang="en-US" b="1" dirty="0"/>
              <a:t>唯密文攻击</a:t>
            </a:r>
            <a:r>
              <a:rPr lang="zh-CN" altLang="en-US" dirty="0"/>
              <a:t>）</a:t>
            </a:r>
            <a:r>
              <a:rPr lang="en-US" altLang="zh-CN" dirty="0"/>
              <a:t>/// </a:t>
            </a:r>
            <a:r>
              <a:rPr lang="zh-CN" altLang="en-US" dirty="0"/>
              <a:t>密文</a:t>
            </a:r>
            <a:r>
              <a:rPr lang="en-US" altLang="zh-CN" dirty="0"/>
              <a:t>+</a:t>
            </a:r>
            <a:r>
              <a:rPr lang="zh-CN" altLang="en-US" dirty="0"/>
              <a:t>若干对已知明密文（</a:t>
            </a:r>
            <a:r>
              <a:rPr lang="zh-CN" altLang="en-US" b="1" dirty="0"/>
              <a:t>已知明文攻击</a:t>
            </a:r>
            <a:r>
              <a:rPr lang="zh-CN" altLang="en-US" dirty="0"/>
              <a:t>）</a:t>
            </a:r>
            <a:r>
              <a:rPr lang="en-US" altLang="zh-CN" dirty="0"/>
              <a:t>/// </a:t>
            </a:r>
            <a:r>
              <a:rPr lang="zh-CN" altLang="en-US" dirty="0"/>
              <a:t>加密或者解密的</a:t>
            </a:r>
            <a:r>
              <a:rPr lang="en-US" altLang="zh-CN" dirty="0"/>
              <a:t>oracle</a:t>
            </a:r>
            <a:r>
              <a:rPr lang="zh-CN" altLang="en-US" dirty="0"/>
              <a:t>（</a:t>
            </a:r>
            <a:r>
              <a:rPr lang="zh-CN" altLang="en-US" b="1" dirty="0"/>
              <a:t>选择明文攻击、选择密文攻击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解题思路</a:t>
            </a:r>
            <a:endParaRPr lang="en-US" altLang="zh-CN" b="1" dirty="0"/>
          </a:p>
          <a:p>
            <a:pPr lvl="1"/>
            <a:r>
              <a:rPr lang="zh-CN" altLang="en-US" b="1" dirty="0"/>
              <a:t>考察模式的问题，和加密算法本身无关：分析我们可以拿到的信息是否能够满足几种攻击模式（</a:t>
            </a:r>
            <a:r>
              <a:rPr lang="en-US" altLang="zh-CN" b="1" dirty="0"/>
              <a:t>CBC</a:t>
            </a:r>
            <a:r>
              <a:rPr lang="zh-CN" altLang="en-US" b="1" dirty="0"/>
              <a:t>等模式的问题）</a:t>
            </a:r>
            <a:endParaRPr lang="en-US" altLang="zh-CN" b="1" dirty="0"/>
          </a:p>
          <a:p>
            <a:pPr lvl="1"/>
            <a:r>
              <a:rPr lang="zh-CN" altLang="en-US" b="1" dirty="0"/>
              <a:t>密码学分析：差分、积分、代数等攻击方式</a:t>
            </a:r>
            <a:endParaRPr lang="en-US" altLang="zh-CN" b="1" dirty="0"/>
          </a:p>
          <a:p>
            <a:pPr lvl="1"/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808507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1FFA8-C63A-4CB7-A49A-E66922039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序列密码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85B001-BC3F-4268-A6F8-43B433D25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通常可以拿到的：</a:t>
            </a:r>
            <a:endParaRPr lang="en-US" altLang="zh-CN" dirty="0"/>
          </a:p>
          <a:p>
            <a:pPr lvl="1"/>
            <a:r>
              <a:rPr lang="zh-CN" altLang="en-US" dirty="0"/>
              <a:t>加密算法</a:t>
            </a:r>
            <a:endParaRPr lang="en-US" altLang="zh-CN" dirty="0"/>
          </a:p>
          <a:p>
            <a:pPr lvl="1"/>
            <a:r>
              <a:rPr lang="zh-CN" altLang="en-US" dirty="0"/>
              <a:t>明密文（直接异或出乱数，或直接给乱数）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解题思路</a:t>
            </a:r>
            <a:endParaRPr lang="en-US" altLang="zh-CN" dirty="0"/>
          </a:p>
          <a:p>
            <a:pPr lvl="1"/>
            <a:r>
              <a:rPr lang="zh-CN" altLang="en-US" b="1" dirty="0"/>
              <a:t>一般为逆推寄存器初态</a:t>
            </a:r>
          </a:p>
        </p:txBody>
      </p:sp>
    </p:spTree>
    <p:extLst>
      <p:ext uri="{BB962C8B-B14F-4D97-AF65-F5344CB8AC3E}">
        <p14:creationId xmlns:p14="http://schemas.microsoft.com/office/powerpoint/2010/main" val="1312167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684FD3-2EAD-4AA4-8DA3-FC8E31FF2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公钥密码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C3EFBE-E7DE-44ED-8CC1-882958642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通常可以拿到的</a:t>
            </a:r>
            <a:endParaRPr lang="en-US" altLang="zh-CN" dirty="0"/>
          </a:p>
          <a:p>
            <a:pPr lvl="1"/>
            <a:r>
              <a:rPr lang="zh-CN" altLang="en-US" dirty="0"/>
              <a:t>加密算法</a:t>
            </a:r>
            <a:endParaRPr lang="en-US" altLang="zh-CN" dirty="0"/>
          </a:p>
          <a:p>
            <a:pPr lvl="1"/>
            <a:r>
              <a:rPr lang="zh-CN" altLang="en-US" dirty="0"/>
              <a:t>密文</a:t>
            </a:r>
            <a:r>
              <a:rPr lang="en-US" altLang="zh-CN" dirty="0"/>
              <a:t>+</a:t>
            </a:r>
            <a:r>
              <a:rPr lang="zh-CN" altLang="en-US" dirty="0"/>
              <a:t>公钥 </a:t>
            </a:r>
            <a:r>
              <a:rPr lang="en-US" altLang="zh-CN" dirty="0"/>
              <a:t>/ oracle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b="1" dirty="0"/>
              <a:t>解题思路</a:t>
            </a:r>
            <a:endParaRPr lang="en-US" altLang="zh-CN" b="1" dirty="0"/>
          </a:p>
          <a:p>
            <a:pPr lvl="1"/>
            <a:r>
              <a:rPr lang="zh-CN" altLang="en-US" b="1" dirty="0"/>
              <a:t>不会考察算力，通常会考察公钥密码体制使用不当而产生的一些问题</a:t>
            </a:r>
            <a:endParaRPr lang="en-US" altLang="zh-CN" b="1" dirty="0"/>
          </a:p>
          <a:p>
            <a:pPr lvl="1"/>
            <a:r>
              <a:rPr lang="zh-CN" altLang="en-US" b="1" dirty="0"/>
              <a:t>分析手中条件，符合哪种攻击模式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048197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20728-25F3-4144-851E-4E17ADC5B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杂凑函数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16B780-7121-4005-8A5C-CA2A73822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通常可以拿到的</a:t>
            </a:r>
            <a:endParaRPr lang="en-US" altLang="zh-CN" dirty="0"/>
          </a:p>
          <a:p>
            <a:pPr lvl="1"/>
            <a:r>
              <a:rPr lang="zh-CN" altLang="en-US" dirty="0"/>
              <a:t>哈希算法</a:t>
            </a:r>
            <a:endParaRPr lang="en-US" altLang="zh-CN" dirty="0"/>
          </a:p>
          <a:p>
            <a:pPr lvl="1"/>
            <a:r>
              <a:rPr lang="zh-CN" altLang="en-US" dirty="0"/>
              <a:t>哈希值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解题思路：</a:t>
            </a:r>
            <a:endParaRPr lang="en-US" altLang="zh-CN" b="1" dirty="0"/>
          </a:p>
          <a:p>
            <a:pPr lvl="1"/>
            <a:r>
              <a:rPr lang="en-US" altLang="zh-CN" dirty="0"/>
              <a:t>MD</a:t>
            </a:r>
            <a:r>
              <a:rPr lang="zh-CN" altLang="en-US" dirty="0"/>
              <a:t>结构的一些问题</a:t>
            </a:r>
            <a:endParaRPr lang="en-US" altLang="zh-CN" dirty="0"/>
          </a:p>
          <a:p>
            <a:pPr lvl="1"/>
            <a:r>
              <a:rPr lang="zh-CN" altLang="en-US" dirty="0"/>
              <a:t>碰撞和爆破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6858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0E3823F-B3B6-474E-9E48-8B5B35D8F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学习基础：编码</a:t>
            </a:r>
          </a:p>
        </p:txBody>
      </p:sp>
    </p:spTree>
    <p:extLst>
      <p:ext uri="{BB962C8B-B14F-4D97-AF65-F5344CB8AC3E}">
        <p14:creationId xmlns:p14="http://schemas.microsoft.com/office/powerpoint/2010/main" val="2859419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798A22A-427D-47DF-96FF-E066116DA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编码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1E9B398-C005-4C65-945D-4A8120836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原始信息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其他表达形式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/>
              <a:t>传输的限制：例如不能有不可见字符</a:t>
            </a:r>
            <a:endParaRPr lang="en-US" altLang="zh-CN" dirty="0"/>
          </a:p>
          <a:p>
            <a:pPr lvl="1"/>
            <a:r>
              <a:rPr lang="zh-CN" altLang="en-US" dirty="0"/>
              <a:t>协议中的格式统一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</a:p>
          <a:p>
            <a:endParaRPr lang="en-US" altLang="zh-CN" dirty="0"/>
          </a:p>
          <a:p>
            <a:r>
              <a:rPr lang="en-US" altLang="zh-CN" dirty="0"/>
              <a:t>CTF</a:t>
            </a:r>
            <a:r>
              <a:rPr lang="zh-CN" altLang="en-US" dirty="0"/>
              <a:t>中的编码：</a:t>
            </a:r>
            <a:endParaRPr lang="en-US" altLang="zh-CN" dirty="0"/>
          </a:p>
          <a:p>
            <a:pPr lvl="1"/>
            <a:r>
              <a:rPr lang="zh-CN" altLang="en-US" dirty="0"/>
              <a:t>很少会单独出题，常常作为题目的一部分出现</a:t>
            </a:r>
            <a:endParaRPr lang="en-US" altLang="zh-CN" dirty="0"/>
          </a:p>
          <a:p>
            <a:pPr lvl="1"/>
            <a:r>
              <a:rPr lang="zh-CN" altLang="en-US" dirty="0"/>
              <a:t>掌握各类编码的识别和转化技巧是学习</a:t>
            </a:r>
            <a:r>
              <a:rPr lang="en-US" altLang="zh-CN" dirty="0"/>
              <a:t>Crypto</a:t>
            </a:r>
            <a:r>
              <a:rPr lang="zh-CN" altLang="en-US" dirty="0"/>
              <a:t>的基础</a:t>
            </a:r>
            <a:endParaRPr lang="en-US" altLang="zh-CN" dirty="0"/>
          </a:p>
          <a:p>
            <a:pPr lvl="1"/>
            <a:r>
              <a:rPr lang="zh-CN" altLang="en-US" dirty="0"/>
              <a:t>其本质只是内容的表达形式的转化，过程是可逆的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04499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8415BE-78D4-417B-AB4D-6848A56D4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4515"/>
            <a:ext cx="10515600" cy="1325563"/>
          </a:xfrm>
        </p:spPr>
        <p:txBody>
          <a:bodyPr/>
          <a:lstStyle/>
          <a:p>
            <a:r>
              <a:rPr lang="en-US" altLang="zh-CN" b="1" dirty="0"/>
              <a:t>HEX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DCD76-342A-445D-AEA6-D84B34413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91899"/>
            <a:ext cx="10515600" cy="2216986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实际存储内容的</a:t>
            </a:r>
            <a:r>
              <a:rPr lang="en-US" altLang="zh-CN" dirty="0"/>
              <a:t>16</a:t>
            </a:r>
            <a:r>
              <a:rPr lang="zh-CN" altLang="en-US" dirty="0"/>
              <a:t>进制表示</a:t>
            </a:r>
            <a:endParaRPr lang="en-US" altLang="zh-CN" dirty="0"/>
          </a:p>
          <a:p>
            <a:r>
              <a:rPr lang="zh-CN" altLang="en-US" dirty="0"/>
              <a:t>冗余：</a:t>
            </a:r>
            <a:r>
              <a:rPr lang="en-US" altLang="zh-CN" dirty="0"/>
              <a:t>1:2(1</a:t>
            </a:r>
            <a:r>
              <a:rPr lang="zh-CN" altLang="en-US" dirty="0"/>
              <a:t>个</a:t>
            </a:r>
            <a:r>
              <a:rPr lang="en-US" altLang="zh-CN" dirty="0"/>
              <a:t>byte</a:t>
            </a:r>
            <a:r>
              <a:rPr lang="zh-CN" altLang="en-US" dirty="0"/>
              <a:t>会变成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bytes</a:t>
            </a:r>
            <a:r>
              <a:rPr lang="zh-CN" altLang="en-US" dirty="0"/>
              <a:t>进行存储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识别：只存在</a:t>
            </a:r>
            <a:r>
              <a:rPr lang="en-US" altLang="zh-CN" dirty="0"/>
              <a:t>0-9,</a:t>
            </a:r>
            <a:r>
              <a:rPr lang="zh-CN" altLang="en-US" dirty="0"/>
              <a:t> </a:t>
            </a:r>
            <a:r>
              <a:rPr lang="en-US" altLang="zh-CN" dirty="0"/>
              <a:t>A-F, a-f</a:t>
            </a:r>
          </a:p>
          <a:p>
            <a:r>
              <a:rPr lang="zh-CN" altLang="en-US" dirty="0"/>
              <a:t>一般用处：可作为各类编码转换的过渡，最常见的是</a:t>
            </a:r>
            <a:r>
              <a:rPr lang="en-US" altLang="zh-CN" dirty="0"/>
              <a:t>str</a:t>
            </a:r>
            <a:r>
              <a:rPr lang="zh-CN" altLang="en-US" dirty="0"/>
              <a:t>和</a:t>
            </a:r>
            <a:r>
              <a:rPr lang="en-US" altLang="zh-CN" dirty="0"/>
              <a:t>int</a:t>
            </a:r>
            <a:r>
              <a:rPr lang="zh-CN" altLang="en-US" dirty="0"/>
              <a:t>的转换</a:t>
            </a:r>
          </a:p>
        </p:txBody>
      </p:sp>
    </p:spTree>
    <p:extLst>
      <p:ext uri="{BB962C8B-B14F-4D97-AF65-F5344CB8AC3E}">
        <p14:creationId xmlns:p14="http://schemas.microsoft.com/office/powerpoint/2010/main" val="1369716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7FBA6AE-DC0C-4153-92B9-2D7907F306BE}"/>
              </a:ext>
            </a:extLst>
          </p:cNvPr>
          <p:cNvSpPr/>
          <p:nvPr/>
        </p:nvSpPr>
        <p:spPr>
          <a:xfrm>
            <a:off x="775823" y="508060"/>
            <a:ext cx="3491377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0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s=</a:t>
            </a:r>
            <a:r>
              <a:rPr lang="en-US" altLang="zh-CN" sz="3200" b="1" dirty="0">
                <a:solidFill>
                  <a:srgbClr val="008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"flag"</a:t>
            </a:r>
            <a:br>
              <a:rPr lang="en-US" altLang="zh-CN" sz="3200" b="1" dirty="0">
                <a:solidFill>
                  <a:srgbClr val="008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3200" dirty="0">
                <a:solidFill>
                  <a:srgbClr val="0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t=</a:t>
            </a:r>
            <a:r>
              <a:rPr lang="en-US" altLang="zh-CN" sz="3200" dirty="0" err="1">
                <a:solidFill>
                  <a:srgbClr val="0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s.encode</a:t>
            </a:r>
            <a:r>
              <a:rPr lang="en-US" altLang="zh-CN" sz="3200" dirty="0">
                <a:solidFill>
                  <a:srgbClr val="0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dirty="0">
                <a:solidFill>
                  <a:srgbClr val="008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"hex"</a:t>
            </a:r>
            <a:r>
              <a:rPr lang="en-US" altLang="zh-CN" sz="3200" dirty="0">
                <a:solidFill>
                  <a:srgbClr val="0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)</a:t>
            </a:r>
            <a:br>
              <a:rPr lang="en-US" altLang="zh-CN" sz="3200" dirty="0">
                <a:solidFill>
                  <a:srgbClr val="0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3200" b="1" dirty="0">
                <a:solidFill>
                  <a:srgbClr val="00008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print </a:t>
            </a:r>
            <a:r>
              <a:rPr lang="en-US" altLang="zh-CN" sz="3200" dirty="0">
                <a:solidFill>
                  <a:srgbClr val="00008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3200" dirty="0">
                <a:solidFill>
                  <a:srgbClr val="0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(t,</a:t>
            </a:r>
            <a:r>
              <a:rPr lang="en-US" altLang="zh-CN" sz="3200" dirty="0">
                <a:solidFill>
                  <a:srgbClr val="0000FF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en-US" altLang="zh-CN" sz="3200" dirty="0">
                <a:solidFill>
                  <a:srgbClr val="0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3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E1D7ADB-3CD6-40E8-BB69-4D44498105AC}"/>
              </a:ext>
            </a:extLst>
          </p:cNvPr>
          <p:cNvSpPr/>
          <p:nvPr/>
        </p:nvSpPr>
        <p:spPr>
          <a:xfrm>
            <a:off x="5395762" y="508061"/>
            <a:ext cx="609600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num=</a:t>
            </a:r>
            <a:r>
              <a:rPr lang="en-US" altLang="zh-CN" sz="2800" dirty="0">
                <a:solidFill>
                  <a:srgbClr val="0000FF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584734024210391580014049650557280915516226103165</a:t>
            </a:r>
            <a:br>
              <a:rPr lang="en-US" altLang="zh-CN" sz="2800" dirty="0">
                <a:solidFill>
                  <a:srgbClr val="0000FF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800" b="1" dirty="0">
                <a:solidFill>
                  <a:srgbClr val="00008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print </a:t>
            </a:r>
            <a:r>
              <a:rPr lang="en-US" altLang="zh-CN" sz="2800" dirty="0">
                <a:solidFill>
                  <a:srgbClr val="00008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hex</a:t>
            </a:r>
            <a:r>
              <a:rPr lang="en-US" altLang="zh-CN" sz="2800" dirty="0">
                <a:solidFill>
                  <a:srgbClr val="0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(num)</a:t>
            </a:r>
            <a:br>
              <a:rPr lang="en-US" altLang="zh-CN" sz="2800" dirty="0">
                <a:solidFill>
                  <a:srgbClr val="0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800" b="1" dirty="0">
                <a:solidFill>
                  <a:srgbClr val="00008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print </a:t>
            </a:r>
            <a:r>
              <a:rPr lang="en-US" altLang="zh-CN" sz="2800" dirty="0">
                <a:solidFill>
                  <a:srgbClr val="00008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hex</a:t>
            </a:r>
            <a:r>
              <a:rPr lang="en-US" altLang="zh-CN" sz="2800" dirty="0">
                <a:solidFill>
                  <a:srgbClr val="0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(num)[</a:t>
            </a:r>
            <a:r>
              <a:rPr lang="en-US" altLang="zh-CN" sz="2800" dirty="0">
                <a:solidFill>
                  <a:srgbClr val="0000FF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:-</a:t>
            </a:r>
            <a:r>
              <a:rPr lang="en-US" altLang="zh-CN" sz="2800" dirty="0">
                <a:solidFill>
                  <a:srgbClr val="0000FF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0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]</a:t>
            </a:r>
            <a:br>
              <a:rPr lang="en-US" altLang="zh-CN" sz="2800" dirty="0">
                <a:solidFill>
                  <a:srgbClr val="0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800" b="1" dirty="0">
                <a:solidFill>
                  <a:srgbClr val="00008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print </a:t>
            </a:r>
            <a:r>
              <a:rPr lang="en-US" altLang="zh-CN" sz="2800" dirty="0">
                <a:solidFill>
                  <a:srgbClr val="00008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hex</a:t>
            </a:r>
            <a:r>
              <a:rPr lang="en-US" altLang="zh-CN" sz="2800" dirty="0">
                <a:solidFill>
                  <a:srgbClr val="0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(num)[</a:t>
            </a:r>
            <a:r>
              <a:rPr lang="en-US" altLang="zh-CN" sz="2800" dirty="0">
                <a:solidFill>
                  <a:srgbClr val="0000FF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:-</a:t>
            </a:r>
            <a:r>
              <a:rPr lang="en-US" altLang="zh-CN" sz="2800" dirty="0">
                <a:solidFill>
                  <a:srgbClr val="0000FF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0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].decode(</a:t>
            </a:r>
            <a:r>
              <a:rPr lang="en-US" altLang="zh-CN" sz="2800" b="1" dirty="0">
                <a:solidFill>
                  <a:srgbClr val="008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"hex"</a:t>
            </a:r>
            <a:r>
              <a:rPr lang="en-US" altLang="zh-CN" sz="2800" dirty="0">
                <a:solidFill>
                  <a:srgbClr val="0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FC9D58-412F-43A9-AB77-5BC20B6B7D91}"/>
              </a:ext>
            </a:extLst>
          </p:cNvPr>
          <p:cNvSpPr/>
          <p:nvPr/>
        </p:nvSpPr>
        <p:spPr>
          <a:xfrm>
            <a:off x="775823" y="3908618"/>
            <a:ext cx="10839003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b="1" kern="0" dirty="0">
                <a:solidFill>
                  <a:srgbClr val="00008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from </a:t>
            </a:r>
            <a:r>
              <a:rPr lang="en-US" altLang="zh-CN" sz="2800" kern="0" dirty="0" err="1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Crypto.Util.number</a:t>
            </a:r>
            <a:r>
              <a:rPr lang="en-US" altLang="zh-CN" sz="28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b="1" kern="0" dirty="0">
                <a:solidFill>
                  <a:srgbClr val="00008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import </a:t>
            </a:r>
            <a:r>
              <a:rPr lang="en-US" altLang="zh-CN" sz="2800" kern="0" dirty="0" err="1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long_to_bytes,bytes_to_long</a:t>
            </a:r>
            <a:br>
              <a:rPr lang="en-US" altLang="zh-CN" sz="28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28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flag=</a:t>
            </a:r>
            <a:r>
              <a:rPr lang="en-US" altLang="zh-CN" sz="2800" b="1" kern="0" dirty="0">
                <a:solidFill>
                  <a:srgbClr val="008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"flag{123}"</a:t>
            </a:r>
            <a:br>
              <a:rPr lang="en-US" altLang="zh-CN" sz="2800" b="1" kern="0" dirty="0">
                <a:solidFill>
                  <a:srgbClr val="008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2800" b="1" kern="0" dirty="0">
                <a:solidFill>
                  <a:srgbClr val="00008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print </a:t>
            </a:r>
            <a:r>
              <a:rPr lang="en-US" altLang="zh-CN" sz="2800" kern="0" dirty="0" err="1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bytes_to_long</a:t>
            </a:r>
            <a:r>
              <a:rPr lang="en-US" altLang="zh-CN" sz="28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(flag)</a:t>
            </a:r>
            <a:br>
              <a:rPr lang="en-US" altLang="zh-CN" sz="28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2800" b="1" kern="0" dirty="0">
                <a:solidFill>
                  <a:srgbClr val="00008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print </a:t>
            </a:r>
            <a:r>
              <a:rPr lang="en-US" altLang="zh-CN" sz="2800" kern="0" dirty="0" err="1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long_to_bytes</a:t>
            </a:r>
            <a:r>
              <a:rPr lang="en-US" altLang="zh-CN" sz="28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800" kern="0" dirty="0" err="1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bytes_to_long</a:t>
            </a:r>
            <a:r>
              <a:rPr lang="en-US" altLang="zh-CN" sz="28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(flag))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61192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34A63-5B7E-4914-98AC-79C76F48B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b</a:t>
            </a:r>
            <a:r>
              <a:rPr lang="en-US" altLang="zh-CN" b="1"/>
              <a:t>ase</a:t>
            </a:r>
            <a:r>
              <a:rPr lang="zh-CN" altLang="en-US" b="1" dirty="0"/>
              <a:t>家族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B0D10D-DB6F-4818-AECC-80696D8B1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base64/32/16</a:t>
            </a:r>
            <a:r>
              <a:rPr lang="zh-CN" altLang="en-US" dirty="0"/>
              <a:t>：用</a:t>
            </a:r>
            <a:r>
              <a:rPr lang="en-US" altLang="zh-CN" dirty="0"/>
              <a:t>64/32/16</a:t>
            </a:r>
            <a:r>
              <a:rPr lang="zh-CN" altLang="en-US" dirty="0"/>
              <a:t>种</a:t>
            </a:r>
            <a:r>
              <a:rPr lang="en-US" altLang="zh-CN" dirty="0"/>
              <a:t>bytes</a:t>
            </a:r>
            <a:r>
              <a:rPr lang="zh-CN" altLang="en-US" dirty="0"/>
              <a:t>表示所有的</a:t>
            </a:r>
            <a:r>
              <a:rPr lang="en-US" altLang="zh-CN" dirty="0"/>
              <a:t>bytes</a:t>
            </a:r>
          </a:p>
          <a:p>
            <a:r>
              <a:rPr lang="en-US" altLang="zh-CN" dirty="0"/>
              <a:t>Why</a:t>
            </a:r>
            <a:r>
              <a:rPr lang="zh-CN" altLang="en-US" dirty="0"/>
              <a:t>？</a:t>
            </a:r>
            <a:r>
              <a:rPr lang="en-US" altLang="zh-CN" dirty="0"/>
              <a:t>--</a:t>
            </a:r>
            <a:r>
              <a:rPr lang="zh-CN" altLang="en-US" dirty="0"/>
              <a:t>浪费空间</a:t>
            </a:r>
            <a:endParaRPr lang="en-US" altLang="zh-CN" dirty="0"/>
          </a:p>
          <a:p>
            <a:pPr lvl="1"/>
            <a:r>
              <a:rPr lang="en-US" altLang="zh-CN" dirty="0"/>
              <a:t>Hex</a:t>
            </a:r>
            <a:r>
              <a:rPr lang="zh-CN" altLang="en-US" dirty="0"/>
              <a:t>：</a:t>
            </a:r>
            <a:r>
              <a:rPr lang="en-US" altLang="zh-CN" dirty="0"/>
              <a:t>1 byte -&gt; 2 bytes</a:t>
            </a:r>
            <a:r>
              <a:rPr lang="zh-CN" altLang="en-US" dirty="0"/>
              <a:t>（不可见</a:t>
            </a:r>
            <a:r>
              <a:rPr lang="en-US" altLang="zh-CN" dirty="0"/>
              <a:t>-</a:t>
            </a:r>
            <a:r>
              <a:rPr lang="zh-CN" altLang="en-US" dirty="0"/>
              <a:t>可见，</a:t>
            </a:r>
            <a:r>
              <a:rPr lang="en-US" altLang="zh-CN" dirty="0"/>
              <a:t>16</a:t>
            </a:r>
            <a:r>
              <a:rPr lang="zh-CN" altLang="en-US" dirty="0"/>
              <a:t>个字符来表达所有的字符）</a:t>
            </a:r>
            <a:endParaRPr lang="en-US" altLang="zh-CN" dirty="0"/>
          </a:p>
          <a:p>
            <a:pPr lvl="1"/>
            <a:r>
              <a:rPr lang="zh-CN" altLang="en-US" dirty="0"/>
              <a:t>可见字符数量：如果用</a:t>
            </a:r>
            <a:r>
              <a:rPr lang="en-US" altLang="zh-CN" dirty="0"/>
              <a:t>32</a:t>
            </a:r>
            <a:r>
              <a:rPr lang="zh-CN" altLang="en-US" dirty="0"/>
              <a:t>个呢？如果用更多的</a:t>
            </a:r>
            <a:r>
              <a:rPr lang="en-US" altLang="zh-CN" dirty="0"/>
              <a:t>64</a:t>
            </a:r>
            <a:r>
              <a:rPr lang="zh-CN" altLang="en-US" dirty="0"/>
              <a:t>个呢？</a:t>
            </a:r>
            <a:endParaRPr lang="en-US" altLang="zh-CN" dirty="0"/>
          </a:p>
          <a:p>
            <a:r>
              <a:rPr lang="en-US" altLang="zh-CN" dirty="0"/>
              <a:t>base16 == hex </a:t>
            </a:r>
            <a:r>
              <a:rPr lang="zh-CN" altLang="en-US" dirty="0"/>
              <a:t>（使用特定的</a:t>
            </a:r>
            <a:r>
              <a:rPr lang="en-US" altLang="zh-CN" dirty="0"/>
              <a:t>16</a:t>
            </a:r>
            <a:r>
              <a:rPr lang="zh-CN" altLang="en-US" dirty="0"/>
              <a:t>个字符表达所有的字符</a:t>
            </a:r>
            <a:r>
              <a:rPr lang="en-US" altLang="zh-CN" dirty="0"/>
              <a:t>, 2^4 -&gt; 2^8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Base64</a:t>
            </a:r>
            <a:r>
              <a:rPr lang="zh-CN" altLang="en-US" dirty="0"/>
              <a:t>（</a:t>
            </a:r>
            <a:r>
              <a:rPr lang="en-US" altLang="zh-CN" dirty="0"/>
              <a:t>base32</a:t>
            </a:r>
            <a:r>
              <a:rPr lang="zh-CN" altLang="en-US" dirty="0"/>
              <a:t>同理）（使用特定的</a:t>
            </a:r>
            <a:r>
              <a:rPr lang="en-US" altLang="zh-CN" dirty="0"/>
              <a:t>64</a:t>
            </a:r>
            <a:r>
              <a:rPr lang="zh-CN" altLang="en-US" dirty="0"/>
              <a:t>个字符表达所有的字符，</a:t>
            </a:r>
            <a:r>
              <a:rPr lang="en-US" altLang="zh-CN" dirty="0"/>
              <a:t>2^6-&gt;2^8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也就是说要用</a:t>
            </a:r>
            <a:r>
              <a:rPr lang="en-US" altLang="zh-CN" dirty="0"/>
              <a:t>6</a:t>
            </a:r>
            <a:r>
              <a:rPr lang="zh-CN" altLang="en-US" dirty="0"/>
              <a:t>个</a:t>
            </a:r>
            <a:r>
              <a:rPr lang="en-US" altLang="zh-CN" dirty="0"/>
              <a:t>bit</a:t>
            </a:r>
            <a:r>
              <a:rPr lang="zh-CN" altLang="en-US" dirty="0"/>
              <a:t>来表示</a:t>
            </a:r>
            <a:r>
              <a:rPr lang="en-US" altLang="zh-CN" dirty="0"/>
              <a:t>8</a:t>
            </a:r>
            <a:r>
              <a:rPr lang="zh-CN" altLang="en-US" dirty="0"/>
              <a:t>个</a:t>
            </a:r>
            <a:r>
              <a:rPr lang="en-US" altLang="zh-CN" dirty="0"/>
              <a:t>bit</a:t>
            </a:r>
            <a:r>
              <a:rPr lang="zh-CN" altLang="en-US" dirty="0"/>
              <a:t>的东西，那应该怎么实现呢？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2539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BA100-C559-4099-97A7-CCE50EAB9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b="1" dirty="0"/>
              <a:t>编码：</a:t>
            </a:r>
            <a:r>
              <a:rPr lang="en-US" altLang="zh-CN" b="1" dirty="0"/>
              <a:t>8</a:t>
            </a:r>
            <a:r>
              <a:rPr lang="zh-CN" altLang="en-US" b="1" dirty="0"/>
              <a:t>个</a:t>
            </a:r>
            <a:r>
              <a:rPr lang="en-US" altLang="zh-CN" b="1" dirty="0"/>
              <a:t>bit-&gt;6</a:t>
            </a:r>
            <a:r>
              <a:rPr lang="zh-CN" altLang="en-US" b="1" dirty="0"/>
              <a:t>个</a:t>
            </a:r>
            <a:r>
              <a:rPr lang="en-US" altLang="zh-CN" b="1" dirty="0"/>
              <a:t>bit</a:t>
            </a:r>
            <a:endParaRPr lang="zh-CN" altLang="en-US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02E793B-E9B6-4450-BB79-07B996FFB756}"/>
              </a:ext>
            </a:extLst>
          </p:cNvPr>
          <p:cNvSpPr/>
          <p:nvPr/>
        </p:nvSpPr>
        <p:spPr>
          <a:xfrm>
            <a:off x="1656948" y="1984443"/>
            <a:ext cx="612842" cy="535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D71C28C-D1BC-4BF0-A613-821AB723BA26}"/>
              </a:ext>
            </a:extLst>
          </p:cNvPr>
          <p:cNvSpPr/>
          <p:nvPr/>
        </p:nvSpPr>
        <p:spPr>
          <a:xfrm>
            <a:off x="2422190" y="1984443"/>
            <a:ext cx="612842" cy="535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BC1C83F-39BD-4F55-971A-F6D17C24E1D6}"/>
              </a:ext>
            </a:extLst>
          </p:cNvPr>
          <p:cNvSpPr/>
          <p:nvPr/>
        </p:nvSpPr>
        <p:spPr>
          <a:xfrm>
            <a:off x="3187432" y="1984442"/>
            <a:ext cx="612842" cy="535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6217DB4-CE53-464A-B3D3-61F2A009C0A9}"/>
              </a:ext>
            </a:extLst>
          </p:cNvPr>
          <p:cNvSpPr/>
          <p:nvPr/>
        </p:nvSpPr>
        <p:spPr>
          <a:xfrm>
            <a:off x="3952674" y="1984441"/>
            <a:ext cx="612842" cy="535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D2689D7-255E-4584-90C7-CCDCB57EAC09}"/>
              </a:ext>
            </a:extLst>
          </p:cNvPr>
          <p:cNvSpPr/>
          <p:nvPr/>
        </p:nvSpPr>
        <p:spPr>
          <a:xfrm>
            <a:off x="4717916" y="1984440"/>
            <a:ext cx="612842" cy="535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7CDB31F-E541-4CEC-89B9-FC87909E3899}"/>
              </a:ext>
            </a:extLst>
          </p:cNvPr>
          <p:cNvSpPr/>
          <p:nvPr/>
        </p:nvSpPr>
        <p:spPr>
          <a:xfrm>
            <a:off x="5483158" y="1984439"/>
            <a:ext cx="612842" cy="535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930CBAE-2554-4B56-B7CF-C5D2AD472D5E}"/>
              </a:ext>
            </a:extLst>
          </p:cNvPr>
          <p:cNvSpPr/>
          <p:nvPr/>
        </p:nvSpPr>
        <p:spPr>
          <a:xfrm>
            <a:off x="6248400" y="1984439"/>
            <a:ext cx="612842" cy="535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CBDCD51-8473-4BC2-ACBE-EEB9DAC5DCC9}"/>
              </a:ext>
            </a:extLst>
          </p:cNvPr>
          <p:cNvSpPr/>
          <p:nvPr/>
        </p:nvSpPr>
        <p:spPr>
          <a:xfrm>
            <a:off x="7013642" y="1984438"/>
            <a:ext cx="612842" cy="535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2131FBF-6332-4B11-B5C4-D510E55DD7EC}"/>
              </a:ext>
            </a:extLst>
          </p:cNvPr>
          <p:cNvSpPr/>
          <p:nvPr/>
        </p:nvSpPr>
        <p:spPr>
          <a:xfrm>
            <a:off x="1656948" y="2856690"/>
            <a:ext cx="612842" cy="535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834759D-9DA9-46BE-9366-327548B4A219}"/>
              </a:ext>
            </a:extLst>
          </p:cNvPr>
          <p:cNvSpPr/>
          <p:nvPr/>
        </p:nvSpPr>
        <p:spPr>
          <a:xfrm>
            <a:off x="2422190" y="2856690"/>
            <a:ext cx="612842" cy="535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1D69B88-0EB9-4E1D-8128-388FCB51DB70}"/>
              </a:ext>
            </a:extLst>
          </p:cNvPr>
          <p:cNvSpPr/>
          <p:nvPr/>
        </p:nvSpPr>
        <p:spPr>
          <a:xfrm>
            <a:off x="3187432" y="2856689"/>
            <a:ext cx="612842" cy="535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681876F-94F6-438A-A251-E8FF96072575}"/>
              </a:ext>
            </a:extLst>
          </p:cNvPr>
          <p:cNvSpPr/>
          <p:nvPr/>
        </p:nvSpPr>
        <p:spPr>
          <a:xfrm>
            <a:off x="3952674" y="2856688"/>
            <a:ext cx="612842" cy="535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1B989E6-A881-46CF-B628-D26DE7B62A46}"/>
              </a:ext>
            </a:extLst>
          </p:cNvPr>
          <p:cNvSpPr/>
          <p:nvPr/>
        </p:nvSpPr>
        <p:spPr>
          <a:xfrm>
            <a:off x="4717916" y="2856687"/>
            <a:ext cx="612842" cy="535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F6A5B5E-C31C-4EF3-BB06-A628151926E0}"/>
              </a:ext>
            </a:extLst>
          </p:cNvPr>
          <p:cNvSpPr/>
          <p:nvPr/>
        </p:nvSpPr>
        <p:spPr>
          <a:xfrm>
            <a:off x="5483158" y="2856686"/>
            <a:ext cx="612842" cy="535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22FF438-E95B-4FC8-BA93-EA838F33B709}"/>
              </a:ext>
            </a:extLst>
          </p:cNvPr>
          <p:cNvSpPr/>
          <p:nvPr/>
        </p:nvSpPr>
        <p:spPr>
          <a:xfrm>
            <a:off x="6254888" y="2856689"/>
            <a:ext cx="612842" cy="5350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DC5D726-43E4-4866-90FD-FBD4A9FE7877}"/>
              </a:ext>
            </a:extLst>
          </p:cNvPr>
          <p:cNvSpPr/>
          <p:nvPr/>
        </p:nvSpPr>
        <p:spPr>
          <a:xfrm>
            <a:off x="7020130" y="2856688"/>
            <a:ext cx="612842" cy="5350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DCB37FD-083F-4341-86F4-4E69DC42B00F}"/>
              </a:ext>
            </a:extLst>
          </p:cNvPr>
          <p:cNvSpPr/>
          <p:nvPr/>
        </p:nvSpPr>
        <p:spPr>
          <a:xfrm>
            <a:off x="7785372" y="2856687"/>
            <a:ext cx="612842" cy="5350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9F4B328-8CD9-4924-BDE0-4ACC41D1C7CB}"/>
              </a:ext>
            </a:extLst>
          </p:cNvPr>
          <p:cNvSpPr/>
          <p:nvPr/>
        </p:nvSpPr>
        <p:spPr>
          <a:xfrm>
            <a:off x="8550614" y="2856686"/>
            <a:ext cx="612842" cy="5350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CE6A588-7673-4E42-B0C5-5BEA272D7623}"/>
              </a:ext>
            </a:extLst>
          </p:cNvPr>
          <p:cNvSpPr/>
          <p:nvPr/>
        </p:nvSpPr>
        <p:spPr>
          <a:xfrm>
            <a:off x="9315856" y="2856686"/>
            <a:ext cx="612842" cy="5350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D1750F7-F8B7-49F0-9EC5-77E9B5EB0A0F}"/>
              </a:ext>
            </a:extLst>
          </p:cNvPr>
          <p:cNvSpPr/>
          <p:nvPr/>
        </p:nvSpPr>
        <p:spPr>
          <a:xfrm>
            <a:off x="10081098" y="2856685"/>
            <a:ext cx="612842" cy="5350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C2CD067-79A9-4731-B766-A8E774E8306E}"/>
              </a:ext>
            </a:extLst>
          </p:cNvPr>
          <p:cNvSpPr/>
          <p:nvPr/>
        </p:nvSpPr>
        <p:spPr>
          <a:xfrm>
            <a:off x="6186384" y="2660505"/>
            <a:ext cx="1502116" cy="927380"/>
          </a:xfrm>
          <a:prstGeom prst="rect">
            <a:avLst/>
          </a:prstGeom>
          <a:noFill/>
          <a:ln w="635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左大括号 33">
            <a:extLst>
              <a:ext uri="{FF2B5EF4-FFF2-40B4-BE49-F238E27FC236}">
                <a16:creationId xmlns:a16="http://schemas.microsoft.com/office/drawing/2014/main" id="{2FE2084D-F1E1-452B-A2EA-177E5A40EAEE}"/>
              </a:ext>
            </a:extLst>
          </p:cNvPr>
          <p:cNvSpPr/>
          <p:nvPr/>
        </p:nvSpPr>
        <p:spPr>
          <a:xfrm rot="16200000">
            <a:off x="3354424" y="2520273"/>
            <a:ext cx="1196499" cy="3844045"/>
          </a:xfrm>
          <a:prstGeom prst="leftBrac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E0F5D45-AB4F-4CE8-8F26-EB3206A0C77F}"/>
              </a:ext>
            </a:extLst>
          </p:cNvPr>
          <p:cNvSpPr txBox="1"/>
          <p:nvPr/>
        </p:nvSpPr>
        <p:spPr>
          <a:xfrm>
            <a:off x="1877037" y="5439436"/>
            <a:ext cx="4309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用</a:t>
            </a:r>
            <a:r>
              <a:rPr lang="en-US" altLang="zh-CN" sz="2400" b="1" dirty="0"/>
              <a:t>64</a:t>
            </a:r>
            <a:r>
              <a:rPr lang="zh-CN" altLang="en-US" sz="2400" b="1" dirty="0"/>
              <a:t>个字符中的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个来表示</a:t>
            </a:r>
            <a:endParaRPr lang="en-US" altLang="zh-CN" sz="2400" b="1" dirty="0"/>
          </a:p>
          <a:p>
            <a:pPr algn="ctr"/>
            <a:r>
              <a:rPr lang="zh-CN" altLang="en-US" sz="2400" b="1" dirty="0"/>
              <a:t>如何对应到特定的字符集上呢？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B304906-DA27-4FAC-8CBB-0319E0DC21D5}"/>
              </a:ext>
            </a:extLst>
          </p:cNvPr>
          <p:cNvSpPr txBox="1"/>
          <p:nvPr/>
        </p:nvSpPr>
        <p:spPr>
          <a:xfrm>
            <a:off x="6186384" y="3779667"/>
            <a:ext cx="2557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放到下个字符中</a:t>
            </a:r>
          </a:p>
        </p:txBody>
      </p:sp>
    </p:spTree>
    <p:extLst>
      <p:ext uri="{BB962C8B-B14F-4D97-AF65-F5344CB8AC3E}">
        <p14:creationId xmlns:p14="http://schemas.microsoft.com/office/powerpoint/2010/main" val="3213350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580C73F-372A-4700-B67B-E0CD583F69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36799" y="1663699"/>
            <a:ext cx="8597873" cy="4794973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altLang="zh-CN" dirty="0"/>
              <a:t>Intro</a:t>
            </a:r>
          </a:p>
          <a:p>
            <a:pPr marL="457200" indent="-457200">
              <a:buAutoNum type="arabicPeriod"/>
            </a:pPr>
            <a:r>
              <a:rPr lang="zh-CN" altLang="en-US" dirty="0"/>
              <a:t>古典密码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分组密码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序列密码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公钥密码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杂凑函数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区块链</a:t>
            </a:r>
          </a:p>
        </p:txBody>
      </p:sp>
    </p:spTree>
    <p:extLst>
      <p:ext uri="{BB962C8B-B14F-4D97-AF65-F5344CB8AC3E}">
        <p14:creationId xmlns:p14="http://schemas.microsoft.com/office/powerpoint/2010/main" val="2608106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61DD704-9FC0-4CEE-B504-0F17DC397B67}"/>
              </a:ext>
            </a:extLst>
          </p:cNvPr>
          <p:cNvSpPr/>
          <p:nvPr/>
        </p:nvSpPr>
        <p:spPr>
          <a:xfrm>
            <a:off x="1656948" y="2574588"/>
            <a:ext cx="612842" cy="535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0DFDE7A-8678-4B64-9996-3944AFA6C2DB}"/>
              </a:ext>
            </a:extLst>
          </p:cNvPr>
          <p:cNvSpPr/>
          <p:nvPr/>
        </p:nvSpPr>
        <p:spPr>
          <a:xfrm>
            <a:off x="2422190" y="2574588"/>
            <a:ext cx="612842" cy="535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2EF9670-3AFF-4F55-9436-BC731C1541DD}"/>
              </a:ext>
            </a:extLst>
          </p:cNvPr>
          <p:cNvSpPr/>
          <p:nvPr/>
        </p:nvSpPr>
        <p:spPr>
          <a:xfrm>
            <a:off x="3187432" y="2574587"/>
            <a:ext cx="612842" cy="535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2B4B985-41AA-4BC4-BF4B-02DCE91FE33B}"/>
              </a:ext>
            </a:extLst>
          </p:cNvPr>
          <p:cNvSpPr/>
          <p:nvPr/>
        </p:nvSpPr>
        <p:spPr>
          <a:xfrm>
            <a:off x="3952674" y="2574586"/>
            <a:ext cx="612842" cy="535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83121C-43CE-4CE8-A536-F3084C7F1690}"/>
              </a:ext>
            </a:extLst>
          </p:cNvPr>
          <p:cNvSpPr/>
          <p:nvPr/>
        </p:nvSpPr>
        <p:spPr>
          <a:xfrm>
            <a:off x="4717916" y="2574585"/>
            <a:ext cx="612842" cy="535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F129280-9233-4AB1-9549-BF2D7F7A4DD7}"/>
              </a:ext>
            </a:extLst>
          </p:cNvPr>
          <p:cNvSpPr/>
          <p:nvPr/>
        </p:nvSpPr>
        <p:spPr>
          <a:xfrm>
            <a:off x="5483158" y="2574584"/>
            <a:ext cx="612842" cy="535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CF6C734-3690-4D6A-94B3-D81FC35A2EB4}"/>
              </a:ext>
            </a:extLst>
          </p:cNvPr>
          <p:cNvSpPr/>
          <p:nvPr/>
        </p:nvSpPr>
        <p:spPr>
          <a:xfrm>
            <a:off x="126464" y="2574584"/>
            <a:ext cx="612842" cy="5350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9343B82-19B1-461F-8057-760E235FEF62}"/>
              </a:ext>
            </a:extLst>
          </p:cNvPr>
          <p:cNvSpPr/>
          <p:nvPr/>
        </p:nvSpPr>
        <p:spPr>
          <a:xfrm>
            <a:off x="891706" y="2574584"/>
            <a:ext cx="612842" cy="5350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244432E-8ED6-4B23-A89D-66EA2B8AF256}"/>
              </a:ext>
            </a:extLst>
          </p:cNvPr>
          <p:cNvSpPr/>
          <p:nvPr/>
        </p:nvSpPr>
        <p:spPr>
          <a:xfrm>
            <a:off x="1656948" y="1749058"/>
            <a:ext cx="612842" cy="535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F64A976-A7FE-4202-9713-0586F36AD436}"/>
              </a:ext>
            </a:extLst>
          </p:cNvPr>
          <p:cNvSpPr/>
          <p:nvPr/>
        </p:nvSpPr>
        <p:spPr>
          <a:xfrm>
            <a:off x="2422190" y="1749058"/>
            <a:ext cx="612842" cy="535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7F3D3B9-DB95-4E23-8F8C-ED1D4D4D65EE}"/>
              </a:ext>
            </a:extLst>
          </p:cNvPr>
          <p:cNvSpPr/>
          <p:nvPr/>
        </p:nvSpPr>
        <p:spPr>
          <a:xfrm>
            <a:off x="3187432" y="1749057"/>
            <a:ext cx="612842" cy="535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6DB2978-007A-4ED1-AAC5-C90989F2782E}"/>
              </a:ext>
            </a:extLst>
          </p:cNvPr>
          <p:cNvSpPr/>
          <p:nvPr/>
        </p:nvSpPr>
        <p:spPr>
          <a:xfrm>
            <a:off x="3952674" y="1749056"/>
            <a:ext cx="612842" cy="535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4269F52-6B89-4994-8F53-788216280947}"/>
              </a:ext>
            </a:extLst>
          </p:cNvPr>
          <p:cNvSpPr/>
          <p:nvPr/>
        </p:nvSpPr>
        <p:spPr>
          <a:xfrm>
            <a:off x="4717916" y="1749055"/>
            <a:ext cx="612842" cy="535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12B37B2-EAF4-4718-8CE3-7F8C651CB074}"/>
              </a:ext>
            </a:extLst>
          </p:cNvPr>
          <p:cNvSpPr/>
          <p:nvPr/>
        </p:nvSpPr>
        <p:spPr>
          <a:xfrm>
            <a:off x="5483158" y="1749054"/>
            <a:ext cx="612842" cy="535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左大括号 23">
            <a:extLst>
              <a:ext uri="{FF2B5EF4-FFF2-40B4-BE49-F238E27FC236}">
                <a16:creationId xmlns:a16="http://schemas.microsoft.com/office/drawing/2014/main" id="{376863D1-4D8D-4A66-8BA6-9CB1A15A3A26}"/>
              </a:ext>
            </a:extLst>
          </p:cNvPr>
          <p:cNvSpPr/>
          <p:nvPr/>
        </p:nvSpPr>
        <p:spPr>
          <a:xfrm rot="16200000">
            <a:off x="2654437" y="1396620"/>
            <a:ext cx="1196499" cy="5203487"/>
          </a:xfrm>
          <a:prstGeom prst="leftBrac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EF9EFC8-3A5B-4959-9B95-09A01061D44E}"/>
              </a:ext>
            </a:extLst>
          </p:cNvPr>
          <p:cNvSpPr txBox="1"/>
          <p:nvPr/>
        </p:nvSpPr>
        <p:spPr>
          <a:xfrm>
            <a:off x="2811091" y="4809296"/>
            <a:ext cx="883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0-64</a:t>
            </a:r>
            <a:endParaRPr lang="zh-CN" altLang="en-US" sz="2400" b="1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901A2EB9-42D0-4C78-9DFD-9C94D77D842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18632" y="1411536"/>
            <a:ext cx="5569083" cy="40349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5248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84A80-1D02-47B5-8D96-A7BE45354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那些特定的字符</a:t>
            </a:r>
            <a:r>
              <a:rPr lang="en-US" altLang="zh-CN" b="1" dirty="0"/>
              <a:t>-</a:t>
            </a:r>
            <a:r>
              <a:rPr lang="zh-CN" altLang="en-US" b="1" dirty="0"/>
              <a:t>识别的关键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11190423-6215-4EA2-8A17-12BC7484AA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3359401"/>
              </p:ext>
            </p:extLst>
          </p:nvPr>
        </p:nvGraphicFramePr>
        <p:xfrm>
          <a:off x="838200" y="2251289"/>
          <a:ext cx="10515600" cy="219456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023681">
                  <a:extLst>
                    <a:ext uri="{9D8B030D-6E8A-4147-A177-3AD203B41FA5}">
                      <a16:colId xmlns:a16="http://schemas.microsoft.com/office/drawing/2014/main" val="527087606"/>
                    </a:ext>
                  </a:extLst>
                </a:gridCol>
                <a:gridCol w="7491919">
                  <a:extLst>
                    <a:ext uri="{9D8B030D-6E8A-4147-A177-3AD203B41FA5}">
                      <a16:colId xmlns:a16="http://schemas.microsoft.com/office/drawing/2014/main" val="35097117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3600" b="1" kern="100">
                          <a:effectLst/>
                        </a:rPr>
                        <a:t>编码方式</a:t>
                      </a:r>
                      <a:endParaRPr lang="zh-CN" sz="36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3600" b="1" kern="100">
                          <a:effectLst/>
                        </a:rPr>
                        <a:t>字符集</a:t>
                      </a:r>
                      <a:endParaRPr lang="zh-CN" sz="36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79601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b="1" kern="100">
                          <a:effectLst/>
                        </a:rPr>
                        <a:t>base64</a:t>
                      </a:r>
                      <a:endParaRPr lang="zh-CN" sz="36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b="1" kern="100">
                          <a:effectLst/>
                        </a:rPr>
                        <a:t>a-z,A-Z,0-9,+,/</a:t>
                      </a:r>
                      <a:r>
                        <a:rPr lang="zh-CN" sz="3600" b="1" kern="100">
                          <a:effectLst/>
                        </a:rPr>
                        <a:t>共</a:t>
                      </a:r>
                      <a:r>
                        <a:rPr lang="en-US" sz="3600" b="1" kern="100">
                          <a:effectLst/>
                        </a:rPr>
                        <a:t>64</a:t>
                      </a:r>
                      <a:r>
                        <a:rPr lang="zh-CN" sz="3600" b="1" kern="100">
                          <a:effectLst/>
                        </a:rPr>
                        <a:t>个以及补位的‘</a:t>
                      </a:r>
                      <a:r>
                        <a:rPr lang="en-US" sz="3600" b="1" kern="100">
                          <a:effectLst/>
                        </a:rPr>
                        <a:t>=</a:t>
                      </a:r>
                      <a:r>
                        <a:rPr lang="zh-CN" sz="3600" b="1" kern="100">
                          <a:effectLst/>
                        </a:rPr>
                        <a:t>’</a:t>
                      </a:r>
                      <a:endParaRPr lang="zh-CN" sz="36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3306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b="1" kern="100">
                          <a:effectLst/>
                        </a:rPr>
                        <a:t>base32</a:t>
                      </a:r>
                      <a:endParaRPr lang="zh-CN" sz="36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b="1" kern="100">
                          <a:effectLst/>
                        </a:rPr>
                        <a:t>A-Z,2-7</a:t>
                      </a:r>
                      <a:r>
                        <a:rPr lang="zh-CN" sz="3600" b="1" kern="100">
                          <a:effectLst/>
                        </a:rPr>
                        <a:t>共</a:t>
                      </a:r>
                      <a:r>
                        <a:rPr lang="en-US" sz="3600" b="1" kern="100">
                          <a:effectLst/>
                        </a:rPr>
                        <a:t>32</a:t>
                      </a:r>
                      <a:r>
                        <a:rPr lang="zh-CN" sz="3600" b="1" kern="100">
                          <a:effectLst/>
                        </a:rPr>
                        <a:t>个以及补位的‘</a:t>
                      </a:r>
                      <a:r>
                        <a:rPr lang="en-US" sz="3600" b="1" kern="100">
                          <a:effectLst/>
                        </a:rPr>
                        <a:t>=</a:t>
                      </a:r>
                      <a:r>
                        <a:rPr lang="zh-CN" sz="3600" b="1" kern="100">
                          <a:effectLst/>
                        </a:rPr>
                        <a:t>’</a:t>
                      </a:r>
                      <a:endParaRPr lang="zh-CN" sz="36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72842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b="1" kern="100">
                          <a:effectLst/>
                        </a:rPr>
                        <a:t>base16</a:t>
                      </a:r>
                      <a:endParaRPr lang="zh-CN" sz="36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b="1" kern="100" dirty="0">
                          <a:effectLst/>
                        </a:rPr>
                        <a:t>0-9,A-F</a:t>
                      </a:r>
                      <a:r>
                        <a:rPr lang="zh-CN" sz="3600" b="1" kern="100" dirty="0">
                          <a:effectLst/>
                        </a:rPr>
                        <a:t>共</a:t>
                      </a:r>
                      <a:r>
                        <a:rPr lang="en-US" sz="3600" b="1" kern="100" dirty="0">
                          <a:effectLst/>
                        </a:rPr>
                        <a:t>16</a:t>
                      </a:r>
                      <a:r>
                        <a:rPr lang="zh-CN" sz="3600" b="1" kern="100" dirty="0">
                          <a:effectLst/>
                        </a:rPr>
                        <a:t>个</a:t>
                      </a:r>
                      <a:endParaRPr lang="zh-CN" sz="36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2893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1111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851A172A-F2BD-49A4-B692-206CCD6866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30679"/>
              </p:ext>
            </p:extLst>
          </p:nvPr>
        </p:nvGraphicFramePr>
        <p:xfrm>
          <a:off x="583661" y="1998781"/>
          <a:ext cx="4941652" cy="4817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" r:id="rId4" imgW="5429188" imgH="5283038" progId="Visio.Drawing.15">
                  <p:embed/>
                </p:oleObj>
              </mc:Choice>
              <mc:Fallback>
                <p:oleObj r:id="rId4" imgW="5429188" imgH="5283038" progId="Visio.Drawing.1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661" y="1998781"/>
                        <a:ext cx="4941652" cy="48171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0620A7D-3DD1-43B5-8683-E5A7645B1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657" y="950136"/>
            <a:ext cx="5512340" cy="830026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通常以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bytes</a:t>
            </a:r>
            <a:r>
              <a:rPr lang="zh-CN" altLang="en-US" dirty="0"/>
              <a:t>为单位进行操作</a:t>
            </a:r>
            <a:endParaRPr lang="en-US" altLang="zh-CN" dirty="0"/>
          </a:p>
          <a:p>
            <a:pPr lvl="1"/>
            <a:r>
              <a:rPr lang="en-US" altLang="zh-CN" dirty="0"/>
              <a:t>8bits</a:t>
            </a:r>
            <a:r>
              <a:rPr lang="zh-CN" altLang="en-US" dirty="0"/>
              <a:t>*</a:t>
            </a:r>
            <a:r>
              <a:rPr lang="en-US" altLang="zh-CN" dirty="0"/>
              <a:t>3 = 6bits*4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331884C-9A96-409E-9C9E-1DC7BC1978C5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096001" y="372421"/>
            <a:ext cx="5862532" cy="45303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BD2054C4-6167-41A1-8126-2DCE0C8545FF}"/>
              </a:ext>
            </a:extLst>
          </p:cNvPr>
          <p:cNvSpPr txBox="1">
            <a:spLocks/>
          </p:cNvSpPr>
          <p:nvPr/>
        </p:nvSpPr>
        <p:spPr>
          <a:xfrm>
            <a:off x="6096000" y="5304884"/>
            <a:ext cx="5512340" cy="830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QVNU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0601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6A899-9373-48CA-ACF6-05178CBA2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自学：其他的编码方式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74B1E1-B2EA-481C-818B-53D130B61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 err="1"/>
              <a:t>URLencode</a:t>
            </a:r>
            <a:endParaRPr lang="en-US" altLang="zh-CN" b="1" dirty="0"/>
          </a:p>
          <a:p>
            <a:r>
              <a:rPr lang="en-US" altLang="zh-CN" b="1" dirty="0" err="1"/>
              <a:t>morsecode</a:t>
            </a:r>
            <a:endParaRPr lang="zh-CN" altLang="zh-CN" b="1" dirty="0"/>
          </a:p>
          <a:p>
            <a:r>
              <a:rPr lang="en-US" altLang="zh-CN" b="1" dirty="0" err="1"/>
              <a:t>jsfuck</a:t>
            </a:r>
            <a:endParaRPr lang="zh-CN" altLang="zh-CN" b="1" dirty="0"/>
          </a:p>
          <a:p>
            <a:r>
              <a:rPr lang="en-US" altLang="zh-CN" b="1" dirty="0"/>
              <a:t>uuencode</a:t>
            </a:r>
            <a:endParaRPr lang="zh-CN" altLang="zh-CN" b="1" dirty="0"/>
          </a:p>
          <a:p>
            <a:r>
              <a:rPr lang="en-US" altLang="zh-CN" b="1" dirty="0" err="1"/>
              <a:t>Xxencode</a:t>
            </a:r>
            <a:endParaRPr lang="en-US" altLang="zh-CN" b="1" dirty="0"/>
          </a:p>
          <a:p>
            <a:r>
              <a:rPr lang="en-US" altLang="zh-CN" b="1" dirty="0"/>
              <a:t>Unicode</a:t>
            </a:r>
            <a:r>
              <a:rPr lang="zh-CN" altLang="en-US" b="1" dirty="0"/>
              <a:t>编码</a:t>
            </a:r>
            <a:endParaRPr lang="en-US" altLang="zh-CN" b="1" dirty="0"/>
          </a:p>
          <a:p>
            <a:r>
              <a:rPr lang="en-US" altLang="zh-CN" b="1" dirty="0"/>
              <a:t>Escape/</a:t>
            </a:r>
            <a:r>
              <a:rPr lang="en-US" altLang="zh-CN" b="1" dirty="0" err="1"/>
              <a:t>Unescape</a:t>
            </a:r>
            <a:r>
              <a:rPr lang="zh-CN" altLang="en-US" b="1" dirty="0"/>
              <a:t>编码</a:t>
            </a:r>
            <a:endParaRPr lang="en-US" altLang="zh-CN" b="1" dirty="0"/>
          </a:p>
          <a:p>
            <a:r>
              <a:rPr lang="en-US" altLang="zh-CN" b="1" dirty="0"/>
              <a:t>HTML</a:t>
            </a:r>
            <a:r>
              <a:rPr lang="zh-CN" altLang="en-US" b="1" dirty="0"/>
              <a:t>实体编码</a:t>
            </a:r>
            <a:endParaRPr lang="en-US" altLang="zh-CN" b="1" dirty="0"/>
          </a:p>
          <a:p>
            <a:r>
              <a:rPr lang="en-US" altLang="zh-CN" b="1" dirty="0"/>
              <a:t>……</a:t>
            </a:r>
            <a:endParaRPr lang="zh-CN" altLang="en-US" b="1" dirty="0"/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0C54681-DBEA-47A4-9AE1-E56DBE2ED6EC}"/>
              </a:ext>
            </a:extLst>
          </p:cNvPr>
          <p:cNvSpPr/>
          <p:nvPr/>
        </p:nvSpPr>
        <p:spPr>
          <a:xfrm>
            <a:off x="4737542" y="5433196"/>
            <a:ext cx="69285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400" b="1" dirty="0"/>
              <a:t>Ref</a:t>
            </a:r>
            <a:r>
              <a:rPr lang="zh-CN" altLang="en-US" sz="2400" b="1" dirty="0"/>
              <a:t>：https://www.tuicool.com/articles/2E3INnm</a:t>
            </a:r>
          </a:p>
        </p:txBody>
      </p:sp>
    </p:spTree>
    <p:extLst>
      <p:ext uri="{BB962C8B-B14F-4D97-AF65-F5344CB8AC3E}">
        <p14:creationId xmlns:p14="http://schemas.microsoft.com/office/powerpoint/2010/main" val="237743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23015-4F53-4EBF-9969-B171339A5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练习题：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693A29-DF0C-447B-B00A-9E6A7DE17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048"/>
            <a:ext cx="10515600" cy="1631632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如果替换掉</a:t>
            </a:r>
            <a:r>
              <a:rPr lang="en-US" altLang="zh-CN" dirty="0"/>
              <a:t>base64</a:t>
            </a:r>
            <a:r>
              <a:rPr lang="zh-CN" altLang="en-US" dirty="0"/>
              <a:t>的表，如何编码和解码呢</a:t>
            </a:r>
            <a:endParaRPr lang="en-US" altLang="zh-CN" dirty="0"/>
          </a:p>
          <a:p>
            <a:r>
              <a:rPr lang="en-US" altLang="zh-CN" dirty="0" err="1"/>
              <a:t>JarvisOJ</a:t>
            </a:r>
            <a:r>
              <a:rPr lang="en-US" altLang="zh-CN" dirty="0"/>
              <a:t> – Crypto – [XMAN2019]xbase64 【</a:t>
            </a:r>
            <a:r>
              <a:rPr lang="en-US" altLang="zh-CN" dirty="0">
                <a:hlinkClick r:id="rId2"/>
              </a:rPr>
              <a:t>https://www.jarvisoj.com</a:t>
            </a:r>
            <a:r>
              <a:rPr lang="en-US" altLang="zh-CN" dirty="0"/>
              <a:t>】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种思路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961AAE-0324-4BF7-9B3F-8A12844DE57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822971" y="2712767"/>
            <a:ext cx="4546058" cy="37801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9628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7109C-C3FB-49A1-9B19-A82A1F433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Intro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D1A9C2-5012-4218-A9EB-D1E5FA853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Leader of FlappyPig &amp; Co-leader of r3kapig</a:t>
            </a:r>
          </a:p>
          <a:p>
            <a:r>
              <a:rPr lang="en-US" altLang="zh-CN" dirty="0"/>
              <a:t>Skill tree</a:t>
            </a:r>
            <a:r>
              <a:rPr lang="zh-CN" altLang="en-US" dirty="0"/>
              <a:t>：</a:t>
            </a:r>
            <a:r>
              <a:rPr lang="en-US" altLang="zh-CN" dirty="0"/>
              <a:t>Crypto &amp; PWN</a:t>
            </a:r>
          </a:p>
          <a:p>
            <a:r>
              <a:rPr lang="en-US" altLang="zh-CN" dirty="0"/>
              <a:t>Research interests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Fuzz</a:t>
            </a:r>
          </a:p>
          <a:p>
            <a:pPr lvl="1"/>
            <a:r>
              <a:rPr lang="en-US" altLang="zh-CN" dirty="0"/>
              <a:t>Blockchain</a:t>
            </a:r>
          </a:p>
          <a:p>
            <a:pPr lvl="1"/>
            <a:r>
              <a:rPr lang="en-US" altLang="zh-CN" dirty="0"/>
              <a:t>Windows LFH</a:t>
            </a:r>
          </a:p>
          <a:p>
            <a:pPr lvl="1"/>
            <a:r>
              <a:rPr lang="en-US" altLang="zh-CN" dirty="0"/>
              <a:t>Windows/Linux Kernel</a:t>
            </a:r>
          </a:p>
          <a:p>
            <a:pPr lvl="1"/>
            <a:r>
              <a:rPr lang="en-US" altLang="zh-CN" dirty="0"/>
              <a:t>VMware escape</a:t>
            </a:r>
          </a:p>
          <a:p>
            <a:r>
              <a:rPr lang="en-US" altLang="zh-CN" dirty="0"/>
              <a:t>A lot of CTF Awards / 40+ CVEs / Bounties /</a:t>
            </a:r>
            <a:r>
              <a:rPr lang="zh-CN" altLang="en-US" dirty="0"/>
              <a:t> </a:t>
            </a:r>
            <a:r>
              <a:rPr lang="en-US" altLang="zh-CN" dirty="0"/>
              <a:t>SCIs / ……</a:t>
            </a:r>
          </a:p>
        </p:txBody>
      </p:sp>
    </p:spTree>
    <p:extLst>
      <p:ext uri="{BB962C8B-B14F-4D97-AF65-F5344CB8AC3E}">
        <p14:creationId xmlns:p14="http://schemas.microsoft.com/office/powerpoint/2010/main" val="2968065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AFB10-7933-4982-B109-EAA7C278D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Team AD.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1793EB-FC8D-4066-BF52-1909033CB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934"/>
            <a:ext cx="10515600" cy="3854739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r3kapig &amp; FlappyPig</a:t>
            </a:r>
          </a:p>
          <a:p>
            <a:pPr lvl="1"/>
            <a:r>
              <a:rPr lang="en-US" altLang="zh-CN" dirty="0"/>
              <a:t>……</a:t>
            </a:r>
          </a:p>
          <a:p>
            <a:pPr lvl="1"/>
            <a:r>
              <a:rPr lang="en-US" altLang="zh-CN" dirty="0"/>
              <a:t>XCTF 2017 Final,</a:t>
            </a:r>
            <a:r>
              <a:rPr lang="zh-CN" altLang="en-US" dirty="0"/>
              <a:t> </a:t>
            </a:r>
            <a:r>
              <a:rPr lang="en-US" altLang="zh-CN" dirty="0"/>
              <a:t>1st</a:t>
            </a:r>
            <a:r>
              <a:rPr lang="zh-CN" altLang="en-US" dirty="0"/>
              <a:t>🏆</a:t>
            </a:r>
            <a:r>
              <a:rPr lang="en-US" altLang="zh-CN" dirty="0"/>
              <a:t>place</a:t>
            </a:r>
          </a:p>
          <a:p>
            <a:pPr lvl="1"/>
            <a:r>
              <a:rPr lang="en-US" altLang="zh-CN" dirty="0"/>
              <a:t>XCTF 2018 Final -HITB BEIJING, 1st</a:t>
            </a:r>
            <a:r>
              <a:rPr lang="zh-CN" altLang="en-US" dirty="0"/>
              <a:t>🏆</a:t>
            </a:r>
            <a:r>
              <a:rPr lang="en-US" altLang="zh-CN" dirty="0"/>
              <a:t>place</a:t>
            </a:r>
          </a:p>
          <a:p>
            <a:pPr lvl="1"/>
            <a:r>
              <a:rPr lang="en-US" altLang="zh-CN" dirty="0"/>
              <a:t>Real World CTF 2018 Finals, 5th place</a:t>
            </a:r>
          </a:p>
          <a:p>
            <a:pPr lvl="1"/>
            <a:r>
              <a:rPr lang="en-US" altLang="zh-CN" dirty="0"/>
              <a:t>DEFCON 26 CTF Final, 18th place</a:t>
            </a:r>
          </a:p>
          <a:p>
            <a:pPr lvl="1"/>
            <a:r>
              <a:rPr lang="en-US" altLang="zh-CN" dirty="0"/>
              <a:t>0CTF/TCTF 2019 Final, 1st</a:t>
            </a:r>
            <a:r>
              <a:rPr lang="zh-CN" altLang="en-US" dirty="0"/>
              <a:t>🏆</a:t>
            </a:r>
            <a:r>
              <a:rPr lang="en-US" altLang="zh-CN" dirty="0"/>
              <a:t>place, DEFCON 27 qualification</a:t>
            </a:r>
          </a:p>
          <a:p>
            <a:pPr lvl="1"/>
            <a:r>
              <a:rPr lang="en-US" altLang="zh-CN" dirty="0"/>
              <a:t>WCTF 2019 Onsite(Master), 3rd place</a:t>
            </a:r>
          </a:p>
          <a:p>
            <a:pPr lvl="1"/>
            <a:r>
              <a:rPr lang="en-US" altLang="zh-CN" dirty="0"/>
              <a:t>ORG: Defcon CHINA, QWB</a:t>
            </a:r>
          </a:p>
          <a:p>
            <a:pPr lvl="1"/>
            <a:r>
              <a:rPr lang="en-US" altLang="zh-CN" dirty="0"/>
              <a:t>CTFtime Rank: 10th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C0F9E4-9DBB-44F7-AFBA-4200F1963A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474" y="93041"/>
            <a:ext cx="2311972" cy="224982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B1FFE6D-79E4-4CB1-8C20-3EA28526F0D9}"/>
              </a:ext>
            </a:extLst>
          </p:cNvPr>
          <p:cNvSpPr/>
          <p:nvPr/>
        </p:nvSpPr>
        <p:spPr>
          <a:xfrm>
            <a:off x="3587366" y="681037"/>
            <a:ext cx="4357283" cy="646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3600" b="1" dirty="0">
                <a:hlinkClick r:id="rId3"/>
              </a:rPr>
              <a:t>https://r3kapig.com</a:t>
            </a:r>
            <a:endParaRPr lang="en-US" altLang="zh-CN" sz="36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F3CCDE-82AF-488C-A448-BA8C8BE188F8}"/>
              </a:ext>
            </a:extLst>
          </p:cNvPr>
          <p:cNvSpPr/>
          <p:nvPr/>
        </p:nvSpPr>
        <p:spPr>
          <a:xfrm>
            <a:off x="947059" y="5301673"/>
            <a:ext cx="449353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400" b="1" dirty="0"/>
              <a:t>欢迎大家加入并成为一名实习生</a:t>
            </a:r>
          </a:p>
        </p:txBody>
      </p:sp>
    </p:spTree>
    <p:extLst>
      <p:ext uri="{BB962C8B-B14F-4D97-AF65-F5344CB8AC3E}">
        <p14:creationId xmlns:p14="http://schemas.microsoft.com/office/powerpoint/2010/main" val="1396544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CED35-AB21-412E-A0BD-E2B5034F1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Crypto</a:t>
            </a:r>
            <a:r>
              <a:rPr lang="zh-CN" altLang="en-US" b="1" dirty="0"/>
              <a:t>领域的一些特点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D77455-ED0D-4D8D-AFF1-915F13E6C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4262"/>
            <a:ext cx="10515600" cy="4059610"/>
          </a:xfrm>
        </p:spPr>
        <p:txBody>
          <a:bodyPr>
            <a:normAutofit/>
          </a:bodyPr>
          <a:lstStyle/>
          <a:p>
            <a:r>
              <a:rPr lang="en-US" altLang="zh-CN" dirty="0"/>
              <a:t>Jeopardy</a:t>
            </a:r>
            <a:r>
              <a:rPr lang="zh-CN" altLang="en-US" dirty="0"/>
              <a:t>，</a:t>
            </a:r>
            <a:r>
              <a:rPr lang="en-US" altLang="zh-CN" dirty="0"/>
              <a:t>Feat with </a:t>
            </a:r>
            <a:r>
              <a:rPr lang="en-US" altLang="zh-CN" dirty="0" err="1"/>
              <a:t>sth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学习难度 </a:t>
            </a:r>
            <a:r>
              <a:rPr lang="en-US" altLang="zh-CN" dirty="0"/>
              <a:t>&gt; </a:t>
            </a:r>
            <a:r>
              <a:rPr lang="zh-CN" altLang="en-US" dirty="0"/>
              <a:t>得分收入，学习门槛较高</a:t>
            </a:r>
            <a:r>
              <a:rPr lang="en-US" altLang="zh-CN" dirty="0"/>
              <a:t>--</a:t>
            </a:r>
            <a:r>
              <a:rPr lang="zh-CN" altLang="en-US" dirty="0"/>
              <a:t>需要有较强的数学功底</a:t>
            </a:r>
            <a:endParaRPr lang="en-US" altLang="zh-CN" dirty="0"/>
          </a:p>
          <a:p>
            <a:r>
              <a:rPr lang="zh-CN" altLang="en-US" dirty="0"/>
              <a:t>人才稀缺</a:t>
            </a:r>
            <a:endParaRPr lang="en-US" altLang="zh-CN" dirty="0"/>
          </a:p>
          <a:p>
            <a:r>
              <a:rPr lang="zh-CN" altLang="en-US" dirty="0"/>
              <a:t>趋势：</a:t>
            </a:r>
            <a:endParaRPr lang="en-US" altLang="zh-CN" dirty="0"/>
          </a:p>
          <a:p>
            <a:pPr lvl="1"/>
            <a:r>
              <a:rPr lang="en-US" altLang="zh-CN" dirty="0"/>
              <a:t>Jeopardy</a:t>
            </a:r>
            <a:r>
              <a:rPr lang="zh-CN" altLang="en-US" dirty="0"/>
              <a:t>：</a:t>
            </a:r>
            <a:r>
              <a:rPr lang="en-US" altLang="zh-CN" dirty="0"/>
              <a:t>Crypto</a:t>
            </a:r>
            <a:r>
              <a:rPr lang="zh-CN" altLang="en-US" dirty="0"/>
              <a:t>类型题目趋于论文化</a:t>
            </a:r>
            <a:endParaRPr lang="en-US" altLang="zh-CN" dirty="0"/>
          </a:p>
          <a:p>
            <a:pPr lvl="1"/>
            <a:r>
              <a:rPr lang="zh-CN" altLang="en-US" dirty="0"/>
              <a:t>和</a:t>
            </a:r>
            <a:r>
              <a:rPr lang="en-US" altLang="zh-CN" dirty="0"/>
              <a:t>Reverse</a:t>
            </a:r>
            <a:r>
              <a:rPr lang="zh-CN" altLang="en-US" dirty="0"/>
              <a:t>、</a:t>
            </a:r>
            <a:r>
              <a:rPr lang="en-US" altLang="zh-CN" dirty="0"/>
              <a:t>PWN</a:t>
            </a:r>
            <a:r>
              <a:rPr lang="zh-CN" altLang="en-US" dirty="0"/>
              <a:t>、</a:t>
            </a:r>
            <a:r>
              <a:rPr lang="en-US" altLang="zh-CN" dirty="0"/>
              <a:t>WEB</a:t>
            </a:r>
            <a:r>
              <a:rPr lang="zh-CN" altLang="en-US" dirty="0"/>
              <a:t>等其他类型题目结合（或者说其他类型的题目通过引入</a:t>
            </a:r>
            <a:r>
              <a:rPr lang="en-US" altLang="zh-CN" dirty="0"/>
              <a:t>Crypto</a:t>
            </a:r>
            <a:r>
              <a:rPr lang="zh-CN" altLang="en-US" dirty="0"/>
              <a:t>来增加难度）</a:t>
            </a:r>
            <a:endParaRPr lang="en-US" altLang="zh-CN" dirty="0"/>
          </a:p>
          <a:p>
            <a:r>
              <a:rPr lang="zh-CN" altLang="en-US" dirty="0"/>
              <a:t>兼职：</a:t>
            </a:r>
            <a:r>
              <a:rPr lang="en-US" altLang="zh-CN" dirty="0"/>
              <a:t>Crypto</a:t>
            </a:r>
            <a:r>
              <a:rPr lang="zh-CN" altLang="en-US" dirty="0"/>
              <a:t>选手转型其他领域 </a:t>
            </a:r>
            <a:r>
              <a:rPr lang="en-US" altLang="zh-CN" dirty="0"/>
              <a:t>or </a:t>
            </a:r>
            <a:r>
              <a:rPr lang="zh-CN" altLang="en-US" dirty="0"/>
              <a:t>其他领域选手兼职</a:t>
            </a:r>
            <a:r>
              <a:rPr lang="en-US" altLang="zh-CN" dirty="0"/>
              <a:t>Crypto</a:t>
            </a:r>
          </a:p>
        </p:txBody>
      </p:sp>
    </p:spTree>
    <p:extLst>
      <p:ext uri="{BB962C8B-B14F-4D97-AF65-F5344CB8AC3E}">
        <p14:creationId xmlns:p14="http://schemas.microsoft.com/office/powerpoint/2010/main" val="2919414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87FBB7-26A2-4349-BC62-180665289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Crypto</a:t>
            </a:r>
            <a:r>
              <a:rPr lang="zh-CN" altLang="en-US" b="1" dirty="0"/>
              <a:t>选手应该锻炼的能力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4EE247-2ADF-47A3-B750-DD9AEF6F1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识别能力：能够识别出题目中的使用的密码算法或编码算法；</a:t>
            </a:r>
          </a:p>
          <a:p>
            <a:pPr lvl="0"/>
            <a:r>
              <a:rPr lang="zh-CN" altLang="zh-CN" dirty="0"/>
              <a:t>攻击能力：能够</a:t>
            </a:r>
            <a:r>
              <a:rPr lang="zh-CN" altLang="en-US" dirty="0"/>
              <a:t>根据已知条件就可以认知到可以使用的攻击方法的能力</a:t>
            </a:r>
            <a:r>
              <a:rPr lang="zh-CN" altLang="zh-CN" dirty="0"/>
              <a:t>；</a:t>
            </a:r>
          </a:p>
          <a:p>
            <a:pPr lvl="0"/>
            <a:r>
              <a:rPr lang="zh-CN" altLang="zh-CN" dirty="0"/>
              <a:t>分析能力：能够针对未知算法进行人工分析；</a:t>
            </a:r>
          </a:p>
          <a:p>
            <a:pPr lvl="0"/>
            <a:r>
              <a:rPr lang="zh-CN" altLang="zh-CN" dirty="0"/>
              <a:t>编程能力：能够编程实现破解该算法的程序，并对自己写的程序的算法复杂度与运行时间有着清醒的认识；</a:t>
            </a:r>
          </a:p>
          <a:p>
            <a:pPr lvl="0"/>
            <a:r>
              <a:rPr lang="zh-CN" altLang="zh-CN" dirty="0"/>
              <a:t>学习能力：能够快速理解最新文献中的密码学攻击方法并加以实现。</a:t>
            </a:r>
          </a:p>
        </p:txBody>
      </p:sp>
    </p:spTree>
    <p:extLst>
      <p:ext uri="{BB962C8B-B14F-4D97-AF65-F5344CB8AC3E}">
        <p14:creationId xmlns:p14="http://schemas.microsoft.com/office/powerpoint/2010/main" val="828541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544D78-D86F-4704-B716-00129BCC2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pPr algn="ctr"/>
            <a:r>
              <a:rPr lang="zh-CN" altLang="en-US" b="1" dirty="0"/>
              <a:t>领域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9383A7-86B5-4150-AC06-E7CD4598E8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dirty="0"/>
              <a:t>古典密码学 </a:t>
            </a:r>
            <a:r>
              <a:rPr lang="en-US" altLang="zh-CN" dirty="0"/>
              <a:t>&amp; </a:t>
            </a:r>
            <a:r>
              <a:rPr lang="zh-CN" altLang="en-US" dirty="0"/>
              <a:t>现代密码学</a:t>
            </a:r>
            <a:endParaRPr lang="en-US" altLang="zh-CN" dirty="0"/>
          </a:p>
          <a:p>
            <a:r>
              <a:rPr lang="zh-CN" altLang="en-US" dirty="0"/>
              <a:t>古典密码学</a:t>
            </a:r>
            <a:endParaRPr lang="en-US" altLang="zh-CN" dirty="0"/>
          </a:p>
          <a:p>
            <a:pPr lvl="1"/>
            <a:r>
              <a:rPr lang="zh-CN" altLang="en-US" dirty="0"/>
              <a:t>移位密码</a:t>
            </a:r>
            <a:endParaRPr lang="en-US" altLang="zh-CN" dirty="0"/>
          </a:p>
          <a:p>
            <a:pPr lvl="1"/>
            <a:r>
              <a:rPr lang="zh-CN" altLang="en-US" dirty="0"/>
              <a:t>替代密码</a:t>
            </a:r>
            <a:endParaRPr lang="en-US" altLang="zh-CN" dirty="0"/>
          </a:p>
          <a:p>
            <a:r>
              <a:rPr lang="zh-CN" altLang="en-US" dirty="0"/>
              <a:t>现代密码学</a:t>
            </a:r>
            <a:endParaRPr lang="en-US" altLang="zh-CN" dirty="0"/>
          </a:p>
          <a:p>
            <a:pPr lvl="1"/>
            <a:r>
              <a:rPr lang="zh-CN" altLang="en-US" dirty="0"/>
              <a:t>对称加密</a:t>
            </a:r>
            <a:endParaRPr lang="en-US" altLang="zh-CN" dirty="0"/>
          </a:p>
          <a:p>
            <a:pPr lvl="1"/>
            <a:r>
              <a:rPr lang="zh-CN" altLang="en-US" dirty="0"/>
              <a:t>非对称加密</a:t>
            </a:r>
            <a:endParaRPr lang="en-US" altLang="zh-CN" dirty="0"/>
          </a:p>
          <a:p>
            <a:pPr lvl="1"/>
            <a:r>
              <a:rPr lang="zh-CN" altLang="en-US" dirty="0"/>
              <a:t>杂凑函数（哈希）</a:t>
            </a:r>
            <a:endParaRPr lang="en-US" altLang="zh-CN" dirty="0"/>
          </a:p>
          <a:p>
            <a:pPr lvl="1"/>
            <a:r>
              <a:rPr lang="zh-CN" altLang="en-US" dirty="0"/>
              <a:t>签名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E2A74C-2DAE-4E43-968B-A171689F5D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/>
            <a:r>
              <a:rPr lang="zh-CN" altLang="zh-CN" dirty="0"/>
              <a:t>唯密文攻击：攻击者只拥有密文；</a:t>
            </a:r>
          </a:p>
          <a:p>
            <a:pPr lvl="0"/>
            <a:r>
              <a:rPr lang="zh-CN" altLang="zh-CN" dirty="0"/>
              <a:t>已知明文攻击：攻击者拥有一些密文对应的</a:t>
            </a:r>
            <a:r>
              <a:rPr lang="zh-CN" altLang="en-US" dirty="0"/>
              <a:t>明文</a:t>
            </a:r>
            <a:r>
              <a:rPr lang="zh-CN" altLang="zh-CN" dirty="0"/>
              <a:t>；</a:t>
            </a:r>
          </a:p>
          <a:p>
            <a:pPr lvl="0"/>
            <a:r>
              <a:rPr lang="zh-CN" altLang="zh-CN" dirty="0"/>
              <a:t>选择明文攻击：攻击者可以进行加密，能够获取指定明文加密后的密文；</a:t>
            </a:r>
          </a:p>
          <a:p>
            <a:pPr lvl="0"/>
            <a:r>
              <a:rPr lang="zh-CN" altLang="zh-CN" dirty="0"/>
              <a:t>选择密文攻击：攻击者可以进行解密，能够获取</a:t>
            </a:r>
            <a:r>
              <a:rPr lang="zh-CN" altLang="en-US" dirty="0"/>
              <a:t>指定</a:t>
            </a:r>
            <a:r>
              <a:rPr lang="zh-CN" altLang="zh-CN" dirty="0"/>
              <a:t>密文解密后的明文。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9F093C2-4477-42AB-B088-57DE7AB08C8A}"/>
              </a:ext>
            </a:extLst>
          </p:cNvPr>
          <p:cNvSpPr txBox="1">
            <a:spLocks/>
          </p:cNvSpPr>
          <p:nvPr/>
        </p:nvSpPr>
        <p:spPr>
          <a:xfrm>
            <a:off x="6172200" y="500062"/>
            <a:ext cx="5181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b="1" dirty="0"/>
              <a:t>攻击</a:t>
            </a:r>
          </a:p>
        </p:txBody>
      </p:sp>
    </p:spTree>
    <p:extLst>
      <p:ext uri="{BB962C8B-B14F-4D97-AF65-F5344CB8AC3E}">
        <p14:creationId xmlns:p14="http://schemas.microsoft.com/office/powerpoint/2010/main" val="3590657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CECB465-0E77-41A2-9BAF-345BBD026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领域分类和对应的解题思路</a:t>
            </a:r>
          </a:p>
        </p:txBody>
      </p:sp>
    </p:spTree>
    <p:extLst>
      <p:ext uri="{BB962C8B-B14F-4D97-AF65-F5344CB8AC3E}">
        <p14:creationId xmlns:p14="http://schemas.microsoft.com/office/powerpoint/2010/main" val="852878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AAE2266-AF42-4679-9605-1CACE2D4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古典密码学（单表替代、多表替代、其他）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7A8C827-49C4-41E5-938D-9905D1FCD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通常可以拿到的：</a:t>
            </a:r>
            <a:endParaRPr lang="en-US" altLang="zh-CN" dirty="0"/>
          </a:p>
          <a:p>
            <a:pPr lvl="1"/>
            <a:r>
              <a:rPr lang="zh-CN" altLang="en-US" dirty="0"/>
              <a:t>加密算法（如果不给的话很大程度上会是一个脑洞题目，或者是特征明显的题目）</a:t>
            </a:r>
            <a:endParaRPr lang="en-US" altLang="zh-CN" dirty="0"/>
          </a:p>
          <a:p>
            <a:pPr lvl="1"/>
            <a:r>
              <a:rPr lang="zh-CN" altLang="en-US" dirty="0"/>
              <a:t>密文</a:t>
            </a:r>
            <a:endParaRPr lang="en-US" altLang="zh-CN" dirty="0"/>
          </a:p>
          <a:p>
            <a:r>
              <a:rPr lang="zh-CN" altLang="en-US" dirty="0"/>
              <a:t>决定了大部分的古典密码学题目是</a:t>
            </a:r>
            <a:r>
              <a:rPr lang="zh-CN" altLang="en-US" b="1" dirty="0"/>
              <a:t>唯密文攻击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解题思路</a:t>
            </a:r>
            <a:endParaRPr lang="en-US" altLang="zh-CN" b="1" dirty="0"/>
          </a:p>
          <a:p>
            <a:pPr lvl="1"/>
            <a:r>
              <a:rPr lang="zh-CN" altLang="en-US" b="1" dirty="0"/>
              <a:t>爆破（空间小）</a:t>
            </a:r>
            <a:endParaRPr lang="en-US" altLang="zh-CN" b="1" dirty="0"/>
          </a:p>
          <a:p>
            <a:pPr lvl="1"/>
            <a:r>
              <a:rPr lang="zh-CN" altLang="en-US" b="1" dirty="0"/>
              <a:t>词频统计（英语语言特性）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798929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白帽学院模板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</TotalTime>
  <Words>1118</Words>
  <Application>Microsoft Office PowerPoint</Application>
  <PresentationFormat>宽屏</PresentationFormat>
  <Paragraphs>171</Paragraphs>
  <Slides>24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Microsoft YaHei UI</vt:lpstr>
      <vt:lpstr>等线</vt:lpstr>
      <vt:lpstr>等线 Light</vt:lpstr>
      <vt:lpstr>宋体</vt:lpstr>
      <vt:lpstr>Arial</vt:lpstr>
      <vt:lpstr>Wingdings</vt:lpstr>
      <vt:lpstr>Office 主题​​</vt:lpstr>
      <vt:lpstr>白帽学院模板​​</vt:lpstr>
      <vt:lpstr>Visio.Drawing.15</vt:lpstr>
      <vt:lpstr>Crypto in CTF</vt:lpstr>
      <vt:lpstr>PowerPoint 演示文稿</vt:lpstr>
      <vt:lpstr>Intro</vt:lpstr>
      <vt:lpstr>Team AD.</vt:lpstr>
      <vt:lpstr>Crypto领域的一些特点</vt:lpstr>
      <vt:lpstr>Crypto选手应该锻炼的能力</vt:lpstr>
      <vt:lpstr>领域</vt:lpstr>
      <vt:lpstr>领域分类和对应的解题思路</vt:lpstr>
      <vt:lpstr>古典密码学（单表替代、多表替代、其他）</vt:lpstr>
      <vt:lpstr>分组密码</vt:lpstr>
      <vt:lpstr>序列密码</vt:lpstr>
      <vt:lpstr>公钥密码</vt:lpstr>
      <vt:lpstr>杂凑函数</vt:lpstr>
      <vt:lpstr>学习基础：编码</vt:lpstr>
      <vt:lpstr>编码</vt:lpstr>
      <vt:lpstr>HEX</vt:lpstr>
      <vt:lpstr>PowerPoint 演示文稿</vt:lpstr>
      <vt:lpstr>base家族</vt:lpstr>
      <vt:lpstr>编码：8个bit-&gt;6个bit</vt:lpstr>
      <vt:lpstr>PowerPoint 演示文稿</vt:lpstr>
      <vt:lpstr>那些特定的字符-识别的关键</vt:lpstr>
      <vt:lpstr>PowerPoint 演示文稿</vt:lpstr>
      <vt:lpstr>自学：其他的编码方式</vt:lpstr>
      <vt:lpstr>练习题：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 in CTF</dc:title>
  <dc:creator>b</dc:creator>
  <cp:lastModifiedBy>b</cp:lastModifiedBy>
  <cp:revision>354</cp:revision>
  <dcterms:created xsi:type="dcterms:W3CDTF">2019-07-21T03:27:14Z</dcterms:created>
  <dcterms:modified xsi:type="dcterms:W3CDTF">2019-08-01T14:07:52Z</dcterms:modified>
</cp:coreProperties>
</file>