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79"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84" autoAdjust="0"/>
  </p:normalViewPr>
  <p:slideViewPr>
    <p:cSldViewPr snapToGrid="0">
      <p:cViewPr varScale="1">
        <p:scale>
          <a:sx n="45" d="100"/>
          <a:sy n="45" d="100"/>
        </p:scale>
        <p:origin x="147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A96BFA-9C04-44E4-900B-DB6F93AD15BC}" type="datetimeFigureOut">
              <a:rPr lang="zh-CN" altLang="en-US" smtClean="0"/>
              <a:t>2019/8/1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3A384-E458-4610-8805-22BEA4589202}" type="slidenum">
              <a:rPr lang="zh-CN" altLang="en-US" smtClean="0"/>
              <a:t>‹#›</a:t>
            </a:fld>
            <a:endParaRPr lang="zh-CN" altLang="en-US"/>
          </a:p>
        </p:txBody>
      </p:sp>
    </p:spTree>
    <p:extLst>
      <p:ext uri="{BB962C8B-B14F-4D97-AF65-F5344CB8AC3E}">
        <p14:creationId xmlns:p14="http://schemas.microsoft.com/office/powerpoint/2010/main" val="403018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03A384-E458-4610-8805-22BEA4589202}" type="slidenum">
              <a:rPr lang="zh-CN" altLang="en-US" smtClean="0"/>
              <a:t>13</a:t>
            </a:fld>
            <a:endParaRPr lang="zh-CN" altLang="en-US"/>
          </a:p>
        </p:txBody>
      </p:sp>
    </p:spTree>
    <p:extLst>
      <p:ext uri="{BB962C8B-B14F-4D97-AF65-F5344CB8AC3E}">
        <p14:creationId xmlns:p14="http://schemas.microsoft.com/office/powerpoint/2010/main" val="400368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明文的第一个位置会使用“</a:t>
            </a:r>
            <a:r>
              <a:rPr lang="en-US" altLang="zh-CN" sz="1200" kern="1200" dirty="0">
                <a:solidFill>
                  <a:schemeClr val="tx1"/>
                </a:solidFill>
                <a:effectLst/>
                <a:latin typeface="+mn-lt"/>
                <a:ea typeface="+mn-ea"/>
                <a:cs typeface="+mn-cs"/>
              </a:rPr>
              <a:t>L</a:t>
            </a:r>
            <a:r>
              <a:rPr lang="zh-CN" altLang="zh-CN" sz="1200" kern="1200" dirty="0">
                <a:solidFill>
                  <a:schemeClr val="tx1"/>
                </a:solidFill>
                <a:effectLst/>
                <a:latin typeface="+mn-lt"/>
                <a:ea typeface="+mn-ea"/>
                <a:cs typeface="+mn-cs"/>
              </a:rPr>
              <a:t>”进行加密，第二个位置会使用“</a:t>
            </a:r>
            <a:r>
              <a:rPr lang="en-US" altLang="zh-CN" sz="1200" kern="1200" dirty="0">
                <a:solidFill>
                  <a:schemeClr val="tx1"/>
                </a:solidFill>
                <a:effectLst/>
                <a:latin typeface="+mn-lt"/>
                <a:ea typeface="+mn-ea"/>
                <a:cs typeface="+mn-cs"/>
              </a:rPr>
              <a:t>O</a:t>
            </a:r>
            <a:r>
              <a:rPr lang="zh-CN" altLang="zh-CN" sz="1200" kern="1200" dirty="0">
                <a:solidFill>
                  <a:schemeClr val="tx1"/>
                </a:solidFill>
                <a:effectLst/>
                <a:latin typeface="+mn-lt"/>
                <a:ea typeface="+mn-ea"/>
                <a:cs typeface="+mn-cs"/>
              </a:rPr>
              <a:t>”进行加密，第三个位置会使用“</a:t>
            </a:r>
            <a:r>
              <a:rPr lang="en-US" altLang="zh-CN" sz="1200" kern="1200" dirty="0">
                <a:solidFill>
                  <a:schemeClr val="tx1"/>
                </a:solidFill>
                <a:effectLst/>
                <a:latin typeface="+mn-lt"/>
                <a:ea typeface="+mn-ea"/>
                <a:cs typeface="+mn-cs"/>
              </a:rPr>
              <a:t>V</a:t>
            </a:r>
            <a:r>
              <a:rPr lang="zh-CN" altLang="zh-CN" sz="1200" kern="1200" dirty="0">
                <a:solidFill>
                  <a:schemeClr val="tx1"/>
                </a:solidFill>
                <a:effectLst/>
                <a:latin typeface="+mn-lt"/>
                <a:ea typeface="+mn-ea"/>
                <a:cs typeface="+mn-cs"/>
              </a:rPr>
              <a:t>”进行加密，第四个位置会使用“</a:t>
            </a:r>
            <a:r>
              <a:rPr lang="en-US" altLang="zh-CN" sz="1200" kern="12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”进行加密，到第五个位置又会回归到“</a:t>
            </a:r>
            <a:r>
              <a:rPr lang="en-US" altLang="zh-CN" sz="1200" kern="1200" dirty="0">
                <a:solidFill>
                  <a:schemeClr val="tx1"/>
                </a:solidFill>
                <a:effectLst/>
                <a:latin typeface="+mn-lt"/>
                <a:ea typeface="+mn-ea"/>
                <a:cs typeface="+mn-cs"/>
              </a:rPr>
              <a:t>L</a:t>
            </a:r>
            <a:r>
              <a:rPr lang="zh-CN" altLang="zh-CN" sz="1200" kern="1200" dirty="0">
                <a:solidFill>
                  <a:schemeClr val="tx1"/>
                </a:solidFill>
                <a:effectLst/>
                <a:latin typeface="+mn-lt"/>
                <a:ea typeface="+mn-ea"/>
                <a:cs typeface="+mn-cs"/>
              </a:rPr>
              <a:t>”进行加密。</a:t>
            </a:r>
          </a:p>
          <a:p>
            <a:endParaRPr lang="zh-CN" altLang="en-US" dirty="0"/>
          </a:p>
        </p:txBody>
      </p:sp>
      <p:sp>
        <p:nvSpPr>
          <p:cNvPr id="4" name="灯片编号占位符 3"/>
          <p:cNvSpPr>
            <a:spLocks noGrp="1"/>
          </p:cNvSpPr>
          <p:nvPr>
            <p:ph type="sldNum" sz="quarter" idx="5"/>
          </p:nvPr>
        </p:nvSpPr>
        <p:spPr/>
        <p:txBody>
          <a:bodyPr/>
          <a:lstStyle/>
          <a:p>
            <a:fld id="{9203A384-E458-4610-8805-22BEA4589202}" type="slidenum">
              <a:rPr lang="zh-CN" altLang="en-US" smtClean="0"/>
              <a:t>18</a:t>
            </a:fld>
            <a:endParaRPr lang="zh-CN" altLang="en-US"/>
          </a:p>
        </p:txBody>
      </p:sp>
    </p:spTree>
    <p:extLst>
      <p:ext uri="{BB962C8B-B14F-4D97-AF65-F5344CB8AC3E}">
        <p14:creationId xmlns:p14="http://schemas.microsoft.com/office/powerpoint/2010/main" val="602637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Master" Target="../slideMasters/slideMaster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AFA61-64ED-40E4-889A-CC4F9931921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B27E75B-BA5B-42BC-8A2E-09882F19B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F2327F-3463-4A8D-A90C-6FFA26B688BE}"/>
              </a:ext>
            </a:extLst>
          </p:cNvPr>
          <p:cNvSpPr>
            <a:spLocks noGrp="1"/>
          </p:cNvSpPr>
          <p:nvPr>
            <p:ph type="dt" sz="half" idx="10"/>
          </p:nvPr>
        </p:nvSpPr>
        <p:spPr/>
        <p:txBody>
          <a:bodyPr/>
          <a:lstStyle/>
          <a:p>
            <a:fld id="{0E9DCA46-7BFE-4438-A8E7-27C697041C33}" type="datetimeFigureOut">
              <a:rPr lang="zh-CN" altLang="en-US" smtClean="0"/>
              <a:t>2019/8/1</a:t>
            </a:fld>
            <a:endParaRPr lang="zh-CN" altLang="en-US"/>
          </a:p>
        </p:txBody>
      </p:sp>
      <p:sp>
        <p:nvSpPr>
          <p:cNvPr id="5" name="页脚占位符 4">
            <a:extLst>
              <a:ext uri="{FF2B5EF4-FFF2-40B4-BE49-F238E27FC236}">
                <a16:creationId xmlns:a16="http://schemas.microsoft.com/office/drawing/2014/main" id="{417CF073-B9D9-4128-A8D4-5CB395F7F0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5D4509-75E5-4817-A2F4-DD3B79CD65C3}"/>
              </a:ext>
            </a:extLst>
          </p:cNvPr>
          <p:cNvSpPr>
            <a:spLocks noGrp="1"/>
          </p:cNvSpPr>
          <p:nvPr>
            <p:ph type="sldNum" sz="quarter" idx="12"/>
          </p:nvPr>
        </p:nvSpPr>
        <p:spPr/>
        <p:txBody>
          <a:bodyPr/>
          <a:lstStyle/>
          <a:p>
            <a:fld id="{A7DEEAB4-70C6-4470-A955-5B3A54DF4DF5}" type="slidenum">
              <a:rPr lang="zh-CN" altLang="en-US" smtClean="0"/>
              <a:t>‹#›</a:t>
            </a:fld>
            <a:endParaRPr lang="zh-CN" altLang="en-US"/>
          </a:p>
        </p:txBody>
      </p:sp>
    </p:spTree>
    <p:extLst>
      <p:ext uri="{BB962C8B-B14F-4D97-AF65-F5344CB8AC3E}">
        <p14:creationId xmlns:p14="http://schemas.microsoft.com/office/powerpoint/2010/main" val="2030609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C54D7-DEEC-47DE-B321-E0DA27A282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2AD40A-04F4-41F4-9BF5-1A7177DC6A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6A701C-5FF6-4CF5-97DC-95B02ADD08B3}"/>
              </a:ext>
            </a:extLst>
          </p:cNvPr>
          <p:cNvSpPr>
            <a:spLocks noGrp="1"/>
          </p:cNvSpPr>
          <p:nvPr>
            <p:ph type="dt" sz="half" idx="10"/>
          </p:nvPr>
        </p:nvSpPr>
        <p:spPr/>
        <p:txBody>
          <a:bodyPr/>
          <a:lstStyle/>
          <a:p>
            <a:fld id="{0E9DCA46-7BFE-4438-A8E7-27C697041C33}" type="datetimeFigureOut">
              <a:rPr lang="zh-CN" altLang="en-US" smtClean="0"/>
              <a:t>2019/8/1</a:t>
            </a:fld>
            <a:endParaRPr lang="zh-CN" altLang="en-US"/>
          </a:p>
        </p:txBody>
      </p:sp>
      <p:sp>
        <p:nvSpPr>
          <p:cNvPr id="5" name="页脚占位符 4">
            <a:extLst>
              <a:ext uri="{FF2B5EF4-FFF2-40B4-BE49-F238E27FC236}">
                <a16:creationId xmlns:a16="http://schemas.microsoft.com/office/drawing/2014/main" id="{2D2DB182-A07B-40E7-A209-A40BBC8E3D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FDAFAA-838D-467A-AE9E-2B001AA44063}"/>
              </a:ext>
            </a:extLst>
          </p:cNvPr>
          <p:cNvSpPr>
            <a:spLocks noGrp="1"/>
          </p:cNvSpPr>
          <p:nvPr>
            <p:ph type="sldNum" sz="quarter" idx="12"/>
          </p:nvPr>
        </p:nvSpPr>
        <p:spPr/>
        <p:txBody>
          <a:bodyPr/>
          <a:lstStyle/>
          <a:p>
            <a:fld id="{A7DEEAB4-70C6-4470-A955-5B3A54DF4DF5}" type="slidenum">
              <a:rPr lang="zh-CN" altLang="en-US" smtClean="0"/>
              <a:t>‹#›</a:t>
            </a:fld>
            <a:endParaRPr lang="zh-CN" altLang="en-US"/>
          </a:p>
        </p:txBody>
      </p:sp>
    </p:spTree>
    <p:extLst>
      <p:ext uri="{BB962C8B-B14F-4D97-AF65-F5344CB8AC3E}">
        <p14:creationId xmlns:p14="http://schemas.microsoft.com/office/powerpoint/2010/main" val="913911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195DE4E-2E60-4A64-9E5B-6FABCCE47B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7A5AD3F-AEEB-46FC-A93A-7AF549DA438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E78260-8F6B-4495-9403-02BEDEEA5CFF}"/>
              </a:ext>
            </a:extLst>
          </p:cNvPr>
          <p:cNvSpPr>
            <a:spLocks noGrp="1"/>
          </p:cNvSpPr>
          <p:nvPr>
            <p:ph type="dt" sz="half" idx="10"/>
          </p:nvPr>
        </p:nvSpPr>
        <p:spPr/>
        <p:txBody>
          <a:bodyPr/>
          <a:lstStyle/>
          <a:p>
            <a:fld id="{0E9DCA46-7BFE-4438-A8E7-27C697041C33}" type="datetimeFigureOut">
              <a:rPr lang="zh-CN" altLang="en-US" smtClean="0"/>
              <a:t>2019/8/1</a:t>
            </a:fld>
            <a:endParaRPr lang="zh-CN" altLang="en-US"/>
          </a:p>
        </p:txBody>
      </p:sp>
      <p:sp>
        <p:nvSpPr>
          <p:cNvPr id="5" name="页脚占位符 4">
            <a:extLst>
              <a:ext uri="{FF2B5EF4-FFF2-40B4-BE49-F238E27FC236}">
                <a16:creationId xmlns:a16="http://schemas.microsoft.com/office/drawing/2014/main" id="{EE374D9B-A6B1-49EF-819A-268619666D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861120-5F28-4B3B-950B-E9A3C9B50678}"/>
              </a:ext>
            </a:extLst>
          </p:cNvPr>
          <p:cNvSpPr>
            <a:spLocks noGrp="1"/>
          </p:cNvSpPr>
          <p:nvPr>
            <p:ph type="sldNum" sz="quarter" idx="12"/>
          </p:nvPr>
        </p:nvSpPr>
        <p:spPr/>
        <p:txBody>
          <a:bodyPr/>
          <a:lstStyle/>
          <a:p>
            <a:fld id="{A7DEEAB4-70C6-4470-A955-5B3A54DF4DF5}" type="slidenum">
              <a:rPr lang="zh-CN" altLang="en-US" smtClean="0"/>
              <a:t>‹#›</a:t>
            </a:fld>
            <a:endParaRPr lang="zh-CN" altLang="en-US"/>
          </a:p>
        </p:txBody>
      </p:sp>
    </p:spTree>
    <p:extLst>
      <p:ext uri="{BB962C8B-B14F-4D97-AF65-F5344CB8AC3E}">
        <p14:creationId xmlns:p14="http://schemas.microsoft.com/office/powerpoint/2010/main" val="1557275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首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090054" y="1553944"/>
            <a:ext cx="8494718" cy="2316159"/>
          </a:xfrm>
          <a:prstGeom prst="rect">
            <a:avLst/>
          </a:prstGeom>
        </p:spPr>
        <p:txBody>
          <a:bodyPr anchor="b"/>
          <a:lstStyle>
            <a:lvl1pPr algn="l">
              <a:lnSpc>
                <a:spcPts val="5000"/>
              </a:lnSpc>
              <a:defRPr sz="3600" b="1">
                <a:solidFill>
                  <a:schemeClr val="bg2">
                    <a:lumMod val="25000"/>
                  </a:schemeClr>
                </a:solidFill>
              </a:defRPr>
            </a:lvl1pPr>
          </a:lstStyle>
          <a:p>
            <a:r>
              <a:rPr lang="zh-CN" altLang="en-US" dirty="0"/>
              <a:t>单击此处编辑主标题</a:t>
            </a:r>
          </a:p>
        </p:txBody>
      </p:sp>
      <p:sp>
        <p:nvSpPr>
          <p:cNvPr id="3" name="副标题 2"/>
          <p:cNvSpPr>
            <a:spLocks noGrp="1"/>
          </p:cNvSpPr>
          <p:nvPr>
            <p:ph type="subTitle" idx="1" hasCustomPrompt="1"/>
          </p:nvPr>
        </p:nvSpPr>
        <p:spPr>
          <a:xfrm>
            <a:off x="1090054" y="4195293"/>
            <a:ext cx="7748465" cy="1204522"/>
          </a:xfrm>
          <a:prstGeom prst="rect">
            <a:avLst/>
          </a:prstGeom>
        </p:spPr>
        <p:txBody>
          <a:bodyPr/>
          <a:lstStyle>
            <a:lvl1pPr marL="0" indent="0" algn="l">
              <a:buNone/>
              <a:defRPr sz="20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cxnSp>
        <p:nvCxnSpPr>
          <p:cNvPr id="16" name="直接连接符 15"/>
          <p:cNvCxnSpPr/>
          <p:nvPr userDrawn="1"/>
        </p:nvCxnSpPr>
        <p:spPr>
          <a:xfrm>
            <a:off x="1090054" y="4044373"/>
            <a:ext cx="7742381" cy="0"/>
          </a:xfrm>
          <a:prstGeom prst="line">
            <a:avLst/>
          </a:prstGeom>
          <a:ln w="28575">
            <a:solidFill>
              <a:srgbClr val="3C50A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8901214" y="4044373"/>
            <a:ext cx="706195" cy="0"/>
          </a:xfrm>
          <a:prstGeom prst="line">
            <a:avLst/>
          </a:prstGeom>
          <a:ln w="28575">
            <a:solidFill>
              <a:srgbClr val="FF8601"/>
            </a:solidFill>
          </a:ln>
        </p:spPr>
        <p:style>
          <a:lnRef idx="1">
            <a:schemeClr val="accent1"/>
          </a:lnRef>
          <a:fillRef idx="0">
            <a:schemeClr val="accent1"/>
          </a:fillRef>
          <a:effectRef idx="0">
            <a:schemeClr val="accent1"/>
          </a:effectRef>
          <a:fontRef idx="minor">
            <a:schemeClr val="tx1"/>
          </a:fontRef>
        </p:style>
      </p:cxnSp>
      <p:grpSp>
        <p:nvGrpSpPr>
          <p:cNvPr id="129" name="组合 128"/>
          <p:cNvGrpSpPr/>
          <p:nvPr userDrawn="1"/>
        </p:nvGrpSpPr>
        <p:grpSpPr>
          <a:xfrm>
            <a:off x="7700788" y="2391131"/>
            <a:ext cx="4491212" cy="4466869"/>
            <a:chOff x="6353175" y="1071683"/>
            <a:chExt cx="5941996" cy="5909790"/>
          </a:xfrm>
          <a:solidFill>
            <a:schemeClr val="bg1">
              <a:lumMod val="75000"/>
              <a:alpha val="50000"/>
            </a:schemeClr>
          </a:solidFill>
        </p:grpSpPr>
        <p:pic>
          <p:nvPicPr>
            <p:cNvPr id="130" name="图形 12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64116" y="1802365"/>
              <a:ext cx="465815" cy="353377"/>
            </a:xfrm>
            <a:prstGeom prst="rect">
              <a:avLst/>
            </a:prstGeom>
          </p:spPr>
        </p:pic>
        <p:pic>
          <p:nvPicPr>
            <p:cNvPr id="131" name="图形 13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75730" y="2988485"/>
              <a:ext cx="451780" cy="422154"/>
            </a:xfrm>
            <a:prstGeom prst="rect">
              <a:avLst/>
            </a:prstGeom>
          </p:spPr>
        </p:pic>
        <p:pic>
          <p:nvPicPr>
            <p:cNvPr id="132" name="图形 131"/>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012405" y="4793122"/>
              <a:ext cx="574844" cy="451663"/>
            </a:xfrm>
            <a:prstGeom prst="rect">
              <a:avLst/>
            </a:prstGeom>
          </p:spPr>
        </p:pic>
        <p:pic>
          <p:nvPicPr>
            <p:cNvPr id="133" name="图形 132"/>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181869" y="3661852"/>
              <a:ext cx="571500" cy="390525"/>
            </a:xfrm>
            <a:prstGeom prst="rect">
              <a:avLst/>
            </a:prstGeom>
          </p:spPr>
        </p:pic>
        <p:pic>
          <p:nvPicPr>
            <p:cNvPr id="134" name="图形 13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9516493" y="3728191"/>
              <a:ext cx="314165" cy="254729"/>
            </a:xfrm>
            <a:prstGeom prst="rect">
              <a:avLst/>
            </a:prstGeom>
          </p:spPr>
        </p:pic>
        <p:pic>
          <p:nvPicPr>
            <p:cNvPr id="135" name="图形 134"/>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7380925" y="5028238"/>
              <a:ext cx="283313" cy="256072"/>
            </a:xfrm>
            <a:prstGeom prst="rect">
              <a:avLst/>
            </a:prstGeom>
          </p:spPr>
        </p:pic>
        <p:grpSp>
          <p:nvGrpSpPr>
            <p:cNvPr id="136" name="组合 135"/>
            <p:cNvGrpSpPr/>
            <p:nvPr userDrawn="1"/>
          </p:nvGrpSpPr>
          <p:grpSpPr>
            <a:xfrm>
              <a:off x="6353175" y="1071683"/>
              <a:ext cx="5941996" cy="5909790"/>
              <a:chOff x="3776558" y="-12472"/>
              <a:chExt cx="5235081" cy="5206706"/>
            </a:xfrm>
            <a:grpFill/>
          </p:grpSpPr>
          <p:sp>
            <p:nvSpPr>
              <p:cNvPr id="146" name="AutoShape 12"/>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7" name="AutoShape 13"/>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8" name="AutoShape 16"/>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9" name="AutoShape 18"/>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0" name="AutoShape 21"/>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1" name="AutoShape 22"/>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2" name="AutoShape 24"/>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3" name="AutoShape 25"/>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4" name="AutoShape 29"/>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5" name="AutoShape 30"/>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6" name="AutoShape 31"/>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7" name="AutoShape 34"/>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8" name="AutoShape 35"/>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59" name="AutoShape 36"/>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0" name="AutoShape 38"/>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1" name="AutoShape 39"/>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2" name="AutoShape 41"/>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3" name="AutoShape 42"/>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4" name="AutoShape 43"/>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5" name="AutoShape 44"/>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6" name="AutoShape 46"/>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7" name="AutoShape 47"/>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8" name="AutoShape 48"/>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69" name="AutoShape 49"/>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0" name="AutoShape 50"/>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1" name="AutoShape 51"/>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2" name="AutoShape 52"/>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3" name="AutoShape 53"/>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4" name="AutoShape 54"/>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5" name="AutoShape 55"/>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6" name="AutoShape 56"/>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7" name="AutoShape 57"/>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8" name="AutoShape 58"/>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79" name="AutoShape 59"/>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0" name="AutoShape 60"/>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1" name="AutoShape 61"/>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2" name="AutoShape 62"/>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3" name="AutoShape 63"/>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4" name="AutoShape 64"/>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5" name="AutoShape 65"/>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6" name="AutoShape 66"/>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7" name="AutoShape 67"/>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8" name="AutoShape 68"/>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89" name="AutoShape 69"/>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0" name="AutoShape 71"/>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1" name="AutoShape 72"/>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2" name="AutoShape 73"/>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3" name="AutoShape 74"/>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4" name="AutoShape 75"/>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5" name="AutoShape 76"/>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6" name="AutoShape 77"/>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7" name="AutoShape 81"/>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8" name="AutoShape 82"/>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99" name="AutoShape 83"/>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0" name="AutoShape 84"/>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1" name="AutoShape 85"/>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2" name="AutoShape 86"/>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3" name="AutoShape 88"/>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4" name="AutoShape 89"/>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5" name="AutoShape 90"/>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6" name="AutoShape 91"/>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7" name="AutoShape 93"/>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8" name="AutoShape 95"/>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09" name="AutoShape 100"/>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0" name="AutoShape 101"/>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1" name="AutoShape 102"/>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2" name="AutoShape 103"/>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3" name="AutoShape 104"/>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4" name="AutoShape 105"/>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5" name="AutoShape 106"/>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6" name="AutoShape 107"/>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7" name="AutoShape 111"/>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8" name="AutoShape 112"/>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19" name="AutoShape 113"/>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0" name="AutoShape 114"/>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1" name="AutoShape 115"/>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2" name="AutoShape 116"/>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3" name="AutoShape 117"/>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4" name="AutoShape 118"/>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5" name="AutoShape 119"/>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6" name="AutoShape 120"/>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7" name="AutoShape 122"/>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8" name="AutoShape 123"/>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29" name="AutoShape 124"/>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0" name="AutoShape 127"/>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1" name="AutoShape 128"/>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2" name="AutoShape 129"/>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3" name="AutoShape 130"/>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4" name="AutoShape 131"/>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5" name="AutoShape 132"/>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6" name="AutoShape 133"/>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7" name="AutoShape 134"/>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8" name="AutoShape 135"/>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39" name="AutoShape 136"/>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0" name="AutoShape 137"/>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1" name="AutoShape 138"/>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2" name="AutoShape 139"/>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3" name="AutoShape 140"/>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4" name="AutoShape 141"/>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5" name="AutoShape 142"/>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6" name="AutoShape 143"/>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7" name="AutoShape 144"/>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8" name="AutoShape 145"/>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49" name="AutoShape 158"/>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0" name="AutoShape 219"/>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1" name="AutoShape 94"/>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2" name="AutoShape 96"/>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3" name="AutoShape 1"/>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4" name="AutoShape 2"/>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5" name="AutoShape 3"/>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6" name="AutoShape 5"/>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7" name="AutoShape 7"/>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8" name="AutoShape 10"/>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9" name="AutoShape 14"/>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0" name="AutoShape 6"/>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1" name="AutoShape 8"/>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2" name="AutoShape 20"/>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3" name="AutoShape 23"/>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4" name="AutoShape 19"/>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5" name="AutoShape 11"/>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pic>
          <p:nvPicPr>
            <p:cNvPr id="137" name="图形 13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423" y="6244060"/>
              <a:ext cx="194528" cy="147573"/>
            </a:xfrm>
            <a:prstGeom prst="rect">
              <a:avLst/>
            </a:prstGeom>
          </p:spPr>
        </p:pic>
        <p:pic>
          <p:nvPicPr>
            <p:cNvPr id="138" name="图形 137"/>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1682334" y="2984432"/>
              <a:ext cx="187557" cy="152074"/>
            </a:xfrm>
            <a:prstGeom prst="rect">
              <a:avLst/>
            </a:prstGeom>
          </p:spPr>
        </p:pic>
        <p:pic>
          <p:nvPicPr>
            <p:cNvPr id="139" name="图形 13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37398" y="4586311"/>
              <a:ext cx="200327" cy="151972"/>
            </a:xfrm>
            <a:prstGeom prst="rect">
              <a:avLst/>
            </a:prstGeom>
          </p:spPr>
        </p:pic>
        <p:pic>
          <p:nvPicPr>
            <p:cNvPr id="140" name="图形 139"/>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1992314" y="2256778"/>
              <a:ext cx="173031" cy="118238"/>
            </a:xfrm>
            <a:prstGeom prst="rect">
              <a:avLst/>
            </a:prstGeom>
          </p:spPr>
        </p:pic>
        <p:pic>
          <p:nvPicPr>
            <p:cNvPr id="141" name="图形 140"/>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1198657" y="1534425"/>
              <a:ext cx="283313" cy="256072"/>
            </a:xfrm>
            <a:prstGeom prst="rect">
              <a:avLst/>
            </a:prstGeom>
          </p:spPr>
        </p:pic>
        <p:pic>
          <p:nvPicPr>
            <p:cNvPr id="142" name="图形 14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02220" y="5496417"/>
              <a:ext cx="465815" cy="353377"/>
            </a:xfrm>
            <a:prstGeom prst="rect">
              <a:avLst/>
            </a:prstGeom>
          </p:spPr>
        </p:pic>
        <p:pic>
          <p:nvPicPr>
            <p:cNvPr id="143" name="图形 142"/>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0581309" y="6257665"/>
              <a:ext cx="266624" cy="182193"/>
            </a:xfrm>
            <a:prstGeom prst="rect">
              <a:avLst/>
            </a:prstGeom>
          </p:spPr>
        </p:pic>
        <p:pic>
          <p:nvPicPr>
            <p:cNvPr id="144" name="图形 14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586940" y="6428939"/>
              <a:ext cx="263936" cy="214003"/>
            </a:xfrm>
            <a:prstGeom prst="rect">
              <a:avLst/>
            </a:prstGeom>
          </p:spPr>
        </p:pic>
        <p:pic>
          <p:nvPicPr>
            <p:cNvPr id="145" name="图形 144"/>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9708083" y="6429892"/>
              <a:ext cx="187557" cy="152074"/>
            </a:xfrm>
            <a:prstGeom prst="rect">
              <a:avLst/>
            </a:prstGeom>
          </p:spPr>
        </p:pic>
      </p:grpSp>
      <p:pic>
        <p:nvPicPr>
          <p:cNvPr id="266" name="图形 265"/>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6986884" y="393800"/>
            <a:ext cx="2165711" cy="512805"/>
          </a:xfrm>
          <a:prstGeom prst="rect">
            <a:avLst/>
          </a:prstGeom>
        </p:spPr>
      </p:pic>
      <p:pic>
        <p:nvPicPr>
          <p:cNvPr id="267" name="图形 266"/>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9555770" y="403001"/>
            <a:ext cx="1763259" cy="512805"/>
          </a:xfrm>
          <a:prstGeom prst="rect">
            <a:avLst/>
          </a:prstGeom>
        </p:spPr>
      </p:pic>
    </p:spTree>
    <p:extLst>
      <p:ext uri="{BB962C8B-B14F-4D97-AF65-F5344CB8AC3E}">
        <p14:creationId xmlns:p14="http://schemas.microsoft.com/office/powerpoint/2010/main" val="3735381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cxnSp>
        <p:nvCxnSpPr>
          <p:cNvPr id="16" name="直接连接符 15"/>
          <p:cNvCxnSpPr/>
          <p:nvPr userDrawn="1"/>
        </p:nvCxnSpPr>
        <p:spPr>
          <a:xfrm flipV="1">
            <a:off x="2159001" y="812727"/>
            <a:ext cx="0" cy="6045273"/>
          </a:xfrm>
          <a:prstGeom prst="line">
            <a:avLst/>
          </a:prstGeom>
          <a:ln w="28575">
            <a:solidFill>
              <a:srgbClr val="3C50A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rot="16200000">
            <a:off x="1805904" y="353097"/>
            <a:ext cx="706195" cy="0"/>
          </a:xfrm>
          <a:prstGeom prst="line">
            <a:avLst/>
          </a:prstGeom>
          <a:ln w="28575">
            <a:solidFill>
              <a:srgbClr val="FF8601"/>
            </a:solidFill>
          </a:ln>
        </p:spPr>
        <p:style>
          <a:lnRef idx="1">
            <a:schemeClr val="accent1"/>
          </a:lnRef>
          <a:fillRef idx="0">
            <a:schemeClr val="accent1"/>
          </a:fillRef>
          <a:effectRef idx="0">
            <a:schemeClr val="accent1"/>
          </a:effectRef>
          <a:fontRef idx="minor">
            <a:schemeClr val="tx1"/>
          </a:fontRef>
        </p:style>
      </p:cxnSp>
      <p:sp>
        <p:nvSpPr>
          <p:cNvPr id="12" name="标题 1"/>
          <p:cNvSpPr txBox="1"/>
          <p:nvPr userDrawn="1"/>
        </p:nvSpPr>
        <p:spPr>
          <a:xfrm>
            <a:off x="2336800" y="787254"/>
            <a:ext cx="1155700" cy="508073"/>
          </a:xfrm>
          <a:prstGeom prst="rect">
            <a:avLst/>
          </a:prstGeom>
        </p:spPr>
        <p:txBody>
          <a:bodyPr anchor="ctr"/>
          <a:lstStyle>
            <a:lvl1pPr algn="l" defTabSz="914400" rtl="0" eaLnBrk="1" latinLnBrk="0" hangingPunct="1">
              <a:lnSpc>
                <a:spcPts val="5000"/>
              </a:lnSpc>
              <a:spcBef>
                <a:spcPct val="0"/>
              </a:spcBef>
              <a:buNone/>
              <a:defRPr sz="3600" b="1" kern="1200">
                <a:solidFill>
                  <a:schemeClr val="bg2">
                    <a:lumMod val="25000"/>
                  </a:schemeClr>
                </a:solidFill>
                <a:latin typeface="+mj-lt"/>
                <a:ea typeface="+mj-ea"/>
                <a:cs typeface="+mj-cs"/>
              </a:defRPr>
            </a:lvl1pPr>
          </a:lstStyle>
          <a:p>
            <a:r>
              <a:rPr lang="zh-CN" altLang="en-US" dirty="0">
                <a:solidFill>
                  <a:srgbClr val="3C50A0"/>
                </a:solidFill>
              </a:rPr>
              <a:t>目录</a:t>
            </a:r>
          </a:p>
        </p:txBody>
      </p:sp>
      <p:sp>
        <p:nvSpPr>
          <p:cNvPr id="14" name="文本占位符 13"/>
          <p:cNvSpPr>
            <a:spLocks noGrp="1"/>
          </p:cNvSpPr>
          <p:nvPr userDrawn="1">
            <p:ph type="body" sz="quarter" idx="10" hasCustomPrompt="1"/>
          </p:nvPr>
        </p:nvSpPr>
        <p:spPr>
          <a:xfrm>
            <a:off x="2336799" y="1663700"/>
            <a:ext cx="8597873" cy="4407046"/>
          </a:xfrm>
          <a:prstGeom prst="rect">
            <a:avLst/>
          </a:prstGeom>
        </p:spPr>
        <p:txBody>
          <a:bodyPr/>
          <a:lstStyle>
            <a:lvl1pPr marL="0" indent="0">
              <a:lnSpc>
                <a:spcPct val="150000"/>
              </a:lnSpc>
              <a:buFontTx/>
              <a:buNone/>
              <a:defRPr sz="2400" b="1">
                <a:solidFill>
                  <a:schemeClr val="bg1">
                    <a:lumMod val="50000"/>
                  </a:schemeClr>
                </a:solidFill>
              </a:defRPr>
            </a:lvl1pPr>
          </a:lstStyle>
          <a:p>
            <a:pPr lvl="0"/>
            <a:r>
              <a:rPr lang="zh-CN" altLang="en-US" dirty="0"/>
              <a:t>单击此处编辑目录文本</a:t>
            </a:r>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extLst>
      <p:ext uri="{BB962C8B-B14F-4D97-AF65-F5344CB8AC3E}">
        <p14:creationId xmlns:p14="http://schemas.microsoft.com/office/powerpoint/2010/main" val="3984308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个人简介页">
    <p:spTree>
      <p:nvGrpSpPr>
        <p:cNvPr id="1" name=""/>
        <p:cNvGrpSpPr/>
        <p:nvPr/>
      </p:nvGrpSpPr>
      <p:grpSpPr>
        <a:xfrm>
          <a:off x="0" y="0"/>
          <a:ext cx="0" cy="0"/>
          <a:chOff x="0" y="0"/>
          <a:chExt cx="0" cy="0"/>
        </a:xfrm>
      </p:grpSpPr>
      <p:sp>
        <p:nvSpPr>
          <p:cNvPr id="7" name="矩形 6"/>
          <p:cNvSpPr/>
          <p:nvPr userDrawn="1"/>
        </p:nvSpPr>
        <p:spPr>
          <a:xfrm>
            <a:off x="0" y="0"/>
            <a:ext cx="12192000" cy="1352939"/>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34560" y="167045"/>
            <a:ext cx="9440960" cy="1040318"/>
          </a:xfrm>
          <a:prstGeom prst="rect">
            <a:avLst/>
          </a:prstGeom>
        </p:spPr>
        <p:txBody>
          <a:bodyPr anchor="ctr"/>
          <a:lstStyle>
            <a:lvl1pPr>
              <a:lnSpc>
                <a:spcPts val="4200"/>
              </a:lnSpc>
              <a:defRPr sz="3200" b="1">
                <a:solidFill>
                  <a:srgbClr val="3C50A0"/>
                </a:solidFill>
              </a:defRPr>
            </a:lvl1pPr>
          </a:lstStyle>
          <a:p>
            <a:r>
              <a:rPr lang="zh-CN" altLang="en-US" dirty="0"/>
              <a:t>个人简介</a:t>
            </a:r>
          </a:p>
        </p:txBody>
      </p:sp>
      <p:sp>
        <p:nvSpPr>
          <p:cNvPr id="3" name="内容占位符 2"/>
          <p:cNvSpPr>
            <a:spLocks noGrp="1"/>
          </p:cNvSpPr>
          <p:nvPr>
            <p:ph idx="1" hasCustomPrompt="1"/>
          </p:nvPr>
        </p:nvSpPr>
        <p:spPr>
          <a:xfrm>
            <a:off x="3642360" y="1602740"/>
            <a:ext cx="6233160" cy="4796790"/>
          </a:xfrm>
          <a:prstGeom prst="roundRect">
            <a:avLst>
              <a:gd name="adj" fmla="val 1666"/>
            </a:avLst>
          </a:prstGeom>
          <a:solidFill>
            <a:schemeClr val="bg1">
              <a:lumMod val="85000"/>
              <a:alpha val="20000"/>
            </a:schemeClr>
          </a:solidFill>
        </p:spPr>
        <p:txBody>
          <a:bodyPr/>
          <a:lstStyle>
            <a:lvl1pPr marL="0" indent="0">
              <a:lnSpc>
                <a:spcPct val="150000"/>
              </a:lnSpc>
              <a:buFontTx/>
              <a:buNone/>
              <a:defRPr sz="1600">
                <a:solidFill>
                  <a:schemeClr val="bg2">
                    <a:lumMod val="25000"/>
                  </a:schemeClr>
                </a:solidFill>
              </a:defRPr>
            </a:lvl1pPr>
            <a:lvl2pPr marL="742950" indent="-285750">
              <a:lnSpc>
                <a:spcPct val="150000"/>
              </a:lnSpc>
              <a:buClr>
                <a:srgbClr val="3C50A0"/>
              </a:buClr>
              <a:buFont typeface="Microsoft YaHei UI" panose="020B0503020204020204" pitchFamily="34" charset="-122"/>
              <a:buChar char="▉"/>
              <a:defRPr sz="1400">
                <a:solidFill>
                  <a:schemeClr val="bg2">
                    <a:lumMod val="25000"/>
                  </a:schemeClr>
                </a:solidFill>
              </a:defRPr>
            </a:lvl2pPr>
            <a:lvl3pPr marL="1085850" indent="-171450">
              <a:lnSpc>
                <a:spcPct val="150000"/>
              </a:lnSpc>
              <a:buClr>
                <a:srgbClr val="00AFE1"/>
              </a:buClr>
              <a:buSzPct val="80000"/>
              <a:buFont typeface="Wingdings" panose="05000000000000000000" pitchFamily="2" charset="2"/>
              <a:buChar char="n"/>
              <a:defRPr sz="1200">
                <a:solidFill>
                  <a:schemeClr val="bg2">
                    <a:lumMod val="25000"/>
                  </a:schemeClr>
                </a:solidFill>
              </a:defRPr>
            </a:lvl3pPr>
            <a:lvl4pPr marL="1371600" indent="0">
              <a:buFontTx/>
              <a:buNone/>
              <a:defRPr sz="1200">
                <a:solidFill>
                  <a:schemeClr val="bg2">
                    <a:lumMod val="25000"/>
                  </a:schemeClr>
                </a:solidFill>
              </a:defRPr>
            </a:lvl4pPr>
            <a:lvl5pPr marL="1828800" indent="0">
              <a:buFontTx/>
              <a:buNone/>
              <a:defRPr sz="1200">
                <a:solidFill>
                  <a:schemeClr val="bg2">
                    <a:lumMod val="25000"/>
                  </a:schemeClr>
                </a:solidFill>
              </a:defRPr>
            </a:lvl5pPr>
          </a:lstStyle>
          <a:p>
            <a:pPr lvl="0"/>
            <a:r>
              <a:rPr lang="zh-CN" altLang="en-US" dirty="0"/>
              <a:t>单击此处编辑文本</a:t>
            </a:r>
          </a:p>
          <a:p>
            <a:pPr lvl="1"/>
            <a:r>
              <a:rPr lang="zh-CN" altLang="en-US" dirty="0"/>
              <a:t>二级</a:t>
            </a:r>
          </a:p>
          <a:p>
            <a:pPr lvl="2"/>
            <a:r>
              <a:rPr lang="zh-CN" altLang="en-US" dirty="0"/>
              <a:t>三级</a:t>
            </a:r>
          </a:p>
        </p:txBody>
      </p:sp>
      <p:sp>
        <p:nvSpPr>
          <p:cNvPr id="10" name="矩形 9"/>
          <p:cNvSpPr/>
          <p:nvPr userDrawn="1"/>
        </p:nvSpPr>
        <p:spPr>
          <a:xfrm>
            <a:off x="0" y="0"/>
            <a:ext cx="58189" cy="1352939"/>
          </a:xfrm>
          <a:prstGeom prst="rect">
            <a:avLst/>
          </a:prstGeom>
          <a:solidFill>
            <a:srgbClr val="3C5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flipV="1">
            <a:off x="3537588" y="3686174"/>
            <a:ext cx="0" cy="2713367"/>
          </a:xfrm>
          <a:prstGeom prst="line">
            <a:avLst/>
          </a:prstGeom>
          <a:ln w="28575">
            <a:solidFill>
              <a:srgbClr val="3C50A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V="1">
            <a:off x="3537589" y="1617601"/>
            <a:ext cx="0" cy="1890774"/>
          </a:xfrm>
          <a:prstGeom prst="line">
            <a:avLst/>
          </a:prstGeom>
          <a:ln w="28575">
            <a:solidFill>
              <a:srgbClr val="FF8601"/>
            </a:solidFill>
          </a:ln>
        </p:spPr>
        <p:style>
          <a:lnRef idx="1">
            <a:schemeClr val="accent1"/>
          </a:lnRef>
          <a:fillRef idx="0">
            <a:schemeClr val="accent1"/>
          </a:fillRef>
          <a:effectRef idx="0">
            <a:schemeClr val="accent1"/>
          </a:effectRef>
          <a:fontRef idx="minor">
            <a:schemeClr val="tx1"/>
          </a:fontRef>
        </p:style>
      </p:cxnSp>
      <p:sp>
        <p:nvSpPr>
          <p:cNvPr id="14" name="图片占位符 13"/>
          <p:cNvSpPr>
            <a:spLocks noGrp="1"/>
          </p:cNvSpPr>
          <p:nvPr>
            <p:ph type="pic" sz="quarter" idx="11" hasCustomPrompt="1"/>
          </p:nvPr>
        </p:nvSpPr>
        <p:spPr>
          <a:xfrm>
            <a:off x="1527813" y="1603375"/>
            <a:ext cx="1905000" cy="1905000"/>
          </a:xfrm>
          <a:prstGeom prst="roundRect">
            <a:avLst>
              <a:gd name="adj" fmla="val 5667"/>
            </a:avLst>
          </a:prstGeom>
          <a:solidFill>
            <a:schemeClr val="bg1">
              <a:lumMod val="85000"/>
              <a:alpha val="20000"/>
            </a:schemeClr>
          </a:solidFill>
        </p:spPr>
        <p:txBody>
          <a:bodyPr anchor="ctr"/>
          <a:lstStyle>
            <a:lvl1pPr marL="0" indent="0" algn="ctr">
              <a:buFontTx/>
              <a:buNone/>
              <a:defRPr sz="1400"/>
            </a:lvl1pPr>
          </a:lstStyle>
          <a:p>
            <a:r>
              <a:rPr lang="zh-CN" altLang="en-US" dirty="0"/>
              <a:t>个人照片</a:t>
            </a:r>
          </a:p>
        </p:txBody>
      </p:sp>
      <p:pic>
        <p:nvPicPr>
          <p:cNvPr id="17" name="图形 1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extLst>
      <p:ext uri="{BB962C8B-B14F-4D97-AF65-F5344CB8AC3E}">
        <p14:creationId xmlns:p14="http://schemas.microsoft.com/office/powerpoint/2010/main" val="335409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正文内容页">
    <p:spTree>
      <p:nvGrpSpPr>
        <p:cNvPr id="1" name=""/>
        <p:cNvGrpSpPr/>
        <p:nvPr/>
      </p:nvGrpSpPr>
      <p:grpSpPr>
        <a:xfrm>
          <a:off x="0" y="0"/>
          <a:ext cx="0" cy="0"/>
          <a:chOff x="0" y="0"/>
          <a:chExt cx="0" cy="0"/>
        </a:xfrm>
      </p:grpSpPr>
      <p:sp>
        <p:nvSpPr>
          <p:cNvPr id="7" name="矩形 6"/>
          <p:cNvSpPr/>
          <p:nvPr userDrawn="1"/>
        </p:nvSpPr>
        <p:spPr>
          <a:xfrm>
            <a:off x="0" y="0"/>
            <a:ext cx="12192000" cy="1352939"/>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34560" y="167045"/>
            <a:ext cx="9440960" cy="1040318"/>
          </a:xfrm>
          <a:prstGeom prst="rect">
            <a:avLst/>
          </a:prstGeom>
        </p:spPr>
        <p:txBody>
          <a:bodyPr anchor="ctr"/>
          <a:lstStyle>
            <a:lvl1pPr>
              <a:lnSpc>
                <a:spcPts val="4200"/>
              </a:lnSpc>
              <a:defRPr sz="3200" b="1">
                <a:solidFill>
                  <a:srgbClr val="3C50A0"/>
                </a:solidFill>
              </a:defRPr>
            </a:lvl1pPr>
          </a:lstStyle>
          <a:p>
            <a:r>
              <a:rPr lang="zh-CN" altLang="en-US" dirty="0"/>
              <a:t>单击此处编辑标题</a:t>
            </a:r>
          </a:p>
        </p:txBody>
      </p:sp>
      <p:sp>
        <p:nvSpPr>
          <p:cNvPr id="3" name="内容占位符 2"/>
          <p:cNvSpPr>
            <a:spLocks noGrp="1"/>
          </p:cNvSpPr>
          <p:nvPr>
            <p:ph idx="1" hasCustomPrompt="1"/>
          </p:nvPr>
        </p:nvSpPr>
        <p:spPr>
          <a:xfrm>
            <a:off x="415636" y="1603048"/>
            <a:ext cx="11360728" cy="4796492"/>
          </a:xfrm>
          <a:prstGeom prst="rect">
            <a:avLst/>
          </a:prstGeom>
        </p:spPr>
        <p:txBody>
          <a:bodyPr/>
          <a:lstStyle>
            <a:lvl1pPr marL="0" indent="0">
              <a:lnSpc>
                <a:spcPct val="150000"/>
              </a:lnSpc>
              <a:buFontTx/>
              <a:buNone/>
              <a:defRPr sz="1600">
                <a:solidFill>
                  <a:schemeClr val="bg2">
                    <a:lumMod val="25000"/>
                  </a:schemeClr>
                </a:solidFill>
              </a:defRPr>
            </a:lvl1pPr>
            <a:lvl2pPr marL="742950" indent="-285750">
              <a:lnSpc>
                <a:spcPct val="150000"/>
              </a:lnSpc>
              <a:buClr>
                <a:srgbClr val="3C50A0"/>
              </a:buClr>
              <a:buFont typeface="Microsoft YaHei UI" panose="020B0503020204020204" pitchFamily="34" charset="-122"/>
              <a:buChar char="▉"/>
              <a:defRPr sz="1400">
                <a:solidFill>
                  <a:schemeClr val="bg2">
                    <a:lumMod val="25000"/>
                  </a:schemeClr>
                </a:solidFill>
              </a:defRPr>
            </a:lvl2pPr>
            <a:lvl3pPr marL="1085850" indent="-171450">
              <a:lnSpc>
                <a:spcPct val="150000"/>
              </a:lnSpc>
              <a:buClr>
                <a:srgbClr val="00AFE1"/>
              </a:buClr>
              <a:buSzPct val="80000"/>
              <a:buFont typeface="Wingdings" panose="05000000000000000000" pitchFamily="2" charset="2"/>
              <a:buChar char="n"/>
              <a:defRPr sz="1200">
                <a:solidFill>
                  <a:schemeClr val="bg2">
                    <a:lumMod val="25000"/>
                  </a:schemeClr>
                </a:solidFill>
              </a:defRPr>
            </a:lvl3pPr>
            <a:lvl4pPr marL="1371600" indent="0">
              <a:buFontTx/>
              <a:buNone/>
              <a:defRPr sz="1200">
                <a:solidFill>
                  <a:schemeClr val="bg2">
                    <a:lumMod val="25000"/>
                  </a:schemeClr>
                </a:solidFill>
              </a:defRPr>
            </a:lvl4pPr>
            <a:lvl5pPr marL="1828800" indent="0">
              <a:buFontTx/>
              <a:buNone/>
              <a:defRPr sz="1200">
                <a:solidFill>
                  <a:schemeClr val="bg2">
                    <a:lumMod val="25000"/>
                  </a:schemeClr>
                </a:solidFill>
              </a:defRPr>
            </a:lvl5pPr>
          </a:lstStyle>
          <a:p>
            <a:pPr lvl="0"/>
            <a:r>
              <a:rPr lang="zh-CN" altLang="en-US" dirty="0"/>
              <a:t>单击此处编辑文本</a:t>
            </a:r>
          </a:p>
          <a:p>
            <a:pPr lvl="1"/>
            <a:r>
              <a:rPr lang="zh-CN" altLang="en-US" dirty="0"/>
              <a:t>二级</a:t>
            </a:r>
          </a:p>
          <a:p>
            <a:pPr lvl="2"/>
            <a:r>
              <a:rPr lang="zh-CN" altLang="en-US" dirty="0"/>
              <a:t>三级</a:t>
            </a:r>
          </a:p>
        </p:txBody>
      </p:sp>
      <p:sp>
        <p:nvSpPr>
          <p:cNvPr id="10" name="矩形 9"/>
          <p:cNvSpPr/>
          <p:nvPr userDrawn="1"/>
        </p:nvSpPr>
        <p:spPr>
          <a:xfrm>
            <a:off x="0" y="0"/>
            <a:ext cx="58189" cy="1352939"/>
          </a:xfrm>
          <a:prstGeom prst="rect">
            <a:avLst/>
          </a:prstGeom>
          <a:solidFill>
            <a:srgbClr val="3C5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extLst>
      <p:ext uri="{BB962C8B-B14F-4D97-AF65-F5344CB8AC3E}">
        <p14:creationId xmlns:p14="http://schemas.microsoft.com/office/powerpoint/2010/main" val="47241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空白页">
    <p:spTree>
      <p:nvGrpSpPr>
        <p:cNvPr id="1" name=""/>
        <p:cNvGrpSpPr/>
        <p:nvPr/>
      </p:nvGrpSpPr>
      <p:grpSpPr>
        <a:xfrm>
          <a:off x="0" y="0"/>
          <a:ext cx="0" cy="0"/>
          <a:chOff x="0" y="0"/>
          <a:chExt cx="0" cy="0"/>
        </a:xfrm>
      </p:grpSpPr>
      <p:sp>
        <p:nvSpPr>
          <p:cNvPr id="7" name="矩形 6"/>
          <p:cNvSpPr/>
          <p:nvPr userDrawn="1"/>
        </p:nvSpPr>
        <p:spPr>
          <a:xfrm>
            <a:off x="0" y="0"/>
            <a:ext cx="12192000" cy="1352939"/>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34560" y="167045"/>
            <a:ext cx="9440960" cy="1040318"/>
          </a:xfrm>
          <a:prstGeom prst="rect">
            <a:avLst/>
          </a:prstGeom>
        </p:spPr>
        <p:txBody>
          <a:bodyPr anchor="ctr"/>
          <a:lstStyle>
            <a:lvl1pPr>
              <a:lnSpc>
                <a:spcPts val="4200"/>
              </a:lnSpc>
              <a:defRPr sz="3200" b="1">
                <a:solidFill>
                  <a:srgbClr val="3C50A0"/>
                </a:solidFill>
              </a:defRPr>
            </a:lvl1pPr>
          </a:lstStyle>
          <a:p>
            <a:r>
              <a:rPr lang="zh-CN" altLang="en-US" dirty="0"/>
              <a:t>单击此处编辑标题</a:t>
            </a:r>
          </a:p>
        </p:txBody>
      </p:sp>
      <p:sp>
        <p:nvSpPr>
          <p:cNvPr id="10" name="矩形 9"/>
          <p:cNvSpPr/>
          <p:nvPr userDrawn="1"/>
        </p:nvSpPr>
        <p:spPr>
          <a:xfrm>
            <a:off x="0" y="0"/>
            <a:ext cx="58189" cy="1352939"/>
          </a:xfrm>
          <a:prstGeom prst="rect">
            <a:avLst/>
          </a:prstGeom>
          <a:solidFill>
            <a:srgbClr val="3C5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extLst>
      <p:ext uri="{BB962C8B-B14F-4D97-AF65-F5344CB8AC3E}">
        <p14:creationId xmlns:p14="http://schemas.microsoft.com/office/powerpoint/2010/main" val="3909676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49391" y="215870"/>
            <a:ext cx="1763259" cy="512805"/>
          </a:xfrm>
          <a:prstGeom prst="rect">
            <a:avLst/>
          </a:prstGeom>
        </p:spPr>
      </p:pic>
    </p:spTree>
    <p:extLst>
      <p:ext uri="{BB962C8B-B14F-4D97-AF65-F5344CB8AC3E}">
        <p14:creationId xmlns:p14="http://schemas.microsoft.com/office/powerpoint/2010/main" val="4273519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090295" y="2942715"/>
            <a:ext cx="5892396" cy="746837"/>
          </a:xfrm>
          <a:prstGeom prst="rect">
            <a:avLst/>
          </a:prstGeom>
        </p:spPr>
        <p:txBody>
          <a:bodyPr anchor="b"/>
          <a:lstStyle>
            <a:lvl1pPr algn="l">
              <a:lnSpc>
                <a:spcPts val="5000"/>
              </a:lnSpc>
              <a:defRPr sz="4800" b="1">
                <a:solidFill>
                  <a:schemeClr val="bg2">
                    <a:lumMod val="25000"/>
                  </a:schemeClr>
                </a:solidFill>
              </a:defRPr>
            </a:lvl1pPr>
          </a:lstStyle>
          <a:p>
            <a:r>
              <a:rPr lang="zh-CN" altLang="en-US" dirty="0"/>
              <a:t>单击此处编辑主标题</a:t>
            </a:r>
          </a:p>
        </p:txBody>
      </p:sp>
      <p:cxnSp>
        <p:nvCxnSpPr>
          <p:cNvPr id="16" name="直接连接符 15"/>
          <p:cNvCxnSpPr/>
          <p:nvPr userDrawn="1"/>
        </p:nvCxnSpPr>
        <p:spPr>
          <a:xfrm>
            <a:off x="1090295" y="3798137"/>
            <a:ext cx="2762614" cy="0"/>
          </a:xfrm>
          <a:prstGeom prst="line">
            <a:avLst/>
          </a:prstGeom>
          <a:ln w="28575">
            <a:solidFill>
              <a:srgbClr val="3C50A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955163" y="3798137"/>
            <a:ext cx="821024" cy="0"/>
          </a:xfrm>
          <a:prstGeom prst="line">
            <a:avLst/>
          </a:prstGeom>
          <a:ln w="28575">
            <a:solidFill>
              <a:srgbClr val="FF860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userDrawn="1"/>
        </p:nvSpPr>
        <p:spPr>
          <a:xfrm>
            <a:off x="7850172" y="5496097"/>
            <a:ext cx="3998044" cy="988219"/>
          </a:xfrm>
          <a:prstGeom prst="rect">
            <a:avLst/>
          </a:prstGeom>
          <a:noFill/>
        </p:spPr>
        <p:txBody>
          <a:bodyPr wrap="square" rtlCol="0">
            <a:spAutoFit/>
          </a:bodyPr>
          <a:lstStyle/>
          <a:p>
            <a:pPr>
              <a:lnSpc>
                <a:spcPct val="150000"/>
              </a:lnSpc>
            </a:pPr>
            <a:r>
              <a:rPr lang="zh-CN" altLang="en-US" sz="1000" dirty="0">
                <a:solidFill>
                  <a:schemeClr val="bg2">
                    <a:lumMod val="25000"/>
                  </a:schemeClr>
                </a:solidFill>
              </a:rPr>
              <a:t>南京</a:t>
            </a:r>
            <a:r>
              <a:rPr lang="en-US" altLang="zh-CN" sz="1000" dirty="0">
                <a:solidFill>
                  <a:schemeClr val="bg2">
                    <a:lumMod val="25000"/>
                  </a:schemeClr>
                </a:solidFill>
              </a:rPr>
              <a:t>:</a:t>
            </a:r>
            <a:r>
              <a:rPr lang="zh-CN" altLang="en-US" sz="1000" dirty="0">
                <a:solidFill>
                  <a:schemeClr val="bg2">
                    <a:lumMod val="25000"/>
                  </a:schemeClr>
                </a:solidFill>
              </a:rPr>
              <a:t>南京市江宁区秣周东路</a:t>
            </a:r>
            <a:r>
              <a:rPr lang="en-US" altLang="zh-CN" sz="1000" dirty="0">
                <a:solidFill>
                  <a:schemeClr val="bg2">
                    <a:lumMod val="25000"/>
                  </a:schemeClr>
                </a:solidFill>
              </a:rPr>
              <a:t>12</a:t>
            </a:r>
            <a:r>
              <a:rPr lang="zh-CN" altLang="en-US" sz="1000" dirty="0">
                <a:solidFill>
                  <a:schemeClr val="bg2">
                    <a:lumMod val="25000"/>
                  </a:schemeClr>
                </a:solidFill>
              </a:rPr>
              <a:t>号</a:t>
            </a:r>
            <a:r>
              <a:rPr lang="en-US" altLang="zh-CN" sz="1000" dirty="0">
                <a:solidFill>
                  <a:schemeClr val="bg2">
                    <a:lumMod val="25000"/>
                  </a:schemeClr>
                </a:solidFill>
              </a:rPr>
              <a:t>3</a:t>
            </a:r>
            <a:r>
              <a:rPr lang="zh-CN" altLang="en-US" sz="1000" dirty="0">
                <a:solidFill>
                  <a:schemeClr val="bg2">
                    <a:lumMod val="25000"/>
                  </a:schemeClr>
                </a:solidFill>
              </a:rPr>
              <a:t>号楼四层</a:t>
            </a:r>
            <a:r>
              <a:rPr lang="en-US" altLang="zh-CN" sz="1000" dirty="0">
                <a:solidFill>
                  <a:schemeClr val="bg2">
                    <a:lumMod val="25000"/>
                  </a:schemeClr>
                </a:solidFill>
              </a:rPr>
              <a:t>(025-84981178)</a:t>
            </a:r>
          </a:p>
          <a:p>
            <a:pPr>
              <a:lnSpc>
                <a:spcPct val="150000"/>
              </a:lnSpc>
            </a:pPr>
            <a:r>
              <a:rPr lang="zh-CN" altLang="en-US" sz="1000" dirty="0">
                <a:solidFill>
                  <a:schemeClr val="bg2">
                    <a:lumMod val="25000"/>
                  </a:schemeClr>
                </a:solidFill>
              </a:rPr>
              <a:t>北京</a:t>
            </a:r>
            <a:r>
              <a:rPr lang="en-US" altLang="zh-CN" sz="1000" dirty="0">
                <a:solidFill>
                  <a:schemeClr val="bg2">
                    <a:lumMod val="25000"/>
                  </a:schemeClr>
                </a:solidFill>
              </a:rPr>
              <a:t>:</a:t>
            </a:r>
            <a:r>
              <a:rPr lang="zh-CN" altLang="en-US" sz="1000" dirty="0">
                <a:solidFill>
                  <a:schemeClr val="bg2">
                    <a:lumMod val="25000"/>
                  </a:schemeClr>
                </a:solidFill>
              </a:rPr>
              <a:t>北京海淀区信息路</a:t>
            </a:r>
            <a:r>
              <a:rPr lang="en-US" altLang="zh-CN" sz="1000" dirty="0">
                <a:solidFill>
                  <a:schemeClr val="bg2">
                    <a:lumMod val="25000"/>
                  </a:schemeClr>
                </a:solidFill>
              </a:rPr>
              <a:t>7</a:t>
            </a:r>
            <a:r>
              <a:rPr lang="zh-CN" altLang="en-US" sz="1000" dirty="0">
                <a:solidFill>
                  <a:schemeClr val="bg2">
                    <a:lumMod val="25000"/>
                  </a:schemeClr>
                </a:solidFill>
              </a:rPr>
              <a:t>号弘源首著</a:t>
            </a:r>
            <a:r>
              <a:rPr lang="en-US" altLang="zh-CN" sz="1000" dirty="0">
                <a:solidFill>
                  <a:schemeClr val="bg2">
                    <a:lumMod val="25000"/>
                  </a:schemeClr>
                </a:solidFill>
              </a:rPr>
              <a:t>2</a:t>
            </a:r>
            <a:r>
              <a:rPr lang="zh-CN" altLang="en-US" sz="1000" dirty="0">
                <a:solidFill>
                  <a:schemeClr val="bg2">
                    <a:lumMod val="25000"/>
                  </a:schemeClr>
                </a:solidFill>
              </a:rPr>
              <a:t>号七层</a:t>
            </a:r>
            <a:r>
              <a:rPr lang="en-US" altLang="zh-CN" sz="1000" dirty="0">
                <a:solidFill>
                  <a:schemeClr val="bg2">
                    <a:lumMod val="25000"/>
                  </a:schemeClr>
                </a:solidFill>
              </a:rPr>
              <a:t>(010-56201285)</a:t>
            </a:r>
          </a:p>
          <a:p>
            <a:pPr>
              <a:lnSpc>
                <a:spcPct val="150000"/>
              </a:lnSpc>
            </a:pPr>
            <a:r>
              <a:rPr lang="zh-CN" altLang="en-US" sz="1000" dirty="0">
                <a:solidFill>
                  <a:schemeClr val="bg2">
                    <a:lumMod val="25000"/>
                  </a:schemeClr>
                </a:solidFill>
              </a:rPr>
              <a:t>成都</a:t>
            </a:r>
            <a:r>
              <a:rPr lang="en-US" altLang="zh-CN" sz="1000" dirty="0">
                <a:solidFill>
                  <a:schemeClr val="bg2">
                    <a:lumMod val="25000"/>
                  </a:schemeClr>
                </a:solidFill>
              </a:rPr>
              <a:t>:</a:t>
            </a:r>
            <a:r>
              <a:rPr lang="zh-CN" altLang="en-US" sz="1000" dirty="0">
                <a:solidFill>
                  <a:schemeClr val="bg2">
                    <a:lumMod val="25000"/>
                  </a:schemeClr>
                </a:solidFill>
              </a:rPr>
              <a:t>成都市成华区建设北路二段四号电子科技大学</a:t>
            </a:r>
          </a:p>
          <a:p>
            <a:pPr>
              <a:lnSpc>
                <a:spcPct val="150000"/>
              </a:lnSpc>
            </a:pPr>
            <a:r>
              <a:rPr lang="zh-CN" altLang="en-US" sz="1000" dirty="0">
                <a:solidFill>
                  <a:schemeClr val="bg2">
                    <a:lumMod val="25000"/>
                  </a:schemeClr>
                </a:solidFill>
              </a:rPr>
              <a:t>武汉</a:t>
            </a:r>
            <a:r>
              <a:rPr lang="en-US" altLang="zh-CN" sz="1000" dirty="0">
                <a:solidFill>
                  <a:schemeClr val="bg2">
                    <a:lumMod val="25000"/>
                  </a:schemeClr>
                </a:solidFill>
              </a:rPr>
              <a:t>:</a:t>
            </a:r>
            <a:r>
              <a:rPr lang="zh-CN" altLang="en-US" sz="1000" dirty="0">
                <a:solidFill>
                  <a:schemeClr val="bg2">
                    <a:lumMod val="25000"/>
                  </a:schemeClr>
                </a:solidFill>
              </a:rPr>
              <a:t>国家网络安全人才与创新基地</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1467" y="5166803"/>
            <a:ext cx="1285718" cy="1285718"/>
          </a:xfrm>
          <a:prstGeom prst="rect">
            <a:avLst/>
          </a:prstGeom>
        </p:spPr>
      </p:pic>
      <p:sp>
        <p:nvSpPr>
          <p:cNvPr id="266" name="文本框 265"/>
          <p:cNvSpPr txBox="1"/>
          <p:nvPr userDrawn="1"/>
        </p:nvSpPr>
        <p:spPr>
          <a:xfrm>
            <a:off x="7850172" y="5037638"/>
            <a:ext cx="3468857" cy="458459"/>
          </a:xfrm>
          <a:prstGeom prst="rect">
            <a:avLst/>
          </a:prstGeom>
          <a:noFill/>
        </p:spPr>
        <p:txBody>
          <a:bodyPr wrap="square" rtlCol="0">
            <a:spAutoFit/>
          </a:bodyPr>
          <a:lstStyle/>
          <a:p>
            <a:pPr algn="l">
              <a:lnSpc>
                <a:spcPct val="150000"/>
              </a:lnSpc>
            </a:pPr>
            <a:r>
              <a:rPr lang="zh-CN" altLang="en-US" sz="1800" dirty="0">
                <a:solidFill>
                  <a:schemeClr val="bg2">
                    <a:lumMod val="25000"/>
                  </a:schemeClr>
                </a:solidFill>
              </a:rPr>
              <a:t>打造最专业的网络安全培训平台</a:t>
            </a:r>
          </a:p>
        </p:txBody>
      </p:sp>
      <p:pic>
        <p:nvPicPr>
          <p:cNvPr id="15" name="图形 1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986884" y="393800"/>
            <a:ext cx="2165711" cy="512805"/>
          </a:xfrm>
          <a:prstGeom prst="rect">
            <a:avLst/>
          </a:prstGeom>
        </p:spPr>
      </p:pic>
      <p:pic>
        <p:nvPicPr>
          <p:cNvPr id="17" name="图形 16"/>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55770" y="403001"/>
            <a:ext cx="1763259" cy="512805"/>
          </a:xfrm>
          <a:prstGeom prst="rect">
            <a:avLst/>
          </a:prstGeom>
        </p:spPr>
      </p:pic>
    </p:spTree>
    <p:extLst>
      <p:ext uri="{BB962C8B-B14F-4D97-AF65-F5344CB8AC3E}">
        <p14:creationId xmlns:p14="http://schemas.microsoft.com/office/powerpoint/2010/main" val="403016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3D10E-6D1F-4A9E-A63A-C0F2118D8B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8104A6-5C09-4FE2-912C-C20F8B94A81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BC150F-31A3-4028-B3BD-BD54AC02549F}"/>
              </a:ext>
            </a:extLst>
          </p:cNvPr>
          <p:cNvSpPr>
            <a:spLocks noGrp="1"/>
          </p:cNvSpPr>
          <p:nvPr>
            <p:ph type="dt" sz="half" idx="10"/>
          </p:nvPr>
        </p:nvSpPr>
        <p:spPr/>
        <p:txBody>
          <a:bodyPr/>
          <a:lstStyle/>
          <a:p>
            <a:fld id="{0E9DCA46-7BFE-4438-A8E7-27C697041C33}" type="datetimeFigureOut">
              <a:rPr lang="zh-CN" altLang="en-US" smtClean="0"/>
              <a:t>2019/8/1</a:t>
            </a:fld>
            <a:endParaRPr lang="zh-CN" altLang="en-US"/>
          </a:p>
        </p:txBody>
      </p:sp>
      <p:sp>
        <p:nvSpPr>
          <p:cNvPr id="5" name="页脚占位符 4">
            <a:extLst>
              <a:ext uri="{FF2B5EF4-FFF2-40B4-BE49-F238E27FC236}">
                <a16:creationId xmlns:a16="http://schemas.microsoft.com/office/drawing/2014/main" id="{FAE67124-3E64-4F65-BC6D-3F885F7FA0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3E6E8D-8F9C-40FA-A750-49AC870B4863}"/>
              </a:ext>
            </a:extLst>
          </p:cNvPr>
          <p:cNvSpPr>
            <a:spLocks noGrp="1"/>
          </p:cNvSpPr>
          <p:nvPr>
            <p:ph type="sldNum" sz="quarter" idx="12"/>
          </p:nvPr>
        </p:nvSpPr>
        <p:spPr/>
        <p:txBody>
          <a:bodyPr/>
          <a:lstStyle/>
          <a:p>
            <a:fld id="{A7DEEAB4-70C6-4470-A955-5B3A54DF4DF5}" type="slidenum">
              <a:rPr lang="zh-CN" altLang="en-US" smtClean="0"/>
              <a:t>‹#›</a:t>
            </a:fld>
            <a:endParaRPr lang="zh-CN" altLang="en-US"/>
          </a:p>
        </p:txBody>
      </p:sp>
    </p:spTree>
    <p:extLst>
      <p:ext uri="{BB962C8B-B14F-4D97-AF65-F5344CB8AC3E}">
        <p14:creationId xmlns:p14="http://schemas.microsoft.com/office/powerpoint/2010/main" val="139737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FA284-1E1A-43B7-920A-25639293150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5848D2E-D53B-44B5-928B-E9420B1B38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BDA36E-933D-4D20-8D0B-B0D048F8BA1B}"/>
              </a:ext>
            </a:extLst>
          </p:cNvPr>
          <p:cNvSpPr>
            <a:spLocks noGrp="1"/>
          </p:cNvSpPr>
          <p:nvPr>
            <p:ph type="dt" sz="half" idx="10"/>
          </p:nvPr>
        </p:nvSpPr>
        <p:spPr/>
        <p:txBody>
          <a:bodyPr/>
          <a:lstStyle/>
          <a:p>
            <a:fld id="{0E9DCA46-7BFE-4438-A8E7-27C697041C33}" type="datetimeFigureOut">
              <a:rPr lang="zh-CN" altLang="en-US" smtClean="0"/>
              <a:t>2019/8/1</a:t>
            </a:fld>
            <a:endParaRPr lang="zh-CN" altLang="en-US"/>
          </a:p>
        </p:txBody>
      </p:sp>
      <p:sp>
        <p:nvSpPr>
          <p:cNvPr id="5" name="页脚占位符 4">
            <a:extLst>
              <a:ext uri="{FF2B5EF4-FFF2-40B4-BE49-F238E27FC236}">
                <a16:creationId xmlns:a16="http://schemas.microsoft.com/office/drawing/2014/main" id="{19D21A94-6A86-4CB3-BEE7-4B320056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5DA024-43F4-4FDB-9B55-990DC946765A}"/>
              </a:ext>
            </a:extLst>
          </p:cNvPr>
          <p:cNvSpPr>
            <a:spLocks noGrp="1"/>
          </p:cNvSpPr>
          <p:nvPr>
            <p:ph type="sldNum" sz="quarter" idx="12"/>
          </p:nvPr>
        </p:nvSpPr>
        <p:spPr/>
        <p:txBody>
          <a:bodyPr/>
          <a:lstStyle/>
          <a:p>
            <a:fld id="{A7DEEAB4-70C6-4470-A955-5B3A54DF4DF5}" type="slidenum">
              <a:rPr lang="zh-CN" altLang="en-US" smtClean="0"/>
              <a:t>‹#›</a:t>
            </a:fld>
            <a:endParaRPr lang="zh-CN" altLang="en-US"/>
          </a:p>
        </p:txBody>
      </p:sp>
    </p:spTree>
    <p:extLst>
      <p:ext uri="{BB962C8B-B14F-4D97-AF65-F5344CB8AC3E}">
        <p14:creationId xmlns:p14="http://schemas.microsoft.com/office/powerpoint/2010/main" val="37726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5FD63-0FFE-4F3E-9B50-8DB6EB3D431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78999A-F35A-42A2-BF8A-B5E768D0C4E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99CC4F0-4F26-4CD1-B938-B2D4C1DA247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B782246-7DBA-49EC-8788-BEC6A8F2D85F}"/>
              </a:ext>
            </a:extLst>
          </p:cNvPr>
          <p:cNvSpPr>
            <a:spLocks noGrp="1"/>
          </p:cNvSpPr>
          <p:nvPr>
            <p:ph type="dt" sz="half" idx="10"/>
          </p:nvPr>
        </p:nvSpPr>
        <p:spPr/>
        <p:txBody>
          <a:bodyPr/>
          <a:lstStyle/>
          <a:p>
            <a:fld id="{0E9DCA46-7BFE-4438-A8E7-27C697041C33}" type="datetimeFigureOut">
              <a:rPr lang="zh-CN" altLang="en-US" smtClean="0"/>
              <a:t>2019/8/1</a:t>
            </a:fld>
            <a:endParaRPr lang="zh-CN" altLang="en-US"/>
          </a:p>
        </p:txBody>
      </p:sp>
      <p:sp>
        <p:nvSpPr>
          <p:cNvPr id="6" name="页脚占位符 5">
            <a:extLst>
              <a:ext uri="{FF2B5EF4-FFF2-40B4-BE49-F238E27FC236}">
                <a16:creationId xmlns:a16="http://schemas.microsoft.com/office/drawing/2014/main" id="{27EA15CB-ADB1-4706-8F4D-81A73B77C6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12DAE8-3968-41DC-AE7F-49FB03A4AB39}"/>
              </a:ext>
            </a:extLst>
          </p:cNvPr>
          <p:cNvSpPr>
            <a:spLocks noGrp="1"/>
          </p:cNvSpPr>
          <p:nvPr>
            <p:ph type="sldNum" sz="quarter" idx="12"/>
          </p:nvPr>
        </p:nvSpPr>
        <p:spPr/>
        <p:txBody>
          <a:bodyPr/>
          <a:lstStyle/>
          <a:p>
            <a:fld id="{A7DEEAB4-70C6-4470-A955-5B3A54DF4DF5}" type="slidenum">
              <a:rPr lang="zh-CN" altLang="en-US" smtClean="0"/>
              <a:t>‹#›</a:t>
            </a:fld>
            <a:endParaRPr lang="zh-CN" altLang="en-US"/>
          </a:p>
        </p:txBody>
      </p:sp>
    </p:spTree>
    <p:extLst>
      <p:ext uri="{BB962C8B-B14F-4D97-AF65-F5344CB8AC3E}">
        <p14:creationId xmlns:p14="http://schemas.microsoft.com/office/powerpoint/2010/main" val="281630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BECB7-8867-4E7E-A189-03FB616755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EADFEA-719F-4D68-AB96-1848C3E7C7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0066CF8-8DF8-40F6-850F-76A42F61346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8F62444-C8DD-4996-BA0C-FCE701C0D6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5688928-CA56-4B93-8E1B-3A3AC2F3E2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CD2F32F-E0C8-4C0E-BC99-99DC6232ED34}"/>
              </a:ext>
            </a:extLst>
          </p:cNvPr>
          <p:cNvSpPr>
            <a:spLocks noGrp="1"/>
          </p:cNvSpPr>
          <p:nvPr>
            <p:ph type="dt" sz="half" idx="10"/>
          </p:nvPr>
        </p:nvSpPr>
        <p:spPr/>
        <p:txBody>
          <a:bodyPr/>
          <a:lstStyle/>
          <a:p>
            <a:fld id="{0E9DCA46-7BFE-4438-A8E7-27C697041C33}" type="datetimeFigureOut">
              <a:rPr lang="zh-CN" altLang="en-US" smtClean="0"/>
              <a:t>2019/8/1</a:t>
            </a:fld>
            <a:endParaRPr lang="zh-CN" altLang="en-US"/>
          </a:p>
        </p:txBody>
      </p:sp>
      <p:sp>
        <p:nvSpPr>
          <p:cNvPr id="8" name="页脚占位符 7">
            <a:extLst>
              <a:ext uri="{FF2B5EF4-FFF2-40B4-BE49-F238E27FC236}">
                <a16:creationId xmlns:a16="http://schemas.microsoft.com/office/drawing/2014/main" id="{AD5DA0CD-845B-4255-886D-45A593EA85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DAD2046-B270-44E4-BFAA-B5D95A2F9824}"/>
              </a:ext>
            </a:extLst>
          </p:cNvPr>
          <p:cNvSpPr>
            <a:spLocks noGrp="1"/>
          </p:cNvSpPr>
          <p:nvPr>
            <p:ph type="sldNum" sz="quarter" idx="12"/>
          </p:nvPr>
        </p:nvSpPr>
        <p:spPr/>
        <p:txBody>
          <a:bodyPr/>
          <a:lstStyle/>
          <a:p>
            <a:fld id="{A7DEEAB4-70C6-4470-A955-5B3A54DF4DF5}" type="slidenum">
              <a:rPr lang="zh-CN" altLang="en-US" smtClean="0"/>
              <a:t>‹#›</a:t>
            </a:fld>
            <a:endParaRPr lang="zh-CN" altLang="en-US"/>
          </a:p>
        </p:txBody>
      </p:sp>
    </p:spTree>
    <p:extLst>
      <p:ext uri="{BB962C8B-B14F-4D97-AF65-F5344CB8AC3E}">
        <p14:creationId xmlns:p14="http://schemas.microsoft.com/office/powerpoint/2010/main" val="1131935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EF4F0-7F83-4EDF-A90A-45FEBB444E8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C5FFA3B-2F44-4D91-9A69-AFE3A2D9CD38}"/>
              </a:ext>
            </a:extLst>
          </p:cNvPr>
          <p:cNvSpPr>
            <a:spLocks noGrp="1"/>
          </p:cNvSpPr>
          <p:nvPr>
            <p:ph type="dt" sz="half" idx="10"/>
          </p:nvPr>
        </p:nvSpPr>
        <p:spPr/>
        <p:txBody>
          <a:bodyPr/>
          <a:lstStyle/>
          <a:p>
            <a:fld id="{0E9DCA46-7BFE-4438-A8E7-27C697041C33}" type="datetimeFigureOut">
              <a:rPr lang="zh-CN" altLang="en-US" smtClean="0"/>
              <a:t>2019/8/1</a:t>
            </a:fld>
            <a:endParaRPr lang="zh-CN" altLang="en-US"/>
          </a:p>
        </p:txBody>
      </p:sp>
      <p:sp>
        <p:nvSpPr>
          <p:cNvPr id="4" name="页脚占位符 3">
            <a:extLst>
              <a:ext uri="{FF2B5EF4-FFF2-40B4-BE49-F238E27FC236}">
                <a16:creationId xmlns:a16="http://schemas.microsoft.com/office/drawing/2014/main" id="{D12F1D82-D48A-418E-AED3-3C1CE891F8A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FFCC34E-A707-473D-85F1-31F9812733B6}"/>
              </a:ext>
            </a:extLst>
          </p:cNvPr>
          <p:cNvSpPr>
            <a:spLocks noGrp="1"/>
          </p:cNvSpPr>
          <p:nvPr>
            <p:ph type="sldNum" sz="quarter" idx="12"/>
          </p:nvPr>
        </p:nvSpPr>
        <p:spPr/>
        <p:txBody>
          <a:bodyPr/>
          <a:lstStyle/>
          <a:p>
            <a:fld id="{A7DEEAB4-70C6-4470-A955-5B3A54DF4DF5}" type="slidenum">
              <a:rPr lang="zh-CN" altLang="en-US" smtClean="0"/>
              <a:t>‹#›</a:t>
            </a:fld>
            <a:endParaRPr lang="zh-CN" altLang="en-US"/>
          </a:p>
        </p:txBody>
      </p:sp>
    </p:spTree>
    <p:extLst>
      <p:ext uri="{BB962C8B-B14F-4D97-AF65-F5344CB8AC3E}">
        <p14:creationId xmlns:p14="http://schemas.microsoft.com/office/powerpoint/2010/main" val="135037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7964E3-A791-4DAC-B1DE-64C783530329}"/>
              </a:ext>
            </a:extLst>
          </p:cNvPr>
          <p:cNvSpPr>
            <a:spLocks noGrp="1"/>
          </p:cNvSpPr>
          <p:nvPr>
            <p:ph type="dt" sz="half" idx="10"/>
          </p:nvPr>
        </p:nvSpPr>
        <p:spPr/>
        <p:txBody>
          <a:bodyPr/>
          <a:lstStyle/>
          <a:p>
            <a:fld id="{0E9DCA46-7BFE-4438-A8E7-27C697041C33}" type="datetimeFigureOut">
              <a:rPr lang="zh-CN" altLang="en-US" smtClean="0"/>
              <a:t>2019/8/1</a:t>
            </a:fld>
            <a:endParaRPr lang="zh-CN" altLang="en-US"/>
          </a:p>
        </p:txBody>
      </p:sp>
      <p:sp>
        <p:nvSpPr>
          <p:cNvPr id="3" name="页脚占位符 2">
            <a:extLst>
              <a:ext uri="{FF2B5EF4-FFF2-40B4-BE49-F238E27FC236}">
                <a16:creationId xmlns:a16="http://schemas.microsoft.com/office/drawing/2014/main" id="{AAFF5BE9-82FD-4C7F-8296-ADFF9369BEF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078D2D0-1BA1-4E36-93D4-0C220119C844}"/>
              </a:ext>
            </a:extLst>
          </p:cNvPr>
          <p:cNvSpPr>
            <a:spLocks noGrp="1"/>
          </p:cNvSpPr>
          <p:nvPr>
            <p:ph type="sldNum" sz="quarter" idx="12"/>
          </p:nvPr>
        </p:nvSpPr>
        <p:spPr/>
        <p:txBody>
          <a:bodyPr/>
          <a:lstStyle/>
          <a:p>
            <a:fld id="{A7DEEAB4-70C6-4470-A955-5B3A54DF4DF5}" type="slidenum">
              <a:rPr lang="zh-CN" altLang="en-US" smtClean="0"/>
              <a:t>‹#›</a:t>
            </a:fld>
            <a:endParaRPr lang="zh-CN" altLang="en-US"/>
          </a:p>
        </p:txBody>
      </p:sp>
    </p:spTree>
    <p:extLst>
      <p:ext uri="{BB962C8B-B14F-4D97-AF65-F5344CB8AC3E}">
        <p14:creationId xmlns:p14="http://schemas.microsoft.com/office/powerpoint/2010/main" val="279036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087A6-84A7-4C14-8D13-0EA0014D6A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870FC5-C2FC-45AA-ADE8-33FB642DDB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7498A5-EB2E-4C20-8002-5DCB30F71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D0CE6F-B7B3-44FA-8ABE-8022788E415C}"/>
              </a:ext>
            </a:extLst>
          </p:cNvPr>
          <p:cNvSpPr>
            <a:spLocks noGrp="1"/>
          </p:cNvSpPr>
          <p:nvPr>
            <p:ph type="dt" sz="half" idx="10"/>
          </p:nvPr>
        </p:nvSpPr>
        <p:spPr/>
        <p:txBody>
          <a:bodyPr/>
          <a:lstStyle/>
          <a:p>
            <a:fld id="{0E9DCA46-7BFE-4438-A8E7-27C697041C33}" type="datetimeFigureOut">
              <a:rPr lang="zh-CN" altLang="en-US" smtClean="0"/>
              <a:t>2019/8/1</a:t>
            </a:fld>
            <a:endParaRPr lang="zh-CN" altLang="en-US"/>
          </a:p>
        </p:txBody>
      </p:sp>
      <p:sp>
        <p:nvSpPr>
          <p:cNvPr id="6" name="页脚占位符 5">
            <a:extLst>
              <a:ext uri="{FF2B5EF4-FFF2-40B4-BE49-F238E27FC236}">
                <a16:creationId xmlns:a16="http://schemas.microsoft.com/office/drawing/2014/main" id="{81DF219E-0306-4047-8098-FA30E1901D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7D5A36-0ED2-4D9B-AC35-07B3FB098592}"/>
              </a:ext>
            </a:extLst>
          </p:cNvPr>
          <p:cNvSpPr>
            <a:spLocks noGrp="1"/>
          </p:cNvSpPr>
          <p:nvPr>
            <p:ph type="sldNum" sz="quarter" idx="12"/>
          </p:nvPr>
        </p:nvSpPr>
        <p:spPr/>
        <p:txBody>
          <a:bodyPr/>
          <a:lstStyle/>
          <a:p>
            <a:fld id="{A7DEEAB4-70C6-4470-A955-5B3A54DF4DF5}" type="slidenum">
              <a:rPr lang="zh-CN" altLang="en-US" smtClean="0"/>
              <a:t>‹#›</a:t>
            </a:fld>
            <a:endParaRPr lang="zh-CN" altLang="en-US"/>
          </a:p>
        </p:txBody>
      </p:sp>
    </p:spTree>
    <p:extLst>
      <p:ext uri="{BB962C8B-B14F-4D97-AF65-F5344CB8AC3E}">
        <p14:creationId xmlns:p14="http://schemas.microsoft.com/office/powerpoint/2010/main" val="85122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1C9B4B-A5D6-45FA-9250-EE42569878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DF9BF8B-E127-4C9E-94BE-2385898E5A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32F501-B3A4-473D-83BD-DF990586B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434C69-A4F8-40A6-B16F-06E916BD8512}"/>
              </a:ext>
            </a:extLst>
          </p:cNvPr>
          <p:cNvSpPr>
            <a:spLocks noGrp="1"/>
          </p:cNvSpPr>
          <p:nvPr>
            <p:ph type="dt" sz="half" idx="10"/>
          </p:nvPr>
        </p:nvSpPr>
        <p:spPr/>
        <p:txBody>
          <a:bodyPr/>
          <a:lstStyle/>
          <a:p>
            <a:fld id="{0E9DCA46-7BFE-4438-A8E7-27C697041C33}" type="datetimeFigureOut">
              <a:rPr lang="zh-CN" altLang="en-US" smtClean="0"/>
              <a:t>2019/8/1</a:t>
            </a:fld>
            <a:endParaRPr lang="zh-CN" altLang="en-US"/>
          </a:p>
        </p:txBody>
      </p:sp>
      <p:sp>
        <p:nvSpPr>
          <p:cNvPr id="6" name="页脚占位符 5">
            <a:extLst>
              <a:ext uri="{FF2B5EF4-FFF2-40B4-BE49-F238E27FC236}">
                <a16:creationId xmlns:a16="http://schemas.microsoft.com/office/drawing/2014/main" id="{F73CA7F6-41D6-44E2-A81A-EFBAF5E77D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1D94D9-BB76-485E-86EC-3FD77C4A11DC}"/>
              </a:ext>
            </a:extLst>
          </p:cNvPr>
          <p:cNvSpPr>
            <a:spLocks noGrp="1"/>
          </p:cNvSpPr>
          <p:nvPr>
            <p:ph type="sldNum" sz="quarter" idx="12"/>
          </p:nvPr>
        </p:nvSpPr>
        <p:spPr/>
        <p:txBody>
          <a:bodyPr/>
          <a:lstStyle/>
          <a:p>
            <a:fld id="{A7DEEAB4-70C6-4470-A955-5B3A54DF4DF5}" type="slidenum">
              <a:rPr lang="zh-CN" altLang="en-US" smtClean="0"/>
              <a:t>‹#›</a:t>
            </a:fld>
            <a:endParaRPr lang="zh-CN" altLang="en-US"/>
          </a:p>
        </p:txBody>
      </p:sp>
    </p:spTree>
    <p:extLst>
      <p:ext uri="{BB962C8B-B14F-4D97-AF65-F5344CB8AC3E}">
        <p14:creationId xmlns:p14="http://schemas.microsoft.com/office/powerpoint/2010/main" val="229247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D515232-6507-4E11-995F-217C282441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6062046-12AB-4BBD-B5CD-966AF4980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3EA909-97F6-4DA0-8359-1D8D17A01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DCA46-7BFE-4438-A8E7-27C697041C33}" type="datetimeFigureOut">
              <a:rPr lang="zh-CN" altLang="en-US" smtClean="0"/>
              <a:t>2019/8/1</a:t>
            </a:fld>
            <a:endParaRPr lang="zh-CN" altLang="en-US"/>
          </a:p>
        </p:txBody>
      </p:sp>
      <p:sp>
        <p:nvSpPr>
          <p:cNvPr id="5" name="页脚占位符 4">
            <a:extLst>
              <a:ext uri="{FF2B5EF4-FFF2-40B4-BE49-F238E27FC236}">
                <a16:creationId xmlns:a16="http://schemas.microsoft.com/office/drawing/2014/main" id="{5D9846BB-8FC3-4A6A-88DD-D20F70CB0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08BF166-C09F-4CC6-9779-D8BA7723BD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EEAB4-70C6-4470-A955-5B3A54DF4DF5}" type="slidenum">
              <a:rPr lang="zh-CN" altLang="en-US" smtClean="0"/>
              <a:t>‹#›</a:t>
            </a:fld>
            <a:endParaRPr lang="zh-CN" altLang="en-US"/>
          </a:p>
        </p:txBody>
      </p:sp>
    </p:spTree>
    <p:extLst>
      <p:ext uri="{BB962C8B-B14F-4D97-AF65-F5344CB8AC3E}">
        <p14:creationId xmlns:p14="http://schemas.microsoft.com/office/powerpoint/2010/main" val="2420062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1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223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jarvisoj.com/challeng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rumkin.com/tools/cipher/baconian.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quipqiup.com/index.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古典密码</a:t>
            </a:r>
          </a:p>
        </p:txBody>
      </p:sp>
      <p:sp>
        <p:nvSpPr>
          <p:cNvPr id="4" name="副标题 3"/>
          <p:cNvSpPr>
            <a:spLocks noGrp="1"/>
          </p:cNvSpPr>
          <p:nvPr>
            <p:ph type="subTitle" idx="1"/>
          </p:nvPr>
        </p:nvSpPr>
        <p:spPr/>
        <p:txBody>
          <a:bodyPr/>
          <a:lstStyle/>
          <a:p>
            <a:r>
              <a:rPr lang="en-US" altLang="zh-CN" dirty="0" err="1"/>
              <a:t>bibi</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5CC8C-797D-4F36-BFC7-A2A5257A7680}"/>
              </a:ext>
            </a:extLst>
          </p:cNvPr>
          <p:cNvSpPr>
            <a:spLocks noGrp="1"/>
          </p:cNvSpPr>
          <p:nvPr>
            <p:ph type="title"/>
          </p:nvPr>
        </p:nvSpPr>
        <p:spPr/>
        <p:txBody>
          <a:bodyPr/>
          <a:lstStyle/>
          <a:p>
            <a:r>
              <a:rPr lang="zh-CN" altLang="en-US" b="1" dirty="0"/>
              <a:t>单表替代</a:t>
            </a:r>
            <a:r>
              <a:rPr lang="en-US" altLang="zh-CN" b="1" dirty="0"/>
              <a:t>-</a:t>
            </a:r>
            <a:r>
              <a:rPr lang="zh-CN" altLang="en-US" b="1" dirty="0"/>
              <a:t>凯撒密码</a:t>
            </a:r>
          </a:p>
        </p:txBody>
      </p:sp>
      <p:sp>
        <p:nvSpPr>
          <p:cNvPr id="3" name="内容占位符 2">
            <a:extLst>
              <a:ext uri="{FF2B5EF4-FFF2-40B4-BE49-F238E27FC236}">
                <a16:creationId xmlns:a16="http://schemas.microsoft.com/office/drawing/2014/main" id="{44CA7544-EA4A-49F8-86FB-F631F17BA64D}"/>
              </a:ext>
            </a:extLst>
          </p:cNvPr>
          <p:cNvSpPr>
            <a:spLocks noGrp="1"/>
          </p:cNvSpPr>
          <p:nvPr>
            <p:ph idx="1"/>
          </p:nvPr>
        </p:nvSpPr>
        <p:spPr>
          <a:xfrm>
            <a:off x="838200" y="1825625"/>
            <a:ext cx="10515600" cy="1748949"/>
          </a:xfrm>
        </p:spPr>
        <p:txBody>
          <a:bodyPr/>
          <a:lstStyle/>
          <a:p>
            <a:r>
              <a:rPr lang="zh-CN" altLang="zh-CN" dirty="0"/>
              <a:t>凯撒密码通过把字母</a:t>
            </a:r>
            <a:r>
              <a:rPr lang="zh-CN" altLang="en-US" dirty="0"/>
              <a:t>在字母表上</a:t>
            </a:r>
            <a:r>
              <a:rPr lang="zh-CN" altLang="zh-CN" dirty="0"/>
              <a:t>移动一定的位数来实现加密和解密</a:t>
            </a:r>
            <a:endParaRPr lang="en-US" altLang="zh-CN" dirty="0"/>
          </a:p>
          <a:p>
            <a:pPr lvl="1"/>
            <a:r>
              <a:rPr lang="zh-CN" altLang="zh-CN" dirty="0"/>
              <a:t>偏移量是</a:t>
            </a:r>
            <a:r>
              <a:rPr lang="en-US" altLang="zh-CN" dirty="0"/>
              <a:t>3</a:t>
            </a:r>
            <a:r>
              <a:rPr lang="zh-CN" altLang="zh-CN" dirty="0"/>
              <a:t>的时候，所有的字母</a:t>
            </a:r>
            <a:r>
              <a:rPr lang="en-US" altLang="zh-CN" dirty="0"/>
              <a:t>A</a:t>
            </a:r>
            <a:r>
              <a:rPr lang="zh-CN" altLang="zh-CN" dirty="0"/>
              <a:t>将被替换成</a:t>
            </a:r>
            <a:r>
              <a:rPr lang="en-US" altLang="zh-CN" dirty="0"/>
              <a:t>D</a:t>
            </a:r>
            <a:r>
              <a:rPr lang="zh-CN" altLang="zh-CN" dirty="0"/>
              <a:t>，</a:t>
            </a:r>
            <a:r>
              <a:rPr lang="en-US" altLang="zh-CN" dirty="0"/>
              <a:t>B</a:t>
            </a:r>
            <a:r>
              <a:rPr lang="zh-CN" altLang="zh-CN" dirty="0"/>
              <a:t>变成</a:t>
            </a:r>
            <a:r>
              <a:rPr lang="en-US" altLang="zh-CN" dirty="0"/>
              <a:t>E</a:t>
            </a:r>
          </a:p>
          <a:p>
            <a:pPr lvl="1"/>
            <a:r>
              <a:rPr lang="zh-CN" altLang="zh-CN" dirty="0"/>
              <a:t>偏移量为</a:t>
            </a:r>
            <a:r>
              <a:rPr lang="en-US" altLang="zh-CN" dirty="0"/>
              <a:t>4</a:t>
            </a:r>
            <a:r>
              <a:rPr lang="zh-CN" altLang="zh-CN" dirty="0"/>
              <a:t>的时候，字母的替代如下所示</a:t>
            </a:r>
            <a:endParaRPr lang="zh-CN" altLang="en-US" dirty="0"/>
          </a:p>
        </p:txBody>
      </p:sp>
      <p:graphicFrame>
        <p:nvGraphicFramePr>
          <p:cNvPr id="4" name="表格 3">
            <a:extLst>
              <a:ext uri="{FF2B5EF4-FFF2-40B4-BE49-F238E27FC236}">
                <a16:creationId xmlns:a16="http://schemas.microsoft.com/office/drawing/2014/main" id="{44A00BDC-E1FB-4DEF-8196-96350B074A96}"/>
              </a:ext>
            </a:extLst>
          </p:cNvPr>
          <p:cNvGraphicFramePr>
            <a:graphicFrameLocks noGrp="1"/>
          </p:cNvGraphicFramePr>
          <p:nvPr>
            <p:extLst>
              <p:ext uri="{D42A27DB-BD31-4B8C-83A1-F6EECF244321}">
                <p14:modId xmlns:p14="http://schemas.microsoft.com/office/powerpoint/2010/main" val="3797258736"/>
              </p:ext>
            </p:extLst>
          </p:nvPr>
        </p:nvGraphicFramePr>
        <p:xfrm>
          <a:off x="2595937" y="3574574"/>
          <a:ext cx="6077008" cy="853440"/>
        </p:xfrm>
        <a:graphic>
          <a:graphicData uri="http://schemas.openxmlformats.org/drawingml/2006/table">
            <a:tbl>
              <a:tblPr firstRow="1" firstCol="1" bandRow="1">
                <a:tableStyleId>{5C22544A-7EE6-4342-B048-85BDC9FD1C3A}</a:tableStyleId>
              </a:tblPr>
              <a:tblGrid>
                <a:gridCol w="6077008">
                  <a:extLst>
                    <a:ext uri="{9D8B030D-6E8A-4147-A177-3AD203B41FA5}">
                      <a16:colId xmlns:a16="http://schemas.microsoft.com/office/drawing/2014/main" val="670232248"/>
                    </a:ext>
                  </a:extLst>
                </a:gridCol>
              </a:tblGrid>
              <a:tr h="0">
                <a:tc>
                  <a:txBody>
                    <a:bodyPr/>
                    <a:lstStyle/>
                    <a:p>
                      <a:pPr algn="l" fontAlgn="t">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rPr>
                        <a:t>ABCDEFGHIJKLMNOPQRSTUVWXYZ</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41669097"/>
                  </a:ext>
                </a:extLst>
              </a:tr>
              <a:tr h="0">
                <a:tc>
                  <a:txBody>
                    <a:bodyPr/>
                    <a:lstStyle/>
                    <a:p>
                      <a:pPr algn="l" fontAlgn="t">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rPr>
                        <a:t>EFGHIJKLMNOPQRSTUVWXYZABCD</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77527129"/>
                  </a:ext>
                </a:extLst>
              </a:tr>
            </a:tbl>
          </a:graphicData>
        </a:graphic>
      </p:graphicFrame>
      <p:sp>
        <p:nvSpPr>
          <p:cNvPr id="5" name="内容占位符 2">
            <a:extLst>
              <a:ext uri="{FF2B5EF4-FFF2-40B4-BE49-F238E27FC236}">
                <a16:creationId xmlns:a16="http://schemas.microsoft.com/office/drawing/2014/main" id="{3984C695-7E2D-4CE0-9F73-562EE170FF34}"/>
              </a:ext>
            </a:extLst>
          </p:cNvPr>
          <p:cNvSpPr txBox="1">
            <a:spLocks/>
          </p:cNvSpPr>
          <p:nvPr/>
        </p:nvSpPr>
        <p:spPr>
          <a:xfrm>
            <a:off x="838200" y="4582680"/>
            <a:ext cx="10515600" cy="561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虽然可以词频分析，但是密钥空间太小了，直接爆破</a:t>
            </a:r>
            <a:endParaRPr lang="en-US" altLang="zh-CN" dirty="0"/>
          </a:p>
        </p:txBody>
      </p:sp>
    </p:spTree>
    <p:extLst>
      <p:ext uri="{BB962C8B-B14F-4D97-AF65-F5344CB8AC3E}">
        <p14:creationId xmlns:p14="http://schemas.microsoft.com/office/powerpoint/2010/main" val="1794876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EFB47-6861-47CB-9BD8-9193BBCA97A5}"/>
              </a:ext>
            </a:extLst>
          </p:cNvPr>
          <p:cNvSpPr>
            <a:spLocks noGrp="1"/>
          </p:cNvSpPr>
          <p:nvPr>
            <p:ph type="title"/>
          </p:nvPr>
        </p:nvSpPr>
        <p:spPr/>
        <p:txBody>
          <a:bodyPr/>
          <a:lstStyle/>
          <a:p>
            <a:r>
              <a:rPr lang="zh-CN" altLang="en-US" b="1" dirty="0"/>
              <a:t>练习题</a:t>
            </a:r>
          </a:p>
        </p:txBody>
      </p:sp>
      <p:sp>
        <p:nvSpPr>
          <p:cNvPr id="3" name="内容占位符 2">
            <a:extLst>
              <a:ext uri="{FF2B5EF4-FFF2-40B4-BE49-F238E27FC236}">
                <a16:creationId xmlns:a16="http://schemas.microsoft.com/office/drawing/2014/main" id="{62481F60-350A-4384-9030-1A327496247D}"/>
              </a:ext>
            </a:extLst>
          </p:cNvPr>
          <p:cNvSpPr>
            <a:spLocks noGrp="1"/>
          </p:cNvSpPr>
          <p:nvPr>
            <p:ph idx="1"/>
          </p:nvPr>
        </p:nvSpPr>
        <p:spPr/>
        <p:txBody>
          <a:bodyPr/>
          <a:lstStyle/>
          <a:p>
            <a:r>
              <a:rPr lang="en-US" altLang="zh-CN" dirty="0" err="1"/>
              <a:t>JarvisOJ</a:t>
            </a:r>
            <a:r>
              <a:rPr lang="zh-CN" altLang="en-US" dirty="0"/>
              <a:t>，</a:t>
            </a:r>
            <a:r>
              <a:rPr lang="en-US" altLang="zh-CN" dirty="0"/>
              <a:t>Crypto</a:t>
            </a:r>
            <a:r>
              <a:rPr lang="zh-CN" altLang="en-US" dirty="0"/>
              <a:t>，</a:t>
            </a:r>
            <a:r>
              <a:rPr lang="en-US" altLang="zh-CN" dirty="0"/>
              <a:t>[xman2019]</a:t>
            </a:r>
            <a:r>
              <a:rPr lang="en-US" altLang="zh-CN" dirty="0" err="1"/>
              <a:t>xcaesar</a:t>
            </a:r>
            <a:endParaRPr lang="en-US" altLang="zh-CN" dirty="0"/>
          </a:p>
          <a:p>
            <a:r>
              <a:rPr lang="en-US" altLang="zh-CN" dirty="0">
                <a:hlinkClick r:id="rId2"/>
              </a:rPr>
              <a:t>https://www.jarvisoj.com/challenges</a:t>
            </a:r>
            <a:endParaRPr lang="en-US" altLang="zh-CN" dirty="0"/>
          </a:p>
          <a:p>
            <a:endParaRPr lang="zh-CN" altLang="en-US" dirty="0"/>
          </a:p>
        </p:txBody>
      </p:sp>
    </p:spTree>
    <p:extLst>
      <p:ext uri="{BB962C8B-B14F-4D97-AF65-F5344CB8AC3E}">
        <p14:creationId xmlns:p14="http://schemas.microsoft.com/office/powerpoint/2010/main" val="24979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9C360-EB31-4E59-BC04-9C7076026580}"/>
              </a:ext>
            </a:extLst>
          </p:cNvPr>
          <p:cNvSpPr>
            <a:spLocks noGrp="1"/>
          </p:cNvSpPr>
          <p:nvPr>
            <p:ph type="title"/>
          </p:nvPr>
        </p:nvSpPr>
        <p:spPr/>
        <p:txBody>
          <a:bodyPr/>
          <a:lstStyle/>
          <a:p>
            <a:r>
              <a:rPr lang="zh-CN" altLang="zh-CN" b="1" dirty="0"/>
              <a:t>埃特巴什码</a:t>
            </a:r>
            <a:endParaRPr lang="zh-CN" altLang="en-US" b="1" dirty="0"/>
          </a:p>
        </p:txBody>
      </p:sp>
      <p:sp>
        <p:nvSpPr>
          <p:cNvPr id="3" name="内容占位符 2">
            <a:extLst>
              <a:ext uri="{FF2B5EF4-FFF2-40B4-BE49-F238E27FC236}">
                <a16:creationId xmlns:a16="http://schemas.microsoft.com/office/drawing/2014/main" id="{A3566F76-CB76-43B4-AF9F-57A4D2A15535}"/>
              </a:ext>
            </a:extLst>
          </p:cNvPr>
          <p:cNvSpPr>
            <a:spLocks noGrp="1"/>
          </p:cNvSpPr>
          <p:nvPr>
            <p:ph idx="1"/>
          </p:nvPr>
        </p:nvSpPr>
        <p:spPr>
          <a:xfrm>
            <a:off x="838200" y="1825625"/>
            <a:ext cx="10744200" cy="1231611"/>
          </a:xfrm>
        </p:spPr>
        <p:txBody>
          <a:bodyPr>
            <a:normAutofit/>
          </a:bodyPr>
          <a:lstStyle/>
          <a:p>
            <a:r>
              <a:rPr lang="zh-CN" altLang="zh-CN" dirty="0"/>
              <a:t>通过将字母表的位置完全镜面对称后获得字母的替代表进行加密</a:t>
            </a:r>
            <a:endParaRPr lang="en-US" altLang="zh-CN" dirty="0"/>
          </a:p>
          <a:p>
            <a:r>
              <a:rPr lang="zh-CN" altLang="en-US" dirty="0"/>
              <a:t>攻击方法：替代回去即可</a:t>
            </a:r>
          </a:p>
        </p:txBody>
      </p:sp>
      <p:graphicFrame>
        <p:nvGraphicFramePr>
          <p:cNvPr id="4" name="表格 3">
            <a:extLst>
              <a:ext uri="{FF2B5EF4-FFF2-40B4-BE49-F238E27FC236}">
                <a16:creationId xmlns:a16="http://schemas.microsoft.com/office/drawing/2014/main" id="{8AAD36A7-543F-460B-8E21-E8406AAC4DAD}"/>
              </a:ext>
            </a:extLst>
          </p:cNvPr>
          <p:cNvGraphicFramePr>
            <a:graphicFrameLocks noGrp="1"/>
          </p:cNvGraphicFramePr>
          <p:nvPr>
            <p:extLst>
              <p:ext uri="{D42A27DB-BD31-4B8C-83A1-F6EECF244321}">
                <p14:modId xmlns:p14="http://schemas.microsoft.com/office/powerpoint/2010/main" val="1547771171"/>
              </p:ext>
            </p:extLst>
          </p:nvPr>
        </p:nvGraphicFramePr>
        <p:xfrm>
          <a:off x="1732078" y="2833357"/>
          <a:ext cx="8727844" cy="853440"/>
        </p:xfrm>
        <a:graphic>
          <a:graphicData uri="http://schemas.openxmlformats.org/drawingml/2006/table">
            <a:tbl>
              <a:tblPr firstRow="1" firstCol="1" bandRow="1">
                <a:tableStyleId>{5C22544A-7EE6-4342-B048-85BDC9FD1C3A}</a:tableStyleId>
              </a:tblPr>
              <a:tblGrid>
                <a:gridCol w="8727844">
                  <a:extLst>
                    <a:ext uri="{9D8B030D-6E8A-4147-A177-3AD203B41FA5}">
                      <a16:colId xmlns:a16="http://schemas.microsoft.com/office/drawing/2014/main" val="3715167242"/>
                    </a:ext>
                  </a:extLst>
                </a:gridCol>
              </a:tblGrid>
              <a:tr h="0">
                <a:tc>
                  <a:txBody>
                    <a:bodyPr/>
                    <a:lstStyle/>
                    <a:p>
                      <a:pPr algn="ctr">
                        <a:spcAft>
                          <a:spcPts val="0"/>
                        </a:spcAft>
                      </a:pPr>
                      <a:r>
                        <a:rPr lang="en-US" sz="2800" kern="100">
                          <a:effectLst/>
                        </a:rPr>
                        <a:t>A B C D E F G H I J K L M N O P Q R S T U V W X Y Z</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8320713"/>
                  </a:ext>
                </a:extLst>
              </a:tr>
              <a:tr h="0">
                <a:tc>
                  <a:txBody>
                    <a:bodyPr/>
                    <a:lstStyle/>
                    <a:p>
                      <a:pPr algn="ctr">
                        <a:spcAft>
                          <a:spcPts val="0"/>
                        </a:spcAft>
                      </a:pPr>
                      <a:r>
                        <a:rPr lang="en-US" sz="2800" kern="100" dirty="0">
                          <a:effectLst/>
                        </a:rPr>
                        <a:t>Z Y X W V U T S R Q P O N M L K J I H G F E D C B A</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73358055"/>
                  </a:ext>
                </a:extLst>
              </a:tr>
            </a:tbl>
          </a:graphicData>
        </a:graphic>
      </p:graphicFrame>
      <p:sp>
        <p:nvSpPr>
          <p:cNvPr id="5" name="矩形 4">
            <a:extLst>
              <a:ext uri="{FF2B5EF4-FFF2-40B4-BE49-F238E27FC236}">
                <a16:creationId xmlns:a16="http://schemas.microsoft.com/office/drawing/2014/main" id="{0600BFB3-F12F-4D81-B343-E6D98CEC0191}"/>
              </a:ext>
            </a:extLst>
          </p:cNvPr>
          <p:cNvSpPr/>
          <p:nvPr/>
        </p:nvSpPr>
        <p:spPr>
          <a:xfrm>
            <a:off x="4369405" y="3826225"/>
            <a:ext cx="3453189" cy="523220"/>
          </a:xfrm>
          <a:prstGeom prst="rect">
            <a:avLst/>
          </a:prstGeom>
        </p:spPr>
        <p:txBody>
          <a:bodyPr wrap="none">
            <a:spAutoFit/>
          </a:bodyPr>
          <a:lstStyle/>
          <a:p>
            <a:r>
              <a:rPr lang="en-US" altLang="zh-CN" sz="2800" b="1" dirty="0">
                <a:solidFill>
                  <a:srgbClr val="008000"/>
                </a:solidFill>
                <a:latin typeface="等线" panose="02010600030101010101" pitchFamily="2" charset="-122"/>
                <a:cs typeface="Times New Roman" panose="02020603050405020304" pitchFamily="18" charset="0"/>
              </a:rPr>
              <a:t>flag{</a:t>
            </a:r>
            <a:r>
              <a:rPr lang="en-US" altLang="zh-CN" sz="2800" b="1" dirty="0" err="1">
                <a:solidFill>
                  <a:srgbClr val="008000"/>
                </a:solidFill>
                <a:latin typeface="等线" panose="02010600030101010101" pitchFamily="2" charset="-122"/>
                <a:cs typeface="Times New Roman" panose="02020603050405020304" pitchFamily="18" charset="0"/>
              </a:rPr>
              <a:t>ok_atbash_flag</a:t>
            </a:r>
            <a:r>
              <a:rPr lang="en-US" altLang="zh-CN" sz="2800" b="1" dirty="0">
                <a:solidFill>
                  <a:srgbClr val="008000"/>
                </a:solidFill>
                <a:latin typeface="等线" panose="02010600030101010101" pitchFamily="2" charset="-122"/>
                <a:cs typeface="Times New Roman" panose="02020603050405020304" pitchFamily="18" charset="0"/>
              </a:rPr>
              <a:t>}</a:t>
            </a:r>
            <a:endParaRPr lang="zh-CN" altLang="en-US" sz="2800" dirty="0"/>
          </a:p>
        </p:txBody>
      </p:sp>
      <p:sp>
        <p:nvSpPr>
          <p:cNvPr id="6" name="矩形 5">
            <a:extLst>
              <a:ext uri="{FF2B5EF4-FFF2-40B4-BE49-F238E27FC236}">
                <a16:creationId xmlns:a16="http://schemas.microsoft.com/office/drawing/2014/main" id="{41BC3CB6-608A-4C75-B279-D33E6E7CBBF5}"/>
              </a:ext>
            </a:extLst>
          </p:cNvPr>
          <p:cNvSpPr/>
          <p:nvPr/>
        </p:nvSpPr>
        <p:spPr>
          <a:xfrm>
            <a:off x="4411083" y="4971534"/>
            <a:ext cx="3570208" cy="523220"/>
          </a:xfrm>
          <a:prstGeom prst="rect">
            <a:avLst/>
          </a:prstGeom>
        </p:spPr>
        <p:txBody>
          <a:bodyPr wrap="none">
            <a:spAutoFit/>
          </a:bodyPr>
          <a:lstStyle/>
          <a:p>
            <a:r>
              <a:rPr lang="en-US" altLang="zh-CN" sz="2800" b="1" dirty="0" err="1">
                <a:solidFill>
                  <a:srgbClr val="008000"/>
                </a:solidFill>
                <a:latin typeface="等线" panose="02010600030101010101" pitchFamily="2" charset="-122"/>
                <a:cs typeface="Times New Roman" panose="02020603050405020304" pitchFamily="18" charset="0"/>
              </a:rPr>
              <a:t>uozt</a:t>
            </a:r>
            <a:r>
              <a:rPr lang="en-US" altLang="zh-CN" sz="2800" b="1" dirty="0">
                <a:solidFill>
                  <a:srgbClr val="008000"/>
                </a:solidFill>
                <a:latin typeface="等线" panose="02010600030101010101" pitchFamily="2" charset="-122"/>
                <a:cs typeface="Times New Roman" panose="02020603050405020304" pitchFamily="18" charset="0"/>
              </a:rPr>
              <a:t>{</a:t>
            </a:r>
            <a:r>
              <a:rPr lang="en-US" altLang="zh-CN" sz="2800" b="1" dirty="0" err="1">
                <a:solidFill>
                  <a:srgbClr val="008000"/>
                </a:solidFill>
                <a:latin typeface="等线" panose="02010600030101010101" pitchFamily="2" charset="-122"/>
                <a:cs typeface="Times New Roman" panose="02020603050405020304" pitchFamily="18" charset="0"/>
              </a:rPr>
              <a:t>lp_zgyzhs_uozt</a:t>
            </a:r>
            <a:r>
              <a:rPr lang="en-US" altLang="zh-CN" sz="2800" b="1" dirty="0">
                <a:solidFill>
                  <a:srgbClr val="008000"/>
                </a:solidFill>
                <a:latin typeface="等线" panose="02010600030101010101" pitchFamily="2" charset="-122"/>
                <a:cs typeface="Times New Roman" panose="02020603050405020304" pitchFamily="18" charset="0"/>
              </a:rPr>
              <a:t>}</a:t>
            </a:r>
            <a:endParaRPr lang="zh-CN" altLang="en-US" sz="2800" b="1" dirty="0">
              <a:solidFill>
                <a:srgbClr val="008000"/>
              </a:solidFill>
              <a:latin typeface="等线" panose="02010600030101010101" pitchFamily="2" charset="-122"/>
              <a:cs typeface="Times New Roman" panose="02020603050405020304" pitchFamily="18" charset="0"/>
            </a:endParaRPr>
          </a:p>
        </p:txBody>
      </p:sp>
      <p:sp>
        <p:nvSpPr>
          <p:cNvPr id="7" name="箭头: 下 6">
            <a:extLst>
              <a:ext uri="{FF2B5EF4-FFF2-40B4-BE49-F238E27FC236}">
                <a16:creationId xmlns:a16="http://schemas.microsoft.com/office/drawing/2014/main" id="{D66803E1-49C0-4B71-84DA-D6D9BC7CAB6F}"/>
              </a:ext>
            </a:extLst>
          </p:cNvPr>
          <p:cNvSpPr/>
          <p:nvPr/>
        </p:nvSpPr>
        <p:spPr>
          <a:xfrm>
            <a:off x="5985164" y="4488873"/>
            <a:ext cx="461818"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621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C0849-F465-4971-8D17-826C0FCB615F}"/>
              </a:ext>
            </a:extLst>
          </p:cNvPr>
          <p:cNvSpPr>
            <a:spLocks noGrp="1"/>
          </p:cNvSpPr>
          <p:nvPr>
            <p:ph type="title"/>
          </p:nvPr>
        </p:nvSpPr>
        <p:spPr/>
        <p:txBody>
          <a:bodyPr/>
          <a:lstStyle/>
          <a:p>
            <a:r>
              <a:rPr lang="zh-CN" altLang="zh-CN" b="1" dirty="0"/>
              <a:t>经典单表替代密码</a:t>
            </a:r>
            <a:endParaRPr lang="zh-CN" altLang="en-US" b="1" dirty="0"/>
          </a:p>
        </p:txBody>
      </p:sp>
      <p:sp>
        <p:nvSpPr>
          <p:cNvPr id="3" name="内容占位符 2">
            <a:extLst>
              <a:ext uri="{FF2B5EF4-FFF2-40B4-BE49-F238E27FC236}">
                <a16:creationId xmlns:a16="http://schemas.microsoft.com/office/drawing/2014/main" id="{3271196C-5263-4383-930C-AE5178E96D87}"/>
              </a:ext>
            </a:extLst>
          </p:cNvPr>
          <p:cNvSpPr>
            <a:spLocks noGrp="1"/>
          </p:cNvSpPr>
          <p:nvPr>
            <p:ph idx="1"/>
          </p:nvPr>
        </p:nvSpPr>
        <p:spPr>
          <a:xfrm>
            <a:off x="838200" y="1825625"/>
            <a:ext cx="10515600" cy="1739611"/>
          </a:xfrm>
        </p:spPr>
        <p:txBody>
          <a:bodyPr>
            <a:normAutofit lnSpcReduction="10000"/>
          </a:bodyPr>
          <a:lstStyle/>
          <a:p>
            <a:r>
              <a:rPr lang="zh-CN" altLang="en-US" dirty="0"/>
              <a:t>上述的替代表都是特例</a:t>
            </a:r>
            <a:endParaRPr lang="en-US" altLang="zh-CN" dirty="0"/>
          </a:p>
          <a:p>
            <a:r>
              <a:rPr lang="zh-CN" altLang="zh-CN" dirty="0"/>
              <a:t>经典的单表替代密码就是用一个替代表对每一个位置的字符进行查表替换</a:t>
            </a:r>
            <a:endParaRPr lang="en-US" altLang="zh-CN" dirty="0"/>
          </a:p>
          <a:p>
            <a:r>
              <a:rPr lang="zh-CN" altLang="en-US" dirty="0"/>
              <a:t>如下，</a:t>
            </a:r>
            <a:r>
              <a:rPr lang="zh-CN" altLang="zh-CN" dirty="0"/>
              <a:t>那么即为所有的</a:t>
            </a:r>
            <a:r>
              <a:rPr lang="en-US" altLang="zh-CN" dirty="0"/>
              <a:t>a</a:t>
            </a:r>
            <a:r>
              <a:rPr lang="zh-CN" altLang="zh-CN" dirty="0"/>
              <a:t>替换为</a:t>
            </a:r>
            <a:r>
              <a:rPr lang="en-US" altLang="zh-CN" dirty="0"/>
              <a:t>z</a:t>
            </a:r>
            <a:r>
              <a:rPr lang="zh-CN" altLang="zh-CN" dirty="0"/>
              <a:t>，</a:t>
            </a:r>
            <a:r>
              <a:rPr lang="en-US" altLang="zh-CN" dirty="0"/>
              <a:t>b</a:t>
            </a:r>
            <a:r>
              <a:rPr lang="zh-CN" altLang="zh-CN" dirty="0"/>
              <a:t>替换为</a:t>
            </a:r>
            <a:r>
              <a:rPr lang="en-US" altLang="zh-CN" dirty="0"/>
              <a:t>u</a:t>
            </a:r>
            <a:r>
              <a:rPr lang="zh-CN" altLang="en-US" dirty="0"/>
              <a:t>，</a:t>
            </a:r>
            <a:r>
              <a:rPr lang="en-US" altLang="zh-CN" dirty="0"/>
              <a:t>……</a:t>
            </a:r>
            <a:endParaRPr lang="zh-CN" altLang="en-US" dirty="0"/>
          </a:p>
        </p:txBody>
      </p:sp>
      <p:graphicFrame>
        <p:nvGraphicFramePr>
          <p:cNvPr id="4" name="表格 3">
            <a:extLst>
              <a:ext uri="{FF2B5EF4-FFF2-40B4-BE49-F238E27FC236}">
                <a16:creationId xmlns:a16="http://schemas.microsoft.com/office/drawing/2014/main" id="{43BDE8D5-879D-4050-B7AE-F682A7144D16}"/>
              </a:ext>
            </a:extLst>
          </p:cNvPr>
          <p:cNvGraphicFramePr>
            <a:graphicFrameLocks noGrp="1"/>
          </p:cNvGraphicFramePr>
          <p:nvPr>
            <p:extLst>
              <p:ext uri="{D42A27DB-BD31-4B8C-83A1-F6EECF244321}">
                <p14:modId xmlns:p14="http://schemas.microsoft.com/office/powerpoint/2010/main" val="1693982897"/>
              </p:ext>
            </p:extLst>
          </p:nvPr>
        </p:nvGraphicFramePr>
        <p:xfrm>
          <a:off x="3076228" y="3700173"/>
          <a:ext cx="5569008" cy="975360"/>
        </p:xfrm>
        <a:graphic>
          <a:graphicData uri="http://schemas.openxmlformats.org/drawingml/2006/table">
            <a:tbl>
              <a:tblPr firstRow="1" firstCol="1" bandRow="1">
                <a:tableStyleId>{5C22544A-7EE6-4342-B048-85BDC9FD1C3A}</a:tableStyleId>
              </a:tblPr>
              <a:tblGrid>
                <a:gridCol w="5569008">
                  <a:extLst>
                    <a:ext uri="{9D8B030D-6E8A-4147-A177-3AD203B41FA5}">
                      <a16:colId xmlns:a16="http://schemas.microsoft.com/office/drawing/2014/main" val="3080004363"/>
                    </a:ext>
                  </a:extLst>
                </a:gridCol>
              </a:tblGrid>
              <a:tr h="0">
                <a:tc>
                  <a:txBody>
                    <a:bodyPr/>
                    <a:lstStyle/>
                    <a:p>
                      <a:pPr algn="just">
                        <a:spcAft>
                          <a:spcPts val="0"/>
                        </a:spcAft>
                      </a:pPr>
                      <a:r>
                        <a:rPr lang="en-US" sz="3200" kern="100" dirty="0" err="1">
                          <a:effectLst/>
                        </a:rPr>
                        <a:t>abcdefghijklmnopqrstuvwxyz</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87139686"/>
                  </a:ext>
                </a:extLst>
              </a:tr>
              <a:tr h="0">
                <a:tc>
                  <a:txBody>
                    <a:bodyPr/>
                    <a:lstStyle/>
                    <a:p>
                      <a:pPr algn="just">
                        <a:spcAft>
                          <a:spcPts val="0"/>
                        </a:spcAft>
                      </a:pPr>
                      <a:r>
                        <a:rPr lang="en-US" sz="3200" kern="100" dirty="0" err="1">
                          <a:effectLst/>
                        </a:rPr>
                        <a:t>zugxjitlrkywdhfbnvosepmacq</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0519707"/>
                  </a:ext>
                </a:extLst>
              </a:tr>
            </a:tbl>
          </a:graphicData>
        </a:graphic>
      </p:graphicFrame>
      <p:sp>
        <p:nvSpPr>
          <p:cNvPr id="5" name="内容占位符 2">
            <a:extLst>
              <a:ext uri="{FF2B5EF4-FFF2-40B4-BE49-F238E27FC236}">
                <a16:creationId xmlns:a16="http://schemas.microsoft.com/office/drawing/2014/main" id="{925377E8-C68C-4EA4-830A-C450F22730F6}"/>
              </a:ext>
            </a:extLst>
          </p:cNvPr>
          <p:cNvSpPr txBox="1">
            <a:spLocks/>
          </p:cNvSpPr>
          <p:nvPr/>
        </p:nvSpPr>
        <p:spPr>
          <a:xfrm>
            <a:off x="838200" y="4878243"/>
            <a:ext cx="10515600" cy="1739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攻击方法：密钥空间较大，通常会给一段有意义的语言，后面接上</a:t>
            </a:r>
            <a:r>
              <a:rPr lang="en-US" altLang="zh-CN" dirty="0"/>
              <a:t>flag</a:t>
            </a:r>
            <a:r>
              <a:rPr lang="zh-CN" altLang="en-US" dirty="0"/>
              <a:t>，然后使用词频统计的方法进行攻击。</a:t>
            </a:r>
            <a:endParaRPr lang="en-US" altLang="zh-CN" dirty="0"/>
          </a:p>
          <a:p>
            <a:r>
              <a:rPr lang="zh-CN" altLang="en-US" dirty="0"/>
              <a:t>词频统计的方法稍后介绍</a:t>
            </a:r>
          </a:p>
        </p:txBody>
      </p:sp>
    </p:spTree>
    <p:extLst>
      <p:ext uri="{BB962C8B-B14F-4D97-AF65-F5344CB8AC3E}">
        <p14:creationId xmlns:p14="http://schemas.microsoft.com/office/powerpoint/2010/main" val="1956138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3019A-4E2C-4C14-AE12-50BCBCD8D9E7}"/>
              </a:ext>
            </a:extLst>
          </p:cNvPr>
          <p:cNvSpPr>
            <a:spLocks noGrp="1"/>
          </p:cNvSpPr>
          <p:nvPr>
            <p:ph type="title"/>
          </p:nvPr>
        </p:nvSpPr>
        <p:spPr/>
        <p:txBody>
          <a:bodyPr/>
          <a:lstStyle/>
          <a:p>
            <a:r>
              <a:rPr lang="zh-CN" altLang="en-US" b="1" dirty="0"/>
              <a:t>培根密码</a:t>
            </a:r>
          </a:p>
        </p:txBody>
      </p:sp>
      <p:sp>
        <p:nvSpPr>
          <p:cNvPr id="3" name="内容占位符 2">
            <a:extLst>
              <a:ext uri="{FF2B5EF4-FFF2-40B4-BE49-F238E27FC236}">
                <a16:creationId xmlns:a16="http://schemas.microsoft.com/office/drawing/2014/main" id="{61A444E9-2777-4EC6-95CF-73B35AA70C4F}"/>
              </a:ext>
            </a:extLst>
          </p:cNvPr>
          <p:cNvSpPr>
            <a:spLocks noGrp="1"/>
          </p:cNvSpPr>
          <p:nvPr>
            <p:ph idx="1"/>
          </p:nvPr>
        </p:nvSpPr>
        <p:spPr>
          <a:xfrm>
            <a:off x="838200" y="1825625"/>
            <a:ext cx="10515600" cy="1924339"/>
          </a:xfrm>
        </p:spPr>
        <p:txBody>
          <a:bodyPr/>
          <a:lstStyle/>
          <a:p>
            <a:r>
              <a:rPr lang="zh-CN" altLang="zh-CN" dirty="0"/>
              <a:t>培根密码一般使用两种不同的字体表示密文，密文的内容不关键，字体较为关键。</a:t>
            </a:r>
            <a:r>
              <a:rPr lang="zh-CN" altLang="en-US" dirty="0"/>
              <a:t>比如给了一段文字，里面有正常的字，也有斜体，那就是培根密码。</a:t>
            </a:r>
            <a:endParaRPr lang="en-US" altLang="zh-CN" dirty="0"/>
          </a:p>
          <a:p>
            <a:r>
              <a:rPr lang="zh-CN" altLang="zh-CN" dirty="0"/>
              <a:t>使用</a:t>
            </a:r>
            <a:r>
              <a:rPr lang="en-US" altLang="zh-CN" dirty="0"/>
              <a:t>AB</a:t>
            </a:r>
            <a:r>
              <a:rPr lang="zh-CN" altLang="zh-CN" dirty="0"/>
              <a:t>代表两种字体，五个一组，表示密文：</a:t>
            </a:r>
            <a:endParaRPr lang="zh-CN" altLang="en-US" dirty="0"/>
          </a:p>
        </p:txBody>
      </p:sp>
      <p:graphicFrame>
        <p:nvGraphicFramePr>
          <p:cNvPr id="4" name="表格 3">
            <a:extLst>
              <a:ext uri="{FF2B5EF4-FFF2-40B4-BE49-F238E27FC236}">
                <a16:creationId xmlns:a16="http://schemas.microsoft.com/office/drawing/2014/main" id="{3396F1F5-3544-409C-BE58-B445C6B22281}"/>
              </a:ext>
            </a:extLst>
          </p:cNvPr>
          <p:cNvGraphicFramePr>
            <a:graphicFrameLocks noGrp="1"/>
          </p:cNvGraphicFramePr>
          <p:nvPr>
            <p:extLst>
              <p:ext uri="{D42A27DB-BD31-4B8C-83A1-F6EECF244321}">
                <p14:modId xmlns:p14="http://schemas.microsoft.com/office/powerpoint/2010/main" val="1897891806"/>
              </p:ext>
            </p:extLst>
          </p:nvPr>
        </p:nvGraphicFramePr>
        <p:xfrm>
          <a:off x="2429163" y="3749964"/>
          <a:ext cx="7536872" cy="1645920"/>
        </p:xfrm>
        <a:graphic>
          <a:graphicData uri="http://schemas.openxmlformats.org/drawingml/2006/table">
            <a:tbl>
              <a:tblPr firstRow="1" firstCol="1" bandRow="1">
                <a:tableStyleId>{D7AC3CCA-C797-4891-BE02-D94E43425B78}</a:tableStyleId>
              </a:tblPr>
              <a:tblGrid>
                <a:gridCol w="942109">
                  <a:extLst>
                    <a:ext uri="{9D8B030D-6E8A-4147-A177-3AD203B41FA5}">
                      <a16:colId xmlns:a16="http://schemas.microsoft.com/office/drawing/2014/main" val="4262724679"/>
                    </a:ext>
                  </a:extLst>
                </a:gridCol>
                <a:gridCol w="942109">
                  <a:extLst>
                    <a:ext uri="{9D8B030D-6E8A-4147-A177-3AD203B41FA5}">
                      <a16:colId xmlns:a16="http://schemas.microsoft.com/office/drawing/2014/main" val="341021994"/>
                    </a:ext>
                  </a:extLst>
                </a:gridCol>
                <a:gridCol w="942109">
                  <a:extLst>
                    <a:ext uri="{9D8B030D-6E8A-4147-A177-3AD203B41FA5}">
                      <a16:colId xmlns:a16="http://schemas.microsoft.com/office/drawing/2014/main" val="3335521132"/>
                    </a:ext>
                  </a:extLst>
                </a:gridCol>
                <a:gridCol w="942109">
                  <a:extLst>
                    <a:ext uri="{9D8B030D-6E8A-4147-A177-3AD203B41FA5}">
                      <a16:colId xmlns:a16="http://schemas.microsoft.com/office/drawing/2014/main" val="2429215373"/>
                    </a:ext>
                  </a:extLst>
                </a:gridCol>
                <a:gridCol w="942109">
                  <a:extLst>
                    <a:ext uri="{9D8B030D-6E8A-4147-A177-3AD203B41FA5}">
                      <a16:colId xmlns:a16="http://schemas.microsoft.com/office/drawing/2014/main" val="1468508238"/>
                    </a:ext>
                  </a:extLst>
                </a:gridCol>
                <a:gridCol w="942109">
                  <a:extLst>
                    <a:ext uri="{9D8B030D-6E8A-4147-A177-3AD203B41FA5}">
                      <a16:colId xmlns:a16="http://schemas.microsoft.com/office/drawing/2014/main" val="4282077789"/>
                    </a:ext>
                  </a:extLst>
                </a:gridCol>
                <a:gridCol w="942109">
                  <a:extLst>
                    <a:ext uri="{9D8B030D-6E8A-4147-A177-3AD203B41FA5}">
                      <a16:colId xmlns:a16="http://schemas.microsoft.com/office/drawing/2014/main" val="1259155861"/>
                    </a:ext>
                  </a:extLst>
                </a:gridCol>
                <a:gridCol w="942109">
                  <a:extLst>
                    <a:ext uri="{9D8B030D-6E8A-4147-A177-3AD203B41FA5}">
                      <a16:colId xmlns:a16="http://schemas.microsoft.com/office/drawing/2014/main" val="2603276333"/>
                    </a:ext>
                  </a:extLst>
                </a:gridCol>
              </a:tblGrid>
              <a:tr h="177800">
                <a:tc>
                  <a:txBody>
                    <a:bodyPr/>
                    <a:lstStyle/>
                    <a:p>
                      <a:pPr algn="ctr">
                        <a:spcAft>
                          <a:spcPts val="0"/>
                        </a:spcAft>
                      </a:pPr>
                      <a:r>
                        <a:rPr lang="en-US" sz="1800" b="1" kern="0">
                          <a:effectLst/>
                        </a:rPr>
                        <a:t>a</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AAAAA</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g</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AABBA</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n</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ABBAA</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BAABA</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72179495"/>
                  </a:ext>
                </a:extLst>
              </a:tr>
              <a:tr h="177800">
                <a:tc>
                  <a:txBody>
                    <a:bodyPr/>
                    <a:lstStyle/>
                    <a:p>
                      <a:pPr algn="ctr">
                        <a:spcAft>
                          <a:spcPts val="0"/>
                        </a:spcAft>
                      </a:pPr>
                      <a:r>
                        <a:rPr lang="en-US" sz="1800" b="1" kern="0">
                          <a:effectLst/>
                        </a:rPr>
                        <a:t>b</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AAAAB</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h</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AABBB</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o</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ABBAB</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u-v</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BAABB</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98597384"/>
                  </a:ext>
                </a:extLst>
              </a:tr>
              <a:tr h="177800">
                <a:tc>
                  <a:txBody>
                    <a:bodyPr/>
                    <a:lstStyle/>
                    <a:p>
                      <a:pPr algn="ctr">
                        <a:spcAft>
                          <a:spcPts val="0"/>
                        </a:spcAft>
                      </a:pPr>
                      <a:r>
                        <a:rPr lang="en-US" sz="1800" b="1" kern="0">
                          <a:effectLst/>
                        </a:rPr>
                        <a:t>c</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AAABA</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i-j</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ABAAA</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p</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ABBBA</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w</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BABAA</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86505441"/>
                  </a:ext>
                </a:extLst>
              </a:tr>
              <a:tr h="177800">
                <a:tc>
                  <a:txBody>
                    <a:bodyPr/>
                    <a:lstStyle/>
                    <a:p>
                      <a:pPr algn="ctr">
                        <a:spcAft>
                          <a:spcPts val="0"/>
                        </a:spcAft>
                      </a:pPr>
                      <a:r>
                        <a:rPr lang="en-US" sz="1800" b="1" kern="0">
                          <a:effectLst/>
                        </a:rPr>
                        <a:t>d</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AAABB</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k</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ABAAB</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q</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ABBBB</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x</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BABAB</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93292654"/>
                  </a:ext>
                </a:extLst>
              </a:tr>
              <a:tr h="177800">
                <a:tc>
                  <a:txBody>
                    <a:bodyPr/>
                    <a:lstStyle/>
                    <a:p>
                      <a:pPr algn="ctr">
                        <a:spcAft>
                          <a:spcPts val="0"/>
                        </a:spcAft>
                      </a:pPr>
                      <a:r>
                        <a:rPr lang="en-US" sz="1800" b="1" kern="0">
                          <a:effectLst/>
                        </a:rPr>
                        <a:t>e</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AABAA</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l</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ABABA</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r</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BAAAA</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y</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BABBA</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32391706"/>
                  </a:ext>
                </a:extLst>
              </a:tr>
              <a:tr h="184150">
                <a:tc>
                  <a:txBody>
                    <a:bodyPr/>
                    <a:lstStyle/>
                    <a:p>
                      <a:pPr algn="ctr">
                        <a:spcAft>
                          <a:spcPts val="0"/>
                        </a:spcAft>
                      </a:pPr>
                      <a:r>
                        <a:rPr lang="en-US" sz="1800" b="1" kern="0">
                          <a:effectLst/>
                        </a:rPr>
                        <a:t>f</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AABAB</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m</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ABABB</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s</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BAAAB</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a:effectLst/>
                        </a:rPr>
                        <a:t>z</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0" dirty="0">
                          <a:effectLst/>
                        </a:rPr>
                        <a:t>BABBB</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09270185"/>
                  </a:ext>
                </a:extLst>
              </a:tr>
            </a:tbl>
          </a:graphicData>
        </a:graphic>
      </p:graphicFrame>
      <p:sp>
        <p:nvSpPr>
          <p:cNvPr id="5" name="矩形 4">
            <a:extLst>
              <a:ext uri="{FF2B5EF4-FFF2-40B4-BE49-F238E27FC236}">
                <a16:creationId xmlns:a16="http://schemas.microsoft.com/office/drawing/2014/main" id="{D9C10958-F901-41EF-A027-4EC5B2A3E4DB}"/>
              </a:ext>
            </a:extLst>
          </p:cNvPr>
          <p:cNvSpPr/>
          <p:nvPr/>
        </p:nvSpPr>
        <p:spPr>
          <a:xfrm>
            <a:off x="1071417" y="5674303"/>
            <a:ext cx="6687127"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zh-CN" sz="2400" dirty="0">
                <a:cs typeface="Times New Roman" panose="02020603050405020304" pitchFamily="18" charset="0"/>
              </a:rPr>
              <a:t>解密的话可以使用在线的工具：</a:t>
            </a:r>
            <a:r>
              <a:rPr lang="en-US" altLang="zh-CN" sz="2400" u="sng" dirty="0">
                <a:solidFill>
                  <a:srgbClr val="0563C1"/>
                </a:solidFill>
                <a:cs typeface="Times New Roman" panose="02020603050405020304" pitchFamily="18" charset="0"/>
                <a:hlinkClick r:id="rId2"/>
              </a:rPr>
              <a:t>http://rumkin.com/tools/cipher/baconian.php</a:t>
            </a:r>
            <a:endParaRPr lang="zh-CN" altLang="en-US" sz="2400" dirty="0"/>
          </a:p>
        </p:txBody>
      </p:sp>
    </p:spTree>
    <p:extLst>
      <p:ext uri="{BB962C8B-B14F-4D97-AF65-F5344CB8AC3E}">
        <p14:creationId xmlns:p14="http://schemas.microsoft.com/office/powerpoint/2010/main" val="1850486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45BBA-DA6D-4F70-99BE-4AADB70495E4}"/>
              </a:ext>
            </a:extLst>
          </p:cNvPr>
          <p:cNvSpPr>
            <a:spLocks noGrp="1"/>
          </p:cNvSpPr>
          <p:nvPr>
            <p:ph type="title"/>
          </p:nvPr>
        </p:nvSpPr>
        <p:spPr/>
        <p:txBody>
          <a:bodyPr/>
          <a:lstStyle/>
          <a:p>
            <a:r>
              <a:rPr lang="zh-CN" altLang="zh-CN" b="1" dirty="0"/>
              <a:t>图形替代密码</a:t>
            </a:r>
            <a:r>
              <a:rPr lang="zh-CN" altLang="en-US" b="1" dirty="0"/>
              <a:t>：猪圈密码</a:t>
            </a:r>
          </a:p>
        </p:txBody>
      </p:sp>
      <p:sp>
        <p:nvSpPr>
          <p:cNvPr id="3" name="内容占位符 2">
            <a:extLst>
              <a:ext uri="{FF2B5EF4-FFF2-40B4-BE49-F238E27FC236}">
                <a16:creationId xmlns:a16="http://schemas.microsoft.com/office/drawing/2014/main" id="{1CA3319F-60AF-4FDA-A83D-5D3AAC23EC4A}"/>
              </a:ext>
            </a:extLst>
          </p:cNvPr>
          <p:cNvSpPr>
            <a:spLocks noGrp="1"/>
          </p:cNvSpPr>
          <p:nvPr>
            <p:ph idx="1"/>
          </p:nvPr>
        </p:nvSpPr>
        <p:spPr>
          <a:xfrm>
            <a:off x="838200" y="1825625"/>
            <a:ext cx="10515600" cy="1111539"/>
          </a:xfrm>
        </p:spPr>
        <p:txBody>
          <a:bodyPr/>
          <a:lstStyle/>
          <a:p>
            <a:r>
              <a:rPr lang="zh-CN" altLang="zh-CN" dirty="0"/>
              <a:t>将明文用图形进行替代实现加密。猪圈密码是用不同的格子来表示不同的字母：</a:t>
            </a:r>
            <a:endParaRPr lang="zh-CN" altLang="en-US" dirty="0"/>
          </a:p>
        </p:txBody>
      </p:sp>
      <p:pic>
        <p:nvPicPr>
          <p:cNvPr id="4" name="图片 3">
            <a:extLst>
              <a:ext uri="{FF2B5EF4-FFF2-40B4-BE49-F238E27FC236}">
                <a16:creationId xmlns:a16="http://schemas.microsoft.com/office/drawing/2014/main" id="{C8691D02-7702-4070-BDAA-CA55242E6A3A}"/>
              </a:ext>
            </a:extLst>
          </p:cNvPr>
          <p:cNvPicPr/>
          <p:nvPr/>
        </p:nvPicPr>
        <p:blipFill>
          <a:blip r:embed="rId2"/>
          <a:stretch>
            <a:fillRect/>
          </a:stretch>
        </p:blipFill>
        <p:spPr>
          <a:xfrm>
            <a:off x="1546224" y="3072101"/>
            <a:ext cx="3579957" cy="3034723"/>
          </a:xfrm>
          <a:prstGeom prst="rect">
            <a:avLst/>
          </a:prstGeom>
        </p:spPr>
      </p:pic>
      <p:pic>
        <p:nvPicPr>
          <p:cNvPr id="6" name="图片 5">
            <a:extLst>
              <a:ext uri="{FF2B5EF4-FFF2-40B4-BE49-F238E27FC236}">
                <a16:creationId xmlns:a16="http://schemas.microsoft.com/office/drawing/2014/main" id="{4A03B3B5-842F-4A7A-A715-BA3517911579}"/>
              </a:ext>
            </a:extLst>
          </p:cNvPr>
          <p:cNvPicPr>
            <a:picLocks noChangeAspect="1"/>
          </p:cNvPicPr>
          <p:nvPr/>
        </p:nvPicPr>
        <p:blipFill>
          <a:blip r:embed="rId3"/>
          <a:stretch>
            <a:fillRect/>
          </a:stretch>
        </p:blipFill>
        <p:spPr>
          <a:xfrm>
            <a:off x="6987043" y="4059826"/>
            <a:ext cx="3482642" cy="1059272"/>
          </a:xfrm>
          <a:prstGeom prst="rect">
            <a:avLst/>
          </a:prstGeom>
        </p:spPr>
      </p:pic>
    </p:spTree>
    <p:extLst>
      <p:ext uri="{BB962C8B-B14F-4D97-AF65-F5344CB8AC3E}">
        <p14:creationId xmlns:p14="http://schemas.microsoft.com/office/powerpoint/2010/main" val="111053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61A15-2051-4038-B1D2-46CB2C229996}"/>
              </a:ext>
            </a:extLst>
          </p:cNvPr>
          <p:cNvSpPr>
            <a:spLocks noGrp="1"/>
          </p:cNvSpPr>
          <p:nvPr>
            <p:ph type="title"/>
          </p:nvPr>
        </p:nvSpPr>
        <p:spPr/>
        <p:txBody>
          <a:bodyPr/>
          <a:lstStyle/>
          <a:p>
            <a:r>
              <a:rPr lang="zh-CN" altLang="en-US" b="1" dirty="0"/>
              <a:t>其他的图形替代密码</a:t>
            </a:r>
          </a:p>
        </p:txBody>
      </p:sp>
      <p:pic>
        <p:nvPicPr>
          <p:cNvPr id="4" name="图片 3">
            <a:extLst>
              <a:ext uri="{FF2B5EF4-FFF2-40B4-BE49-F238E27FC236}">
                <a16:creationId xmlns:a16="http://schemas.microsoft.com/office/drawing/2014/main" id="{C1A30FE1-E93C-46CD-9FA6-7ADC806393DE}"/>
              </a:ext>
            </a:extLst>
          </p:cNvPr>
          <p:cNvPicPr/>
          <p:nvPr/>
        </p:nvPicPr>
        <p:blipFill>
          <a:blip r:embed="rId2"/>
          <a:stretch>
            <a:fillRect/>
          </a:stretch>
        </p:blipFill>
        <p:spPr>
          <a:xfrm>
            <a:off x="1969568" y="2113973"/>
            <a:ext cx="8252864" cy="35479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1931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2F514-58A8-4A47-AA2E-3E127800E00E}"/>
              </a:ext>
            </a:extLst>
          </p:cNvPr>
          <p:cNvSpPr>
            <a:spLocks noGrp="1"/>
          </p:cNvSpPr>
          <p:nvPr>
            <p:ph type="title"/>
          </p:nvPr>
        </p:nvSpPr>
        <p:spPr/>
        <p:txBody>
          <a:bodyPr/>
          <a:lstStyle/>
          <a:p>
            <a:r>
              <a:rPr lang="zh-CN" altLang="zh-CN" b="1" dirty="0"/>
              <a:t>仿射密码：</a:t>
            </a:r>
            <a:endParaRPr lang="zh-CN" altLang="en-US" dirty="0"/>
          </a:p>
        </p:txBody>
      </p:sp>
      <p:sp>
        <p:nvSpPr>
          <p:cNvPr id="3" name="内容占位符 2">
            <a:extLst>
              <a:ext uri="{FF2B5EF4-FFF2-40B4-BE49-F238E27FC236}">
                <a16:creationId xmlns:a16="http://schemas.microsoft.com/office/drawing/2014/main" id="{B198EF6A-0481-403B-80F4-23E7FF2FB1F7}"/>
              </a:ext>
            </a:extLst>
          </p:cNvPr>
          <p:cNvSpPr>
            <a:spLocks noGrp="1"/>
          </p:cNvSpPr>
          <p:nvPr>
            <p:ph idx="1"/>
          </p:nvPr>
        </p:nvSpPr>
        <p:spPr/>
        <p:txBody>
          <a:bodyPr/>
          <a:lstStyle/>
          <a:p>
            <a:r>
              <a:rPr lang="zh-CN" altLang="zh-CN" dirty="0"/>
              <a:t>仿射密码的替代表的生成方式依据：</a:t>
            </a:r>
            <a:r>
              <a:rPr lang="en-US" altLang="zh-CN" dirty="0"/>
              <a:t>c=</a:t>
            </a:r>
            <a:r>
              <a:rPr lang="en-US" altLang="zh-CN" dirty="0" err="1"/>
              <a:t>am+b</a:t>
            </a:r>
            <a:r>
              <a:rPr lang="en-US" altLang="zh-CN" dirty="0"/>
              <a:t> mod n</a:t>
            </a:r>
          </a:p>
          <a:p>
            <a:pPr lvl="1"/>
            <a:r>
              <a:rPr lang="en-US" altLang="zh-CN" dirty="0"/>
              <a:t>m</a:t>
            </a:r>
            <a:r>
              <a:rPr lang="zh-CN" altLang="zh-CN" dirty="0"/>
              <a:t>为明文对应字母得到的数字</a:t>
            </a:r>
            <a:endParaRPr lang="en-US" altLang="zh-CN" dirty="0"/>
          </a:p>
          <a:p>
            <a:pPr lvl="1"/>
            <a:r>
              <a:rPr lang="en-US" altLang="zh-CN" dirty="0"/>
              <a:t>n</a:t>
            </a:r>
            <a:r>
              <a:rPr lang="zh-CN" altLang="zh-CN" dirty="0"/>
              <a:t>为字符数量</a:t>
            </a:r>
            <a:endParaRPr lang="en-US" altLang="zh-CN" dirty="0"/>
          </a:p>
          <a:p>
            <a:pPr lvl="1"/>
            <a:r>
              <a:rPr lang="en-US" altLang="zh-CN" dirty="0"/>
              <a:t>c</a:t>
            </a:r>
            <a:r>
              <a:rPr lang="zh-CN" altLang="zh-CN" dirty="0"/>
              <a:t>为密文</a:t>
            </a:r>
            <a:endParaRPr lang="en-US" altLang="zh-CN" dirty="0"/>
          </a:p>
          <a:p>
            <a:pPr lvl="1"/>
            <a:r>
              <a:rPr lang="en-US" altLang="zh-CN" dirty="0"/>
              <a:t>a</a:t>
            </a:r>
            <a:r>
              <a:rPr lang="zh-CN" altLang="zh-CN" dirty="0"/>
              <a:t>和</a:t>
            </a:r>
            <a:r>
              <a:rPr lang="en-US" altLang="zh-CN" dirty="0"/>
              <a:t>b</a:t>
            </a:r>
            <a:r>
              <a:rPr lang="zh-CN" altLang="zh-CN" dirty="0"/>
              <a:t>为密钥</a:t>
            </a:r>
            <a:endParaRPr lang="en-US" altLang="zh-CN" dirty="0"/>
          </a:p>
          <a:p>
            <a:r>
              <a:rPr lang="zh-CN" altLang="en-US" dirty="0"/>
              <a:t>解密：</a:t>
            </a:r>
            <a:r>
              <a:rPr lang="zh-CN" altLang="zh-CN" dirty="0"/>
              <a:t>要求</a:t>
            </a:r>
            <a:r>
              <a:rPr lang="en-US" altLang="zh-CN" dirty="0"/>
              <a:t>a</a:t>
            </a:r>
            <a:r>
              <a:rPr lang="zh-CN" altLang="zh-CN" dirty="0"/>
              <a:t>关于</a:t>
            </a:r>
            <a:r>
              <a:rPr lang="en-US" altLang="zh-CN" dirty="0"/>
              <a:t>n</a:t>
            </a:r>
            <a:r>
              <a:rPr lang="zh-CN" altLang="zh-CN" dirty="0"/>
              <a:t>的逆元</a:t>
            </a:r>
            <a:r>
              <a:rPr lang="zh-CN" altLang="en-US" dirty="0"/>
              <a:t>：</a:t>
            </a:r>
            <a:r>
              <a:rPr lang="en-US" altLang="zh-CN" dirty="0"/>
              <a:t>m=</a:t>
            </a:r>
            <a:r>
              <a:rPr lang="en-US" altLang="zh-CN" dirty="0" err="1"/>
              <a:t>modinv</a:t>
            </a:r>
            <a:r>
              <a:rPr lang="en-US" altLang="zh-CN" dirty="0"/>
              <a:t>(a)(c-b) mod n</a:t>
            </a:r>
          </a:p>
          <a:p>
            <a:r>
              <a:rPr lang="zh-CN" altLang="en-US" dirty="0"/>
              <a:t>攻击方法：</a:t>
            </a:r>
            <a:endParaRPr lang="en-US" altLang="zh-CN" dirty="0"/>
          </a:p>
          <a:p>
            <a:pPr lvl="1"/>
            <a:r>
              <a:rPr lang="zh-CN" altLang="en-US" dirty="0"/>
              <a:t>爆破</a:t>
            </a:r>
            <a:endParaRPr lang="en-US" altLang="zh-CN" dirty="0"/>
          </a:p>
          <a:p>
            <a:pPr lvl="1"/>
            <a:r>
              <a:rPr lang="zh-CN" altLang="en-US" dirty="0"/>
              <a:t>词频统计</a:t>
            </a:r>
            <a:endParaRPr lang="en-US" altLang="zh-CN" dirty="0"/>
          </a:p>
          <a:p>
            <a:pPr lvl="1"/>
            <a:r>
              <a:rPr lang="zh-CN" altLang="en-US" dirty="0"/>
              <a:t>已知明文攻击：如果知道一对（</a:t>
            </a:r>
            <a:r>
              <a:rPr lang="en-US" altLang="zh-CN" dirty="0"/>
              <a:t>m</a:t>
            </a:r>
            <a:r>
              <a:rPr lang="zh-CN" altLang="en-US" dirty="0"/>
              <a:t>，</a:t>
            </a:r>
            <a:r>
              <a:rPr lang="en-US" altLang="zh-CN" dirty="0"/>
              <a:t>c</a:t>
            </a:r>
            <a:r>
              <a:rPr lang="zh-CN" altLang="en-US" dirty="0"/>
              <a:t>），那么知道</a:t>
            </a:r>
            <a:r>
              <a:rPr lang="en-US" altLang="zh-CN" dirty="0"/>
              <a:t>a</a:t>
            </a:r>
            <a:r>
              <a:rPr lang="zh-CN" altLang="en-US" dirty="0"/>
              <a:t>和</a:t>
            </a:r>
            <a:r>
              <a:rPr lang="en-US" altLang="zh-CN" dirty="0"/>
              <a:t>b</a:t>
            </a:r>
            <a:r>
              <a:rPr lang="zh-CN" altLang="en-US" dirty="0"/>
              <a:t>是简单的</a:t>
            </a:r>
          </a:p>
        </p:txBody>
      </p:sp>
    </p:spTree>
    <p:extLst>
      <p:ext uri="{BB962C8B-B14F-4D97-AF65-F5344CB8AC3E}">
        <p14:creationId xmlns:p14="http://schemas.microsoft.com/office/powerpoint/2010/main" val="93161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20954-674A-48AF-A0CF-D24906868DF5}"/>
              </a:ext>
            </a:extLst>
          </p:cNvPr>
          <p:cNvSpPr>
            <a:spLocks noGrp="1"/>
          </p:cNvSpPr>
          <p:nvPr>
            <p:ph type="title"/>
          </p:nvPr>
        </p:nvSpPr>
        <p:spPr/>
        <p:txBody>
          <a:bodyPr/>
          <a:lstStyle/>
          <a:p>
            <a:r>
              <a:rPr lang="zh-CN" altLang="en-US" b="1" dirty="0"/>
              <a:t>多表替代</a:t>
            </a:r>
            <a:r>
              <a:rPr lang="en-US" altLang="zh-CN" b="1" dirty="0"/>
              <a:t>-</a:t>
            </a:r>
            <a:r>
              <a:rPr lang="zh-CN" altLang="zh-CN" b="1" dirty="0"/>
              <a:t>维吉尼亚密码</a:t>
            </a:r>
            <a:endParaRPr lang="zh-CN" altLang="en-US" b="1" dirty="0"/>
          </a:p>
        </p:txBody>
      </p:sp>
      <p:sp>
        <p:nvSpPr>
          <p:cNvPr id="3" name="内容占位符 2">
            <a:extLst>
              <a:ext uri="{FF2B5EF4-FFF2-40B4-BE49-F238E27FC236}">
                <a16:creationId xmlns:a16="http://schemas.microsoft.com/office/drawing/2014/main" id="{D27F5F43-8105-40FD-8BAC-5FC8FDF56CE8}"/>
              </a:ext>
            </a:extLst>
          </p:cNvPr>
          <p:cNvSpPr>
            <a:spLocks noGrp="1"/>
          </p:cNvSpPr>
          <p:nvPr>
            <p:ph idx="1"/>
          </p:nvPr>
        </p:nvSpPr>
        <p:spPr>
          <a:xfrm>
            <a:off x="838200" y="1825625"/>
            <a:ext cx="10515600" cy="954520"/>
          </a:xfrm>
        </p:spPr>
        <p:txBody>
          <a:bodyPr/>
          <a:lstStyle/>
          <a:p>
            <a:r>
              <a:rPr lang="zh-CN" altLang="en-US" dirty="0"/>
              <a:t>在凯撒密码中，可以用一个字母表示出来完整的替换表（只要确定用来来替换</a:t>
            </a:r>
            <a:r>
              <a:rPr lang="en-US" altLang="zh-CN" dirty="0"/>
              <a:t>A</a:t>
            </a:r>
            <a:r>
              <a:rPr lang="zh-CN" altLang="en-US" dirty="0"/>
              <a:t>的是什么），比如可以用</a:t>
            </a:r>
            <a:r>
              <a:rPr lang="en-US" altLang="zh-CN" dirty="0"/>
              <a:t>E</a:t>
            </a:r>
            <a:r>
              <a:rPr lang="zh-CN" altLang="en-US" dirty="0"/>
              <a:t>表示：</a:t>
            </a:r>
          </a:p>
        </p:txBody>
      </p:sp>
      <p:graphicFrame>
        <p:nvGraphicFramePr>
          <p:cNvPr id="5" name="表格 4">
            <a:extLst>
              <a:ext uri="{FF2B5EF4-FFF2-40B4-BE49-F238E27FC236}">
                <a16:creationId xmlns:a16="http://schemas.microsoft.com/office/drawing/2014/main" id="{CDCE3E3F-9C84-4E84-883F-29AC5E60381E}"/>
              </a:ext>
            </a:extLst>
          </p:cNvPr>
          <p:cNvGraphicFramePr>
            <a:graphicFrameLocks noGrp="1"/>
          </p:cNvGraphicFramePr>
          <p:nvPr>
            <p:extLst>
              <p:ext uri="{D42A27DB-BD31-4B8C-83A1-F6EECF244321}">
                <p14:modId xmlns:p14="http://schemas.microsoft.com/office/powerpoint/2010/main" val="1094914876"/>
              </p:ext>
            </p:extLst>
          </p:nvPr>
        </p:nvGraphicFramePr>
        <p:xfrm>
          <a:off x="2642118" y="2880000"/>
          <a:ext cx="6077008" cy="853440"/>
        </p:xfrm>
        <a:graphic>
          <a:graphicData uri="http://schemas.openxmlformats.org/drawingml/2006/table">
            <a:tbl>
              <a:tblPr firstRow="1" firstCol="1" bandRow="1">
                <a:tableStyleId>{5C22544A-7EE6-4342-B048-85BDC9FD1C3A}</a:tableStyleId>
              </a:tblPr>
              <a:tblGrid>
                <a:gridCol w="6077008">
                  <a:extLst>
                    <a:ext uri="{9D8B030D-6E8A-4147-A177-3AD203B41FA5}">
                      <a16:colId xmlns:a16="http://schemas.microsoft.com/office/drawing/2014/main" val="670232248"/>
                    </a:ext>
                  </a:extLst>
                </a:gridCol>
              </a:tblGrid>
              <a:tr h="0">
                <a:tc>
                  <a:txBody>
                    <a:bodyPr/>
                    <a:lstStyle/>
                    <a:p>
                      <a:pPr algn="l" fontAlgn="t">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rPr>
                        <a:t>ABCDEFGHIJKLMNOPQRSTUVWXYZ</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41669097"/>
                  </a:ext>
                </a:extLst>
              </a:tr>
              <a:tr h="0">
                <a:tc>
                  <a:txBody>
                    <a:bodyPr/>
                    <a:lstStyle/>
                    <a:p>
                      <a:pPr algn="l" fontAlgn="t">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rPr>
                        <a:t>EFGHIJKLMNOPQRSTUVWXYZABCD</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77527129"/>
                  </a:ext>
                </a:extLst>
              </a:tr>
            </a:tbl>
          </a:graphicData>
        </a:graphic>
      </p:graphicFrame>
      <p:sp>
        <p:nvSpPr>
          <p:cNvPr id="7" name="内容占位符 2">
            <a:extLst>
              <a:ext uri="{FF2B5EF4-FFF2-40B4-BE49-F238E27FC236}">
                <a16:creationId xmlns:a16="http://schemas.microsoft.com/office/drawing/2014/main" id="{C1795D04-16A0-49DE-AC2D-84021BD554D5}"/>
              </a:ext>
            </a:extLst>
          </p:cNvPr>
          <p:cNvSpPr txBox="1">
            <a:spLocks/>
          </p:cNvSpPr>
          <p:nvPr/>
        </p:nvSpPr>
        <p:spPr>
          <a:xfrm>
            <a:off x="838200" y="3833294"/>
            <a:ext cx="10515600" cy="1449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维吉尼亚密码的密钥不再是固定不变的，而是随着位置产生改变的</a:t>
            </a:r>
            <a:r>
              <a:rPr lang="zh-CN" altLang="en-US" dirty="0"/>
              <a:t>。</a:t>
            </a:r>
            <a:r>
              <a:rPr lang="zh-CN" altLang="zh-CN" dirty="0"/>
              <a:t>比如如果密钥是：</a:t>
            </a:r>
            <a:r>
              <a:rPr lang="en-US" altLang="zh-CN" dirty="0"/>
              <a:t>LOVE</a:t>
            </a:r>
            <a:r>
              <a:rPr lang="zh-CN" altLang="zh-CN" dirty="0"/>
              <a:t>，那么明文每四个一组进行循环，使用的</a:t>
            </a:r>
            <a:r>
              <a:rPr lang="zh-CN" altLang="en-US" dirty="0"/>
              <a:t>替换表</a:t>
            </a:r>
            <a:r>
              <a:rPr lang="zh-CN" altLang="zh-CN" dirty="0"/>
              <a:t>依次为</a:t>
            </a:r>
            <a:endParaRPr lang="zh-CN" altLang="en-US" dirty="0"/>
          </a:p>
        </p:txBody>
      </p:sp>
      <p:graphicFrame>
        <p:nvGraphicFramePr>
          <p:cNvPr id="10" name="表格 9">
            <a:extLst>
              <a:ext uri="{FF2B5EF4-FFF2-40B4-BE49-F238E27FC236}">
                <a16:creationId xmlns:a16="http://schemas.microsoft.com/office/drawing/2014/main" id="{E90245AC-7F19-448D-8E66-381B43C8C1E2}"/>
              </a:ext>
            </a:extLst>
          </p:cNvPr>
          <p:cNvGraphicFramePr>
            <a:graphicFrameLocks noGrp="1"/>
          </p:cNvGraphicFramePr>
          <p:nvPr>
            <p:extLst>
              <p:ext uri="{D42A27DB-BD31-4B8C-83A1-F6EECF244321}">
                <p14:modId xmlns:p14="http://schemas.microsoft.com/office/powerpoint/2010/main" val="1048076796"/>
              </p:ext>
            </p:extLst>
          </p:nvPr>
        </p:nvGraphicFramePr>
        <p:xfrm>
          <a:off x="2436784" y="5273675"/>
          <a:ext cx="6744162" cy="1219200"/>
        </p:xfrm>
        <a:graphic>
          <a:graphicData uri="http://schemas.openxmlformats.org/drawingml/2006/table">
            <a:tbl>
              <a:tblPr firstRow="1" firstCol="1" bandRow="1">
                <a:tableStyleId>{5C22544A-7EE6-4342-B048-85BDC9FD1C3A}</a:tableStyleId>
              </a:tblPr>
              <a:tblGrid>
                <a:gridCol w="6744162">
                  <a:extLst>
                    <a:ext uri="{9D8B030D-6E8A-4147-A177-3AD203B41FA5}">
                      <a16:colId xmlns:a16="http://schemas.microsoft.com/office/drawing/2014/main" val="2615003968"/>
                    </a:ext>
                  </a:extLst>
                </a:gridCol>
              </a:tblGrid>
              <a:tr h="0">
                <a:tc>
                  <a:txBody>
                    <a:bodyPr/>
                    <a:lstStyle/>
                    <a:p>
                      <a:pPr algn="just">
                        <a:spcAft>
                          <a:spcPts val="0"/>
                        </a:spcAft>
                      </a:pPr>
                      <a:r>
                        <a:rPr lang="en-US" sz="2000" kern="100" dirty="0">
                          <a:effectLst/>
                        </a:rPr>
                        <a:t>L - L M N O P Q R S T U V W X Y Z A B C D E F G H I J K</a:t>
                      </a:r>
                      <a:endParaRPr lang="zh-CN" sz="2000" kern="100" dirty="0">
                        <a:effectLst/>
                      </a:endParaRPr>
                    </a:p>
                    <a:p>
                      <a:pPr algn="just">
                        <a:spcAft>
                          <a:spcPts val="0"/>
                        </a:spcAft>
                      </a:pPr>
                      <a:r>
                        <a:rPr lang="en-US" sz="2000" kern="100" dirty="0">
                          <a:effectLst/>
                        </a:rPr>
                        <a:t>O - O P Q R S T U V W X Y Z A B C D E F G H I J K L M N</a:t>
                      </a:r>
                      <a:endParaRPr lang="zh-CN" sz="2000" kern="100" dirty="0">
                        <a:effectLst/>
                      </a:endParaRPr>
                    </a:p>
                    <a:p>
                      <a:pPr algn="just">
                        <a:spcAft>
                          <a:spcPts val="0"/>
                        </a:spcAft>
                      </a:pPr>
                      <a:r>
                        <a:rPr lang="en-US" sz="2000" kern="100" dirty="0">
                          <a:effectLst/>
                        </a:rPr>
                        <a:t>V - V W X Y Z A B C D E F G H I J K L M N O P Q R S T U</a:t>
                      </a:r>
                      <a:endParaRPr lang="zh-CN" sz="2000" kern="100" dirty="0">
                        <a:effectLst/>
                      </a:endParaRPr>
                    </a:p>
                    <a:p>
                      <a:pPr algn="just">
                        <a:spcAft>
                          <a:spcPts val="0"/>
                        </a:spcAft>
                      </a:pPr>
                      <a:r>
                        <a:rPr lang="en-US" sz="2000" kern="100" dirty="0">
                          <a:effectLst/>
                        </a:rPr>
                        <a:t>E - E F G H I J K L M N O P Q R S T U V W X Y Z A B C D</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07199764"/>
                  </a:ext>
                </a:extLst>
              </a:tr>
            </a:tbl>
          </a:graphicData>
        </a:graphic>
      </p:graphicFrame>
    </p:spTree>
    <p:extLst>
      <p:ext uri="{BB962C8B-B14F-4D97-AF65-F5344CB8AC3E}">
        <p14:creationId xmlns:p14="http://schemas.microsoft.com/office/powerpoint/2010/main" val="2028863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EAF38-EE93-4A5C-A5E5-4F36CCD88557}"/>
              </a:ext>
            </a:extLst>
          </p:cNvPr>
          <p:cNvSpPr>
            <a:spLocks noGrp="1"/>
          </p:cNvSpPr>
          <p:nvPr>
            <p:ph type="title"/>
          </p:nvPr>
        </p:nvSpPr>
        <p:spPr/>
        <p:txBody>
          <a:bodyPr/>
          <a:lstStyle/>
          <a:p>
            <a:r>
              <a:rPr lang="zh-CN" altLang="en-US" b="1" dirty="0"/>
              <a:t>词频统计</a:t>
            </a:r>
          </a:p>
        </p:txBody>
      </p:sp>
      <p:sp>
        <p:nvSpPr>
          <p:cNvPr id="3" name="内容占位符 2">
            <a:extLst>
              <a:ext uri="{FF2B5EF4-FFF2-40B4-BE49-F238E27FC236}">
                <a16:creationId xmlns:a16="http://schemas.microsoft.com/office/drawing/2014/main" id="{9FCCC10F-8B01-4440-9BDD-1A4B89863627}"/>
              </a:ext>
            </a:extLst>
          </p:cNvPr>
          <p:cNvSpPr>
            <a:spLocks noGrp="1"/>
          </p:cNvSpPr>
          <p:nvPr>
            <p:ph idx="1"/>
          </p:nvPr>
        </p:nvSpPr>
        <p:spPr>
          <a:xfrm>
            <a:off x="838200" y="1825625"/>
            <a:ext cx="10515600" cy="3817793"/>
          </a:xfrm>
        </p:spPr>
        <p:txBody>
          <a:bodyPr/>
          <a:lstStyle/>
          <a:p>
            <a:r>
              <a:rPr lang="zh-CN" altLang="en-US" dirty="0"/>
              <a:t>针对这种类型的攻击方式必须要词频统计</a:t>
            </a:r>
            <a:endParaRPr lang="en-US" altLang="zh-CN" dirty="0"/>
          </a:p>
          <a:p>
            <a:r>
              <a:rPr lang="zh-CN" altLang="en-US" dirty="0"/>
              <a:t>依赖在英语语言中字母的使用频率（</a:t>
            </a:r>
            <a:r>
              <a:rPr lang="en-US" altLang="zh-CN" dirty="0"/>
              <a:t>e:12.702</a:t>
            </a:r>
            <a:r>
              <a:rPr lang="zh-CN" altLang="en-US" dirty="0"/>
              <a:t>，</a:t>
            </a:r>
            <a:r>
              <a:rPr lang="en-US" altLang="zh-CN" dirty="0"/>
              <a:t>……</a:t>
            </a:r>
            <a:r>
              <a:rPr lang="zh-CN" altLang="en-US" dirty="0"/>
              <a:t>）</a:t>
            </a:r>
            <a:endParaRPr lang="en-US" altLang="zh-CN" dirty="0"/>
          </a:p>
          <a:p>
            <a:r>
              <a:rPr lang="zh-CN" altLang="en-US" dirty="0"/>
              <a:t>单表替换：统计所有字母的频率，然后替换频率最为接近的</a:t>
            </a:r>
            <a:endParaRPr lang="en-US" altLang="zh-CN" dirty="0"/>
          </a:p>
          <a:p>
            <a:r>
              <a:rPr lang="zh-CN" altLang="en-US" dirty="0"/>
              <a:t>多表替换：抽取使用相同替换表的所有密文，然后使用单表替换的思路</a:t>
            </a:r>
            <a:endParaRPr lang="en-US" altLang="zh-CN" dirty="0"/>
          </a:p>
          <a:p>
            <a:endParaRPr lang="en-US" altLang="zh-CN" dirty="0"/>
          </a:p>
          <a:p>
            <a:r>
              <a:rPr lang="zh-CN" altLang="en-US" dirty="0"/>
              <a:t>自动化：</a:t>
            </a:r>
            <a:r>
              <a:rPr lang="en-US" altLang="zh-CN" u="sng" dirty="0">
                <a:hlinkClick r:id="rId2"/>
              </a:rPr>
              <a:t>http://quipqiup.com/index.php</a:t>
            </a:r>
            <a:endParaRPr lang="zh-CN" altLang="en-US" dirty="0"/>
          </a:p>
        </p:txBody>
      </p:sp>
    </p:spTree>
    <p:extLst>
      <p:ext uri="{BB962C8B-B14F-4D97-AF65-F5344CB8AC3E}">
        <p14:creationId xmlns:p14="http://schemas.microsoft.com/office/powerpoint/2010/main" val="64444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CF0A0-C9F1-4658-BB22-EBA2E5AF9A25}"/>
              </a:ext>
            </a:extLst>
          </p:cNvPr>
          <p:cNvSpPr>
            <a:spLocks noGrp="1"/>
          </p:cNvSpPr>
          <p:nvPr>
            <p:ph type="title"/>
          </p:nvPr>
        </p:nvSpPr>
        <p:spPr/>
        <p:txBody>
          <a:bodyPr/>
          <a:lstStyle/>
          <a:p>
            <a:r>
              <a:rPr lang="zh-CN" altLang="en-US" b="1" dirty="0"/>
              <a:t>分类</a:t>
            </a:r>
          </a:p>
        </p:txBody>
      </p:sp>
      <p:sp>
        <p:nvSpPr>
          <p:cNvPr id="3" name="内容占位符 2">
            <a:extLst>
              <a:ext uri="{FF2B5EF4-FFF2-40B4-BE49-F238E27FC236}">
                <a16:creationId xmlns:a16="http://schemas.microsoft.com/office/drawing/2014/main" id="{D47E3367-D9DF-4D73-8091-F43FBC45A400}"/>
              </a:ext>
            </a:extLst>
          </p:cNvPr>
          <p:cNvSpPr>
            <a:spLocks noGrp="1"/>
          </p:cNvSpPr>
          <p:nvPr>
            <p:ph idx="1"/>
          </p:nvPr>
        </p:nvSpPr>
        <p:spPr/>
        <p:txBody>
          <a:bodyPr/>
          <a:lstStyle/>
          <a:p>
            <a:r>
              <a:rPr lang="zh-CN" altLang="en-US" dirty="0"/>
              <a:t>移位密码</a:t>
            </a:r>
            <a:endParaRPr lang="en-US" altLang="zh-CN" dirty="0"/>
          </a:p>
          <a:p>
            <a:r>
              <a:rPr lang="zh-CN" altLang="en-US" dirty="0"/>
              <a:t>替代密码</a:t>
            </a:r>
            <a:endParaRPr lang="en-US" altLang="zh-CN" dirty="0"/>
          </a:p>
          <a:p>
            <a:pPr lvl="1"/>
            <a:r>
              <a:rPr lang="zh-CN" altLang="en-US" dirty="0"/>
              <a:t>单表替代</a:t>
            </a:r>
            <a:endParaRPr lang="en-US" altLang="zh-CN" dirty="0"/>
          </a:p>
          <a:p>
            <a:pPr lvl="1"/>
            <a:r>
              <a:rPr lang="zh-CN" altLang="en-US" dirty="0"/>
              <a:t>多表替代</a:t>
            </a:r>
            <a:endParaRPr lang="en-US" altLang="zh-CN" dirty="0"/>
          </a:p>
          <a:p>
            <a:endParaRPr lang="en-US" altLang="zh-CN" dirty="0"/>
          </a:p>
          <a:p>
            <a:r>
              <a:rPr lang="zh-CN" altLang="en-US" dirty="0"/>
              <a:t>密码</a:t>
            </a:r>
            <a:r>
              <a:rPr lang="en-US" altLang="zh-CN" dirty="0"/>
              <a:t>&amp;</a:t>
            </a:r>
            <a:r>
              <a:rPr lang="zh-CN" altLang="en-US" dirty="0"/>
              <a:t>编码的区别：</a:t>
            </a:r>
            <a:endParaRPr lang="en-US" altLang="zh-CN" dirty="0"/>
          </a:p>
          <a:p>
            <a:pPr lvl="1"/>
            <a:r>
              <a:rPr lang="zh-CN" altLang="en-US" dirty="0"/>
              <a:t>秘钥</a:t>
            </a:r>
            <a:endParaRPr lang="en-US" altLang="zh-CN" dirty="0"/>
          </a:p>
          <a:p>
            <a:r>
              <a:rPr lang="zh-CN" altLang="en-US" dirty="0"/>
              <a:t>通常来说：</a:t>
            </a:r>
            <a:r>
              <a:rPr lang="en-US" altLang="zh-CN" dirty="0"/>
              <a:t>m</a:t>
            </a:r>
            <a:r>
              <a:rPr lang="zh-CN" altLang="en-US" dirty="0"/>
              <a:t>、</a:t>
            </a:r>
            <a:r>
              <a:rPr lang="en-US" altLang="zh-CN" dirty="0"/>
              <a:t>p</a:t>
            </a:r>
            <a:r>
              <a:rPr lang="zh-CN" altLang="en-US" dirty="0"/>
              <a:t>表示明文，</a:t>
            </a:r>
            <a:r>
              <a:rPr lang="en-US" altLang="zh-CN" dirty="0"/>
              <a:t>c</a:t>
            </a:r>
            <a:r>
              <a:rPr lang="zh-CN" altLang="en-US" dirty="0"/>
              <a:t>表示密文，</a:t>
            </a:r>
            <a:r>
              <a:rPr lang="en-US" altLang="zh-CN" dirty="0"/>
              <a:t>k</a:t>
            </a:r>
            <a:r>
              <a:rPr lang="zh-CN" altLang="en-US" dirty="0"/>
              <a:t>表示秘钥</a:t>
            </a:r>
            <a:endParaRPr lang="en-US" altLang="zh-CN" dirty="0"/>
          </a:p>
        </p:txBody>
      </p:sp>
    </p:spTree>
    <p:extLst>
      <p:ext uri="{BB962C8B-B14F-4D97-AF65-F5344CB8AC3E}">
        <p14:creationId xmlns:p14="http://schemas.microsoft.com/office/powerpoint/2010/main" val="2187356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62130-9117-4A08-9BC1-16ACE803AE5A}"/>
              </a:ext>
            </a:extLst>
          </p:cNvPr>
          <p:cNvSpPr>
            <a:spLocks noGrp="1"/>
          </p:cNvSpPr>
          <p:nvPr>
            <p:ph type="title"/>
          </p:nvPr>
        </p:nvSpPr>
        <p:spPr/>
        <p:txBody>
          <a:bodyPr/>
          <a:lstStyle/>
          <a:p>
            <a:r>
              <a:rPr lang="zh-CN" altLang="en-US" b="1" dirty="0"/>
              <a:t>真题中会遇到的问题</a:t>
            </a:r>
          </a:p>
        </p:txBody>
      </p:sp>
      <p:sp>
        <p:nvSpPr>
          <p:cNvPr id="3" name="内容占位符 2">
            <a:extLst>
              <a:ext uri="{FF2B5EF4-FFF2-40B4-BE49-F238E27FC236}">
                <a16:creationId xmlns:a16="http://schemas.microsoft.com/office/drawing/2014/main" id="{FA3B005C-BA36-4513-8AB9-82C26A0254A5}"/>
              </a:ext>
            </a:extLst>
          </p:cNvPr>
          <p:cNvSpPr>
            <a:spLocks noGrp="1"/>
          </p:cNvSpPr>
          <p:nvPr>
            <p:ph idx="1"/>
          </p:nvPr>
        </p:nvSpPr>
        <p:spPr>
          <a:xfrm>
            <a:off x="838200" y="1825625"/>
            <a:ext cx="11353800" cy="4351338"/>
          </a:xfrm>
        </p:spPr>
        <p:txBody>
          <a:bodyPr/>
          <a:lstStyle/>
          <a:p>
            <a:r>
              <a:rPr lang="en-US" altLang="zh-CN" dirty="0"/>
              <a:t>TWCTF2016 </a:t>
            </a:r>
            <a:r>
              <a:rPr lang="en-US" altLang="zh-CN" dirty="0" err="1"/>
              <a:t>vigenere</a:t>
            </a:r>
            <a:endParaRPr lang="en-US" altLang="zh-CN" dirty="0"/>
          </a:p>
          <a:p>
            <a:endParaRPr lang="en-US" altLang="zh-CN" dirty="0"/>
          </a:p>
          <a:p>
            <a:r>
              <a:rPr lang="en-US" altLang="zh-CN" dirty="0"/>
              <a:t>encrypted = b64encode(</a:t>
            </a:r>
            <a:r>
              <a:rPr lang="en-US" altLang="zh-CN" dirty="0" err="1"/>
              <a:t>message.encode</a:t>
            </a:r>
            <a:r>
              <a:rPr lang="en-US" altLang="zh-CN" dirty="0"/>
              <a:t>(</a:t>
            </a:r>
            <a:r>
              <a:rPr lang="en-US" altLang="zh-CN" b="1" dirty="0"/>
              <a:t>'ascii'</a:t>
            </a:r>
            <a:r>
              <a:rPr lang="en-US" altLang="zh-CN" dirty="0"/>
              <a:t>)).decode(</a:t>
            </a:r>
            <a:r>
              <a:rPr lang="en-US" altLang="zh-CN" b="1" dirty="0"/>
              <a:t>'ascii’</a:t>
            </a:r>
            <a:r>
              <a:rPr lang="en-US" altLang="zh-CN" dirty="0"/>
              <a:t>)</a:t>
            </a:r>
          </a:p>
          <a:p>
            <a:r>
              <a:rPr lang="en-US" altLang="zh-CN" b="1" dirty="0"/>
              <a:t>''</a:t>
            </a:r>
            <a:r>
              <a:rPr lang="en-US" altLang="zh-CN" dirty="0"/>
              <a:t>.join([shift(encrypted[</a:t>
            </a:r>
            <a:r>
              <a:rPr lang="en-US" altLang="zh-CN" dirty="0" err="1"/>
              <a:t>i</a:t>
            </a:r>
            <a:r>
              <a:rPr lang="en-US" altLang="zh-CN" dirty="0"/>
              <a:t>], key[</a:t>
            </a:r>
            <a:r>
              <a:rPr lang="en-US" altLang="zh-CN" dirty="0" err="1"/>
              <a:t>i</a:t>
            </a:r>
            <a:r>
              <a:rPr lang="en-US" altLang="zh-CN" dirty="0"/>
              <a:t> % </a:t>
            </a:r>
            <a:r>
              <a:rPr lang="en-US" altLang="zh-CN" dirty="0" err="1"/>
              <a:t>len</a:t>
            </a:r>
            <a:r>
              <a:rPr lang="en-US" altLang="zh-CN" dirty="0"/>
              <a:t>(key)]) </a:t>
            </a:r>
            <a:r>
              <a:rPr lang="en-US" altLang="zh-CN" b="1" dirty="0"/>
              <a:t>for </a:t>
            </a:r>
            <a:r>
              <a:rPr lang="en-US" altLang="zh-CN" dirty="0" err="1"/>
              <a:t>i</a:t>
            </a:r>
            <a:r>
              <a:rPr lang="en-US" altLang="zh-CN" dirty="0"/>
              <a:t> </a:t>
            </a:r>
            <a:r>
              <a:rPr lang="en-US" altLang="zh-CN" b="1" dirty="0"/>
              <a:t>in </a:t>
            </a:r>
            <a:r>
              <a:rPr lang="en-US" altLang="zh-CN" dirty="0"/>
              <a:t>range(</a:t>
            </a:r>
            <a:r>
              <a:rPr lang="en-US" altLang="zh-CN" dirty="0" err="1"/>
              <a:t>len</a:t>
            </a:r>
            <a:r>
              <a:rPr lang="en-US" altLang="zh-CN" dirty="0"/>
              <a:t>(encrypted))])</a:t>
            </a:r>
          </a:p>
          <a:p>
            <a:endParaRPr lang="en-US" altLang="zh-CN" dirty="0"/>
          </a:p>
          <a:p>
            <a:r>
              <a:rPr lang="zh-CN" altLang="zh-CN" dirty="0"/>
              <a:t>进行了两次变化，首先进行了一次</a:t>
            </a:r>
            <a:r>
              <a:rPr lang="en-US" altLang="zh-CN" dirty="0"/>
              <a:t>base64</a:t>
            </a:r>
            <a:r>
              <a:rPr lang="zh-CN" altLang="zh-CN" dirty="0"/>
              <a:t>，第二次进行了一次维吉尼亚密码</a:t>
            </a:r>
            <a:endParaRPr lang="en-US" altLang="zh-CN" dirty="0"/>
          </a:p>
          <a:p>
            <a:r>
              <a:rPr lang="zh-CN" altLang="en-US" dirty="0"/>
              <a:t>遇到一个问题：如何知道维吉尼亚密码的秘钥长度？</a:t>
            </a:r>
            <a:br>
              <a:rPr lang="en-US" altLang="zh-CN" dirty="0"/>
            </a:br>
            <a:endParaRPr lang="en-US" altLang="zh-CN" dirty="0"/>
          </a:p>
          <a:p>
            <a:endParaRPr lang="zh-CN" altLang="en-US" dirty="0"/>
          </a:p>
        </p:txBody>
      </p:sp>
    </p:spTree>
    <p:extLst>
      <p:ext uri="{BB962C8B-B14F-4D97-AF65-F5344CB8AC3E}">
        <p14:creationId xmlns:p14="http://schemas.microsoft.com/office/powerpoint/2010/main" val="351841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40B4C-653C-4672-BEC4-3A3120434D32}"/>
              </a:ext>
            </a:extLst>
          </p:cNvPr>
          <p:cNvSpPr>
            <a:spLocks noGrp="1"/>
          </p:cNvSpPr>
          <p:nvPr>
            <p:ph type="title"/>
          </p:nvPr>
        </p:nvSpPr>
        <p:spPr/>
        <p:txBody>
          <a:bodyPr/>
          <a:lstStyle/>
          <a:p>
            <a:r>
              <a:rPr lang="zh-CN" altLang="en-US" b="1" dirty="0"/>
              <a:t>卡西斯基试验</a:t>
            </a:r>
          </a:p>
        </p:txBody>
      </p:sp>
      <p:sp>
        <p:nvSpPr>
          <p:cNvPr id="3" name="内容占位符 2">
            <a:extLst>
              <a:ext uri="{FF2B5EF4-FFF2-40B4-BE49-F238E27FC236}">
                <a16:creationId xmlns:a16="http://schemas.microsoft.com/office/drawing/2014/main" id="{C1A0408B-062C-45A4-93A7-0ED6ED4AB9F7}"/>
              </a:ext>
            </a:extLst>
          </p:cNvPr>
          <p:cNvSpPr>
            <a:spLocks noGrp="1"/>
          </p:cNvSpPr>
          <p:nvPr>
            <p:ph idx="1"/>
          </p:nvPr>
        </p:nvSpPr>
        <p:spPr>
          <a:xfrm>
            <a:off x="838200" y="1825625"/>
            <a:ext cx="10515600" cy="3614593"/>
          </a:xfrm>
        </p:spPr>
        <p:txBody>
          <a:bodyPr/>
          <a:lstStyle/>
          <a:p>
            <a:r>
              <a:rPr lang="zh-CN" altLang="en-US" dirty="0"/>
              <a:t>考虑这样一个问题：如果连续三个相同的字母比如</a:t>
            </a:r>
            <a:r>
              <a:rPr lang="en-US" altLang="zh-CN" dirty="0"/>
              <a:t>ABC</a:t>
            </a:r>
            <a:r>
              <a:rPr lang="zh-CN" altLang="en-US" dirty="0"/>
              <a:t>在密文中重复出现了会是什么样子的可能性呢？</a:t>
            </a:r>
            <a:endParaRPr lang="en-US" altLang="zh-CN" dirty="0"/>
          </a:p>
          <a:p>
            <a:r>
              <a:rPr lang="en-US" altLang="zh-CN" dirty="0"/>
              <a:t>ABC</a:t>
            </a:r>
            <a:r>
              <a:rPr lang="zh-CN" altLang="en-US" dirty="0"/>
              <a:t>：</a:t>
            </a:r>
            <a:endParaRPr lang="en-US" altLang="zh-CN" dirty="0"/>
          </a:p>
          <a:p>
            <a:pPr lvl="1"/>
            <a:r>
              <a:rPr lang="zh-CN" altLang="en-US" dirty="0"/>
              <a:t>不同明文，不同密钥：碰巧</a:t>
            </a:r>
            <a:endParaRPr lang="en-US" altLang="zh-CN" dirty="0"/>
          </a:p>
          <a:p>
            <a:pPr lvl="1"/>
            <a:r>
              <a:rPr lang="zh-CN" altLang="en-US" dirty="0"/>
              <a:t>相同明文，相同密钥：可能</a:t>
            </a:r>
            <a:r>
              <a:rPr lang="en-US" altLang="zh-CN" dirty="0"/>
              <a:t>—</a:t>
            </a:r>
            <a:r>
              <a:rPr lang="zh-CN" altLang="en-US" dirty="0"/>
              <a:t>如</a:t>
            </a:r>
            <a:r>
              <a:rPr lang="en-US" altLang="zh-CN" dirty="0"/>
              <a:t>the</a:t>
            </a:r>
            <a:r>
              <a:rPr lang="zh-CN" altLang="en-US" dirty="0"/>
              <a:t>这种经常连续出现的三个字母 ，出现在了秘钥长度的倍数上，那么久可以出现相同的密文，尽管这三个字母分别的秘钥都不一样</a:t>
            </a:r>
            <a:endParaRPr lang="en-US" altLang="zh-CN" dirty="0"/>
          </a:p>
          <a:p>
            <a:r>
              <a:rPr lang="zh-CN" altLang="en-US" dirty="0"/>
              <a:t>要做什么：找到这些，求最大公约数</a:t>
            </a:r>
            <a:endParaRPr lang="en-US" altLang="zh-CN" dirty="0"/>
          </a:p>
        </p:txBody>
      </p:sp>
    </p:spTree>
    <p:extLst>
      <p:ext uri="{BB962C8B-B14F-4D97-AF65-F5344CB8AC3E}">
        <p14:creationId xmlns:p14="http://schemas.microsoft.com/office/powerpoint/2010/main" val="3093655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55F3E2F-3EFB-43E9-8675-21B33CE53475}"/>
              </a:ext>
            </a:extLst>
          </p:cNvPr>
          <p:cNvSpPr/>
          <p:nvPr/>
        </p:nvSpPr>
        <p:spPr>
          <a:xfrm>
            <a:off x="508000" y="382395"/>
            <a:ext cx="6096000" cy="5355312"/>
          </a:xfrm>
          <a:prstGeom prst="rect">
            <a:avLst/>
          </a:prstGeom>
        </p:spPr>
        <p:txBody>
          <a:bodyPr>
            <a:spAutoFit/>
          </a:bodyPr>
          <a:lstStyle/>
          <a:p>
            <a:r>
              <a:rPr lang="en-US" altLang="zh-CN" dirty="0" err="1">
                <a:solidFill>
                  <a:srgbClr val="000000"/>
                </a:solidFill>
                <a:latin typeface="等线" panose="02010600030101010101" pitchFamily="2" charset="-122"/>
                <a:cs typeface="Times New Roman" panose="02020603050405020304" pitchFamily="18" charset="0"/>
              </a:rPr>
              <a:t>i</a:t>
            </a:r>
            <a:r>
              <a:rPr lang="en-US" altLang="zh-CN" dirty="0">
                <a:solidFill>
                  <a:srgbClr val="000000"/>
                </a:solidFill>
                <a:latin typeface="等线" panose="02010600030101010101" pitchFamily="2" charset="-122"/>
                <a:cs typeface="Times New Roman" panose="02020603050405020304" pitchFamily="18" charset="0"/>
              </a:rPr>
              <a:t>=</a:t>
            </a:r>
            <a:r>
              <a:rPr lang="en-US" altLang="zh-CN" dirty="0">
                <a:solidFill>
                  <a:srgbClr val="0000FF"/>
                </a:solidFill>
                <a:latin typeface="等线" panose="02010600030101010101" pitchFamily="2" charset="-122"/>
                <a:cs typeface="Times New Roman" panose="02020603050405020304" pitchFamily="18" charset="0"/>
              </a:rPr>
              <a:t>0</a:t>
            </a:r>
            <a:br>
              <a:rPr lang="en-US" altLang="zh-CN" dirty="0">
                <a:solidFill>
                  <a:srgbClr val="0000FF"/>
                </a:solidFill>
                <a:latin typeface="等线" panose="02010600030101010101" pitchFamily="2" charset="-122"/>
                <a:cs typeface="Times New Roman" panose="02020603050405020304" pitchFamily="18" charset="0"/>
              </a:rPr>
            </a:br>
            <a:r>
              <a:rPr lang="en-US" altLang="zh-CN" dirty="0" err="1">
                <a:solidFill>
                  <a:srgbClr val="000000"/>
                </a:solidFill>
                <a:latin typeface="等线" panose="02010600030101010101" pitchFamily="2" charset="-122"/>
                <a:cs typeface="Times New Roman" panose="02020603050405020304" pitchFamily="18" charset="0"/>
              </a:rPr>
              <a:t>slist</a:t>
            </a:r>
            <a:r>
              <a:rPr lang="en-US" altLang="zh-CN" dirty="0">
                <a:solidFill>
                  <a:srgbClr val="000000"/>
                </a:solidFill>
                <a:latin typeface="等线" panose="02010600030101010101" pitchFamily="2" charset="-122"/>
                <a:cs typeface="Times New Roman" panose="02020603050405020304" pitchFamily="18" charset="0"/>
              </a:rPr>
              <a:t>=[]</a:t>
            </a:r>
            <a:br>
              <a:rPr lang="en-US" altLang="zh-CN" dirty="0">
                <a:solidFill>
                  <a:srgbClr val="000000"/>
                </a:solidFill>
                <a:latin typeface="等线" panose="02010600030101010101" pitchFamily="2" charset="-122"/>
                <a:cs typeface="Times New Roman" panose="02020603050405020304" pitchFamily="18" charset="0"/>
              </a:rPr>
            </a:br>
            <a:r>
              <a:rPr lang="en-US" altLang="zh-CN" dirty="0" err="1">
                <a:solidFill>
                  <a:srgbClr val="000000"/>
                </a:solidFill>
                <a:latin typeface="等线" panose="02010600030101010101" pitchFamily="2" charset="-122"/>
                <a:cs typeface="Times New Roman" panose="02020603050405020304" pitchFamily="18" charset="0"/>
              </a:rPr>
              <a:t>snum</a:t>
            </a:r>
            <a:r>
              <a:rPr lang="en-US" altLang="zh-CN" dirty="0">
                <a:solidFill>
                  <a:srgbClr val="000000"/>
                </a:solidFill>
                <a:latin typeface="等线" panose="02010600030101010101" pitchFamily="2" charset="-122"/>
                <a:cs typeface="Times New Roman" panose="02020603050405020304" pitchFamily="18" charset="0"/>
              </a:rPr>
              <a:t>=[]</a:t>
            </a:r>
            <a:br>
              <a:rPr lang="en-US" altLang="zh-CN" dirty="0">
                <a:solidFill>
                  <a:srgbClr val="000000"/>
                </a:solidFill>
                <a:latin typeface="等线" panose="02010600030101010101" pitchFamily="2" charset="-122"/>
                <a:cs typeface="Times New Roman" panose="02020603050405020304" pitchFamily="18" charset="0"/>
              </a:rPr>
            </a:br>
            <a:r>
              <a:rPr lang="en-US" altLang="zh-CN" dirty="0" err="1">
                <a:solidFill>
                  <a:srgbClr val="000000"/>
                </a:solidFill>
                <a:latin typeface="等线" panose="02010600030101010101" pitchFamily="2" charset="-122"/>
                <a:cs typeface="Times New Roman" panose="02020603050405020304" pitchFamily="18" charset="0"/>
              </a:rPr>
              <a:t>sjg</a:t>
            </a:r>
            <a:r>
              <a:rPr lang="en-US" altLang="zh-CN" dirty="0">
                <a:solidFill>
                  <a:srgbClr val="000000"/>
                </a:solidFill>
                <a:latin typeface="等线" panose="02010600030101010101" pitchFamily="2" charset="-122"/>
                <a:cs typeface="Times New Roman" panose="02020603050405020304" pitchFamily="18" charset="0"/>
              </a:rPr>
              <a:t>=[]</a:t>
            </a:r>
            <a:br>
              <a:rPr lang="en-US" altLang="zh-CN" dirty="0">
                <a:solidFill>
                  <a:srgbClr val="000000"/>
                </a:solidFill>
                <a:latin typeface="等线" panose="02010600030101010101" pitchFamily="2" charset="-122"/>
                <a:cs typeface="Times New Roman" panose="02020603050405020304" pitchFamily="18" charset="0"/>
              </a:rPr>
            </a:br>
            <a:r>
              <a:rPr lang="en-US" altLang="zh-CN" b="1" dirty="0">
                <a:solidFill>
                  <a:srgbClr val="000080"/>
                </a:solidFill>
                <a:latin typeface="等线" panose="02010600030101010101" pitchFamily="2" charset="-122"/>
                <a:cs typeface="Times New Roman" panose="02020603050405020304" pitchFamily="18" charset="0"/>
              </a:rPr>
              <a:t>while </a:t>
            </a:r>
            <a:r>
              <a:rPr lang="en-US" altLang="zh-CN" dirty="0" err="1">
                <a:solidFill>
                  <a:srgbClr val="000000"/>
                </a:solidFill>
                <a:latin typeface="等线" panose="02010600030101010101" pitchFamily="2" charset="-122"/>
                <a:cs typeface="Times New Roman" panose="02020603050405020304" pitchFamily="18" charset="0"/>
              </a:rPr>
              <a:t>i</a:t>
            </a:r>
            <a:r>
              <a:rPr lang="en-US" altLang="zh-CN" dirty="0">
                <a:solidFill>
                  <a:srgbClr val="000000"/>
                </a:solidFill>
                <a:latin typeface="等线" panose="02010600030101010101" pitchFamily="2" charset="-122"/>
                <a:cs typeface="Times New Roman" panose="02020603050405020304" pitchFamily="18" charset="0"/>
              </a:rPr>
              <a:t>&lt;</a:t>
            </a:r>
            <a:r>
              <a:rPr lang="en-US" altLang="zh-CN" dirty="0" err="1">
                <a:solidFill>
                  <a:srgbClr val="000080"/>
                </a:solidFill>
                <a:latin typeface="等线" panose="02010600030101010101" pitchFamily="2" charset="-122"/>
                <a:cs typeface="Times New Roman" panose="02020603050405020304" pitchFamily="18" charset="0"/>
              </a:rPr>
              <a:t>len</a:t>
            </a:r>
            <a:r>
              <a:rPr lang="en-US" altLang="zh-CN" dirty="0">
                <a:solidFill>
                  <a:srgbClr val="000000"/>
                </a:solidFill>
                <a:latin typeface="等线" panose="02010600030101010101" pitchFamily="2" charset="-122"/>
                <a:cs typeface="Times New Roman" panose="02020603050405020304" pitchFamily="18" charset="0"/>
              </a:rPr>
              <a:t>(a)-</a:t>
            </a:r>
            <a:r>
              <a:rPr lang="en-US" altLang="zh-CN" dirty="0">
                <a:solidFill>
                  <a:srgbClr val="0000FF"/>
                </a:solidFill>
                <a:latin typeface="等线" panose="02010600030101010101" pitchFamily="2" charset="-122"/>
                <a:cs typeface="Times New Roman" panose="02020603050405020304" pitchFamily="18" charset="0"/>
              </a:rPr>
              <a:t>4</a:t>
            </a:r>
            <a:r>
              <a:rPr lang="en-US" altLang="zh-CN" dirty="0">
                <a:solidFill>
                  <a:srgbClr val="000000"/>
                </a:solidFill>
                <a:latin typeface="等线" panose="02010600030101010101" pitchFamily="2" charset="-122"/>
                <a:cs typeface="Times New Roman" panose="02020603050405020304" pitchFamily="18" charset="0"/>
              </a:rPr>
              <a:t>:</a:t>
            </a:r>
            <a:br>
              <a:rPr lang="en-US" altLang="zh-CN" dirty="0">
                <a:solidFill>
                  <a:srgbClr val="000000"/>
                </a:solidFill>
                <a:latin typeface="等线" panose="02010600030101010101" pitchFamily="2" charset="-122"/>
                <a:cs typeface="Times New Roman" panose="02020603050405020304" pitchFamily="18" charset="0"/>
              </a:rPr>
            </a:br>
            <a:r>
              <a:rPr lang="en-US" altLang="zh-CN" dirty="0">
                <a:solidFill>
                  <a:srgbClr val="000000"/>
                </a:solidFill>
                <a:latin typeface="等线" panose="02010600030101010101" pitchFamily="2" charset="-122"/>
                <a:cs typeface="Times New Roman" panose="02020603050405020304" pitchFamily="18" charset="0"/>
              </a:rPr>
              <a:t>    s=a[</a:t>
            </a:r>
            <a:r>
              <a:rPr lang="en-US" altLang="zh-CN" dirty="0" err="1">
                <a:solidFill>
                  <a:srgbClr val="000000"/>
                </a:solidFill>
                <a:latin typeface="等线" panose="02010600030101010101" pitchFamily="2" charset="-122"/>
                <a:cs typeface="Times New Roman" panose="02020603050405020304" pitchFamily="18" charset="0"/>
              </a:rPr>
              <a:t>i</a:t>
            </a:r>
            <a:r>
              <a:rPr lang="en-US" altLang="zh-CN" dirty="0">
                <a:solidFill>
                  <a:srgbClr val="000000"/>
                </a:solidFill>
                <a:latin typeface="等线" panose="02010600030101010101" pitchFamily="2" charset="-122"/>
                <a:cs typeface="Times New Roman" panose="02020603050405020304" pitchFamily="18" charset="0"/>
              </a:rPr>
              <a:t>]+a[i+</a:t>
            </a:r>
            <a:r>
              <a:rPr lang="en-US" altLang="zh-CN" dirty="0">
                <a:solidFill>
                  <a:srgbClr val="0000FF"/>
                </a:solidFill>
                <a:latin typeface="等线" panose="02010600030101010101" pitchFamily="2" charset="-122"/>
                <a:cs typeface="Times New Roman" panose="02020603050405020304" pitchFamily="18" charset="0"/>
              </a:rPr>
              <a:t>1</a:t>
            </a:r>
            <a:r>
              <a:rPr lang="en-US" altLang="zh-CN" dirty="0">
                <a:solidFill>
                  <a:srgbClr val="000000"/>
                </a:solidFill>
                <a:latin typeface="等线" panose="02010600030101010101" pitchFamily="2" charset="-122"/>
                <a:cs typeface="Times New Roman" panose="02020603050405020304" pitchFamily="18" charset="0"/>
              </a:rPr>
              <a:t>]+a[i+</a:t>
            </a:r>
            <a:r>
              <a:rPr lang="en-US" altLang="zh-CN" dirty="0">
                <a:solidFill>
                  <a:srgbClr val="0000FF"/>
                </a:solidFill>
                <a:latin typeface="等线" panose="02010600030101010101" pitchFamily="2" charset="-122"/>
                <a:cs typeface="Times New Roman" panose="02020603050405020304" pitchFamily="18" charset="0"/>
              </a:rPr>
              <a:t>2</a:t>
            </a:r>
            <a:r>
              <a:rPr lang="en-US" altLang="zh-CN" dirty="0">
                <a:solidFill>
                  <a:srgbClr val="000000"/>
                </a:solidFill>
                <a:latin typeface="等线" panose="02010600030101010101" pitchFamily="2" charset="-122"/>
                <a:cs typeface="Times New Roman" panose="02020603050405020304" pitchFamily="18" charset="0"/>
              </a:rPr>
              <a:t>]</a:t>
            </a:r>
            <a:br>
              <a:rPr lang="en-US" altLang="zh-CN" dirty="0">
                <a:solidFill>
                  <a:srgbClr val="000000"/>
                </a:solidFill>
                <a:latin typeface="等线" panose="02010600030101010101" pitchFamily="2" charset="-122"/>
                <a:cs typeface="Times New Roman" panose="02020603050405020304" pitchFamily="18" charset="0"/>
              </a:rPr>
            </a:br>
            <a:r>
              <a:rPr lang="en-US" altLang="zh-CN" dirty="0">
                <a:solidFill>
                  <a:srgbClr val="000000"/>
                </a:solidFill>
                <a:latin typeface="等线" panose="02010600030101010101" pitchFamily="2" charset="-122"/>
                <a:cs typeface="Times New Roman" panose="02020603050405020304" pitchFamily="18" charset="0"/>
              </a:rPr>
              <a:t>    </a:t>
            </a:r>
            <a:r>
              <a:rPr lang="en-US" altLang="zh-CN" b="1" dirty="0">
                <a:solidFill>
                  <a:srgbClr val="000080"/>
                </a:solidFill>
                <a:latin typeface="等线" panose="02010600030101010101" pitchFamily="2" charset="-122"/>
                <a:cs typeface="Times New Roman" panose="02020603050405020304" pitchFamily="18" charset="0"/>
              </a:rPr>
              <a:t>if </a:t>
            </a:r>
            <a:r>
              <a:rPr lang="en-US" altLang="zh-CN" dirty="0">
                <a:solidFill>
                  <a:srgbClr val="000000"/>
                </a:solidFill>
                <a:latin typeface="等线" panose="02010600030101010101" pitchFamily="2" charset="-122"/>
                <a:cs typeface="Times New Roman" panose="02020603050405020304" pitchFamily="18" charset="0"/>
              </a:rPr>
              <a:t>s </a:t>
            </a:r>
            <a:r>
              <a:rPr lang="en-US" altLang="zh-CN" b="1" dirty="0">
                <a:solidFill>
                  <a:srgbClr val="000080"/>
                </a:solidFill>
                <a:latin typeface="等线" panose="02010600030101010101" pitchFamily="2" charset="-122"/>
                <a:cs typeface="Times New Roman" panose="02020603050405020304" pitchFamily="18" charset="0"/>
              </a:rPr>
              <a:t>not in </a:t>
            </a:r>
            <a:r>
              <a:rPr lang="en-US" altLang="zh-CN" dirty="0" err="1">
                <a:solidFill>
                  <a:srgbClr val="000000"/>
                </a:solidFill>
                <a:latin typeface="等线" panose="02010600030101010101" pitchFamily="2" charset="-122"/>
                <a:cs typeface="Times New Roman" panose="02020603050405020304" pitchFamily="18" charset="0"/>
              </a:rPr>
              <a:t>slist</a:t>
            </a:r>
            <a:r>
              <a:rPr lang="en-US" altLang="zh-CN" dirty="0">
                <a:solidFill>
                  <a:srgbClr val="000000"/>
                </a:solidFill>
                <a:latin typeface="等线" panose="02010600030101010101" pitchFamily="2" charset="-122"/>
                <a:cs typeface="Times New Roman" panose="02020603050405020304" pitchFamily="18" charset="0"/>
              </a:rPr>
              <a:t>:</a:t>
            </a:r>
            <a:br>
              <a:rPr lang="en-US" altLang="zh-CN" dirty="0">
                <a:solidFill>
                  <a:srgbClr val="000000"/>
                </a:solidFill>
                <a:latin typeface="等线" panose="02010600030101010101" pitchFamily="2" charset="-122"/>
                <a:cs typeface="Times New Roman" panose="02020603050405020304" pitchFamily="18" charset="0"/>
              </a:rPr>
            </a:br>
            <a:r>
              <a:rPr lang="en-US" altLang="zh-CN" dirty="0">
                <a:solidFill>
                  <a:srgbClr val="000000"/>
                </a:solidFill>
                <a:latin typeface="等线" panose="02010600030101010101" pitchFamily="2" charset="-122"/>
                <a:cs typeface="Times New Roman" panose="02020603050405020304" pitchFamily="18" charset="0"/>
              </a:rPr>
              <a:t>        </a:t>
            </a:r>
            <a:r>
              <a:rPr lang="en-US" altLang="zh-CN" dirty="0" err="1">
                <a:solidFill>
                  <a:srgbClr val="000000"/>
                </a:solidFill>
                <a:latin typeface="等线" panose="02010600030101010101" pitchFamily="2" charset="-122"/>
                <a:cs typeface="Times New Roman" panose="02020603050405020304" pitchFamily="18" charset="0"/>
              </a:rPr>
              <a:t>slist.append</a:t>
            </a:r>
            <a:r>
              <a:rPr lang="en-US" altLang="zh-CN" dirty="0">
                <a:solidFill>
                  <a:srgbClr val="000000"/>
                </a:solidFill>
                <a:latin typeface="等线" panose="02010600030101010101" pitchFamily="2" charset="-122"/>
                <a:cs typeface="Times New Roman" panose="02020603050405020304" pitchFamily="18" charset="0"/>
              </a:rPr>
              <a:t>(s)</a:t>
            </a:r>
            <a:br>
              <a:rPr lang="en-US" altLang="zh-CN" dirty="0">
                <a:solidFill>
                  <a:srgbClr val="000000"/>
                </a:solidFill>
                <a:latin typeface="等线" panose="02010600030101010101" pitchFamily="2" charset="-122"/>
                <a:cs typeface="Times New Roman" panose="02020603050405020304" pitchFamily="18" charset="0"/>
              </a:rPr>
            </a:br>
            <a:r>
              <a:rPr lang="en-US" altLang="zh-CN" dirty="0">
                <a:solidFill>
                  <a:srgbClr val="000000"/>
                </a:solidFill>
                <a:latin typeface="等线" panose="02010600030101010101" pitchFamily="2" charset="-122"/>
                <a:cs typeface="Times New Roman" panose="02020603050405020304" pitchFamily="18" charset="0"/>
              </a:rPr>
              <a:t>        </a:t>
            </a:r>
            <a:r>
              <a:rPr lang="en-US" altLang="zh-CN" dirty="0" err="1">
                <a:solidFill>
                  <a:srgbClr val="000000"/>
                </a:solidFill>
                <a:latin typeface="等线" panose="02010600030101010101" pitchFamily="2" charset="-122"/>
                <a:cs typeface="Times New Roman" panose="02020603050405020304" pitchFamily="18" charset="0"/>
              </a:rPr>
              <a:t>snum.append</a:t>
            </a:r>
            <a:r>
              <a:rPr lang="en-US" altLang="zh-CN" dirty="0">
                <a:solidFill>
                  <a:srgbClr val="000000"/>
                </a:solidFill>
                <a:latin typeface="等线" panose="02010600030101010101" pitchFamily="2" charset="-122"/>
                <a:cs typeface="Times New Roman" panose="02020603050405020304" pitchFamily="18" charset="0"/>
              </a:rPr>
              <a:t>(</a:t>
            </a:r>
            <a:r>
              <a:rPr lang="en-US" altLang="zh-CN" dirty="0">
                <a:solidFill>
                  <a:srgbClr val="0000FF"/>
                </a:solidFill>
                <a:latin typeface="等线" panose="02010600030101010101" pitchFamily="2" charset="-122"/>
                <a:cs typeface="Times New Roman" panose="02020603050405020304" pitchFamily="18" charset="0"/>
              </a:rPr>
              <a:t>1</a:t>
            </a:r>
            <a:r>
              <a:rPr lang="en-US" altLang="zh-CN" dirty="0">
                <a:solidFill>
                  <a:srgbClr val="000000"/>
                </a:solidFill>
                <a:latin typeface="等线" panose="02010600030101010101" pitchFamily="2" charset="-122"/>
                <a:cs typeface="Times New Roman" panose="02020603050405020304" pitchFamily="18" charset="0"/>
              </a:rPr>
              <a:t>)</a:t>
            </a:r>
            <a:br>
              <a:rPr lang="en-US" altLang="zh-CN" dirty="0">
                <a:solidFill>
                  <a:srgbClr val="000000"/>
                </a:solidFill>
                <a:latin typeface="等线" panose="02010600030101010101" pitchFamily="2" charset="-122"/>
                <a:cs typeface="Times New Roman" panose="02020603050405020304" pitchFamily="18" charset="0"/>
              </a:rPr>
            </a:br>
            <a:r>
              <a:rPr lang="en-US" altLang="zh-CN" dirty="0">
                <a:solidFill>
                  <a:srgbClr val="000000"/>
                </a:solidFill>
                <a:latin typeface="等线" panose="02010600030101010101" pitchFamily="2" charset="-122"/>
                <a:cs typeface="Times New Roman" panose="02020603050405020304" pitchFamily="18" charset="0"/>
              </a:rPr>
              <a:t>        </a:t>
            </a:r>
            <a:r>
              <a:rPr lang="en-US" altLang="zh-CN" dirty="0" err="1">
                <a:solidFill>
                  <a:srgbClr val="000000"/>
                </a:solidFill>
                <a:latin typeface="等线" panose="02010600030101010101" pitchFamily="2" charset="-122"/>
                <a:cs typeface="Times New Roman" panose="02020603050405020304" pitchFamily="18" charset="0"/>
              </a:rPr>
              <a:t>sjg.append</a:t>
            </a:r>
            <a:r>
              <a:rPr lang="en-US" altLang="zh-CN" dirty="0">
                <a:solidFill>
                  <a:srgbClr val="000000"/>
                </a:solidFill>
                <a:latin typeface="等线" panose="02010600030101010101" pitchFamily="2" charset="-122"/>
                <a:cs typeface="Times New Roman" panose="02020603050405020304" pitchFamily="18" charset="0"/>
              </a:rPr>
              <a:t>(</a:t>
            </a:r>
            <a:r>
              <a:rPr lang="en-US" altLang="zh-CN" dirty="0" err="1">
                <a:solidFill>
                  <a:srgbClr val="000000"/>
                </a:solidFill>
                <a:latin typeface="等线" panose="02010600030101010101" pitchFamily="2" charset="-122"/>
                <a:cs typeface="Times New Roman" panose="02020603050405020304" pitchFamily="18" charset="0"/>
              </a:rPr>
              <a:t>i</a:t>
            </a:r>
            <a:r>
              <a:rPr lang="en-US" altLang="zh-CN" dirty="0">
                <a:solidFill>
                  <a:srgbClr val="000000"/>
                </a:solidFill>
                <a:latin typeface="等线" panose="02010600030101010101" pitchFamily="2" charset="-122"/>
                <a:cs typeface="Times New Roman" panose="02020603050405020304" pitchFamily="18" charset="0"/>
              </a:rPr>
              <a:t>)</a:t>
            </a:r>
            <a:br>
              <a:rPr lang="en-US" altLang="zh-CN" dirty="0">
                <a:solidFill>
                  <a:srgbClr val="000000"/>
                </a:solidFill>
                <a:latin typeface="等线" panose="02010600030101010101" pitchFamily="2" charset="-122"/>
                <a:cs typeface="Times New Roman" panose="02020603050405020304" pitchFamily="18" charset="0"/>
              </a:rPr>
            </a:br>
            <a:r>
              <a:rPr lang="en-US" altLang="zh-CN" dirty="0">
                <a:solidFill>
                  <a:srgbClr val="000000"/>
                </a:solidFill>
                <a:latin typeface="等线" panose="02010600030101010101" pitchFamily="2" charset="-122"/>
                <a:cs typeface="Times New Roman" panose="02020603050405020304" pitchFamily="18" charset="0"/>
              </a:rPr>
              <a:t>    </a:t>
            </a:r>
            <a:r>
              <a:rPr lang="en-US" altLang="zh-CN" b="1" dirty="0">
                <a:solidFill>
                  <a:srgbClr val="000080"/>
                </a:solidFill>
                <a:latin typeface="等线" panose="02010600030101010101" pitchFamily="2" charset="-122"/>
                <a:cs typeface="Times New Roman" panose="02020603050405020304" pitchFamily="18" charset="0"/>
              </a:rPr>
              <a:t>else</a:t>
            </a:r>
            <a:r>
              <a:rPr lang="en-US" altLang="zh-CN" dirty="0">
                <a:solidFill>
                  <a:srgbClr val="000000"/>
                </a:solidFill>
                <a:latin typeface="等线" panose="02010600030101010101" pitchFamily="2" charset="-122"/>
                <a:cs typeface="Times New Roman" panose="02020603050405020304" pitchFamily="18" charset="0"/>
              </a:rPr>
              <a:t>:</a:t>
            </a:r>
            <a:br>
              <a:rPr lang="en-US" altLang="zh-CN" dirty="0">
                <a:solidFill>
                  <a:srgbClr val="000000"/>
                </a:solidFill>
                <a:latin typeface="等线" panose="02010600030101010101" pitchFamily="2" charset="-122"/>
                <a:cs typeface="Times New Roman" panose="02020603050405020304" pitchFamily="18" charset="0"/>
              </a:rPr>
            </a:br>
            <a:r>
              <a:rPr lang="en-US" altLang="zh-CN" dirty="0">
                <a:solidFill>
                  <a:srgbClr val="000000"/>
                </a:solidFill>
                <a:latin typeface="等线" panose="02010600030101010101" pitchFamily="2" charset="-122"/>
                <a:cs typeface="Times New Roman" panose="02020603050405020304" pitchFamily="18" charset="0"/>
              </a:rPr>
              <a:t>        </a:t>
            </a:r>
            <a:r>
              <a:rPr lang="en-US" altLang="zh-CN" dirty="0" err="1">
                <a:solidFill>
                  <a:srgbClr val="000000"/>
                </a:solidFill>
                <a:latin typeface="等线" panose="02010600030101010101" pitchFamily="2" charset="-122"/>
                <a:cs typeface="Times New Roman" panose="02020603050405020304" pitchFamily="18" charset="0"/>
              </a:rPr>
              <a:t>snum</a:t>
            </a:r>
            <a:r>
              <a:rPr lang="en-US" altLang="zh-CN" dirty="0">
                <a:solidFill>
                  <a:srgbClr val="000000"/>
                </a:solidFill>
                <a:latin typeface="等线" panose="02010600030101010101" pitchFamily="2" charset="-122"/>
                <a:cs typeface="Times New Roman" panose="02020603050405020304" pitchFamily="18" charset="0"/>
              </a:rPr>
              <a:t>[</a:t>
            </a:r>
            <a:r>
              <a:rPr lang="en-US" altLang="zh-CN" dirty="0" err="1">
                <a:solidFill>
                  <a:srgbClr val="000000"/>
                </a:solidFill>
                <a:latin typeface="等线" panose="02010600030101010101" pitchFamily="2" charset="-122"/>
                <a:cs typeface="Times New Roman" panose="02020603050405020304" pitchFamily="18" charset="0"/>
              </a:rPr>
              <a:t>slist.index</a:t>
            </a:r>
            <a:r>
              <a:rPr lang="en-US" altLang="zh-CN" dirty="0">
                <a:solidFill>
                  <a:srgbClr val="000000"/>
                </a:solidFill>
                <a:latin typeface="等线" panose="02010600030101010101" pitchFamily="2" charset="-122"/>
                <a:cs typeface="Times New Roman" panose="02020603050405020304" pitchFamily="18" charset="0"/>
              </a:rPr>
              <a:t>(s)]+=</a:t>
            </a:r>
            <a:r>
              <a:rPr lang="en-US" altLang="zh-CN" dirty="0">
                <a:solidFill>
                  <a:srgbClr val="0000FF"/>
                </a:solidFill>
                <a:latin typeface="等线" panose="02010600030101010101" pitchFamily="2" charset="-122"/>
                <a:cs typeface="Times New Roman" panose="02020603050405020304" pitchFamily="18" charset="0"/>
              </a:rPr>
              <a:t>1</a:t>
            </a:r>
            <a:br>
              <a:rPr lang="en-US" altLang="zh-CN" dirty="0">
                <a:solidFill>
                  <a:srgbClr val="0000FF"/>
                </a:solidFill>
                <a:latin typeface="等线" panose="02010600030101010101" pitchFamily="2" charset="-122"/>
                <a:cs typeface="Times New Roman" panose="02020603050405020304" pitchFamily="18" charset="0"/>
              </a:rPr>
            </a:br>
            <a:r>
              <a:rPr lang="en-US" altLang="zh-CN" dirty="0">
                <a:solidFill>
                  <a:srgbClr val="0000FF"/>
                </a:solidFill>
                <a:latin typeface="等线" panose="02010600030101010101" pitchFamily="2" charset="-122"/>
                <a:cs typeface="Times New Roman" panose="02020603050405020304" pitchFamily="18" charset="0"/>
              </a:rPr>
              <a:t>        </a:t>
            </a:r>
            <a:r>
              <a:rPr lang="en-US" altLang="zh-CN" dirty="0" err="1">
                <a:solidFill>
                  <a:srgbClr val="000000"/>
                </a:solidFill>
                <a:latin typeface="等线" panose="02010600030101010101" pitchFamily="2" charset="-122"/>
                <a:cs typeface="Times New Roman" panose="02020603050405020304" pitchFamily="18" charset="0"/>
              </a:rPr>
              <a:t>sjg</a:t>
            </a:r>
            <a:r>
              <a:rPr lang="en-US" altLang="zh-CN" dirty="0">
                <a:solidFill>
                  <a:srgbClr val="000000"/>
                </a:solidFill>
                <a:latin typeface="等线" panose="02010600030101010101" pitchFamily="2" charset="-122"/>
                <a:cs typeface="Times New Roman" panose="02020603050405020304" pitchFamily="18" charset="0"/>
              </a:rPr>
              <a:t>[</a:t>
            </a:r>
            <a:r>
              <a:rPr lang="en-US" altLang="zh-CN" dirty="0" err="1">
                <a:solidFill>
                  <a:srgbClr val="000000"/>
                </a:solidFill>
                <a:latin typeface="等线" panose="02010600030101010101" pitchFamily="2" charset="-122"/>
                <a:cs typeface="Times New Roman" panose="02020603050405020304" pitchFamily="18" charset="0"/>
              </a:rPr>
              <a:t>slist.index</a:t>
            </a:r>
            <a:r>
              <a:rPr lang="en-US" altLang="zh-CN" dirty="0">
                <a:solidFill>
                  <a:srgbClr val="000000"/>
                </a:solidFill>
                <a:latin typeface="等线" panose="02010600030101010101" pitchFamily="2" charset="-122"/>
                <a:cs typeface="Times New Roman" panose="02020603050405020304" pitchFamily="18" charset="0"/>
              </a:rPr>
              <a:t>(s)]=</a:t>
            </a:r>
            <a:r>
              <a:rPr lang="en-US" altLang="zh-CN" dirty="0" err="1">
                <a:solidFill>
                  <a:srgbClr val="000000"/>
                </a:solidFill>
                <a:latin typeface="等线" panose="02010600030101010101" pitchFamily="2" charset="-122"/>
                <a:cs typeface="Times New Roman" panose="02020603050405020304" pitchFamily="18" charset="0"/>
              </a:rPr>
              <a:t>i-sjg</a:t>
            </a:r>
            <a:r>
              <a:rPr lang="en-US" altLang="zh-CN" dirty="0">
                <a:solidFill>
                  <a:srgbClr val="000000"/>
                </a:solidFill>
                <a:latin typeface="等线" panose="02010600030101010101" pitchFamily="2" charset="-122"/>
                <a:cs typeface="Times New Roman" panose="02020603050405020304" pitchFamily="18" charset="0"/>
              </a:rPr>
              <a:t>[</a:t>
            </a:r>
            <a:r>
              <a:rPr lang="en-US" altLang="zh-CN" dirty="0" err="1">
                <a:solidFill>
                  <a:srgbClr val="000000"/>
                </a:solidFill>
                <a:latin typeface="等线" panose="02010600030101010101" pitchFamily="2" charset="-122"/>
                <a:cs typeface="Times New Roman" panose="02020603050405020304" pitchFamily="18" charset="0"/>
              </a:rPr>
              <a:t>slist.index</a:t>
            </a:r>
            <a:r>
              <a:rPr lang="en-US" altLang="zh-CN" dirty="0">
                <a:solidFill>
                  <a:srgbClr val="000000"/>
                </a:solidFill>
                <a:latin typeface="等线" panose="02010600030101010101" pitchFamily="2" charset="-122"/>
                <a:cs typeface="Times New Roman" panose="02020603050405020304" pitchFamily="18" charset="0"/>
              </a:rPr>
              <a:t>(s)]</a:t>
            </a:r>
            <a:br>
              <a:rPr lang="en-US" altLang="zh-CN" dirty="0">
                <a:solidFill>
                  <a:srgbClr val="000000"/>
                </a:solidFill>
                <a:latin typeface="等线" panose="02010600030101010101" pitchFamily="2" charset="-122"/>
                <a:cs typeface="Times New Roman" panose="02020603050405020304" pitchFamily="18" charset="0"/>
              </a:rPr>
            </a:br>
            <a:r>
              <a:rPr lang="en-US" altLang="zh-CN" dirty="0">
                <a:solidFill>
                  <a:srgbClr val="000000"/>
                </a:solidFill>
                <a:latin typeface="等线" panose="02010600030101010101" pitchFamily="2" charset="-122"/>
                <a:cs typeface="Times New Roman" panose="02020603050405020304" pitchFamily="18" charset="0"/>
              </a:rPr>
              <a:t>    </a:t>
            </a:r>
            <a:r>
              <a:rPr lang="en-US" altLang="zh-CN" dirty="0" err="1">
                <a:solidFill>
                  <a:srgbClr val="000000"/>
                </a:solidFill>
                <a:latin typeface="等线" panose="02010600030101010101" pitchFamily="2" charset="-122"/>
                <a:cs typeface="Times New Roman" panose="02020603050405020304" pitchFamily="18" charset="0"/>
              </a:rPr>
              <a:t>i</a:t>
            </a:r>
            <a:r>
              <a:rPr lang="en-US" altLang="zh-CN" dirty="0">
                <a:solidFill>
                  <a:srgbClr val="000000"/>
                </a:solidFill>
                <a:latin typeface="等线" panose="02010600030101010101" pitchFamily="2" charset="-122"/>
                <a:cs typeface="Times New Roman" panose="02020603050405020304" pitchFamily="18" charset="0"/>
              </a:rPr>
              <a:t>+=</a:t>
            </a:r>
            <a:r>
              <a:rPr lang="en-US" altLang="zh-CN" dirty="0">
                <a:solidFill>
                  <a:srgbClr val="0000FF"/>
                </a:solidFill>
                <a:latin typeface="等线" panose="02010600030101010101" pitchFamily="2" charset="-122"/>
                <a:cs typeface="Times New Roman" panose="02020603050405020304" pitchFamily="18" charset="0"/>
              </a:rPr>
              <a:t>1</a:t>
            </a:r>
            <a:br>
              <a:rPr lang="en-US" altLang="zh-CN" dirty="0">
                <a:solidFill>
                  <a:srgbClr val="0000FF"/>
                </a:solidFill>
                <a:latin typeface="等线" panose="02010600030101010101" pitchFamily="2" charset="-122"/>
                <a:cs typeface="Times New Roman" panose="02020603050405020304" pitchFamily="18" charset="0"/>
              </a:rPr>
            </a:br>
            <a:br>
              <a:rPr lang="en-US" altLang="zh-CN" dirty="0">
                <a:solidFill>
                  <a:srgbClr val="0000FF"/>
                </a:solidFill>
                <a:latin typeface="等线" panose="02010600030101010101" pitchFamily="2" charset="-122"/>
                <a:cs typeface="Times New Roman" panose="02020603050405020304" pitchFamily="18" charset="0"/>
              </a:rPr>
            </a:br>
            <a:br>
              <a:rPr lang="en-US" altLang="zh-CN" dirty="0">
                <a:solidFill>
                  <a:srgbClr val="0000FF"/>
                </a:solidFill>
                <a:latin typeface="等线" panose="02010600030101010101" pitchFamily="2" charset="-122"/>
                <a:cs typeface="Times New Roman" panose="02020603050405020304" pitchFamily="18" charset="0"/>
              </a:rPr>
            </a:br>
            <a:r>
              <a:rPr lang="en-US" altLang="zh-CN" b="1" dirty="0">
                <a:solidFill>
                  <a:srgbClr val="000080"/>
                </a:solidFill>
                <a:latin typeface="等线" panose="02010600030101010101" pitchFamily="2" charset="-122"/>
                <a:cs typeface="Times New Roman" panose="02020603050405020304" pitchFamily="18" charset="0"/>
              </a:rPr>
              <a:t>for </a:t>
            </a:r>
            <a:r>
              <a:rPr lang="en-US" altLang="zh-CN" dirty="0" err="1">
                <a:solidFill>
                  <a:srgbClr val="000000"/>
                </a:solidFill>
                <a:latin typeface="等线" panose="02010600030101010101" pitchFamily="2" charset="-122"/>
                <a:cs typeface="Times New Roman" panose="02020603050405020304" pitchFamily="18" charset="0"/>
              </a:rPr>
              <a:t>i</a:t>
            </a:r>
            <a:r>
              <a:rPr lang="en-US" altLang="zh-CN" dirty="0">
                <a:solidFill>
                  <a:srgbClr val="000000"/>
                </a:solidFill>
                <a:latin typeface="等线" panose="02010600030101010101" pitchFamily="2" charset="-122"/>
                <a:cs typeface="Times New Roman" panose="02020603050405020304" pitchFamily="18" charset="0"/>
              </a:rPr>
              <a:t> </a:t>
            </a:r>
            <a:r>
              <a:rPr lang="en-US" altLang="zh-CN" b="1" dirty="0">
                <a:solidFill>
                  <a:srgbClr val="000080"/>
                </a:solidFill>
                <a:latin typeface="等线" panose="02010600030101010101" pitchFamily="2" charset="-122"/>
                <a:cs typeface="Times New Roman" panose="02020603050405020304" pitchFamily="18" charset="0"/>
              </a:rPr>
              <a:t>in </a:t>
            </a:r>
            <a:r>
              <a:rPr lang="en-US" altLang="zh-CN" dirty="0">
                <a:solidFill>
                  <a:srgbClr val="000080"/>
                </a:solidFill>
                <a:latin typeface="等线" panose="02010600030101010101" pitchFamily="2" charset="-122"/>
                <a:cs typeface="Times New Roman" panose="02020603050405020304" pitchFamily="18" charset="0"/>
              </a:rPr>
              <a:t>range</a:t>
            </a:r>
            <a:r>
              <a:rPr lang="en-US" altLang="zh-CN" dirty="0">
                <a:solidFill>
                  <a:srgbClr val="000000"/>
                </a:solidFill>
                <a:latin typeface="等线" panose="02010600030101010101" pitchFamily="2" charset="-122"/>
                <a:cs typeface="Times New Roman" panose="02020603050405020304" pitchFamily="18" charset="0"/>
              </a:rPr>
              <a:t>(</a:t>
            </a:r>
            <a:r>
              <a:rPr lang="en-US" altLang="zh-CN" dirty="0" err="1">
                <a:solidFill>
                  <a:srgbClr val="000080"/>
                </a:solidFill>
                <a:latin typeface="等线" panose="02010600030101010101" pitchFamily="2" charset="-122"/>
                <a:cs typeface="Times New Roman" panose="02020603050405020304" pitchFamily="18" charset="0"/>
              </a:rPr>
              <a:t>len</a:t>
            </a:r>
            <a:r>
              <a:rPr lang="en-US" altLang="zh-CN" dirty="0">
                <a:solidFill>
                  <a:srgbClr val="000000"/>
                </a:solidFill>
                <a:latin typeface="等线" panose="02010600030101010101" pitchFamily="2" charset="-122"/>
                <a:cs typeface="Times New Roman" panose="02020603050405020304" pitchFamily="18" charset="0"/>
              </a:rPr>
              <a:t>(</a:t>
            </a:r>
            <a:r>
              <a:rPr lang="en-US" altLang="zh-CN" dirty="0" err="1">
                <a:solidFill>
                  <a:srgbClr val="000000"/>
                </a:solidFill>
                <a:latin typeface="等线" panose="02010600030101010101" pitchFamily="2" charset="-122"/>
                <a:cs typeface="Times New Roman" panose="02020603050405020304" pitchFamily="18" charset="0"/>
              </a:rPr>
              <a:t>snum</a:t>
            </a:r>
            <a:r>
              <a:rPr lang="en-US" altLang="zh-CN" dirty="0">
                <a:solidFill>
                  <a:srgbClr val="000000"/>
                </a:solidFill>
                <a:latin typeface="等线" panose="02010600030101010101" pitchFamily="2" charset="-122"/>
                <a:cs typeface="Times New Roman" panose="02020603050405020304" pitchFamily="18" charset="0"/>
              </a:rPr>
              <a:t>)):</a:t>
            </a:r>
            <a:br>
              <a:rPr lang="en-US" altLang="zh-CN" dirty="0">
                <a:solidFill>
                  <a:srgbClr val="000000"/>
                </a:solidFill>
                <a:latin typeface="等线" panose="02010600030101010101" pitchFamily="2" charset="-122"/>
                <a:cs typeface="Times New Roman" panose="02020603050405020304" pitchFamily="18" charset="0"/>
              </a:rPr>
            </a:br>
            <a:r>
              <a:rPr lang="en-US" altLang="zh-CN" dirty="0">
                <a:solidFill>
                  <a:srgbClr val="000000"/>
                </a:solidFill>
                <a:latin typeface="等线" panose="02010600030101010101" pitchFamily="2" charset="-122"/>
                <a:cs typeface="Times New Roman" panose="02020603050405020304" pitchFamily="18" charset="0"/>
              </a:rPr>
              <a:t>    </a:t>
            </a:r>
            <a:r>
              <a:rPr lang="en-US" altLang="zh-CN" b="1" dirty="0">
                <a:solidFill>
                  <a:srgbClr val="000080"/>
                </a:solidFill>
                <a:latin typeface="等线" panose="02010600030101010101" pitchFamily="2" charset="-122"/>
                <a:cs typeface="Times New Roman" panose="02020603050405020304" pitchFamily="18" charset="0"/>
              </a:rPr>
              <a:t>if </a:t>
            </a:r>
            <a:r>
              <a:rPr lang="en-US" altLang="zh-CN" dirty="0" err="1">
                <a:solidFill>
                  <a:srgbClr val="000000"/>
                </a:solidFill>
                <a:latin typeface="等线" panose="02010600030101010101" pitchFamily="2" charset="-122"/>
                <a:cs typeface="Times New Roman" panose="02020603050405020304" pitchFamily="18" charset="0"/>
              </a:rPr>
              <a:t>snum</a:t>
            </a:r>
            <a:r>
              <a:rPr lang="en-US" altLang="zh-CN" dirty="0">
                <a:solidFill>
                  <a:srgbClr val="000000"/>
                </a:solidFill>
                <a:latin typeface="等线" panose="02010600030101010101" pitchFamily="2" charset="-122"/>
                <a:cs typeface="Times New Roman" panose="02020603050405020304" pitchFamily="18" charset="0"/>
              </a:rPr>
              <a:t>[</a:t>
            </a:r>
            <a:r>
              <a:rPr lang="en-US" altLang="zh-CN" dirty="0" err="1">
                <a:solidFill>
                  <a:srgbClr val="000000"/>
                </a:solidFill>
                <a:latin typeface="等线" panose="02010600030101010101" pitchFamily="2" charset="-122"/>
                <a:cs typeface="Times New Roman" panose="02020603050405020304" pitchFamily="18" charset="0"/>
              </a:rPr>
              <a:t>i</a:t>
            </a:r>
            <a:r>
              <a:rPr lang="en-US" altLang="zh-CN" dirty="0">
                <a:solidFill>
                  <a:srgbClr val="000000"/>
                </a:solidFill>
                <a:latin typeface="等线" panose="02010600030101010101" pitchFamily="2" charset="-122"/>
                <a:cs typeface="Times New Roman" panose="02020603050405020304" pitchFamily="18" charset="0"/>
              </a:rPr>
              <a:t>]&gt;=</a:t>
            </a:r>
            <a:r>
              <a:rPr lang="en-US" altLang="zh-CN" dirty="0">
                <a:solidFill>
                  <a:srgbClr val="0000FF"/>
                </a:solidFill>
                <a:latin typeface="等线" panose="02010600030101010101" pitchFamily="2" charset="-122"/>
                <a:cs typeface="Times New Roman" panose="02020603050405020304" pitchFamily="18" charset="0"/>
              </a:rPr>
              <a:t>2</a:t>
            </a:r>
            <a:r>
              <a:rPr lang="en-US" altLang="zh-CN" dirty="0">
                <a:solidFill>
                  <a:srgbClr val="000000"/>
                </a:solidFill>
                <a:latin typeface="等线" panose="02010600030101010101" pitchFamily="2" charset="-122"/>
                <a:cs typeface="Times New Roman" panose="02020603050405020304" pitchFamily="18" charset="0"/>
              </a:rPr>
              <a:t>:</a:t>
            </a:r>
            <a:br>
              <a:rPr lang="en-US" altLang="zh-CN" dirty="0">
                <a:solidFill>
                  <a:srgbClr val="000000"/>
                </a:solidFill>
                <a:latin typeface="等线" panose="02010600030101010101" pitchFamily="2" charset="-122"/>
                <a:cs typeface="Times New Roman" panose="02020603050405020304" pitchFamily="18" charset="0"/>
              </a:rPr>
            </a:br>
            <a:r>
              <a:rPr lang="en-US" altLang="zh-CN" dirty="0">
                <a:solidFill>
                  <a:srgbClr val="000000"/>
                </a:solidFill>
                <a:latin typeface="等线" panose="02010600030101010101" pitchFamily="2" charset="-122"/>
                <a:cs typeface="Times New Roman" panose="02020603050405020304" pitchFamily="18" charset="0"/>
              </a:rPr>
              <a:t>        </a:t>
            </a:r>
            <a:r>
              <a:rPr lang="en-US" altLang="zh-CN" b="1" dirty="0">
                <a:solidFill>
                  <a:srgbClr val="000080"/>
                </a:solidFill>
                <a:latin typeface="等线" panose="02010600030101010101" pitchFamily="2" charset="-122"/>
                <a:cs typeface="Times New Roman" panose="02020603050405020304" pitchFamily="18" charset="0"/>
              </a:rPr>
              <a:t>print </a:t>
            </a:r>
            <a:r>
              <a:rPr lang="en-US" altLang="zh-CN" dirty="0" err="1">
                <a:solidFill>
                  <a:srgbClr val="000000"/>
                </a:solidFill>
                <a:latin typeface="等线" panose="02010600030101010101" pitchFamily="2" charset="-122"/>
                <a:cs typeface="Times New Roman" panose="02020603050405020304" pitchFamily="18" charset="0"/>
              </a:rPr>
              <a:t>slist</a:t>
            </a:r>
            <a:r>
              <a:rPr lang="en-US" altLang="zh-CN" dirty="0">
                <a:solidFill>
                  <a:srgbClr val="000000"/>
                </a:solidFill>
                <a:latin typeface="等线" panose="02010600030101010101" pitchFamily="2" charset="-122"/>
                <a:cs typeface="Times New Roman" panose="02020603050405020304" pitchFamily="18" charset="0"/>
              </a:rPr>
              <a:t>[</a:t>
            </a:r>
            <a:r>
              <a:rPr lang="en-US" altLang="zh-CN" dirty="0" err="1">
                <a:solidFill>
                  <a:srgbClr val="000000"/>
                </a:solidFill>
                <a:latin typeface="等线" panose="02010600030101010101" pitchFamily="2" charset="-122"/>
                <a:cs typeface="Times New Roman" panose="02020603050405020304" pitchFamily="18" charset="0"/>
              </a:rPr>
              <a:t>i</a:t>
            </a:r>
            <a:r>
              <a:rPr lang="en-US" altLang="zh-CN" dirty="0">
                <a:solidFill>
                  <a:srgbClr val="000000"/>
                </a:solidFill>
                <a:latin typeface="等线" panose="02010600030101010101" pitchFamily="2" charset="-122"/>
                <a:cs typeface="Times New Roman" panose="02020603050405020304" pitchFamily="18" charset="0"/>
              </a:rPr>
              <a:t>],</a:t>
            </a:r>
            <a:r>
              <a:rPr lang="en-US" altLang="zh-CN" dirty="0" err="1">
                <a:solidFill>
                  <a:srgbClr val="000000"/>
                </a:solidFill>
                <a:latin typeface="等线" panose="02010600030101010101" pitchFamily="2" charset="-122"/>
                <a:cs typeface="Times New Roman" panose="02020603050405020304" pitchFamily="18" charset="0"/>
              </a:rPr>
              <a:t>sjg</a:t>
            </a:r>
            <a:r>
              <a:rPr lang="en-US" altLang="zh-CN" dirty="0">
                <a:solidFill>
                  <a:srgbClr val="000000"/>
                </a:solidFill>
                <a:latin typeface="等线" panose="02010600030101010101" pitchFamily="2" charset="-122"/>
                <a:cs typeface="Times New Roman" panose="02020603050405020304" pitchFamily="18" charset="0"/>
              </a:rPr>
              <a:t>[</a:t>
            </a:r>
            <a:r>
              <a:rPr lang="en-US" altLang="zh-CN" dirty="0" err="1">
                <a:solidFill>
                  <a:srgbClr val="000000"/>
                </a:solidFill>
                <a:latin typeface="等线" panose="02010600030101010101" pitchFamily="2" charset="-122"/>
                <a:cs typeface="Times New Roman" panose="02020603050405020304" pitchFamily="18" charset="0"/>
              </a:rPr>
              <a:t>i</a:t>
            </a:r>
            <a:r>
              <a:rPr lang="en-US" altLang="zh-CN" dirty="0">
                <a:solidFill>
                  <a:srgbClr val="000000"/>
                </a:solidFill>
                <a:latin typeface="等线" panose="02010600030101010101" pitchFamily="2" charset="-122"/>
                <a:cs typeface="Times New Roman" panose="02020603050405020304" pitchFamily="18" charset="0"/>
              </a:rPr>
              <a:t>]</a:t>
            </a:r>
            <a:endParaRPr lang="zh-CN" altLang="en-US" dirty="0"/>
          </a:p>
        </p:txBody>
      </p:sp>
      <p:sp>
        <p:nvSpPr>
          <p:cNvPr id="5" name="矩形 4">
            <a:extLst>
              <a:ext uri="{FF2B5EF4-FFF2-40B4-BE49-F238E27FC236}">
                <a16:creationId xmlns:a16="http://schemas.microsoft.com/office/drawing/2014/main" id="{85E46309-1208-413F-9C56-2995592ECD5C}"/>
              </a:ext>
            </a:extLst>
          </p:cNvPr>
          <p:cNvSpPr/>
          <p:nvPr/>
        </p:nvSpPr>
        <p:spPr>
          <a:xfrm>
            <a:off x="5588000" y="1249694"/>
            <a:ext cx="6096000" cy="3785652"/>
          </a:xfrm>
          <a:prstGeom prst="rect">
            <a:avLst/>
          </a:prstGeom>
        </p:spPr>
        <p:txBody>
          <a:bodyPr>
            <a:spAutoFit/>
          </a:bodyPr>
          <a:lstStyle/>
          <a:p>
            <a:pPr algn="just">
              <a:spcAft>
                <a:spcPts val="0"/>
              </a:spcAft>
            </a:pPr>
            <a:r>
              <a:rPr lang="zh-CN" altLang="zh-CN" sz="2400" b="1" kern="100" dirty="0">
                <a:latin typeface="等线" panose="02010600030101010101" pitchFamily="2" charset="-122"/>
                <a:cs typeface="Times New Roman" panose="02020603050405020304" pitchFamily="18" charset="0"/>
              </a:rPr>
              <a:t>结果：</a:t>
            </a:r>
          </a:p>
          <a:p>
            <a:pPr algn="just">
              <a:spcAft>
                <a:spcPts val="0"/>
              </a:spcAft>
            </a:pPr>
            <a:r>
              <a:rPr lang="en-US" altLang="zh-CN" sz="2400" b="1" kern="100" dirty="0">
                <a:latin typeface="等线" panose="02010600030101010101" pitchFamily="2" charset="-122"/>
                <a:cs typeface="Times New Roman" panose="02020603050405020304" pitchFamily="18" charset="0"/>
              </a:rPr>
              <a:t>Tl0 144</a:t>
            </a:r>
            <a:endParaRPr lang="zh-CN" altLang="zh-CN" sz="2400" b="1" kern="100" dirty="0">
              <a:latin typeface="等线" panose="02010600030101010101" pitchFamily="2" charset="-122"/>
              <a:cs typeface="Times New Roman" panose="02020603050405020304" pitchFamily="18" charset="0"/>
            </a:endParaRPr>
          </a:p>
          <a:p>
            <a:pPr algn="just">
              <a:spcAft>
                <a:spcPts val="0"/>
              </a:spcAft>
            </a:pPr>
            <a:r>
              <a:rPr lang="en-US" altLang="zh-CN" sz="2400" b="1" kern="100" dirty="0" err="1">
                <a:latin typeface="等线" panose="02010600030101010101" pitchFamily="2" charset="-122"/>
                <a:cs typeface="Times New Roman" panose="02020603050405020304" pitchFamily="18" charset="0"/>
              </a:rPr>
              <a:t>eAw</a:t>
            </a:r>
            <a:r>
              <a:rPr lang="en-US" altLang="zh-CN" sz="2400" b="1" kern="100" dirty="0">
                <a:latin typeface="等线" panose="02010600030101010101" pitchFamily="2" charset="-122"/>
                <a:cs typeface="Times New Roman" panose="02020603050405020304" pitchFamily="18" charset="0"/>
              </a:rPr>
              <a:t> 192</a:t>
            </a:r>
            <a:endParaRPr lang="zh-CN" altLang="zh-CN" sz="2400" b="1" kern="100" dirty="0">
              <a:latin typeface="等线" panose="02010600030101010101" pitchFamily="2" charset="-122"/>
              <a:cs typeface="Times New Roman" panose="02020603050405020304" pitchFamily="18" charset="0"/>
            </a:endParaRPr>
          </a:p>
          <a:p>
            <a:pPr algn="just">
              <a:spcAft>
                <a:spcPts val="0"/>
              </a:spcAft>
            </a:pPr>
            <a:r>
              <a:rPr lang="en-US" altLang="zh-CN" sz="2400" b="1" kern="100" dirty="0">
                <a:latin typeface="等线" panose="02010600030101010101" pitchFamily="2" charset="-122"/>
                <a:cs typeface="Times New Roman" panose="02020603050405020304" pitchFamily="18" charset="0"/>
              </a:rPr>
              <a:t>Aw1 192</a:t>
            </a:r>
            <a:endParaRPr lang="zh-CN" altLang="zh-CN" sz="2400" b="1" kern="100" dirty="0">
              <a:latin typeface="等线" panose="02010600030101010101" pitchFamily="2" charset="-122"/>
              <a:cs typeface="Times New Roman" panose="02020603050405020304" pitchFamily="18" charset="0"/>
            </a:endParaRPr>
          </a:p>
          <a:p>
            <a:pPr algn="just">
              <a:spcAft>
                <a:spcPts val="0"/>
              </a:spcAft>
            </a:pPr>
            <a:r>
              <a:rPr lang="en-US" altLang="zh-CN" sz="2400" b="1" kern="100" dirty="0" err="1">
                <a:latin typeface="等线" panose="02010600030101010101" pitchFamily="2" charset="-122"/>
                <a:cs typeface="Times New Roman" panose="02020603050405020304" pitchFamily="18" charset="0"/>
              </a:rPr>
              <a:t>BDz</a:t>
            </a:r>
            <a:r>
              <a:rPr lang="en-US" altLang="zh-CN" sz="2400" b="1" kern="100" dirty="0">
                <a:latin typeface="等线" panose="02010600030101010101" pitchFamily="2" charset="-122"/>
                <a:cs typeface="Times New Roman" panose="02020603050405020304" pitchFamily="18" charset="0"/>
              </a:rPr>
              <a:t> 156</a:t>
            </a:r>
            <a:endParaRPr lang="zh-CN" altLang="zh-CN" sz="2400" b="1" kern="100" dirty="0">
              <a:latin typeface="等线" panose="02010600030101010101" pitchFamily="2" charset="-122"/>
              <a:cs typeface="Times New Roman" panose="02020603050405020304" pitchFamily="18" charset="0"/>
            </a:endParaRPr>
          </a:p>
          <a:p>
            <a:pPr algn="just">
              <a:spcAft>
                <a:spcPts val="0"/>
              </a:spcAft>
            </a:pPr>
            <a:r>
              <a:rPr lang="en-US" altLang="zh-CN" sz="2400" b="1" kern="100" dirty="0" err="1">
                <a:latin typeface="等线" panose="02010600030101010101" pitchFamily="2" charset="-122"/>
                <a:cs typeface="Times New Roman" panose="02020603050405020304" pitchFamily="18" charset="0"/>
              </a:rPr>
              <a:t>DzX</a:t>
            </a:r>
            <a:r>
              <a:rPr lang="en-US" altLang="zh-CN" sz="2400" b="1" kern="100" dirty="0">
                <a:latin typeface="等线" panose="02010600030101010101" pitchFamily="2" charset="-122"/>
                <a:cs typeface="Times New Roman" panose="02020603050405020304" pitchFamily="18" charset="0"/>
              </a:rPr>
              <a:t> 156</a:t>
            </a:r>
            <a:endParaRPr lang="zh-CN" altLang="zh-CN" sz="2400" b="1" kern="100" dirty="0">
              <a:latin typeface="等线" panose="02010600030101010101" pitchFamily="2" charset="-122"/>
              <a:cs typeface="Times New Roman" panose="02020603050405020304" pitchFamily="18" charset="0"/>
            </a:endParaRPr>
          </a:p>
          <a:p>
            <a:pPr algn="just">
              <a:spcAft>
                <a:spcPts val="0"/>
              </a:spcAft>
            </a:pPr>
            <a:r>
              <a:rPr lang="en-US" altLang="zh-CN" sz="2400" b="1" kern="100" dirty="0">
                <a:latin typeface="等线" panose="02010600030101010101" pitchFamily="2" charset="-122"/>
                <a:cs typeface="Times New Roman" panose="02020603050405020304" pitchFamily="18" charset="0"/>
              </a:rPr>
              <a:t>4vN 204</a:t>
            </a:r>
            <a:endParaRPr lang="zh-CN" altLang="zh-CN" sz="2400" b="1" kern="100" dirty="0">
              <a:latin typeface="等线" panose="02010600030101010101" pitchFamily="2" charset="-122"/>
              <a:cs typeface="Times New Roman" panose="02020603050405020304" pitchFamily="18" charset="0"/>
            </a:endParaRPr>
          </a:p>
          <a:p>
            <a:pPr algn="just">
              <a:spcAft>
                <a:spcPts val="0"/>
              </a:spcAft>
            </a:pPr>
            <a:r>
              <a:rPr lang="en-US" altLang="zh-CN" sz="2400" b="1" kern="100" dirty="0">
                <a:latin typeface="等线" panose="02010600030101010101" pitchFamily="2" charset="-122"/>
                <a:cs typeface="Times New Roman" panose="02020603050405020304" pitchFamily="18" charset="0"/>
              </a:rPr>
              <a:t>Z96 96</a:t>
            </a:r>
            <a:endParaRPr lang="zh-CN" altLang="zh-CN" sz="2400" b="1" kern="100" dirty="0">
              <a:latin typeface="等线" panose="02010600030101010101" pitchFamily="2" charset="-122"/>
              <a:cs typeface="Times New Roman" panose="02020603050405020304" pitchFamily="18" charset="0"/>
            </a:endParaRPr>
          </a:p>
          <a:p>
            <a:pPr algn="just">
              <a:spcAft>
                <a:spcPts val="0"/>
              </a:spcAft>
            </a:pPr>
            <a:r>
              <a:rPr lang="en-US" altLang="zh-CN" sz="2400" b="1" kern="100" dirty="0" err="1">
                <a:latin typeface="等线" panose="02010600030101010101" pitchFamily="2" charset="-122"/>
                <a:cs typeface="Times New Roman" panose="02020603050405020304" pitchFamily="18" charset="0"/>
              </a:rPr>
              <a:t>eCa</a:t>
            </a:r>
            <a:r>
              <a:rPr lang="en-US" altLang="zh-CN" sz="2400" b="1" kern="100" dirty="0">
                <a:latin typeface="等线" panose="02010600030101010101" pitchFamily="2" charset="-122"/>
                <a:cs typeface="Times New Roman" panose="02020603050405020304" pitchFamily="18" charset="0"/>
              </a:rPr>
              <a:t> 60</a:t>
            </a:r>
            <a:endParaRPr lang="zh-CN" altLang="zh-CN" sz="2400" b="1" kern="100" dirty="0">
              <a:latin typeface="等线" panose="02010600030101010101" pitchFamily="2" charset="-122"/>
              <a:cs typeface="Times New Roman" panose="02020603050405020304" pitchFamily="18" charset="0"/>
            </a:endParaRPr>
          </a:p>
          <a:p>
            <a:r>
              <a:rPr lang="en-US" altLang="zh-CN" sz="2400" b="1" dirty="0">
                <a:latin typeface="等线" panose="02010600030101010101" pitchFamily="2" charset="-122"/>
                <a:cs typeface="Times New Roman" panose="02020603050405020304" pitchFamily="18" charset="0"/>
              </a:rPr>
              <a:t>ZT6 60</a:t>
            </a:r>
            <a:endParaRPr lang="zh-CN" altLang="en-US" sz="2400" b="1" dirty="0"/>
          </a:p>
        </p:txBody>
      </p:sp>
      <p:sp>
        <p:nvSpPr>
          <p:cNvPr id="6" name="矩形 5">
            <a:extLst>
              <a:ext uri="{FF2B5EF4-FFF2-40B4-BE49-F238E27FC236}">
                <a16:creationId xmlns:a16="http://schemas.microsoft.com/office/drawing/2014/main" id="{71F68931-FC31-4A9B-9480-6BA3C1C76B02}"/>
              </a:ext>
            </a:extLst>
          </p:cNvPr>
          <p:cNvSpPr/>
          <p:nvPr/>
        </p:nvSpPr>
        <p:spPr>
          <a:xfrm>
            <a:off x="9206930" y="2532982"/>
            <a:ext cx="1923925" cy="707886"/>
          </a:xfrm>
          <a:prstGeom prst="rect">
            <a:avLst/>
          </a:prstGeom>
        </p:spPr>
        <p:txBody>
          <a:bodyPr wrap="none">
            <a:spAutoFit/>
          </a:bodyPr>
          <a:lstStyle/>
          <a:p>
            <a:r>
              <a:rPr lang="en-US" altLang="zh-CN" sz="4000" b="1" dirty="0">
                <a:latin typeface="等线" panose="02010600030101010101" pitchFamily="2" charset="-122"/>
                <a:cs typeface="Times New Roman" panose="02020603050405020304" pitchFamily="18" charset="0"/>
              </a:rPr>
              <a:t>GCD:12</a:t>
            </a:r>
            <a:endParaRPr lang="zh-CN" altLang="en-US" sz="4000" b="1" dirty="0"/>
          </a:p>
        </p:txBody>
      </p:sp>
      <p:sp>
        <p:nvSpPr>
          <p:cNvPr id="7" name="矩形 6">
            <a:extLst>
              <a:ext uri="{FF2B5EF4-FFF2-40B4-BE49-F238E27FC236}">
                <a16:creationId xmlns:a16="http://schemas.microsoft.com/office/drawing/2014/main" id="{2DE137CC-7455-4FE1-8811-B56D8FE26A0F}"/>
              </a:ext>
            </a:extLst>
          </p:cNvPr>
          <p:cNvSpPr/>
          <p:nvPr/>
        </p:nvSpPr>
        <p:spPr>
          <a:xfrm>
            <a:off x="7167418" y="5610748"/>
            <a:ext cx="4801314" cy="707886"/>
          </a:xfrm>
          <a:prstGeom prst="rect">
            <a:avLst/>
          </a:prstGeom>
        </p:spPr>
        <p:txBody>
          <a:bodyPr wrap="none">
            <a:spAutoFit/>
          </a:bodyPr>
          <a:lstStyle/>
          <a:p>
            <a:r>
              <a:rPr lang="zh-CN" altLang="en-US" sz="4000" b="1" dirty="0">
                <a:latin typeface="等线" panose="02010600030101010101" pitchFamily="2" charset="-122"/>
                <a:cs typeface="Times New Roman" panose="02020603050405020304" pitchFamily="18" charset="0"/>
              </a:rPr>
              <a:t>有兴趣的可以接着做</a:t>
            </a:r>
            <a:endParaRPr lang="zh-CN" altLang="en-US" sz="4000" b="1" dirty="0"/>
          </a:p>
        </p:txBody>
      </p:sp>
    </p:spTree>
    <p:extLst>
      <p:ext uri="{BB962C8B-B14F-4D97-AF65-F5344CB8AC3E}">
        <p14:creationId xmlns:p14="http://schemas.microsoft.com/office/powerpoint/2010/main" val="27769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720938E-C584-4DD2-BDDC-ACCF3E768B5F}"/>
              </a:ext>
            </a:extLst>
          </p:cNvPr>
          <p:cNvSpPr>
            <a:spLocks noGrp="1"/>
          </p:cNvSpPr>
          <p:nvPr>
            <p:ph type="title"/>
          </p:nvPr>
        </p:nvSpPr>
        <p:spPr/>
        <p:txBody>
          <a:bodyPr/>
          <a:lstStyle/>
          <a:p>
            <a:r>
              <a:rPr lang="zh-CN" altLang="en-US" b="1" dirty="0"/>
              <a:t>移位密码</a:t>
            </a:r>
          </a:p>
        </p:txBody>
      </p:sp>
      <p:sp>
        <p:nvSpPr>
          <p:cNvPr id="5" name="文本占位符 4">
            <a:extLst>
              <a:ext uri="{FF2B5EF4-FFF2-40B4-BE49-F238E27FC236}">
                <a16:creationId xmlns:a16="http://schemas.microsoft.com/office/drawing/2014/main" id="{F5C790A1-9C7C-4DA3-BBC6-F0055CAA14CF}"/>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1596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A64198-EBEF-477B-80A2-CC551850E5EF}"/>
              </a:ext>
            </a:extLst>
          </p:cNvPr>
          <p:cNvSpPr>
            <a:spLocks noGrp="1"/>
          </p:cNvSpPr>
          <p:nvPr>
            <p:ph type="title"/>
          </p:nvPr>
        </p:nvSpPr>
        <p:spPr/>
        <p:txBody>
          <a:bodyPr/>
          <a:lstStyle/>
          <a:p>
            <a:r>
              <a:rPr lang="zh-CN" altLang="en-US" b="1" dirty="0"/>
              <a:t>简单移位密码</a:t>
            </a:r>
          </a:p>
        </p:txBody>
      </p:sp>
      <p:sp>
        <p:nvSpPr>
          <p:cNvPr id="3" name="内容占位符 2">
            <a:extLst>
              <a:ext uri="{FF2B5EF4-FFF2-40B4-BE49-F238E27FC236}">
                <a16:creationId xmlns:a16="http://schemas.microsoft.com/office/drawing/2014/main" id="{057D073F-5D03-4953-B0FD-91055274F08C}"/>
              </a:ext>
            </a:extLst>
          </p:cNvPr>
          <p:cNvSpPr>
            <a:spLocks noGrp="1"/>
          </p:cNvSpPr>
          <p:nvPr>
            <p:ph idx="1"/>
          </p:nvPr>
        </p:nvSpPr>
        <p:spPr>
          <a:xfrm>
            <a:off x="838200" y="1825625"/>
            <a:ext cx="10515600" cy="487680"/>
          </a:xfrm>
        </p:spPr>
        <p:txBody>
          <a:bodyPr/>
          <a:lstStyle/>
          <a:p>
            <a:r>
              <a:rPr lang="zh-CN" altLang="zh-CN" dirty="0"/>
              <a:t>明文根据秘钥进行了位置的变换</a:t>
            </a:r>
            <a:endParaRPr lang="en-US" altLang="zh-CN" dirty="0"/>
          </a:p>
          <a:p>
            <a:endParaRPr lang="zh-CN" altLang="en-US" dirty="0"/>
          </a:p>
        </p:txBody>
      </p:sp>
      <p:sp>
        <p:nvSpPr>
          <p:cNvPr id="4" name="矩形 3">
            <a:extLst>
              <a:ext uri="{FF2B5EF4-FFF2-40B4-BE49-F238E27FC236}">
                <a16:creationId xmlns:a16="http://schemas.microsoft.com/office/drawing/2014/main" id="{00C47892-BB18-484F-9961-83769E9F1AE1}"/>
              </a:ext>
            </a:extLst>
          </p:cNvPr>
          <p:cNvSpPr/>
          <p:nvPr/>
        </p:nvSpPr>
        <p:spPr>
          <a:xfrm>
            <a:off x="7093526" y="1609545"/>
            <a:ext cx="4433455" cy="830997"/>
          </a:xfrm>
          <a:prstGeom prst="rect">
            <a:avLst/>
          </a:prstGeom>
        </p:spPr>
        <p:txBody>
          <a:bodyPr wrap="square">
            <a:spAutoFit/>
          </a:bodyPr>
          <a:lstStyle/>
          <a:p>
            <a:r>
              <a:rPr lang="en-US" altLang="zh-CN" sz="2400" kern="0" dirty="0">
                <a:solidFill>
                  <a:srgbClr val="000000"/>
                </a:solidFill>
                <a:latin typeface="宋体" panose="02010600030101010101" pitchFamily="2" charset="-122"/>
                <a:cs typeface="宋体" panose="02010600030101010101" pitchFamily="2" charset="-122"/>
              </a:rPr>
              <a:t>m=</a:t>
            </a:r>
            <a:r>
              <a:rPr lang="en-US" altLang="zh-CN" sz="2400" b="1" kern="0" dirty="0">
                <a:solidFill>
                  <a:srgbClr val="008000"/>
                </a:solidFill>
                <a:latin typeface="宋体" panose="02010600030101010101" pitchFamily="2" charset="-122"/>
                <a:cs typeface="宋体" panose="02010600030101010101" pitchFamily="2" charset="-122"/>
              </a:rPr>
              <a:t>"flag{</a:t>
            </a:r>
            <a:r>
              <a:rPr lang="en-US" altLang="zh-CN" sz="2400" b="1" kern="0" dirty="0" err="1">
                <a:solidFill>
                  <a:srgbClr val="008000"/>
                </a:solidFill>
                <a:latin typeface="宋体" panose="02010600030101010101" pitchFamily="2" charset="-122"/>
                <a:cs typeface="宋体" panose="02010600030101010101" pitchFamily="2" charset="-122"/>
              </a:rPr>
              <a:t>easy_easy_crypto</a:t>
            </a:r>
            <a:r>
              <a:rPr lang="en-US" altLang="zh-CN" sz="2400" b="1" kern="0" dirty="0">
                <a:solidFill>
                  <a:srgbClr val="008000"/>
                </a:solidFill>
                <a:latin typeface="宋体" panose="02010600030101010101" pitchFamily="2" charset="-122"/>
                <a:cs typeface="宋体" panose="02010600030101010101" pitchFamily="2" charset="-122"/>
              </a:rPr>
              <a:t>}"</a:t>
            </a:r>
            <a:br>
              <a:rPr lang="en-US" altLang="zh-CN" sz="2400" b="1" kern="0" dirty="0">
                <a:solidFill>
                  <a:srgbClr val="008000"/>
                </a:solidFill>
                <a:latin typeface="宋体" panose="02010600030101010101" pitchFamily="2" charset="-122"/>
                <a:cs typeface="宋体" panose="02010600030101010101" pitchFamily="2" charset="-122"/>
              </a:rPr>
            </a:br>
            <a:r>
              <a:rPr lang="en-US" altLang="zh-CN" sz="2400" kern="0" dirty="0">
                <a:solidFill>
                  <a:srgbClr val="000000"/>
                </a:solidFill>
                <a:latin typeface="宋体" panose="02010600030101010101" pitchFamily="2" charset="-122"/>
                <a:cs typeface="宋体" panose="02010600030101010101" pitchFamily="2" charset="-122"/>
              </a:rPr>
              <a:t>k=</a:t>
            </a:r>
            <a:r>
              <a:rPr lang="en-US" altLang="zh-CN" sz="2400" b="1" kern="0" dirty="0">
                <a:solidFill>
                  <a:srgbClr val="008000"/>
                </a:solidFill>
                <a:latin typeface="宋体" panose="02010600030101010101" pitchFamily="2" charset="-122"/>
                <a:cs typeface="宋体" panose="02010600030101010101" pitchFamily="2" charset="-122"/>
              </a:rPr>
              <a:t>"3124"</a:t>
            </a:r>
            <a:endParaRPr lang="zh-CN" altLang="en-US" sz="2400" dirty="0"/>
          </a:p>
        </p:txBody>
      </p:sp>
      <p:graphicFrame>
        <p:nvGraphicFramePr>
          <p:cNvPr id="5" name="表格 4">
            <a:extLst>
              <a:ext uri="{FF2B5EF4-FFF2-40B4-BE49-F238E27FC236}">
                <a16:creationId xmlns:a16="http://schemas.microsoft.com/office/drawing/2014/main" id="{ED7239D3-65AC-4348-979D-615D29A58D1F}"/>
              </a:ext>
            </a:extLst>
          </p:cNvPr>
          <p:cNvGraphicFramePr>
            <a:graphicFrameLocks noGrp="1"/>
          </p:cNvGraphicFramePr>
          <p:nvPr>
            <p:extLst>
              <p:ext uri="{D42A27DB-BD31-4B8C-83A1-F6EECF244321}">
                <p14:modId xmlns:p14="http://schemas.microsoft.com/office/powerpoint/2010/main" val="1606157639"/>
              </p:ext>
            </p:extLst>
          </p:nvPr>
        </p:nvGraphicFramePr>
        <p:xfrm>
          <a:off x="2639982" y="2691268"/>
          <a:ext cx="7436888" cy="487680"/>
        </p:xfrm>
        <a:graphic>
          <a:graphicData uri="http://schemas.openxmlformats.org/drawingml/2006/table">
            <a:tbl>
              <a:tblPr firstRow="1" firstCol="1" bandRow="1">
                <a:tableStyleId>{073A0DAA-6AF3-43AB-8588-CEC1D06C72B9}</a:tableStyleId>
              </a:tblPr>
              <a:tblGrid>
                <a:gridCol w="1238884">
                  <a:extLst>
                    <a:ext uri="{9D8B030D-6E8A-4147-A177-3AD203B41FA5}">
                      <a16:colId xmlns:a16="http://schemas.microsoft.com/office/drawing/2014/main" val="4077044364"/>
                    </a:ext>
                  </a:extLst>
                </a:gridCol>
                <a:gridCol w="1238884">
                  <a:extLst>
                    <a:ext uri="{9D8B030D-6E8A-4147-A177-3AD203B41FA5}">
                      <a16:colId xmlns:a16="http://schemas.microsoft.com/office/drawing/2014/main" val="2205465064"/>
                    </a:ext>
                  </a:extLst>
                </a:gridCol>
                <a:gridCol w="1239780">
                  <a:extLst>
                    <a:ext uri="{9D8B030D-6E8A-4147-A177-3AD203B41FA5}">
                      <a16:colId xmlns:a16="http://schemas.microsoft.com/office/drawing/2014/main" val="4195752551"/>
                    </a:ext>
                  </a:extLst>
                </a:gridCol>
                <a:gridCol w="1239780">
                  <a:extLst>
                    <a:ext uri="{9D8B030D-6E8A-4147-A177-3AD203B41FA5}">
                      <a16:colId xmlns:a16="http://schemas.microsoft.com/office/drawing/2014/main" val="575300762"/>
                    </a:ext>
                  </a:extLst>
                </a:gridCol>
                <a:gridCol w="1239780">
                  <a:extLst>
                    <a:ext uri="{9D8B030D-6E8A-4147-A177-3AD203B41FA5}">
                      <a16:colId xmlns:a16="http://schemas.microsoft.com/office/drawing/2014/main" val="124303762"/>
                    </a:ext>
                  </a:extLst>
                </a:gridCol>
                <a:gridCol w="1239780">
                  <a:extLst>
                    <a:ext uri="{9D8B030D-6E8A-4147-A177-3AD203B41FA5}">
                      <a16:colId xmlns:a16="http://schemas.microsoft.com/office/drawing/2014/main" val="1462751706"/>
                    </a:ext>
                  </a:extLst>
                </a:gridCol>
              </a:tblGrid>
              <a:tr h="0">
                <a:tc>
                  <a:txBody>
                    <a:bodyPr/>
                    <a:lstStyle/>
                    <a:p>
                      <a:pPr algn="just">
                        <a:spcAft>
                          <a:spcPts val="0"/>
                        </a:spcAft>
                      </a:pPr>
                      <a:r>
                        <a:rPr lang="en-US" sz="3200" kern="0">
                          <a:effectLst/>
                        </a:rPr>
                        <a:t>flag</a:t>
                      </a:r>
                      <a:endParaRPr lang="zh-CN" sz="4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0">
                          <a:effectLst/>
                        </a:rPr>
                        <a:t>{eas</a:t>
                      </a:r>
                      <a:endParaRPr lang="zh-CN" sz="4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0">
                          <a:effectLst/>
                        </a:rPr>
                        <a:t>y_ea</a:t>
                      </a:r>
                      <a:endParaRPr lang="zh-CN" sz="4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0">
                          <a:effectLst/>
                        </a:rPr>
                        <a:t>sy_c</a:t>
                      </a:r>
                      <a:endParaRPr lang="zh-CN" sz="4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0">
                          <a:effectLst/>
                        </a:rPr>
                        <a:t>rypt</a:t>
                      </a:r>
                      <a:endParaRPr lang="zh-CN" sz="4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0" dirty="0">
                          <a:effectLst/>
                        </a:rPr>
                        <a:t>o}</a:t>
                      </a:r>
                      <a:endParaRPr lang="zh-CN" sz="4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50020429"/>
                  </a:ext>
                </a:extLst>
              </a:tr>
            </a:tbl>
          </a:graphicData>
        </a:graphic>
      </p:graphicFrame>
      <p:graphicFrame>
        <p:nvGraphicFramePr>
          <p:cNvPr id="6" name="表格 5">
            <a:extLst>
              <a:ext uri="{FF2B5EF4-FFF2-40B4-BE49-F238E27FC236}">
                <a16:creationId xmlns:a16="http://schemas.microsoft.com/office/drawing/2014/main" id="{0B9DDB84-1C16-4D7B-90BD-0D66AC844D86}"/>
              </a:ext>
            </a:extLst>
          </p:cNvPr>
          <p:cNvGraphicFramePr>
            <a:graphicFrameLocks noGrp="1"/>
          </p:cNvGraphicFramePr>
          <p:nvPr>
            <p:extLst>
              <p:ext uri="{D42A27DB-BD31-4B8C-83A1-F6EECF244321}">
                <p14:modId xmlns:p14="http://schemas.microsoft.com/office/powerpoint/2010/main" val="328105808"/>
              </p:ext>
            </p:extLst>
          </p:nvPr>
        </p:nvGraphicFramePr>
        <p:xfrm>
          <a:off x="1690255" y="3573789"/>
          <a:ext cx="9836726" cy="731520"/>
        </p:xfrm>
        <a:graphic>
          <a:graphicData uri="http://schemas.openxmlformats.org/drawingml/2006/table">
            <a:tbl>
              <a:tblPr firstRow="1" firstCol="1" bandRow="1">
                <a:tableStyleId>{0505E3EF-67EA-436B-97B2-0124C06EBD24}</a:tableStyleId>
              </a:tblPr>
              <a:tblGrid>
                <a:gridCol w="1967108">
                  <a:extLst>
                    <a:ext uri="{9D8B030D-6E8A-4147-A177-3AD203B41FA5}">
                      <a16:colId xmlns:a16="http://schemas.microsoft.com/office/drawing/2014/main" val="443495416"/>
                    </a:ext>
                  </a:extLst>
                </a:gridCol>
                <a:gridCol w="1967108">
                  <a:extLst>
                    <a:ext uri="{9D8B030D-6E8A-4147-A177-3AD203B41FA5}">
                      <a16:colId xmlns:a16="http://schemas.microsoft.com/office/drawing/2014/main" val="459452108"/>
                    </a:ext>
                  </a:extLst>
                </a:gridCol>
                <a:gridCol w="1967108">
                  <a:extLst>
                    <a:ext uri="{9D8B030D-6E8A-4147-A177-3AD203B41FA5}">
                      <a16:colId xmlns:a16="http://schemas.microsoft.com/office/drawing/2014/main" val="1504170597"/>
                    </a:ext>
                  </a:extLst>
                </a:gridCol>
                <a:gridCol w="1967108">
                  <a:extLst>
                    <a:ext uri="{9D8B030D-6E8A-4147-A177-3AD203B41FA5}">
                      <a16:colId xmlns:a16="http://schemas.microsoft.com/office/drawing/2014/main" val="2803923155"/>
                    </a:ext>
                  </a:extLst>
                </a:gridCol>
                <a:gridCol w="1968294">
                  <a:extLst>
                    <a:ext uri="{9D8B030D-6E8A-4147-A177-3AD203B41FA5}">
                      <a16:colId xmlns:a16="http://schemas.microsoft.com/office/drawing/2014/main" val="2554969883"/>
                    </a:ext>
                  </a:extLst>
                </a:gridCol>
              </a:tblGrid>
              <a:tr h="0">
                <a:tc>
                  <a:txBody>
                    <a:bodyPr/>
                    <a:lstStyle/>
                    <a:p>
                      <a:pPr algn="just">
                        <a:spcAft>
                          <a:spcPts val="0"/>
                        </a:spcAft>
                      </a:pPr>
                      <a:r>
                        <a:rPr lang="zh-CN" sz="2400" kern="100">
                          <a:effectLst/>
                        </a:rPr>
                        <a:t>明文字符位置</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3</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4</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2034207"/>
                  </a:ext>
                </a:extLst>
              </a:tr>
              <a:tr h="0">
                <a:tc>
                  <a:txBody>
                    <a:bodyPr/>
                    <a:lstStyle/>
                    <a:p>
                      <a:pPr algn="just">
                        <a:spcAft>
                          <a:spcPts val="0"/>
                        </a:spcAft>
                      </a:pPr>
                      <a:r>
                        <a:rPr lang="zh-CN" sz="2400" kern="100">
                          <a:effectLst/>
                        </a:rPr>
                        <a:t>密文字符位置</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4</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0878658"/>
                  </a:ext>
                </a:extLst>
              </a:tr>
            </a:tbl>
          </a:graphicData>
        </a:graphic>
      </p:graphicFrame>
      <p:graphicFrame>
        <p:nvGraphicFramePr>
          <p:cNvPr id="7" name="表格 6">
            <a:extLst>
              <a:ext uri="{FF2B5EF4-FFF2-40B4-BE49-F238E27FC236}">
                <a16:creationId xmlns:a16="http://schemas.microsoft.com/office/drawing/2014/main" id="{3A409B17-38E5-42C1-966B-F9640898A251}"/>
              </a:ext>
            </a:extLst>
          </p:cNvPr>
          <p:cNvGraphicFramePr>
            <a:graphicFrameLocks noGrp="1"/>
          </p:cNvGraphicFramePr>
          <p:nvPr>
            <p:extLst>
              <p:ext uri="{D42A27DB-BD31-4B8C-83A1-F6EECF244321}">
                <p14:modId xmlns:p14="http://schemas.microsoft.com/office/powerpoint/2010/main" val="235886507"/>
              </p:ext>
            </p:extLst>
          </p:nvPr>
        </p:nvGraphicFramePr>
        <p:xfrm>
          <a:off x="3244964" y="4698726"/>
          <a:ext cx="6226924" cy="731520"/>
        </p:xfrm>
        <a:graphic>
          <a:graphicData uri="http://schemas.openxmlformats.org/drawingml/2006/table">
            <a:tbl>
              <a:tblPr firstRow="1" firstCol="1" bandRow="1">
                <a:tableStyleId>{C4B1156A-380E-4F78-BDF5-A606A8083BF9}</a:tableStyleId>
              </a:tblPr>
              <a:tblGrid>
                <a:gridCol w="1037320">
                  <a:extLst>
                    <a:ext uri="{9D8B030D-6E8A-4147-A177-3AD203B41FA5}">
                      <a16:colId xmlns:a16="http://schemas.microsoft.com/office/drawing/2014/main" val="780388771"/>
                    </a:ext>
                  </a:extLst>
                </a:gridCol>
                <a:gridCol w="1037320">
                  <a:extLst>
                    <a:ext uri="{9D8B030D-6E8A-4147-A177-3AD203B41FA5}">
                      <a16:colId xmlns:a16="http://schemas.microsoft.com/office/drawing/2014/main" val="3738462547"/>
                    </a:ext>
                  </a:extLst>
                </a:gridCol>
                <a:gridCol w="1038071">
                  <a:extLst>
                    <a:ext uri="{9D8B030D-6E8A-4147-A177-3AD203B41FA5}">
                      <a16:colId xmlns:a16="http://schemas.microsoft.com/office/drawing/2014/main" val="1366024738"/>
                    </a:ext>
                  </a:extLst>
                </a:gridCol>
                <a:gridCol w="1038071">
                  <a:extLst>
                    <a:ext uri="{9D8B030D-6E8A-4147-A177-3AD203B41FA5}">
                      <a16:colId xmlns:a16="http://schemas.microsoft.com/office/drawing/2014/main" val="3480523202"/>
                    </a:ext>
                  </a:extLst>
                </a:gridCol>
                <a:gridCol w="1038071">
                  <a:extLst>
                    <a:ext uri="{9D8B030D-6E8A-4147-A177-3AD203B41FA5}">
                      <a16:colId xmlns:a16="http://schemas.microsoft.com/office/drawing/2014/main" val="1091036506"/>
                    </a:ext>
                  </a:extLst>
                </a:gridCol>
                <a:gridCol w="1038071">
                  <a:extLst>
                    <a:ext uri="{9D8B030D-6E8A-4147-A177-3AD203B41FA5}">
                      <a16:colId xmlns:a16="http://schemas.microsoft.com/office/drawing/2014/main" val="4099861561"/>
                    </a:ext>
                  </a:extLst>
                </a:gridCol>
              </a:tblGrid>
              <a:tr h="0">
                <a:tc>
                  <a:txBody>
                    <a:bodyPr/>
                    <a:lstStyle/>
                    <a:p>
                      <a:pPr algn="just">
                        <a:spcAft>
                          <a:spcPts val="0"/>
                        </a:spcAft>
                      </a:pPr>
                      <a:r>
                        <a:rPr lang="en-US" sz="2400" b="1" kern="100" dirty="0">
                          <a:effectLst/>
                        </a:rPr>
                        <a:t>flag</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{eas</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y_ea</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sy_c</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rypt</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o}</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9873209"/>
                  </a:ext>
                </a:extLst>
              </a:tr>
              <a:tr h="0">
                <a:tc>
                  <a:txBody>
                    <a:bodyPr/>
                    <a:lstStyle/>
                    <a:p>
                      <a:pPr algn="just">
                        <a:spcAft>
                          <a:spcPts val="0"/>
                        </a:spcAft>
                      </a:pPr>
                      <a:r>
                        <a:rPr lang="en-US" sz="2400" b="1" kern="100">
                          <a:effectLst/>
                        </a:rPr>
                        <a:t>lafg</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ea{s</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_eya</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y_sc</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yprt</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dirty="0">
                          <a:effectLst/>
                        </a:rPr>
                        <a:t>}o</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81199943"/>
                  </a:ext>
                </a:extLst>
              </a:tr>
            </a:tbl>
          </a:graphicData>
        </a:graphic>
      </p:graphicFrame>
      <p:sp>
        <p:nvSpPr>
          <p:cNvPr id="8" name="内容占位符 2">
            <a:extLst>
              <a:ext uri="{FF2B5EF4-FFF2-40B4-BE49-F238E27FC236}">
                <a16:creationId xmlns:a16="http://schemas.microsoft.com/office/drawing/2014/main" id="{ABBB0F24-4698-4FCC-8E75-042B1FD28A69}"/>
              </a:ext>
            </a:extLst>
          </p:cNvPr>
          <p:cNvSpPr txBox="1">
            <a:spLocks/>
          </p:cNvSpPr>
          <p:nvPr/>
        </p:nvSpPr>
        <p:spPr>
          <a:xfrm>
            <a:off x="838200" y="6025445"/>
            <a:ext cx="10515600" cy="487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攻击方法：肉眼识别</a:t>
            </a:r>
            <a:r>
              <a:rPr lang="en-US" altLang="zh-CN" dirty="0"/>
              <a:t>/</a:t>
            </a:r>
            <a:r>
              <a:rPr lang="zh-CN" altLang="en-US" dirty="0"/>
              <a:t>爆破秘钥</a:t>
            </a:r>
            <a:r>
              <a:rPr lang="en-US" altLang="zh-CN" dirty="0"/>
              <a:t>/</a:t>
            </a:r>
            <a:r>
              <a:rPr lang="zh-CN" altLang="en-US" dirty="0"/>
              <a:t>根据</a:t>
            </a:r>
            <a:r>
              <a:rPr lang="en-US" altLang="zh-CN" dirty="0"/>
              <a:t>flag</a:t>
            </a:r>
            <a:r>
              <a:rPr lang="zh-CN" altLang="en-US" dirty="0"/>
              <a:t>字符串逆推</a:t>
            </a:r>
          </a:p>
        </p:txBody>
      </p:sp>
    </p:spTree>
    <p:extLst>
      <p:ext uri="{BB962C8B-B14F-4D97-AF65-F5344CB8AC3E}">
        <p14:creationId xmlns:p14="http://schemas.microsoft.com/office/powerpoint/2010/main" val="346200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92CD1-07FC-4351-A9F0-B7506D0369B2}"/>
              </a:ext>
            </a:extLst>
          </p:cNvPr>
          <p:cNvSpPr>
            <a:spLocks noGrp="1"/>
          </p:cNvSpPr>
          <p:nvPr>
            <p:ph type="title"/>
          </p:nvPr>
        </p:nvSpPr>
        <p:spPr/>
        <p:txBody>
          <a:bodyPr/>
          <a:lstStyle/>
          <a:p>
            <a:r>
              <a:rPr lang="zh-CN" altLang="en-US" b="1" dirty="0"/>
              <a:t>曲路密码</a:t>
            </a:r>
          </a:p>
        </p:txBody>
      </p:sp>
      <p:sp>
        <p:nvSpPr>
          <p:cNvPr id="3" name="内容占位符 2">
            <a:extLst>
              <a:ext uri="{FF2B5EF4-FFF2-40B4-BE49-F238E27FC236}">
                <a16:creationId xmlns:a16="http://schemas.microsoft.com/office/drawing/2014/main" id="{D2F1769F-9994-453D-918D-9243518B1BBA}"/>
              </a:ext>
            </a:extLst>
          </p:cNvPr>
          <p:cNvSpPr>
            <a:spLocks noGrp="1"/>
          </p:cNvSpPr>
          <p:nvPr>
            <p:ph idx="1"/>
          </p:nvPr>
        </p:nvSpPr>
        <p:spPr>
          <a:xfrm>
            <a:off x="376382" y="1399490"/>
            <a:ext cx="10515600" cy="3439102"/>
          </a:xfrm>
        </p:spPr>
        <p:txBody>
          <a:bodyPr>
            <a:normAutofit/>
          </a:bodyPr>
          <a:lstStyle/>
          <a:p>
            <a:r>
              <a:rPr lang="zh-CN" altLang="zh-CN" dirty="0"/>
              <a:t>明文填入一个表中，并按照一定的曲路</a:t>
            </a:r>
            <a:r>
              <a:rPr lang="zh-CN" altLang="en-US" dirty="0"/>
              <a:t>遍历</a:t>
            </a:r>
            <a:endParaRPr lang="en-US" altLang="zh-CN" dirty="0"/>
          </a:p>
          <a:p>
            <a:r>
              <a:rPr lang="zh-CN" altLang="en-US" dirty="0"/>
              <a:t>攻击方法：逆向遍历</a:t>
            </a:r>
            <a:endParaRPr lang="en-US" altLang="zh-CN" dirty="0"/>
          </a:p>
          <a:p>
            <a:endParaRPr lang="en-US" altLang="zh-CN" dirty="0"/>
          </a:p>
          <a:p>
            <a:r>
              <a:rPr lang="zh-CN" altLang="en-US" dirty="0"/>
              <a:t>明文：</a:t>
            </a:r>
            <a:r>
              <a:rPr lang="en-US" altLang="zh-CN" dirty="0" err="1"/>
              <a:t>abcdefghijklmnopqrstuvwxy</a:t>
            </a:r>
            <a:endParaRPr lang="en-US" altLang="zh-CN" dirty="0"/>
          </a:p>
          <a:p>
            <a:r>
              <a:rPr lang="zh-CN" altLang="en-US" dirty="0"/>
              <a:t>密文：</a:t>
            </a:r>
            <a:r>
              <a:rPr lang="en-US" altLang="zh-CN" dirty="0" err="1"/>
              <a:t>ejotyxcnidchmrwvqlgbafkpu</a:t>
            </a:r>
            <a:endParaRPr lang="en-US" altLang="zh-CN" dirty="0"/>
          </a:p>
          <a:p>
            <a:r>
              <a:rPr lang="en-US" altLang="zh-CN" dirty="0"/>
              <a:t>LJ</a:t>
            </a:r>
          </a:p>
        </p:txBody>
      </p:sp>
      <p:pic>
        <p:nvPicPr>
          <p:cNvPr id="5" name="图片 4">
            <a:extLst>
              <a:ext uri="{FF2B5EF4-FFF2-40B4-BE49-F238E27FC236}">
                <a16:creationId xmlns:a16="http://schemas.microsoft.com/office/drawing/2014/main" id="{FC65B48D-334D-418A-9947-3C738FC2182E}"/>
              </a:ext>
            </a:extLst>
          </p:cNvPr>
          <p:cNvPicPr/>
          <p:nvPr/>
        </p:nvPicPr>
        <p:blipFill>
          <a:blip r:embed="rId2"/>
          <a:stretch>
            <a:fillRect/>
          </a:stretch>
        </p:blipFill>
        <p:spPr>
          <a:xfrm>
            <a:off x="5181600" y="4838592"/>
            <a:ext cx="6456217" cy="1849328"/>
          </a:xfrm>
          <a:prstGeom prst="rect">
            <a:avLst/>
          </a:prstGeom>
        </p:spPr>
      </p:pic>
    </p:spTree>
    <p:extLst>
      <p:ext uri="{BB962C8B-B14F-4D97-AF65-F5344CB8AC3E}">
        <p14:creationId xmlns:p14="http://schemas.microsoft.com/office/powerpoint/2010/main" val="136264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983B4-DFF4-495A-8434-545F6F274F45}"/>
              </a:ext>
            </a:extLst>
          </p:cNvPr>
          <p:cNvSpPr>
            <a:spLocks noGrp="1"/>
          </p:cNvSpPr>
          <p:nvPr>
            <p:ph type="title"/>
          </p:nvPr>
        </p:nvSpPr>
        <p:spPr/>
        <p:txBody>
          <a:bodyPr/>
          <a:lstStyle/>
          <a:p>
            <a:r>
              <a:rPr lang="zh-CN" altLang="zh-CN" b="1" dirty="0"/>
              <a:t>云影密码</a:t>
            </a:r>
            <a:endParaRPr lang="zh-CN" altLang="en-US" dirty="0"/>
          </a:p>
        </p:txBody>
      </p:sp>
      <p:sp>
        <p:nvSpPr>
          <p:cNvPr id="3" name="内容占位符 2">
            <a:extLst>
              <a:ext uri="{FF2B5EF4-FFF2-40B4-BE49-F238E27FC236}">
                <a16:creationId xmlns:a16="http://schemas.microsoft.com/office/drawing/2014/main" id="{0D7B7E24-996B-4B23-8298-5033B21A609B}"/>
              </a:ext>
            </a:extLst>
          </p:cNvPr>
          <p:cNvSpPr>
            <a:spLocks noGrp="1"/>
          </p:cNvSpPr>
          <p:nvPr>
            <p:ph idx="1"/>
          </p:nvPr>
        </p:nvSpPr>
        <p:spPr/>
        <p:txBody>
          <a:bodyPr/>
          <a:lstStyle/>
          <a:p>
            <a:r>
              <a:rPr lang="zh-CN" altLang="zh-CN" dirty="0"/>
              <a:t>云影密码仅包含</a:t>
            </a:r>
            <a:r>
              <a:rPr lang="en-US" altLang="zh-CN" dirty="0"/>
              <a:t>01248</a:t>
            </a:r>
            <a:r>
              <a:rPr lang="zh-CN" altLang="zh-CN" dirty="0"/>
              <a:t>五个数字，其中</a:t>
            </a:r>
            <a:r>
              <a:rPr lang="en-US" altLang="zh-CN" dirty="0"/>
              <a:t>0</a:t>
            </a:r>
            <a:r>
              <a:rPr lang="zh-CN" altLang="zh-CN" dirty="0"/>
              <a:t>用于分割，其余数字用于做和之后转换为明文</a:t>
            </a:r>
            <a:endParaRPr lang="en-US" altLang="zh-CN" dirty="0"/>
          </a:p>
          <a:p>
            <a:r>
              <a:rPr lang="zh-CN" altLang="en-US" b="1" dirty="0"/>
              <a:t>密文：</a:t>
            </a:r>
            <a:r>
              <a:rPr lang="en-US" altLang="zh-CN" b="1" dirty="0"/>
              <a:t>8842101220480224404014224202480122</a:t>
            </a:r>
          </a:p>
          <a:p>
            <a:r>
              <a:rPr lang="zh-CN" altLang="en-US" b="1" dirty="0"/>
              <a:t>作和后按照</a:t>
            </a:r>
            <a:r>
              <a:rPr lang="en-US" altLang="zh-CN" b="1" dirty="0"/>
              <a:t>26</a:t>
            </a:r>
            <a:r>
              <a:rPr lang="zh-CN" altLang="en-US" b="1" dirty="0"/>
              <a:t>个字母数</a:t>
            </a:r>
            <a:endParaRPr lang="en-US" altLang="zh-CN" b="1" dirty="0"/>
          </a:p>
          <a:p>
            <a:r>
              <a:rPr lang="zh-CN" altLang="en-US" b="1" dirty="0"/>
              <a:t>明文：</a:t>
            </a:r>
            <a:r>
              <a:rPr lang="en-US" altLang="zh-CN" b="1" dirty="0" err="1"/>
              <a:t>welldone</a:t>
            </a:r>
            <a:endParaRPr lang="zh-CN" altLang="en-US" b="1" dirty="0"/>
          </a:p>
        </p:txBody>
      </p:sp>
    </p:spTree>
    <p:extLst>
      <p:ext uri="{BB962C8B-B14F-4D97-AF65-F5344CB8AC3E}">
        <p14:creationId xmlns:p14="http://schemas.microsoft.com/office/powerpoint/2010/main" val="225907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9B9D2-2027-4558-91E0-8D797CFD28F2}"/>
              </a:ext>
            </a:extLst>
          </p:cNvPr>
          <p:cNvSpPr>
            <a:spLocks noGrp="1"/>
          </p:cNvSpPr>
          <p:nvPr>
            <p:ph type="title"/>
          </p:nvPr>
        </p:nvSpPr>
        <p:spPr/>
        <p:txBody>
          <a:bodyPr/>
          <a:lstStyle/>
          <a:p>
            <a:r>
              <a:rPr lang="zh-CN" altLang="zh-CN" b="1" dirty="0"/>
              <a:t>栅栏密码</a:t>
            </a:r>
            <a:endParaRPr lang="zh-CN" altLang="en-US" dirty="0"/>
          </a:p>
        </p:txBody>
      </p:sp>
      <p:sp>
        <p:nvSpPr>
          <p:cNvPr id="3" name="内容占位符 2">
            <a:extLst>
              <a:ext uri="{FF2B5EF4-FFF2-40B4-BE49-F238E27FC236}">
                <a16:creationId xmlns:a16="http://schemas.microsoft.com/office/drawing/2014/main" id="{F143E560-B208-4EE2-84F4-D4B0EE1F4735}"/>
              </a:ext>
            </a:extLst>
          </p:cNvPr>
          <p:cNvSpPr>
            <a:spLocks noGrp="1"/>
          </p:cNvSpPr>
          <p:nvPr>
            <p:ph idx="1"/>
          </p:nvPr>
        </p:nvSpPr>
        <p:spPr>
          <a:xfrm>
            <a:off x="838200" y="1825625"/>
            <a:ext cx="10515600" cy="1603375"/>
          </a:xfrm>
        </p:spPr>
        <p:txBody>
          <a:bodyPr/>
          <a:lstStyle/>
          <a:p>
            <a:r>
              <a:rPr lang="zh-CN" altLang="zh-CN" dirty="0"/>
              <a:t>其秘钥只有一个数字</a:t>
            </a:r>
            <a:r>
              <a:rPr lang="en-US" altLang="zh-CN" dirty="0"/>
              <a:t>k</a:t>
            </a:r>
            <a:r>
              <a:rPr lang="zh-CN" altLang="zh-CN" dirty="0"/>
              <a:t>，表示栅栏的长度</a:t>
            </a:r>
            <a:endParaRPr lang="en-US" altLang="zh-CN" dirty="0"/>
          </a:p>
          <a:p>
            <a:r>
              <a:rPr lang="zh-CN" altLang="en-US" dirty="0"/>
              <a:t>遍历</a:t>
            </a:r>
            <a:r>
              <a:rPr lang="en-US" altLang="zh-CN" dirty="0"/>
              <a:t>x(0-k)</a:t>
            </a:r>
            <a:r>
              <a:rPr lang="zh-CN" altLang="en-US" dirty="0"/>
              <a:t>：</a:t>
            </a:r>
            <a:r>
              <a:rPr lang="zh-CN" altLang="zh-CN" dirty="0"/>
              <a:t>把要加密的明文分成</a:t>
            </a:r>
            <a:r>
              <a:rPr lang="en-US" altLang="zh-CN" dirty="0"/>
              <a:t>k</a:t>
            </a:r>
            <a:r>
              <a:rPr lang="zh-CN" altLang="zh-CN" dirty="0"/>
              <a:t>个一组，然后取每组第</a:t>
            </a:r>
            <a:r>
              <a:rPr lang="en-US" altLang="zh-CN" dirty="0"/>
              <a:t>x</a:t>
            </a:r>
            <a:r>
              <a:rPr lang="zh-CN" altLang="zh-CN" dirty="0"/>
              <a:t>个字符依次连接</a:t>
            </a:r>
            <a:endParaRPr lang="zh-CN" altLang="en-US" dirty="0"/>
          </a:p>
        </p:txBody>
      </p:sp>
      <p:sp>
        <p:nvSpPr>
          <p:cNvPr id="5" name="矩形 4">
            <a:extLst>
              <a:ext uri="{FF2B5EF4-FFF2-40B4-BE49-F238E27FC236}">
                <a16:creationId xmlns:a16="http://schemas.microsoft.com/office/drawing/2014/main" id="{633CB2E0-B0A9-4A82-8BBC-7623606E8A75}"/>
              </a:ext>
            </a:extLst>
          </p:cNvPr>
          <p:cNvSpPr/>
          <p:nvPr/>
        </p:nvSpPr>
        <p:spPr>
          <a:xfrm>
            <a:off x="3048000" y="3105835"/>
            <a:ext cx="6096000" cy="95410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2800" kern="0" dirty="0">
                <a:solidFill>
                  <a:srgbClr val="000000"/>
                </a:solidFill>
                <a:latin typeface="宋体" panose="02010600030101010101" pitchFamily="2" charset="-122"/>
                <a:cs typeface="宋体" panose="02010600030101010101" pitchFamily="2" charset="-122"/>
              </a:rPr>
              <a:t>m=</a:t>
            </a:r>
            <a:r>
              <a:rPr lang="en-US" altLang="zh-CN" sz="2800" b="1" kern="0" dirty="0">
                <a:solidFill>
                  <a:srgbClr val="008000"/>
                </a:solidFill>
                <a:latin typeface="宋体" panose="02010600030101010101" pitchFamily="2" charset="-122"/>
                <a:cs typeface="宋体" panose="02010600030101010101" pitchFamily="2" charset="-122"/>
              </a:rPr>
              <a:t>"flag{</a:t>
            </a:r>
            <a:r>
              <a:rPr lang="en-US" altLang="zh-CN" sz="2800" b="1" kern="0" dirty="0" err="1">
                <a:solidFill>
                  <a:srgbClr val="008000"/>
                </a:solidFill>
                <a:latin typeface="宋体" panose="02010600030101010101" pitchFamily="2" charset="-122"/>
                <a:cs typeface="宋体" panose="02010600030101010101" pitchFamily="2" charset="-122"/>
              </a:rPr>
              <a:t>zhalan_mima_hahaha</a:t>
            </a:r>
            <a:r>
              <a:rPr lang="en-US" altLang="zh-CN" sz="2800" b="1" kern="0" dirty="0">
                <a:solidFill>
                  <a:srgbClr val="008000"/>
                </a:solidFill>
                <a:latin typeface="宋体" panose="02010600030101010101" pitchFamily="2" charset="-122"/>
                <a:cs typeface="宋体" panose="02010600030101010101" pitchFamily="2" charset="-122"/>
              </a:rPr>
              <a:t>}"</a:t>
            </a:r>
            <a:br>
              <a:rPr lang="en-US" altLang="zh-CN" sz="2800" b="1" kern="0" dirty="0">
                <a:solidFill>
                  <a:srgbClr val="008000"/>
                </a:solidFill>
                <a:latin typeface="宋体" panose="02010600030101010101" pitchFamily="2" charset="-122"/>
                <a:cs typeface="宋体" panose="02010600030101010101" pitchFamily="2" charset="-122"/>
              </a:rPr>
            </a:br>
            <a:r>
              <a:rPr lang="en-US" altLang="zh-CN" sz="2800" kern="0" dirty="0">
                <a:solidFill>
                  <a:srgbClr val="000000"/>
                </a:solidFill>
                <a:latin typeface="宋体" panose="02010600030101010101" pitchFamily="2" charset="-122"/>
                <a:cs typeface="宋体" panose="02010600030101010101" pitchFamily="2" charset="-122"/>
              </a:rPr>
              <a:t>k=</a:t>
            </a:r>
            <a:r>
              <a:rPr lang="en-US" altLang="zh-CN" sz="2800" kern="0" dirty="0">
                <a:solidFill>
                  <a:srgbClr val="0000FF"/>
                </a:solidFill>
                <a:latin typeface="宋体" panose="02010600030101010101" pitchFamily="2" charset="-122"/>
                <a:cs typeface="宋体" panose="02010600030101010101" pitchFamily="2" charset="-122"/>
              </a:rPr>
              <a:t>4</a:t>
            </a:r>
            <a:endParaRPr lang="zh-CN" altLang="en-US" sz="2800" dirty="0"/>
          </a:p>
        </p:txBody>
      </p:sp>
      <p:graphicFrame>
        <p:nvGraphicFramePr>
          <p:cNvPr id="6" name="表格 5">
            <a:extLst>
              <a:ext uri="{FF2B5EF4-FFF2-40B4-BE49-F238E27FC236}">
                <a16:creationId xmlns:a16="http://schemas.microsoft.com/office/drawing/2014/main" id="{A7AB7C4A-2388-4D57-9E70-D34E57B0CB36}"/>
              </a:ext>
            </a:extLst>
          </p:cNvPr>
          <p:cNvGraphicFramePr>
            <a:graphicFrameLocks noGrp="1"/>
          </p:cNvGraphicFramePr>
          <p:nvPr>
            <p:extLst>
              <p:ext uri="{D42A27DB-BD31-4B8C-83A1-F6EECF244321}">
                <p14:modId xmlns:p14="http://schemas.microsoft.com/office/powerpoint/2010/main" val="1604423119"/>
              </p:ext>
            </p:extLst>
          </p:nvPr>
        </p:nvGraphicFramePr>
        <p:xfrm>
          <a:off x="1817947" y="4160570"/>
          <a:ext cx="8305106" cy="548640"/>
        </p:xfrm>
        <a:graphic>
          <a:graphicData uri="http://schemas.openxmlformats.org/drawingml/2006/table">
            <a:tbl>
              <a:tblPr firstRow="1" firstCol="1" bandRow="1">
                <a:tableStyleId>{073A0DAA-6AF3-43AB-8588-CEC1D06C72B9}</a:tableStyleId>
              </a:tblPr>
              <a:tblGrid>
                <a:gridCol w="1383517">
                  <a:extLst>
                    <a:ext uri="{9D8B030D-6E8A-4147-A177-3AD203B41FA5}">
                      <a16:colId xmlns:a16="http://schemas.microsoft.com/office/drawing/2014/main" val="2512154267"/>
                    </a:ext>
                  </a:extLst>
                </a:gridCol>
                <a:gridCol w="1383517">
                  <a:extLst>
                    <a:ext uri="{9D8B030D-6E8A-4147-A177-3AD203B41FA5}">
                      <a16:colId xmlns:a16="http://schemas.microsoft.com/office/drawing/2014/main" val="3519904811"/>
                    </a:ext>
                  </a:extLst>
                </a:gridCol>
                <a:gridCol w="1384518">
                  <a:extLst>
                    <a:ext uri="{9D8B030D-6E8A-4147-A177-3AD203B41FA5}">
                      <a16:colId xmlns:a16="http://schemas.microsoft.com/office/drawing/2014/main" val="1733679625"/>
                    </a:ext>
                  </a:extLst>
                </a:gridCol>
                <a:gridCol w="1384518">
                  <a:extLst>
                    <a:ext uri="{9D8B030D-6E8A-4147-A177-3AD203B41FA5}">
                      <a16:colId xmlns:a16="http://schemas.microsoft.com/office/drawing/2014/main" val="3170420994"/>
                    </a:ext>
                  </a:extLst>
                </a:gridCol>
                <a:gridCol w="1384518">
                  <a:extLst>
                    <a:ext uri="{9D8B030D-6E8A-4147-A177-3AD203B41FA5}">
                      <a16:colId xmlns:a16="http://schemas.microsoft.com/office/drawing/2014/main" val="376731628"/>
                    </a:ext>
                  </a:extLst>
                </a:gridCol>
                <a:gridCol w="1384518">
                  <a:extLst>
                    <a:ext uri="{9D8B030D-6E8A-4147-A177-3AD203B41FA5}">
                      <a16:colId xmlns:a16="http://schemas.microsoft.com/office/drawing/2014/main" val="2504144323"/>
                    </a:ext>
                  </a:extLst>
                </a:gridCol>
              </a:tblGrid>
              <a:tr h="0">
                <a:tc>
                  <a:txBody>
                    <a:bodyPr/>
                    <a:lstStyle/>
                    <a:p>
                      <a:pPr algn="just">
                        <a:spcAft>
                          <a:spcPts val="0"/>
                        </a:spcAft>
                      </a:pPr>
                      <a:r>
                        <a:rPr lang="en-US" sz="3600" kern="0">
                          <a:effectLst/>
                        </a:rPr>
                        <a:t>flag</a:t>
                      </a:r>
                      <a:endParaRPr lang="zh-CN" sz="4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600" kern="0">
                          <a:effectLst/>
                        </a:rPr>
                        <a:t>{zha</a:t>
                      </a:r>
                      <a:endParaRPr lang="zh-CN" sz="4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600" kern="0">
                          <a:effectLst/>
                        </a:rPr>
                        <a:t>lan_</a:t>
                      </a:r>
                      <a:endParaRPr lang="zh-CN" sz="4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600" kern="0">
                          <a:effectLst/>
                        </a:rPr>
                        <a:t>mima</a:t>
                      </a:r>
                      <a:endParaRPr lang="zh-CN" sz="4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600" kern="0">
                          <a:effectLst/>
                        </a:rPr>
                        <a:t>_hah</a:t>
                      </a:r>
                      <a:endParaRPr lang="zh-CN" sz="4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600" kern="0" dirty="0">
                          <a:effectLst/>
                        </a:rPr>
                        <a:t>aha}</a:t>
                      </a:r>
                      <a:endParaRPr lang="zh-CN" sz="4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97376583"/>
                  </a:ext>
                </a:extLst>
              </a:tr>
            </a:tbl>
          </a:graphicData>
        </a:graphic>
      </p:graphicFrame>
      <p:sp>
        <p:nvSpPr>
          <p:cNvPr id="7" name="矩形 6">
            <a:extLst>
              <a:ext uri="{FF2B5EF4-FFF2-40B4-BE49-F238E27FC236}">
                <a16:creationId xmlns:a16="http://schemas.microsoft.com/office/drawing/2014/main" id="{A2E0A3C4-6218-427B-B4C7-3B5198BAF5D6}"/>
              </a:ext>
            </a:extLst>
          </p:cNvPr>
          <p:cNvSpPr/>
          <p:nvPr/>
        </p:nvSpPr>
        <p:spPr>
          <a:xfrm>
            <a:off x="503104" y="4878487"/>
            <a:ext cx="6991016" cy="461665"/>
          </a:xfrm>
          <a:prstGeom prst="rect">
            <a:avLst/>
          </a:prstGeom>
        </p:spPr>
        <p:txBody>
          <a:bodyPr wrap="none">
            <a:spAutoFit/>
          </a:bodyPr>
          <a:lstStyle/>
          <a:p>
            <a:pPr algn="just">
              <a:spcAft>
                <a:spcPts val="0"/>
              </a:spcAft>
            </a:pPr>
            <a:r>
              <a:rPr lang="en-US" altLang="zh-CN" sz="2400" b="1" kern="100" dirty="0">
                <a:latin typeface="等线" panose="02010600030101010101" pitchFamily="2" charset="-122"/>
                <a:cs typeface="Times New Roman" panose="02020603050405020304" pitchFamily="18" charset="0"/>
              </a:rPr>
              <a:t>	</a:t>
            </a:r>
            <a:r>
              <a:rPr lang="zh-CN" altLang="zh-CN" sz="2400" b="1" kern="100" dirty="0">
                <a:latin typeface="等线" panose="02010600030101010101" pitchFamily="2" charset="-122"/>
                <a:cs typeface="Times New Roman" panose="02020603050405020304" pitchFamily="18" charset="0"/>
              </a:rPr>
              <a:t>总共分成了</a:t>
            </a:r>
            <a:r>
              <a:rPr lang="en-US" altLang="zh-CN" sz="2400" b="1" kern="100" dirty="0">
                <a:latin typeface="等线" panose="02010600030101010101" pitchFamily="2" charset="-122"/>
                <a:cs typeface="Times New Roman" panose="02020603050405020304" pitchFamily="18" charset="0"/>
              </a:rPr>
              <a:t>6</a:t>
            </a:r>
            <a:r>
              <a:rPr lang="zh-CN" altLang="zh-CN" sz="2400" b="1" kern="100" dirty="0">
                <a:latin typeface="等线" panose="02010600030101010101" pitchFamily="2" charset="-122"/>
                <a:cs typeface="Times New Roman" panose="02020603050405020304" pitchFamily="18" charset="0"/>
              </a:rPr>
              <a:t>份，而后依次取出每组第</a:t>
            </a:r>
            <a:r>
              <a:rPr lang="en-US" altLang="zh-CN" sz="2400" b="1" kern="100" dirty="0">
                <a:latin typeface="等线" panose="02010600030101010101" pitchFamily="2" charset="-122"/>
                <a:cs typeface="Times New Roman" panose="02020603050405020304" pitchFamily="18" charset="0"/>
              </a:rPr>
              <a:t>1</a:t>
            </a:r>
            <a:r>
              <a:rPr lang="zh-CN" altLang="zh-CN" sz="2400" b="1" kern="100" dirty="0">
                <a:latin typeface="等线" panose="02010600030101010101" pitchFamily="2" charset="-122"/>
                <a:cs typeface="Times New Roman" panose="02020603050405020304" pitchFamily="18" charset="0"/>
              </a:rPr>
              <a:t>个：</a:t>
            </a:r>
          </a:p>
        </p:txBody>
      </p:sp>
      <p:sp>
        <p:nvSpPr>
          <p:cNvPr id="8" name="矩形 7">
            <a:extLst>
              <a:ext uri="{FF2B5EF4-FFF2-40B4-BE49-F238E27FC236}">
                <a16:creationId xmlns:a16="http://schemas.microsoft.com/office/drawing/2014/main" id="{6AFEDE42-9A95-4256-9788-7C6C8687D665}"/>
              </a:ext>
            </a:extLst>
          </p:cNvPr>
          <p:cNvSpPr/>
          <p:nvPr/>
        </p:nvSpPr>
        <p:spPr>
          <a:xfrm>
            <a:off x="7494120" y="4856005"/>
            <a:ext cx="1425390" cy="584775"/>
          </a:xfrm>
          <a:prstGeom prst="rect">
            <a:avLst/>
          </a:prstGeom>
        </p:spPr>
        <p:txBody>
          <a:bodyPr wrap="none">
            <a:spAutoFit/>
          </a:bodyPr>
          <a:lstStyle/>
          <a:p>
            <a:r>
              <a:rPr lang="en-US" altLang="zh-CN" sz="3200" b="1" kern="0" dirty="0">
                <a:solidFill>
                  <a:srgbClr val="008000"/>
                </a:solidFill>
                <a:latin typeface="宋体" panose="02010600030101010101" pitchFamily="2" charset="-122"/>
                <a:cs typeface="宋体" panose="02010600030101010101" pitchFamily="2" charset="-122"/>
              </a:rPr>
              <a:t>f{</a:t>
            </a:r>
            <a:r>
              <a:rPr lang="en-US" altLang="zh-CN" sz="3200" b="1" kern="0" dirty="0" err="1">
                <a:solidFill>
                  <a:srgbClr val="008000"/>
                </a:solidFill>
                <a:latin typeface="宋体" panose="02010600030101010101" pitchFamily="2" charset="-122"/>
                <a:cs typeface="宋体" panose="02010600030101010101" pitchFamily="2" charset="-122"/>
              </a:rPr>
              <a:t>lm_a</a:t>
            </a:r>
            <a:endParaRPr lang="zh-CN" altLang="en-US" sz="3200" dirty="0"/>
          </a:p>
        </p:txBody>
      </p:sp>
      <p:sp>
        <p:nvSpPr>
          <p:cNvPr id="9" name="矩形 8">
            <a:extLst>
              <a:ext uri="{FF2B5EF4-FFF2-40B4-BE49-F238E27FC236}">
                <a16:creationId xmlns:a16="http://schemas.microsoft.com/office/drawing/2014/main" id="{2EE60DBA-75F6-4724-920B-A6544862B2CE}"/>
              </a:ext>
            </a:extLst>
          </p:cNvPr>
          <p:cNvSpPr/>
          <p:nvPr/>
        </p:nvSpPr>
        <p:spPr>
          <a:xfrm>
            <a:off x="1424388" y="5433077"/>
            <a:ext cx="6546985" cy="461665"/>
          </a:xfrm>
          <a:prstGeom prst="rect">
            <a:avLst/>
          </a:prstGeom>
        </p:spPr>
        <p:txBody>
          <a:bodyPr wrap="none">
            <a:spAutoFit/>
          </a:bodyPr>
          <a:lstStyle/>
          <a:p>
            <a:r>
              <a:rPr lang="zh-CN" altLang="zh-CN" sz="2400" b="1" dirty="0">
                <a:cs typeface="Times New Roman" panose="02020603050405020304" pitchFamily="18" charset="0"/>
              </a:rPr>
              <a:t>依次取出第</a:t>
            </a:r>
            <a:r>
              <a:rPr lang="en-US" altLang="zh-CN" sz="2400" b="1" dirty="0">
                <a:cs typeface="Times New Roman" panose="02020603050405020304" pitchFamily="18" charset="0"/>
              </a:rPr>
              <a:t>2</a:t>
            </a:r>
            <a:r>
              <a:rPr lang="zh-CN" altLang="zh-CN" sz="2400" b="1" dirty="0">
                <a:cs typeface="Times New Roman" panose="02020603050405020304" pitchFamily="18" charset="0"/>
              </a:rPr>
              <a:t>个，第</a:t>
            </a:r>
            <a:r>
              <a:rPr lang="en-US" altLang="zh-CN" sz="2400" b="1" dirty="0">
                <a:cs typeface="Times New Roman" panose="02020603050405020304" pitchFamily="18" charset="0"/>
              </a:rPr>
              <a:t>3</a:t>
            </a:r>
            <a:r>
              <a:rPr lang="zh-CN" altLang="zh-CN" sz="2400" b="1" dirty="0">
                <a:cs typeface="Times New Roman" panose="02020603050405020304" pitchFamily="18" charset="0"/>
              </a:rPr>
              <a:t>个，第</a:t>
            </a:r>
            <a:r>
              <a:rPr lang="en-US" altLang="zh-CN" sz="2400" b="1" dirty="0">
                <a:cs typeface="Times New Roman" panose="02020603050405020304" pitchFamily="18" charset="0"/>
              </a:rPr>
              <a:t>4</a:t>
            </a:r>
            <a:r>
              <a:rPr lang="zh-CN" altLang="zh-CN" sz="2400" b="1" dirty="0">
                <a:cs typeface="Times New Roman" panose="02020603050405020304" pitchFamily="18" charset="0"/>
              </a:rPr>
              <a:t>个，放置在后面：</a:t>
            </a:r>
            <a:endParaRPr lang="zh-CN" altLang="en-US" sz="2400" b="1" dirty="0"/>
          </a:p>
        </p:txBody>
      </p:sp>
      <p:sp>
        <p:nvSpPr>
          <p:cNvPr id="10" name="矩形 9">
            <a:extLst>
              <a:ext uri="{FF2B5EF4-FFF2-40B4-BE49-F238E27FC236}">
                <a16:creationId xmlns:a16="http://schemas.microsoft.com/office/drawing/2014/main" id="{01CD2544-96DC-4905-8B9B-4ADE9D6BE1EE}"/>
              </a:ext>
            </a:extLst>
          </p:cNvPr>
          <p:cNvSpPr/>
          <p:nvPr/>
        </p:nvSpPr>
        <p:spPr>
          <a:xfrm>
            <a:off x="7785982" y="5395160"/>
            <a:ext cx="3916457" cy="461665"/>
          </a:xfrm>
          <a:prstGeom prst="rect">
            <a:avLst/>
          </a:prstGeom>
        </p:spPr>
        <p:txBody>
          <a:bodyPr wrap="none">
            <a:spAutoFit/>
          </a:bodyPr>
          <a:lstStyle/>
          <a:p>
            <a:r>
              <a:rPr lang="en-US" altLang="zh-CN" sz="2400" b="1" kern="0" dirty="0">
                <a:solidFill>
                  <a:srgbClr val="008000"/>
                </a:solidFill>
                <a:latin typeface="宋体" panose="02010600030101010101" pitchFamily="2" charset="-122"/>
                <a:cs typeface="宋体" panose="02010600030101010101" pitchFamily="2" charset="-122"/>
              </a:rPr>
              <a:t>f{</a:t>
            </a:r>
            <a:r>
              <a:rPr lang="en-US" altLang="zh-CN" sz="2400" b="1" kern="0" dirty="0" err="1">
                <a:solidFill>
                  <a:srgbClr val="008000"/>
                </a:solidFill>
                <a:latin typeface="宋体" panose="02010600030101010101" pitchFamily="2" charset="-122"/>
                <a:cs typeface="宋体" panose="02010600030101010101" pitchFamily="2" charset="-122"/>
              </a:rPr>
              <a:t>lm_alzaihhahnmaaga_ah</a:t>
            </a:r>
            <a:r>
              <a:rPr lang="en-US" altLang="zh-CN" sz="2400" b="1" kern="0" dirty="0">
                <a:solidFill>
                  <a:srgbClr val="008000"/>
                </a:solidFill>
                <a:latin typeface="宋体" panose="02010600030101010101" pitchFamily="2" charset="-122"/>
                <a:cs typeface="宋体" panose="02010600030101010101" pitchFamily="2" charset="-122"/>
              </a:rPr>
              <a:t>}</a:t>
            </a:r>
            <a:endParaRPr lang="zh-CN" altLang="en-US" sz="2400" dirty="0"/>
          </a:p>
        </p:txBody>
      </p:sp>
      <p:sp>
        <p:nvSpPr>
          <p:cNvPr id="12" name="内容占位符 2">
            <a:extLst>
              <a:ext uri="{FF2B5EF4-FFF2-40B4-BE49-F238E27FC236}">
                <a16:creationId xmlns:a16="http://schemas.microsoft.com/office/drawing/2014/main" id="{9677E029-C291-41F5-B81B-E2E66046FC1B}"/>
              </a:ext>
            </a:extLst>
          </p:cNvPr>
          <p:cNvSpPr txBox="1">
            <a:spLocks/>
          </p:cNvSpPr>
          <p:nvPr/>
        </p:nvSpPr>
        <p:spPr>
          <a:xfrm>
            <a:off x="838200" y="5987667"/>
            <a:ext cx="10515600" cy="491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攻击方法：爆破栅栏长度</a:t>
            </a:r>
          </a:p>
        </p:txBody>
      </p:sp>
    </p:spTree>
    <p:extLst>
      <p:ext uri="{BB962C8B-B14F-4D97-AF65-F5344CB8AC3E}">
        <p14:creationId xmlns:p14="http://schemas.microsoft.com/office/powerpoint/2010/main" val="383432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720938E-C584-4DD2-BDDC-ACCF3E768B5F}"/>
              </a:ext>
            </a:extLst>
          </p:cNvPr>
          <p:cNvSpPr>
            <a:spLocks noGrp="1"/>
          </p:cNvSpPr>
          <p:nvPr>
            <p:ph type="title"/>
          </p:nvPr>
        </p:nvSpPr>
        <p:spPr/>
        <p:txBody>
          <a:bodyPr/>
          <a:lstStyle/>
          <a:p>
            <a:r>
              <a:rPr lang="zh-CN" altLang="en-US" b="1" dirty="0"/>
              <a:t>替代密码</a:t>
            </a:r>
          </a:p>
        </p:txBody>
      </p:sp>
      <p:sp>
        <p:nvSpPr>
          <p:cNvPr id="5" name="文本占位符 4">
            <a:extLst>
              <a:ext uri="{FF2B5EF4-FFF2-40B4-BE49-F238E27FC236}">
                <a16:creationId xmlns:a16="http://schemas.microsoft.com/office/drawing/2014/main" id="{F5C790A1-9C7C-4DA3-BBC6-F0055CAA14C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5080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78FECC2-E1AC-4E29-B989-D9CB58C50E17}"/>
              </a:ext>
            </a:extLst>
          </p:cNvPr>
          <p:cNvSpPr>
            <a:spLocks noGrp="1"/>
          </p:cNvSpPr>
          <p:nvPr>
            <p:ph type="title"/>
          </p:nvPr>
        </p:nvSpPr>
        <p:spPr/>
        <p:txBody>
          <a:bodyPr/>
          <a:lstStyle/>
          <a:p>
            <a:r>
              <a:rPr lang="zh-CN" altLang="en-US" b="1" dirty="0"/>
              <a:t>理解替代密码</a:t>
            </a:r>
          </a:p>
        </p:txBody>
      </p:sp>
      <p:sp>
        <p:nvSpPr>
          <p:cNvPr id="5" name="内容占位符 4">
            <a:extLst>
              <a:ext uri="{FF2B5EF4-FFF2-40B4-BE49-F238E27FC236}">
                <a16:creationId xmlns:a16="http://schemas.microsoft.com/office/drawing/2014/main" id="{5556A4FA-81E1-4EB5-B7EC-422D0DFC50AF}"/>
              </a:ext>
            </a:extLst>
          </p:cNvPr>
          <p:cNvSpPr>
            <a:spLocks noGrp="1"/>
          </p:cNvSpPr>
          <p:nvPr>
            <p:ph idx="1"/>
          </p:nvPr>
        </p:nvSpPr>
        <p:spPr/>
        <p:txBody>
          <a:bodyPr/>
          <a:lstStyle/>
          <a:p>
            <a:r>
              <a:rPr lang="zh-CN" altLang="en-US" dirty="0"/>
              <a:t>移位密码仅仅是对明文的排列顺序进行了变化，并没有对明文的内容进行改变</a:t>
            </a:r>
            <a:endParaRPr lang="en-US" altLang="zh-CN" dirty="0"/>
          </a:p>
          <a:p>
            <a:r>
              <a:rPr lang="zh-CN" altLang="zh-CN" dirty="0"/>
              <a:t>替代密码如名字所示，先建立一个</a:t>
            </a:r>
            <a:r>
              <a:rPr lang="zh-CN" altLang="zh-CN" b="1" dirty="0"/>
              <a:t>替换表</a:t>
            </a:r>
            <a:r>
              <a:rPr lang="zh-CN" altLang="zh-CN" dirty="0"/>
              <a:t>，加密时将需要加密的明文依次通过查表，替换为相应的字符，明文字符被逐个替换后，生成无任何意义的字符串，即密文，替代密码的密钥就是其替换表 。</a:t>
            </a:r>
          </a:p>
          <a:p>
            <a:r>
              <a:rPr lang="zh-CN" altLang="zh-CN" dirty="0"/>
              <a:t>如果替换表只有一个，称之为单表替代密码。如果替换表有多个，依次使用，</a:t>
            </a:r>
            <a:r>
              <a:rPr lang="zh-CN" altLang="en-US" dirty="0"/>
              <a:t>就是</a:t>
            </a:r>
            <a:r>
              <a:rPr lang="zh-CN" altLang="zh-CN" dirty="0"/>
              <a:t>多表替代密码。</a:t>
            </a:r>
          </a:p>
          <a:p>
            <a:r>
              <a:rPr lang="zh-CN" altLang="zh-CN" dirty="0"/>
              <a:t>针对替代密码最有效的攻击方式是词频分析。</a:t>
            </a:r>
          </a:p>
          <a:p>
            <a:endParaRPr lang="zh-CN" altLang="en-US" dirty="0"/>
          </a:p>
        </p:txBody>
      </p:sp>
    </p:spTree>
    <p:extLst>
      <p:ext uri="{BB962C8B-B14F-4D97-AF65-F5344CB8AC3E}">
        <p14:creationId xmlns:p14="http://schemas.microsoft.com/office/powerpoint/2010/main" val="16208842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白帽学院模板​​">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1480</Words>
  <Application>Microsoft Office PowerPoint</Application>
  <PresentationFormat>宽屏</PresentationFormat>
  <Paragraphs>214</Paragraphs>
  <Slides>22</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22</vt:i4>
      </vt:variant>
    </vt:vector>
  </HeadingPairs>
  <TitlesOfParts>
    <vt:vector size="30" baseType="lpstr">
      <vt:lpstr>Microsoft YaHei UI</vt:lpstr>
      <vt:lpstr>等线</vt:lpstr>
      <vt:lpstr>等线 Light</vt:lpstr>
      <vt:lpstr>宋体</vt:lpstr>
      <vt:lpstr>Arial</vt:lpstr>
      <vt:lpstr>Wingdings</vt:lpstr>
      <vt:lpstr>Office 主题​​</vt:lpstr>
      <vt:lpstr>白帽学院模板​​</vt:lpstr>
      <vt:lpstr>古典密码</vt:lpstr>
      <vt:lpstr>分类</vt:lpstr>
      <vt:lpstr>移位密码</vt:lpstr>
      <vt:lpstr>简单移位密码</vt:lpstr>
      <vt:lpstr>曲路密码</vt:lpstr>
      <vt:lpstr>云影密码</vt:lpstr>
      <vt:lpstr>栅栏密码</vt:lpstr>
      <vt:lpstr>替代密码</vt:lpstr>
      <vt:lpstr>理解替代密码</vt:lpstr>
      <vt:lpstr>单表替代-凯撒密码</vt:lpstr>
      <vt:lpstr>练习题</vt:lpstr>
      <vt:lpstr>埃特巴什码</vt:lpstr>
      <vt:lpstr>经典单表替代密码</vt:lpstr>
      <vt:lpstr>培根密码</vt:lpstr>
      <vt:lpstr>图形替代密码：猪圈密码</vt:lpstr>
      <vt:lpstr>其他的图形替代密码</vt:lpstr>
      <vt:lpstr>仿射密码：</vt:lpstr>
      <vt:lpstr>多表替代-维吉尼亚密码</vt:lpstr>
      <vt:lpstr>词频统计</vt:lpstr>
      <vt:lpstr>真题中会遇到的问题</vt:lpstr>
      <vt:lpstr>卡西斯基试验</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古典密码</dc:title>
  <dc:creator>b</dc:creator>
  <cp:lastModifiedBy>b</cp:lastModifiedBy>
  <cp:revision>148</cp:revision>
  <dcterms:created xsi:type="dcterms:W3CDTF">2019-07-22T06:10:36Z</dcterms:created>
  <dcterms:modified xsi:type="dcterms:W3CDTF">2019-08-01T16:44:31Z</dcterms:modified>
</cp:coreProperties>
</file>