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79" r:id="rId3"/>
    <p:sldId id="257" r:id="rId4"/>
    <p:sldId id="258" r:id="rId5"/>
    <p:sldId id="261" r:id="rId6"/>
    <p:sldId id="260" r:id="rId7"/>
    <p:sldId id="262" r:id="rId8"/>
    <p:sldId id="259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46" autoAdjust="0"/>
  </p:normalViewPr>
  <p:slideViewPr>
    <p:cSldViewPr snapToGrid="0">
      <p:cViewPr varScale="1">
        <p:scale>
          <a:sx n="53" d="100"/>
          <a:sy n="53" d="100"/>
        </p:scale>
        <p:origin x="1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88F-C63D-4547-A313-B356CD330C9C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0372D-49FE-4EF5-BF77-800B1838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使用以上方法的原因是，当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的最后一位为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的最后一位相同，那么，在解密的时候有：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Dk(C2)[-1] ^x^1=1,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的长度，我们就可以确认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Dec(C2)[-1]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的值。同理依次可以逆推出倒数第二位，第三位。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从零实现一个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可能需要花费一点时间，因此请同学们自行找寻相关例题进行训练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0372D-49FE-4EF5-BF77-800B1838E5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3A075-7BDE-4FFB-809A-603FB8F5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C2DBCC-D3BE-44A3-8C0A-0A40C4FC4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04A72-4AC6-49A5-8DB9-D7357ECB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8DDEC-3936-4504-9BCB-99353CAC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DED63-7FFC-4705-AEED-FDB07CA8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D323F-9C53-4F28-A9D7-DB0B2BE8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07034-17E7-483D-BA0A-BB72A39D8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41FA0-E31E-4165-9311-B44F8DA5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0C3AA-8231-4401-B4EE-6A05322B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8C2DF-573E-4CA7-957B-D3BB5982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B6C00-5409-4B59-942A-8D24BE10E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C626B-8603-4567-9EB8-A378A50B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C136E-007F-48BC-A62C-F5894489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46C67-50C1-4B79-BAD8-A1786195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B5A31-68A9-4154-B16F-64A30ED4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4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1553944"/>
            <a:ext cx="8494718" cy="231615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95293"/>
            <a:ext cx="7748465" cy="12045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pic>
        <p:nvPicPr>
          <p:cNvPr id="266" name="图形 265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267" name="图形 266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 flipV="1">
            <a:off x="2159001" y="812727"/>
            <a:ext cx="0" cy="6045273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16200000">
            <a:off x="1805904" y="353097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 userDrawn="1"/>
        </p:nvSpPr>
        <p:spPr>
          <a:xfrm>
            <a:off x="2336800" y="787254"/>
            <a:ext cx="1155700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3C50A0"/>
                </a:solidFill>
              </a:rPr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36799" y="1663700"/>
            <a:ext cx="8597873" cy="44070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1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个人简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42360" y="1602740"/>
            <a:ext cx="6233160" cy="4796790"/>
          </a:xfrm>
          <a:prstGeom prst="roundRect">
            <a:avLst>
              <a:gd name="adj" fmla="val 1666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3537588" y="3686174"/>
            <a:ext cx="0" cy="2713367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3537589" y="1617601"/>
            <a:ext cx="0" cy="1890774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1" hasCustomPrompt="1"/>
          </p:nvPr>
        </p:nvSpPr>
        <p:spPr>
          <a:xfrm>
            <a:off x="1527813" y="1603375"/>
            <a:ext cx="1905000" cy="1905000"/>
          </a:xfrm>
          <a:prstGeom prst="roundRect">
            <a:avLst>
              <a:gd name="adj" fmla="val 5667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dirty="0"/>
              <a:t>个人照片</a:t>
            </a:r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35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15636" y="1603048"/>
            <a:ext cx="11360728" cy="47964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25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94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295" y="2942715"/>
            <a:ext cx="5892396" cy="74683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4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295" y="3798137"/>
            <a:ext cx="2762614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955163" y="3798137"/>
            <a:ext cx="821024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7850172" y="5496097"/>
            <a:ext cx="3998044" cy="9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南京市江宁区秣周东路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号楼四层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(025-84981178)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北京海淀区信息路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号弘源首著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号七层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(010-56201285)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成都市成华区建设北路二段四号电子科技大学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武汉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国家网络安全人才与创新基地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7" y="5166803"/>
            <a:ext cx="1285718" cy="1285718"/>
          </a:xfrm>
          <a:prstGeom prst="rect">
            <a:avLst/>
          </a:prstGeom>
        </p:spPr>
      </p:pic>
      <p:sp>
        <p:nvSpPr>
          <p:cNvPr id="266" name="文本框 265"/>
          <p:cNvSpPr txBox="1"/>
          <p:nvPr userDrawn="1"/>
        </p:nvSpPr>
        <p:spPr>
          <a:xfrm>
            <a:off x="7850172" y="5037638"/>
            <a:ext cx="34688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打造最专业的网络安全培训平台</a:t>
            </a: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5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2E406-A7E3-46F6-96C8-3AFEC609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A0721-CE7D-4316-AFD0-E98C32A5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19C73-4A94-40BB-8D5E-A11BCA4F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DBA6D-8479-4820-99B0-0C1E685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A6804-77EB-4177-9137-4FE27B66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9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770D2-AD34-4A03-9821-20144869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D5E9C-FDEE-474D-8720-9EF4260BD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16391-DAF0-4D23-A5AE-1B1B6C60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919B6-E963-488E-AAA2-D338453C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68AFE-D0A3-48A7-A856-7C6FD24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D0CBF-AF98-4C58-A46C-6A46A1A4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83207-0C03-4D75-9124-0AEC1F9CF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DE273-EE79-4771-B5AD-184A6D76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72134-5D91-40C5-B7BD-0A5E717E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04D18-831F-4A69-8821-51E232CA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F37AC-AB02-4146-AA4A-95F8F44D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73F79-A615-4A09-8005-D07EBBC7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49816-D9C0-4A62-AD9B-4EF5CE82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0D0B09-8F4F-4B0A-949E-8011EBB7D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185D43-FD4F-45D7-833F-E72FD8DBD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C697D-9095-4794-BFC5-EA4C6EA5C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67830F-2E94-4172-9CBF-F161E5F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AFBBA7-D522-4112-9ED3-7049C9A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184BAB-A400-4354-B907-545E8AD7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91146-C90E-4325-8F04-DD20E89D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600DA-B492-408A-AAD7-D4070B31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DF58C5-8902-4245-9E43-D7F90D14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4249C6-4BC6-4769-ADED-609AF7E8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9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1C2AD5-5F4C-4473-B7F8-4DB3E734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31736-388A-452A-8259-802A49F3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EF6E8-6866-4C96-94EC-8A9C841B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5FAB2-3F0F-4E0A-91DB-B98B9D8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0A21B-CF2D-4D54-A40F-5ED8B771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3881B-06F3-4FFF-B3E9-0A2CA4BA2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31D23-14F8-4F3A-97E1-ABFC1337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24230-A5AD-4302-B2EF-3E7A41B0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56AF0-4F27-4166-83FC-7BFEECE4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5499B-D3DD-40D6-BE7C-0709C6E6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B1E582-D7F0-4EE5-AD8A-4A4167D3D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7C9B89-87C3-493C-BF9C-35A7E8EA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803B9-A703-4C08-B3FA-FA3ADFB7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C5621-DBDF-4C24-8137-136BF8F5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40DE9-D2CA-4DB8-A9C7-B4F80902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C70B3-1D3F-4C5A-9917-D59536B5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26D83-1E9F-42D4-9781-57A31E08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82480-F7AE-4381-8737-BA379FCE3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C83C-68E2-4915-8720-DC03B6C49ACA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FC21D-FA7E-4464-A32A-5E9146458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AE63F-3940-44C6-A504-9A9B29A6B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BB08-DDF7-4E2F-8F68-81D0DD17A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8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95%B0%E5%AD%97/6204" TargetMode="External"/><Relationship Id="rId3" Type="http://schemas.openxmlformats.org/officeDocument/2006/relationships/hyperlink" Target="https://baike.baidu.com/item/%E5%AF%86%E7%A0%81%28block%20cipher%29%E7%9A%84%E6%95%B0%E5%AD%A6%E6%A8%A1%E5%9E%8B/65553" TargetMode="External"/><Relationship Id="rId7" Type="http://schemas.openxmlformats.org/officeDocument/2006/relationships/hyperlink" Target="https://baike.baidu.com/item/%E8%A1%A8%E7%A4%BA/8223003" TargetMode="External"/><Relationship Id="rId12" Type="http://schemas.openxmlformats.org/officeDocument/2006/relationships/hyperlink" Target="https://baike.baidu.com/item/%E5%AF%86%E9%92%A5/101144" TargetMode="External"/><Relationship Id="rId2" Type="http://schemas.openxmlformats.org/officeDocument/2006/relationships/hyperlink" Target="https://baike.baidu.com/item/%E5%88%86%E7%BB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7%BC%96%E7%A0%81/80092" TargetMode="External"/><Relationship Id="rId11" Type="http://schemas.openxmlformats.org/officeDocument/2006/relationships/hyperlink" Target="https://baike.baidu.com/item/n/1915" TargetMode="External"/><Relationship Id="rId5" Type="http://schemas.openxmlformats.org/officeDocument/2006/relationships/hyperlink" Target="https://baike.baidu.com/item/%E6%B6%88%E6%81%AF/1619218" TargetMode="External"/><Relationship Id="rId10" Type="http://schemas.openxmlformats.org/officeDocument/2006/relationships/hyperlink" Target="https://baike.baidu.com/item/%E9%95%BF%E5%BA%A6/1584632" TargetMode="External"/><Relationship Id="rId4" Type="http://schemas.openxmlformats.org/officeDocument/2006/relationships/hyperlink" Target="https://baike.baidu.com/item/%E6%98%8E%E6%96%87/9684633" TargetMode="External"/><Relationship Id="rId9" Type="http://schemas.openxmlformats.org/officeDocument/2006/relationships/hyperlink" Target="https://baike.baidu.com/item/%E5%BA%8F%E5%88%97/130258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分组密码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bibi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3F21D-AAC4-494F-B8FA-F2CF6E52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如何修改呢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4B2A5-E022-47D4-A9D1-E296DA49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9098"/>
          </a:xfrm>
        </p:spPr>
        <p:txBody>
          <a:bodyPr/>
          <a:lstStyle/>
          <a:p>
            <a:r>
              <a:rPr lang="en-US" altLang="zh-CN" dirty="0"/>
              <a:t>Dec(C2)[</a:t>
            </a:r>
            <a:r>
              <a:rPr lang="en-US" altLang="zh-CN" dirty="0" err="1"/>
              <a:t>i</a:t>
            </a:r>
            <a:r>
              <a:rPr lang="en-US" altLang="zh-CN" dirty="0"/>
              <a:t>]=C1[</a:t>
            </a:r>
            <a:r>
              <a:rPr lang="en-US" altLang="zh-CN" dirty="0" err="1"/>
              <a:t>i</a:t>
            </a:r>
            <a:r>
              <a:rPr lang="en-US" altLang="zh-CN" dirty="0"/>
              <a:t>]^M2[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目标：</a:t>
            </a:r>
            <a:r>
              <a:rPr lang="en-US" altLang="zh-CN" dirty="0"/>
              <a:t>M2[</a:t>
            </a:r>
            <a:r>
              <a:rPr lang="en-US" altLang="zh-CN" dirty="0" err="1"/>
              <a:t>i</a:t>
            </a:r>
            <a:r>
              <a:rPr lang="en-US" altLang="zh-CN" dirty="0"/>
              <a:t>]-&gt;X</a:t>
            </a:r>
          </a:p>
          <a:p>
            <a:r>
              <a:rPr lang="en-US" altLang="zh-CN" dirty="0"/>
              <a:t>M2[</a:t>
            </a:r>
            <a:r>
              <a:rPr lang="en-US" altLang="zh-CN" dirty="0" err="1"/>
              <a:t>i</a:t>
            </a:r>
            <a:r>
              <a:rPr lang="en-US" altLang="zh-CN" dirty="0"/>
              <a:t>]= Dec(C2)[</a:t>
            </a:r>
            <a:r>
              <a:rPr lang="en-US" altLang="zh-CN" dirty="0" err="1"/>
              <a:t>i</a:t>
            </a:r>
            <a:r>
              <a:rPr lang="en-US" altLang="zh-CN" dirty="0"/>
              <a:t>]^C1[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X= Dec(C2)[</a:t>
            </a:r>
            <a:r>
              <a:rPr lang="en-US" altLang="zh-CN" dirty="0" err="1"/>
              <a:t>i</a:t>
            </a:r>
            <a:r>
              <a:rPr lang="en-US" altLang="zh-CN" dirty="0"/>
              <a:t>]^(</a:t>
            </a:r>
            <a:r>
              <a:rPr lang="en-US" altLang="zh-CN" u="sng" dirty="0"/>
              <a:t>C1[</a:t>
            </a:r>
            <a:r>
              <a:rPr lang="en-US" altLang="zh-CN" u="sng" dirty="0" err="1"/>
              <a:t>i</a:t>
            </a:r>
            <a:r>
              <a:rPr lang="en-US" altLang="zh-CN" u="sng" dirty="0"/>
              <a:t>]^X^M2[</a:t>
            </a:r>
            <a:r>
              <a:rPr lang="en-US" altLang="zh-CN" u="sng" dirty="0" err="1"/>
              <a:t>i</a:t>
            </a:r>
            <a:r>
              <a:rPr lang="en-US" altLang="zh-CN" u="sng" dirty="0"/>
              <a:t>]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在第一个分组对应位置上异或上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M2[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即可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8B06BD-B65D-4876-811A-091927AFFC09}"/>
              </a:ext>
            </a:extLst>
          </p:cNvPr>
          <p:cNvSpPr/>
          <p:nvPr/>
        </p:nvSpPr>
        <p:spPr>
          <a:xfrm>
            <a:off x="1160833" y="4817902"/>
            <a:ext cx="987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0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chr</a:t>
            </a:r>
            <a:r>
              <a:rPr lang="en-US" altLang="zh-CN" sz="2800" b="1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b="1" kern="0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ord</a:t>
            </a:r>
            <a:r>
              <a:rPr lang="en-US" altLang="zh-CN" sz="2800" b="1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(m[position[</a:t>
            </a:r>
            <a:r>
              <a:rPr lang="en-US" altLang="zh-CN" sz="2800" b="1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b="1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]])^</a:t>
            </a:r>
            <a:r>
              <a:rPr lang="en-US" altLang="zh-CN" sz="2800" b="1" kern="0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ord</a:t>
            </a:r>
            <a:r>
              <a:rPr lang="en-US" altLang="zh-CN" sz="2800" b="1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(target[</a:t>
            </a:r>
            <a:r>
              <a:rPr lang="en-US" altLang="zh-CN" sz="2800" b="1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b="1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])^</a:t>
            </a:r>
            <a:r>
              <a:rPr lang="en-US" altLang="zh-CN" sz="2800" b="1" kern="0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ord</a:t>
            </a:r>
            <a:r>
              <a:rPr lang="en-US" altLang="zh-CN" sz="2800" b="1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(c[change]))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933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D32A-7E92-4A52-A64A-40A53E4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8EBD-2CE6-41C8-9797-83B51C4D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JarvisOJ</a:t>
            </a:r>
            <a:r>
              <a:rPr lang="zh-CN" altLang="en-US" dirty="0"/>
              <a:t>，</a:t>
            </a:r>
            <a:r>
              <a:rPr lang="en-US" altLang="zh-CN" dirty="0"/>
              <a:t>Crypto</a:t>
            </a:r>
            <a:r>
              <a:rPr lang="zh-CN" altLang="en-US" dirty="0"/>
              <a:t>，</a:t>
            </a:r>
            <a:r>
              <a:rPr lang="en-US" altLang="zh-CN" dirty="0"/>
              <a:t>[xman2019]</a:t>
            </a:r>
            <a:r>
              <a:rPr lang="en-US" altLang="zh-CN" dirty="0" err="1"/>
              <a:t>xbitf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85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B4377-DEA5-4AA5-BF4D-5C1F5F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CBC</a:t>
            </a:r>
            <a:r>
              <a:rPr lang="zh-CN" altLang="en-US" b="1" dirty="0"/>
              <a:t>选择密文攻击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FE24D-540E-434D-A270-C7BC0D02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</a:t>
            </a:r>
            <a:r>
              <a:rPr lang="en-US" altLang="zh-CN" dirty="0"/>
              <a:t>CBC</a:t>
            </a:r>
            <a:r>
              <a:rPr lang="zh-CN" altLang="zh-CN" dirty="0"/>
              <a:t>模式的选择密文攻击，可以很快地恢复出</a:t>
            </a:r>
            <a:r>
              <a:rPr lang="en-US" altLang="zh-CN" dirty="0"/>
              <a:t>IV</a:t>
            </a:r>
          </a:p>
          <a:p>
            <a:r>
              <a:rPr lang="zh-CN" altLang="zh-CN" dirty="0"/>
              <a:t>明文每次加密前会和</a:t>
            </a:r>
            <a:r>
              <a:rPr lang="en-US" altLang="zh-CN" dirty="0"/>
              <a:t>IV</a:t>
            </a:r>
            <a:r>
              <a:rPr lang="zh-CN" altLang="zh-CN" dirty="0"/>
              <a:t>异或，</a:t>
            </a:r>
            <a:r>
              <a:rPr lang="en-US" altLang="zh-CN" dirty="0"/>
              <a:t>IV</a:t>
            </a:r>
            <a:r>
              <a:rPr lang="zh-CN" altLang="zh-CN" dirty="0"/>
              <a:t>每组会更新为上一组的密文</a:t>
            </a:r>
            <a:endParaRPr lang="en-US" altLang="zh-CN" dirty="0"/>
          </a:p>
          <a:p>
            <a:r>
              <a:rPr lang="zh-CN" altLang="zh-CN" dirty="0"/>
              <a:t>待解密的密文为：</a:t>
            </a:r>
            <a:r>
              <a:rPr lang="en-US" altLang="zh-CN" dirty="0"/>
              <a:t>C|C</a:t>
            </a:r>
            <a:r>
              <a:rPr lang="zh-CN" altLang="zh-CN" dirty="0"/>
              <a:t>时</a:t>
            </a:r>
            <a:endParaRPr lang="en-US" altLang="zh-CN" dirty="0"/>
          </a:p>
          <a:p>
            <a:pPr lvl="1"/>
            <a:r>
              <a:rPr lang="en-US" altLang="zh-CN" dirty="0"/>
              <a:t>Decrypt(C)^C=M1</a:t>
            </a:r>
            <a:endParaRPr lang="zh-CN" altLang="zh-CN" dirty="0"/>
          </a:p>
          <a:p>
            <a:pPr lvl="1"/>
            <a:r>
              <a:rPr lang="en-US" altLang="zh-CN" dirty="0"/>
              <a:t>Decrypt(C)^IV=M0</a:t>
            </a:r>
            <a:endParaRPr lang="zh-CN" altLang="zh-CN" dirty="0"/>
          </a:p>
          <a:p>
            <a:pPr lvl="1"/>
            <a:r>
              <a:rPr lang="zh-CN" altLang="en-US" dirty="0"/>
              <a:t>综合上面两个信息的话，</a:t>
            </a:r>
            <a:r>
              <a:rPr lang="en-US" altLang="zh-CN" dirty="0"/>
              <a:t> Decrypt(C)^</a:t>
            </a:r>
            <a:r>
              <a:rPr lang="en-US" altLang="zh-CN" dirty="0" err="1"/>
              <a:t>C^Decrypt</a:t>
            </a:r>
            <a:r>
              <a:rPr lang="en-US" altLang="zh-CN" dirty="0"/>
              <a:t>(C)^IV=M1^M0</a:t>
            </a:r>
            <a:endParaRPr lang="zh-CN" altLang="zh-CN" dirty="0"/>
          </a:p>
          <a:p>
            <a:pPr lvl="1"/>
            <a:r>
              <a:rPr lang="en-US" altLang="zh-CN" dirty="0"/>
              <a:t>IV=M1^M0^C</a:t>
            </a:r>
            <a:endParaRPr lang="zh-CN" altLang="zh-CN" dirty="0"/>
          </a:p>
          <a:p>
            <a:r>
              <a:rPr lang="zh-CN" altLang="en-US" dirty="0"/>
              <a:t>也就是说如果我们能够通过一个</a:t>
            </a:r>
            <a:r>
              <a:rPr lang="en-US" altLang="zh-CN" dirty="0"/>
              <a:t>oracle</a:t>
            </a:r>
            <a:r>
              <a:rPr lang="zh-CN" altLang="en-US" dirty="0"/>
              <a:t>或者其他方式得到</a:t>
            </a:r>
            <a:r>
              <a:rPr lang="en-US" altLang="zh-CN" dirty="0"/>
              <a:t>C|C</a:t>
            </a:r>
            <a:r>
              <a:rPr lang="zh-CN" altLang="en-US" dirty="0"/>
              <a:t>这种模式的密文的话，就可以逆推出</a:t>
            </a:r>
            <a:r>
              <a:rPr lang="en-US" altLang="zh-CN" dirty="0"/>
              <a:t>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21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D32A-7E92-4A52-A64A-40A53E4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8EBD-2CE6-41C8-9797-83B51C4D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JarvisOJ</a:t>
            </a:r>
            <a:r>
              <a:rPr lang="zh-CN" altLang="en-US" dirty="0"/>
              <a:t>，</a:t>
            </a:r>
            <a:r>
              <a:rPr lang="en-US" altLang="zh-CN" dirty="0"/>
              <a:t>Crypto</a:t>
            </a:r>
            <a:r>
              <a:rPr lang="zh-CN" altLang="en-US" dirty="0"/>
              <a:t>，</a:t>
            </a:r>
            <a:r>
              <a:rPr lang="en-US" altLang="zh-CN" dirty="0"/>
              <a:t>[xman2019]</a:t>
            </a:r>
            <a:r>
              <a:rPr lang="en-US" altLang="zh-CN" dirty="0" err="1"/>
              <a:t>xcc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59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2AA8A-F8BC-4CA5-AE75-9E35F5EE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padding oracle</a:t>
            </a:r>
            <a:r>
              <a:rPr lang="zh-CN" altLang="zh-CN" b="1" dirty="0"/>
              <a:t>攻击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DEFD3-7EC3-4998-BF48-7C68DF99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3085" cy="4667250"/>
          </a:xfrm>
        </p:spPr>
        <p:txBody>
          <a:bodyPr/>
          <a:lstStyle/>
          <a:p>
            <a:r>
              <a:rPr lang="zh-CN" altLang="en-US" dirty="0"/>
              <a:t>常出现在</a:t>
            </a:r>
            <a:r>
              <a:rPr lang="en-US" altLang="zh-CN" dirty="0"/>
              <a:t>WEB</a:t>
            </a:r>
            <a:r>
              <a:rPr lang="zh-CN" altLang="en-US" dirty="0"/>
              <a:t>题目中</a:t>
            </a:r>
            <a:endParaRPr lang="en-US" altLang="zh-CN" dirty="0"/>
          </a:p>
          <a:p>
            <a:r>
              <a:rPr lang="zh-CN" altLang="zh-CN" dirty="0"/>
              <a:t>分组密码</a:t>
            </a:r>
            <a:r>
              <a:rPr lang="en-US" altLang="zh-CN" dirty="0"/>
              <a:t>CBC</a:t>
            </a:r>
            <a:r>
              <a:rPr lang="zh-CN" altLang="zh-CN" dirty="0"/>
              <a:t>模式的</a:t>
            </a:r>
            <a:r>
              <a:rPr lang="en-US" altLang="zh-CN" dirty="0"/>
              <a:t>Padding oracle</a:t>
            </a:r>
            <a:r>
              <a:rPr lang="zh-CN" altLang="zh-CN" dirty="0"/>
              <a:t>攻击需要满足以下特定条件：</a:t>
            </a:r>
          </a:p>
          <a:p>
            <a:pPr lvl="1"/>
            <a:r>
              <a:rPr lang="zh-CN" altLang="zh-CN" dirty="0"/>
              <a:t>加密时采用了</a:t>
            </a:r>
            <a:r>
              <a:rPr lang="en-US" altLang="zh-CN" dirty="0"/>
              <a:t>PKCS5</a:t>
            </a:r>
            <a:r>
              <a:rPr lang="zh-CN" altLang="zh-CN" dirty="0"/>
              <a:t>的填充；（填充的数值是填充的字符个数）</a:t>
            </a:r>
          </a:p>
          <a:p>
            <a:pPr lvl="1"/>
            <a:r>
              <a:rPr lang="zh-CN" altLang="zh-CN" dirty="0"/>
              <a:t>攻击者可以和服务器进行交互，可以</a:t>
            </a:r>
            <a:r>
              <a:rPr lang="zh-CN" altLang="en-US" dirty="0"/>
              <a:t>提交</a:t>
            </a:r>
            <a:r>
              <a:rPr lang="zh-CN" altLang="zh-CN" dirty="0"/>
              <a:t>密文，服务器会以某种返回信息告知客户端的</a:t>
            </a:r>
            <a:r>
              <a:rPr lang="en-US" altLang="zh-CN" dirty="0"/>
              <a:t>padding</a:t>
            </a:r>
            <a:r>
              <a:rPr lang="zh-CN" altLang="zh-CN" dirty="0"/>
              <a:t>是否正常。</a:t>
            </a:r>
          </a:p>
          <a:p>
            <a:r>
              <a:rPr lang="zh-CN" altLang="zh-CN" dirty="0"/>
              <a:t>攻击效果是在不清楚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IV</a:t>
            </a:r>
            <a:r>
              <a:rPr lang="zh-CN" altLang="zh-CN" dirty="0"/>
              <a:t>的时候解密任意给定的密文</a:t>
            </a:r>
            <a:endParaRPr lang="en-US" altLang="zh-CN" dirty="0"/>
          </a:p>
          <a:p>
            <a:r>
              <a:rPr lang="en-US" altLang="zh-CN" dirty="0"/>
              <a:t>Padding oracle</a:t>
            </a:r>
            <a:r>
              <a:rPr lang="zh-CN" altLang="zh-CN" dirty="0"/>
              <a:t>攻击的原理主要是利用服务器再对</a:t>
            </a:r>
            <a:r>
              <a:rPr lang="en-US" altLang="zh-CN" dirty="0"/>
              <a:t>padding</a:t>
            </a:r>
            <a:r>
              <a:rPr lang="zh-CN" altLang="zh-CN" dirty="0"/>
              <a:t>进行检查的时候不同回显进行的。这是一种侧信道攻击。利用服务器对</a:t>
            </a:r>
            <a:r>
              <a:rPr lang="en-US" altLang="zh-CN" dirty="0"/>
              <a:t>padding</a:t>
            </a:r>
            <a:r>
              <a:rPr lang="zh-CN" altLang="zh-CN" dirty="0"/>
              <a:t>的检查，可以从末位开始逐位爆破明文。</a:t>
            </a:r>
          </a:p>
        </p:txBody>
      </p:sp>
    </p:spTree>
    <p:extLst>
      <p:ext uri="{BB962C8B-B14F-4D97-AF65-F5344CB8AC3E}">
        <p14:creationId xmlns:p14="http://schemas.microsoft.com/office/powerpoint/2010/main" val="229253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9A794-9DFA-488F-969F-42BE562E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oracle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7D072-8205-4F56-ABFC-9D831B5D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对某一个</a:t>
            </a:r>
            <a:r>
              <a:rPr lang="en-US" altLang="zh-CN" dirty="0"/>
              <a:t>block C2</a:t>
            </a:r>
            <a:r>
              <a:rPr lang="zh-CN" altLang="zh-CN" dirty="0"/>
              <a:t>的解密</a:t>
            </a:r>
            <a:endParaRPr lang="en-US" altLang="zh-CN" dirty="0"/>
          </a:p>
          <a:p>
            <a:r>
              <a:rPr lang="en-US" altLang="zh-CN" dirty="0"/>
              <a:t>M2=Dec(C2)^C1</a:t>
            </a:r>
          </a:p>
          <a:p>
            <a:r>
              <a:rPr lang="zh-CN" altLang="zh-CN" dirty="0"/>
              <a:t>可以在</a:t>
            </a:r>
            <a:r>
              <a:rPr lang="en-US" altLang="zh-CN" dirty="0"/>
              <a:t>C2</a:t>
            </a:r>
            <a:r>
              <a:rPr lang="zh-CN" altLang="zh-CN" dirty="0"/>
              <a:t>前拼接一个我们构造的</a:t>
            </a:r>
            <a:r>
              <a:rPr lang="en-US" altLang="zh-CN" dirty="0"/>
              <a:t>F</a:t>
            </a:r>
            <a:r>
              <a:rPr lang="zh-CN" altLang="zh-CN" dirty="0"/>
              <a:t>，向服务器发送</a:t>
            </a:r>
            <a:r>
              <a:rPr lang="en-US" altLang="zh-CN" dirty="0"/>
              <a:t>F|C2</a:t>
            </a:r>
            <a:r>
              <a:rPr lang="zh-CN" altLang="zh-CN" dirty="0"/>
              <a:t>解密</a:t>
            </a:r>
            <a:r>
              <a:rPr lang="zh-CN" altLang="en-US" dirty="0"/>
              <a:t>，</a:t>
            </a:r>
            <a:r>
              <a:rPr lang="zh-CN" altLang="zh-CN" dirty="0"/>
              <a:t>爆破最后一位明文的流程如下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枚举</a:t>
            </a:r>
            <a:r>
              <a:rPr lang="en-US" altLang="zh-CN" dirty="0"/>
              <a:t>M2</a:t>
            </a:r>
            <a:r>
              <a:rPr lang="zh-CN" altLang="zh-CN" dirty="0"/>
              <a:t>的最后一位</a:t>
            </a:r>
            <a:r>
              <a:rPr lang="en-US" altLang="zh-CN" dirty="0"/>
              <a:t>x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构造</a:t>
            </a:r>
            <a:r>
              <a:rPr lang="en-US" altLang="zh-CN" dirty="0"/>
              <a:t>F</a:t>
            </a:r>
            <a:r>
              <a:rPr lang="zh-CN" altLang="zh-CN" dirty="0"/>
              <a:t>的最后一位为</a:t>
            </a:r>
            <a:r>
              <a:rPr lang="en-US" altLang="zh-CN" dirty="0"/>
              <a:t>x^1;</a:t>
            </a:r>
            <a:endParaRPr lang="zh-CN" altLang="zh-CN" dirty="0"/>
          </a:p>
          <a:p>
            <a:pPr lvl="1"/>
            <a:r>
              <a:rPr lang="zh-CN" altLang="zh-CN" dirty="0"/>
              <a:t>发送并观察</a:t>
            </a:r>
            <a:r>
              <a:rPr lang="en-US" altLang="zh-CN" dirty="0"/>
              <a:t>padding</a:t>
            </a:r>
            <a:r>
              <a:rPr lang="zh-CN" altLang="zh-CN" dirty="0"/>
              <a:t>的判断结果是否正确，错误返回</a:t>
            </a:r>
            <a:r>
              <a:rPr lang="en-US" altLang="zh-CN" dirty="0"/>
              <a:t>1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71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7BECA-DE03-4620-B112-67B876A6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61C4D-142C-4EE1-8893-2FDD32A3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2017 HITCON Secret Server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83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564B5-826E-4523-93ED-311F1D9A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更加深入地研究分组密码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75FE4-FEF8-4EDE-9384-C78B4A79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需要体系地学习数学和密码学知识</a:t>
            </a:r>
            <a:endParaRPr lang="en-US" altLang="zh-CN" dirty="0"/>
          </a:p>
          <a:p>
            <a:r>
              <a:rPr lang="zh-CN" altLang="en-US" dirty="0"/>
              <a:t>研究各类加密结构</a:t>
            </a:r>
            <a:endParaRPr lang="en-US" altLang="zh-CN" dirty="0"/>
          </a:p>
          <a:p>
            <a:r>
              <a:rPr lang="zh-CN" altLang="en-US" dirty="0"/>
              <a:t>研究差分、积分、</a:t>
            </a:r>
            <a:r>
              <a:rPr lang="en-US" altLang="zh-CN" dirty="0"/>
              <a:t>MITM</a:t>
            </a:r>
            <a:r>
              <a:rPr lang="zh-CN" altLang="en-US" dirty="0"/>
              <a:t>等针对各类加密结构的攻击方法</a:t>
            </a:r>
          </a:p>
        </p:txBody>
      </p:sp>
    </p:spTree>
    <p:extLst>
      <p:ext uri="{BB962C8B-B14F-4D97-AF65-F5344CB8AC3E}">
        <p14:creationId xmlns:p14="http://schemas.microsoft.com/office/powerpoint/2010/main" val="158114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E56E-99C7-4218-8991-0388C551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9" y="166556"/>
            <a:ext cx="6881037" cy="1325563"/>
          </a:xfrm>
        </p:spPr>
        <p:txBody>
          <a:bodyPr/>
          <a:lstStyle/>
          <a:p>
            <a:r>
              <a:rPr lang="zh-CN" altLang="en-US" b="1" dirty="0"/>
              <a:t>简单的例子：</a:t>
            </a:r>
            <a:r>
              <a:rPr lang="en-US" altLang="zh-CN" b="1" dirty="0"/>
              <a:t>Feistel</a:t>
            </a:r>
            <a:r>
              <a:rPr lang="zh-CN" altLang="en-US" b="1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97094-AEA8-4E44-A6C2-98B57D1D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DES</a:t>
            </a:r>
            <a:r>
              <a:rPr lang="zh-CN" altLang="en-US" dirty="0"/>
              <a:t>采用的结构</a:t>
            </a:r>
            <a:endParaRPr lang="en-US" altLang="zh-CN" dirty="0"/>
          </a:p>
          <a:p>
            <a:r>
              <a:rPr lang="zh-CN" altLang="en-US" dirty="0"/>
              <a:t>左右两支来回交错</a:t>
            </a:r>
            <a:endParaRPr lang="en-US" altLang="zh-CN" dirty="0"/>
          </a:p>
          <a:p>
            <a:r>
              <a:rPr lang="zh-CN" altLang="en-US" dirty="0"/>
              <a:t>每一轮作这样一个变化</a:t>
            </a:r>
            <a:endParaRPr lang="en-US" altLang="zh-CN" dirty="0"/>
          </a:p>
          <a:p>
            <a:pPr lvl="1"/>
            <a:r>
              <a:rPr lang="zh-CN" altLang="en-US" dirty="0"/>
              <a:t>原始：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</a:p>
          <a:p>
            <a:pPr lvl="1"/>
            <a:r>
              <a:rPr lang="zh-CN" altLang="en-US" dirty="0"/>
              <a:t>变化：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L^F(R)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39045-273E-4E58-AAF8-03CC8177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56" y="0"/>
            <a:ext cx="4624586" cy="67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87B3D-11D8-4236-B63C-F92AC3B5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一种简单的题点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E8778-5649-46FF-981E-51C4ACD5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139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函数是线性的</a:t>
            </a:r>
            <a:r>
              <a:rPr lang="en-US" altLang="zh-CN" dirty="0"/>
              <a:t>-&gt;</a:t>
            </a:r>
            <a:r>
              <a:rPr lang="zh-CN" altLang="en-US" dirty="0"/>
              <a:t>实现已知明文攻击</a:t>
            </a:r>
            <a:endParaRPr lang="en-US" altLang="zh-CN" dirty="0"/>
          </a:p>
          <a:p>
            <a:r>
              <a:rPr lang="en-US" altLang="zh-CN" dirty="0"/>
              <a:t>F()-&gt;^Ki</a:t>
            </a:r>
          </a:p>
          <a:p>
            <a:pPr lvl="1"/>
            <a:r>
              <a:rPr lang="en-US" altLang="zh-CN" dirty="0"/>
              <a:t>L,R</a:t>
            </a:r>
          </a:p>
          <a:p>
            <a:pPr lvl="1"/>
            <a:r>
              <a:rPr lang="en-US" altLang="zh-CN" dirty="0"/>
              <a:t>R,L^R^K1</a:t>
            </a:r>
          </a:p>
          <a:p>
            <a:pPr lvl="1"/>
            <a:r>
              <a:rPr lang="en-US" altLang="zh-CN" dirty="0"/>
              <a:t>L^R^K1,L^K1^K2</a:t>
            </a:r>
          </a:p>
          <a:p>
            <a:pPr lvl="1"/>
            <a:r>
              <a:rPr lang="en-US" altLang="zh-CN" dirty="0"/>
              <a:t>L^K1^K2,R^K2^K3</a:t>
            </a:r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每一轮都是可推理的，且每个的内容均为</a:t>
            </a:r>
            <a:r>
              <a:rPr lang="en-US" altLang="zh-CN" dirty="0"/>
              <a:t>L^R^</a:t>
            </a:r>
            <a:r>
              <a:rPr lang="zh-CN" altLang="en-US" dirty="0"/>
              <a:t>固定的常数</a:t>
            </a:r>
            <a:endParaRPr lang="en-US" altLang="zh-CN" dirty="0"/>
          </a:p>
          <a:p>
            <a:r>
              <a:rPr lang="zh-CN" altLang="en-US" dirty="0"/>
              <a:t>只要知道一组明密文对，就可以解密所有密文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011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C8C1-8397-4B64-8162-365A9D8B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C3B30-8D8B-4F83-9D3B-DB3EA6F8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分组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密码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(block cipher)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的数学模型</a:t>
            </a:r>
            <a:r>
              <a:rPr lang="zh-CN" altLang="en-US" dirty="0"/>
              <a:t>是将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明文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消息</a:t>
            </a:r>
            <a:r>
              <a:rPr lang="zh-CN" alt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编码</a:t>
            </a:r>
            <a:r>
              <a:rPr lang="zh-CN" alt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表示</a:t>
            </a:r>
            <a:r>
              <a:rPr lang="zh-CN" altLang="en-US" dirty="0"/>
              <a:t>后的</a:t>
            </a:r>
            <a:r>
              <a:rPr lang="zh-CN" alt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数字</a:t>
            </a:r>
            <a:r>
              <a:rPr lang="zh-CN" altLang="en-US" dirty="0"/>
              <a:t>（简称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明文</a:t>
            </a:r>
            <a:r>
              <a:rPr lang="zh-CN" altLang="en-US" dirty="0"/>
              <a:t>数字）</a:t>
            </a:r>
            <a:r>
              <a:rPr lang="zh-CN" alt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序列</a:t>
            </a:r>
            <a:r>
              <a:rPr lang="zh-CN" altLang="en-US" dirty="0"/>
              <a:t>，划分成</a:t>
            </a:r>
            <a:r>
              <a:rPr lang="zh-CN" alt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长度</a:t>
            </a:r>
            <a:r>
              <a:rPr lang="zh-CN" altLang="en-US" dirty="0"/>
              <a:t>为</a:t>
            </a:r>
            <a:r>
              <a:rPr lang="en-US" altLang="zh-CN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zh-CN" altLang="en-US" dirty="0"/>
              <a:t>的组，每组分别在</a:t>
            </a:r>
            <a:r>
              <a:rPr lang="zh-CN" alt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密钥</a:t>
            </a:r>
            <a:r>
              <a:rPr lang="zh-CN" altLang="en-US" dirty="0"/>
              <a:t>的控制下变换成等长的密文。</a:t>
            </a:r>
            <a:endParaRPr lang="en-US" altLang="zh-CN" dirty="0"/>
          </a:p>
          <a:p>
            <a:r>
              <a:rPr lang="en-US" altLang="zh-CN" dirty="0"/>
              <a:t>DES</a:t>
            </a:r>
          </a:p>
          <a:p>
            <a:r>
              <a:rPr lang="en-US" altLang="zh-CN" dirty="0"/>
              <a:t>AES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24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D32A-7E92-4A52-A64A-40A53E4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8EBD-2CE6-41C8-9797-83B51C4D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JarvisOJ</a:t>
            </a:r>
            <a:r>
              <a:rPr lang="zh-CN" altLang="en-US" dirty="0"/>
              <a:t>，</a:t>
            </a:r>
            <a:r>
              <a:rPr lang="en-US" altLang="zh-CN" dirty="0"/>
              <a:t>Crypto</a:t>
            </a:r>
            <a:r>
              <a:rPr lang="zh-CN" altLang="en-US" dirty="0"/>
              <a:t>，</a:t>
            </a:r>
            <a:r>
              <a:rPr lang="en-US" altLang="zh-CN" dirty="0"/>
              <a:t>[xman2019]</a:t>
            </a:r>
            <a:r>
              <a:rPr lang="en-US" altLang="zh-CN" dirty="0" err="1"/>
              <a:t>xfz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85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79903-4920-4E64-85F0-AE325B50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有兴趣的可以是深入研究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FF91-47CB-402F-B2C2-BE73587B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更多高级的攻击方式，需要自己学习一段时间后才可以理解</a:t>
            </a:r>
            <a:endParaRPr lang="en-US" altLang="zh-CN" dirty="0"/>
          </a:p>
          <a:p>
            <a:pPr lvl="1"/>
            <a:r>
              <a:rPr lang="zh-CN" altLang="en-US" dirty="0"/>
              <a:t>差分攻击</a:t>
            </a:r>
            <a:endParaRPr lang="en-US" altLang="zh-CN" dirty="0"/>
          </a:p>
          <a:p>
            <a:pPr lvl="1"/>
            <a:r>
              <a:rPr lang="zh-CN" altLang="en-US" dirty="0"/>
              <a:t>积分攻击</a:t>
            </a:r>
            <a:endParaRPr lang="en-US" altLang="zh-CN" dirty="0"/>
          </a:p>
          <a:p>
            <a:pPr lvl="1"/>
            <a:r>
              <a:rPr lang="en-US" altLang="zh-CN" dirty="0"/>
              <a:t>MITM</a:t>
            </a:r>
          </a:p>
          <a:p>
            <a:pPr lvl="1"/>
            <a:r>
              <a:rPr lang="zh-CN" altLang="en-US" dirty="0"/>
              <a:t>代数攻击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44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EB2EA-4BB2-42A1-8E66-61FDE894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常见出题思路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3BB46-A0D0-49D2-B550-35976F9E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普通题目</a:t>
            </a:r>
            <a:endParaRPr lang="en-US" altLang="zh-CN" dirty="0"/>
          </a:p>
          <a:p>
            <a:pPr lvl="1"/>
            <a:r>
              <a:rPr lang="en-US" altLang="zh-CN" dirty="0"/>
              <a:t>CBC</a:t>
            </a:r>
            <a:r>
              <a:rPr lang="zh-CN" altLang="en-US" dirty="0"/>
              <a:t>模式攻击</a:t>
            </a:r>
            <a:endParaRPr lang="en-US" altLang="zh-CN" dirty="0"/>
          </a:p>
          <a:p>
            <a:pPr lvl="1"/>
            <a:r>
              <a:rPr lang="en-US" altLang="zh-CN" dirty="0"/>
              <a:t>Feistel</a:t>
            </a:r>
            <a:r>
              <a:rPr lang="zh-CN" altLang="en-US" dirty="0"/>
              <a:t>结构的简单攻击方法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困难题目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代数</a:t>
            </a:r>
            <a:endParaRPr lang="en-US" altLang="zh-CN" dirty="0"/>
          </a:p>
          <a:p>
            <a:pPr lvl="1"/>
            <a:r>
              <a:rPr lang="en-US" altLang="zh-CN" dirty="0"/>
              <a:t>MITM</a:t>
            </a:r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61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9D4F90-944A-431C-80C8-1F18E69A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针对分组模式攻击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9ED5EC-283B-4D08-A9A0-7CD636AC6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2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2DA31-CCA4-433E-B09F-914EC482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ECB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2DE87-3A44-4220-B23C-61363C8D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zh-CN" altLang="en-US" dirty="0"/>
              <a:t>为什么会有各种各样的分组模式？首先看下</a:t>
            </a:r>
            <a:r>
              <a:rPr lang="en-US" altLang="zh-CN" dirty="0"/>
              <a:t>ECB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0D87E8-5C57-4F43-80D3-9E3082FF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63" y="2438399"/>
            <a:ext cx="8554926" cy="280785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17D76EF-F24E-4067-BC27-4E0BDD86BEB3}"/>
              </a:ext>
            </a:extLst>
          </p:cNvPr>
          <p:cNvSpPr txBox="1">
            <a:spLocks/>
          </p:cNvSpPr>
          <p:nvPr/>
        </p:nvSpPr>
        <p:spPr>
          <a:xfrm>
            <a:off x="768927" y="557097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如果明文相同的话，那么密文就是相同的，可能会带来一些问题</a:t>
            </a:r>
          </a:p>
        </p:txBody>
      </p:sp>
    </p:spTree>
    <p:extLst>
      <p:ext uri="{BB962C8B-B14F-4D97-AF65-F5344CB8AC3E}">
        <p14:creationId xmlns:p14="http://schemas.microsoft.com/office/powerpoint/2010/main" val="291216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5E1221-3688-4290-AA0B-5B041E2C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83" y="489528"/>
            <a:ext cx="9514440" cy="28499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7CD780-0D7B-4B56-B188-9495CA86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83" y="3956880"/>
            <a:ext cx="9689587" cy="24115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9E0414-1B10-40B3-8D2B-F9DED3CC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CBC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5827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EB7B-4E6E-4662-9E42-9575CACD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762"/>
            <a:ext cx="10515600" cy="1325563"/>
          </a:xfrm>
        </p:spPr>
        <p:txBody>
          <a:bodyPr/>
          <a:lstStyle/>
          <a:p>
            <a:r>
              <a:rPr lang="en-US" altLang="zh-CN" b="1" dirty="0"/>
              <a:t>CBC</a:t>
            </a:r>
            <a:r>
              <a:rPr lang="zh-CN" altLang="zh-CN" b="1" dirty="0"/>
              <a:t>比特翻转攻击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3ABC0-D106-4F9F-9A82-D7F52D9D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0728"/>
            <a:ext cx="10515600" cy="2210666"/>
          </a:xfrm>
        </p:spPr>
        <p:txBody>
          <a:bodyPr/>
          <a:lstStyle/>
          <a:p>
            <a:r>
              <a:rPr lang="zh-CN" altLang="en-US" dirty="0"/>
              <a:t>已知明文攻击</a:t>
            </a:r>
            <a:endParaRPr lang="en-US" altLang="zh-CN" dirty="0"/>
          </a:p>
          <a:p>
            <a:r>
              <a:rPr lang="zh-CN" altLang="zh-CN" dirty="0"/>
              <a:t>如果我们有一组明密文，就可以做到通过修改密文，来使密文解密出来的特定位置的字符变成我们想要的字符</a:t>
            </a:r>
            <a:endParaRPr lang="en-US" altLang="zh-CN" dirty="0"/>
          </a:p>
          <a:p>
            <a:r>
              <a:rPr lang="zh-CN" altLang="en-US" dirty="0"/>
              <a:t>经常和</a:t>
            </a:r>
            <a:r>
              <a:rPr lang="en-US" altLang="zh-CN" dirty="0"/>
              <a:t>WEB</a:t>
            </a:r>
            <a:r>
              <a:rPr lang="zh-CN" altLang="en-US" dirty="0"/>
              <a:t>类型题目一起出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685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A48C40-6CCB-4688-A967-CD5E67DC80EB}"/>
              </a:ext>
            </a:extLst>
          </p:cNvPr>
          <p:cNvSpPr/>
          <p:nvPr/>
        </p:nvSpPr>
        <p:spPr>
          <a:xfrm>
            <a:off x="203199" y="880102"/>
            <a:ext cx="520931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zh-CN" sz="20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Crypto.Cipher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AES</a:t>
            </a:r>
            <a:b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m=</a:t>
            </a:r>
            <a:r>
              <a:rPr lang="en-US" altLang="zh-CN" sz="20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000" b="1" kern="0" dirty="0" err="1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hahahahahahahaha</a:t>
            </a:r>
            <a:r>
              <a:rPr lang="en-US" altLang="zh-CN" sz="20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=1;admin=0;uid=1"</a:t>
            </a:r>
            <a:br>
              <a:rPr lang="en-US" altLang="zh-CN" sz="20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key=</a:t>
            </a:r>
            <a:r>
              <a:rPr lang="en-US" altLang="zh-CN" sz="20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"1234567890abcdef"</a:t>
            </a:r>
            <a:br>
              <a:rPr lang="en-US" altLang="zh-CN" sz="20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iv=</a:t>
            </a:r>
            <a:r>
              <a:rPr lang="en-US" altLang="zh-CN" sz="20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"fedcba0987654321"</a:t>
            </a:r>
            <a:br>
              <a:rPr lang="en-US" altLang="zh-CN" sz="20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cipher = </a:t>
            </a:r>
            <a:r>
              <a:rPr lang="en-US" altLang="zh-CN" sz="20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AES.new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(key, AES.MODE_CBC, iv)</a:t>
            </a:r>
            <a:b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c=</a:t>
            </a:r>
            <a:r>
              <a:rPr lang="en-US" altLang="zh-CN" sz="20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cipher.encrypt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(m)</a:t>
            </a:r>
            <a:b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b="1" kern="0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print </a:t>
            </a:r>
            <a:r>
              <a:rPr lang="en-US" altLang="zh-CN" sz="20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c.encode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"hex"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BB83AD-03EA-4025-966D-65DF725530E6}"/>
              </a:ext>
            </a:extLst>
          </p:cNvPr>
          <p:cNvSpPr/>
          <p:nvPr/>
        </p:nvSpPr>
        <p:spPr>
          <a:xfrm>
            <a:off x="203200" y="3327507"/>
            <a:ext cx="604981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cs typeface="Times New Roman" panose="02020603050405020304" pitchFamily="18" charset="0"/>
              </a:rPr>
              <a:t>49a98685a527bdfa4077c400963a4e3c9effb4148566f10bce9e07ccbb731896</a:t>
            </a:r>
            <a:endParaRPr lang="zh-CN" altLang="en-US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5B70C2-3012-40A2-AF30-275CA2F6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78444"/>
              </p:ext>
            </p:extLst>
          </p:nvPr>
        </p:nvGraphicFramePr>
        <p:xfrm>
          <a:off x="6002019" y="1409825"/>
          <a:ext cx="5802054" cy="36576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901027">
                  <a:extLst>
                    <a:ext uri="{9D8B030D-6E8A-4147-A177-3AD203B41FA5}">
                      <a16:colId xmlns:a16="http://schemas.microsoft.com/office/drawing/2014/main" val="3140505344"/>
                    </a:ext>
                  </a:extLst>
                </a:gridCol>
                <a:gridCol w="2901027">
                  <a:extLst>
                    <a:ext uri="{9D8B030D-6E8A-4147-A177-3AD203B41FA5}">
                      <a16:colId xmlns:a16="http://schemas.microsoft.com/office/drawing/2014/main" val="2883586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hahahahahahahaha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=1;admin=0;uid=1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693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3604C64-454A-4992-BB9C-595C7889BAC0}"/>
              </a:ext>
            </a:extLst>
          </p:cNvPr>
          <p:cNvSpPr txBox="1"/>
          <p:nvPr/>
        </p:nvSpPr>
        <p:spPr>
          <a:xfrm>
            <a:off x="6931082" y="748146"/>
            <a:ext cx="394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明文分成两组进行加密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1F78D7D-7DEA-42F8-982D-77F23AAFE379}"/>
              </a:ext>
            </a:extLst>
          </p:cNvPr>
          <p:cNvSpPr/>
          <p:nvPr/>
        </p:nvSpPr>
        <p:spPr>
          <a:xfrm>
            <a:off x="7365999" y="1852422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5D0B51-89C5-4306-A1E3-91055E28467E}"/>
              </a:ext>
            </a:extLst>
          </p:cNvPr>
          <p:cNvSpPr/>
          <p:nvPr/>
        </p:nvSpPr>
        <p:spPr>
          <a:xfrm>
            <a:off x="7365999" y="2547614"/>
            <a:ext cx="267855" cy="3021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00BB63-6613-4143-85AD-FA0D104FD0EA}"/>
              </a:ext>
            </a:extLst>
          </p:cNvPr>
          <p:cNvSpPr/>
          <p:nvPr/>
        </p:nvSpPr>
        <p:spPr>
          <a:xfrm>
            <a:off x="6566554" y="2460529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iv</a:t>
            </a:r>
            <a:endParaRPr lang="zh-CN" altLang="en-US" sz="2000" b="1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2CB30F3-9901-4DE9-84F6-B7313F5659A4}"/>
              </a:ext>
            </a:extLst>
          </p:cNvPr>
          <p:cNvSpPr/>
          <p:nvPr/>
        </p:nvSpPr>
        <p:spPr>
          <a:xfrm>
            <a:off x="7010906" y="2609547"/>
            <a:ext cx="267855" cy="1510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ED6CF95-2A2E-473C-A8EF-E6A11232F7C9}"/>
              </a:ext>
            </a:extLst>
          </p:cNvPr>
          <p:cNvSpPr/>
          <p:nvPr/>
        </p:nvSpPr>
        <p:spPr>
          <a:xfrm>
            <a:off x="7365999" y="2925769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69C11E-070C-4C62-8384-C22AD178A13C}"/>
              </a:ext>
            </a:extLst>
          </p:cNvPr>
          <p:cNvSpPr/>
          <p:nvPr/>
        </p:nvSpPr>
        <p:spPr>
          <a:xfrm>
            <a:off x="6742544" y="3594574"/>
            <a:ext cx="1487055" cy="552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AES encrypt</a:t>
            </a:r>
            <a:endParaRPr lang="zh-CN" altLang="en-US" b="1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23A9063-FB89-4DDD-BB2C-8B75CDCA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63916"/>
              </p:ext>
            </p:extLst>
          </p:nvPr>
        </p:nvGraphicFramePr>
        <p:xfrm>
          <a:off x="6002019" y="4880963"/>
          <a:ext cx="5802054" cy="7315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901027">
                  <a:extLst>
                    <a:ext uri="{9D8B030D-6E8A-4147-A177-3AD203B41FA5}">
                      <a16:colId xmlns:a16="http://schemas.microsoft.com/office/drawing/2014/main" val="3140505344"/>
                    </a:ext>
                  </a:extLst>
                </a:gridCol>
                <a:gridCol w="2901027">
                  <a:extLst>
                    <a:ext uri="{9D8B030D-6E8A-4147-A177-3AD203B41FA5}">
                      <a16:colId xmlns:a16="http://schemas.microsoft.com/office/drawing/2014/main" val="2883586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49a98685a527bdfa4077c400963a4e3c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9effb4148566f10bce9e07ccbb731896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69323"/>
                  </a:ext>
                </a:extLst>
              </a:tr>
            </a:tbl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18964AEA-4370-45BC-AAFC-55680432F4D8}"/>
              </a:ext>
            </a:extLst>
          </p:cNvPr>
          <p:cNvSpPr/>
          <p:nvPr/>
        </p:nvSpPr>
        <p:spPr>
          <a:xfrm>
            <a:off x="7365999" y="4204412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60EA8EF-918F-46BE-83E1-E0F17E6FEF9D}"/>
              </a:ext>
            </a:extLst>
          </p:cNvPr>
          <p:cNvSpPr/>
          <p:nvPr/>
        </p:nvSpPr>
        <p:spPr>
          <a:xfrm>
            <a:off x="10151267" y="1842696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9070D4E-92F1-43AA-9C8C-FA730705684A}"/>
              </a:ext>
            </a:extLst>
          </p:cNvPr>
          <p:cNvSpPr/>
          <p:nvPr/>
        </p:nvSpPr>
        <p:spPr>
          <a:xfrm>
            <a:off x="10151267" y="2537888"/>
            <a:ext cx="267855" cy="3021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669CA82-468B-4B0C-999A-AC9A3077ED43}"/>
              </a:ext>
            </a:extLst>
          </p:cNvPr>
          <p:cNvSpPr/>
          <p:nvPr/>
        </p:nvSpPr>
        <p:spPr>
          <a:xfrm>
            <a:off x="10151267" y="2916043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39512B-A9DE-4FCA-B354-49B78AFAC7CC}"/>
              </a:ext>
            </a:extLst>
          </p:cNvPr>
          <p:cNvSpPr/>
          <p:nvPr/>
        </p:nvSpPr>
        <p:spPr>
          <a:xfrm>
            <a:off x="9527812" y="3584848"/>
            <a:ext cx="1487055" cy="552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AES encrypt</a:t>
            </a:r>
            <a:endParaRPr lang="zh-CN" altLang="en-US" b="1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DD3B7AD5-1D91-4414-BFDF-0CFAFDEF0EBA}"/>
              </a:ext>
            </a:extLst>
          </p:cNvPr>
          <p:cNvSpPr/>
          <p:nvPr/>
        </p:nvSpPr>
        <p:spPr>
          <a:xfrm>
            <a:off x="10151267" y="4194686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9900D8F-2940-4D2D-8386-059817AAE718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8274537" y="3004236"/>
            <a:ext cx="2192012" cy="15614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9C5A06F-7B3F-4404-B1EE-0F6E61E37ADB}"/>
              </a:ext>
            </a:extLst>
          </p:cNvPr>
          <p:cNvSpPr/>
          <p:nvPr/>
        </p:nvSpPr>
        <p:spPr>
          <a:xfrm>
            <a:off x="9358009" y="2208179"/>
            <a:ext cx="1749223" cy="9876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9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FBF6B-983B-4E41-845F-E4AEDBED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08" y="619395"/>
            <a:ext cx="10515600" cy="635473"/>
          </a:xfrm>
        </p:spPr>
        <p:txBody>
          <a:bodyPr/>
          <a:lstStyle/>
          <a:p>
            <a:r>
              <a:rPr lang="zh-CN" altLang="zh-CN" dirty="0"/>
              <a:t>首先我们找到想要修改的位置：把</a:t>
            </a:r>
            <a:r>
              <a:rPr lang="en-US" altLang="zh-CN" dirty="0"/>
              <a:t>admin=0</a:t>
            </a:r>
            <a:r>
              <a:rPr lang="zh-CN" altLang="zh-CN" dirty="0"/>
              <a:t>改成</a:t>
            </a:r>
            <a:r>
              <a:rPr lang="en-US" altLang="zh-CN" dirty="0"/>
              <a:t>admin=1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419B80-12FF-474B-80DC-C212824F5205}"/>
              </a:ext>
            </a:extLst>
          </p:cNvPr>
          <p:cNvSpPr/>
          <p:nvPr/>
        </p:nvSpPr>
        <p:spPr>
          <a:xfrm>
            <a:off x="838199" y="1254868"/>
            <a:ext cx="30828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=1;admin=0;uid=1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5F16B5-6134-49A9-8159-5BCBD729CD1A}"/>
              </a:ext>
            </a:extLst>
          </p:cNvPr>
          <p:cNvSpPr/>
          <p:nvPr/>
        </p:nvSpPr>
        <p:spPr>
          <a:xfrm>
            <a:off x="2379646" y="2413561"/>
            <a:ext cx="29899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sz="2400" b="1" dirty="0">
                <a:cs typeface="Times New Roman" panose="02020603050405020304" pitchFamily="18" charset="0"/>
              </a:rPr>
              <a:t>第二组的第</a:t>
            </a:r>
            <a:r>
              <a:rPr lang="en-US" altLang="zh-CN" sz="2400" b="1" dirty="0">
                <a:cs typeface="Times New Roman" panose="02020603050405020304" pitchFamily="18" charset="0"/>
              </a:rPr>
              <a:t>10</a:t>
            </a:r>
            <a:r>
              <a:rPr lang="zh-CN" altLang="zh-CN" sz="2400" b="1" dirty="0">
                <a:cs typeface="Times New Roman" panose="02020603050405020304" pitchFamily="18" charset="0"/>
              </a:rPr>
              <a:t>个字符</a:t>
            </a:r>
            <a:endParaRPr lang="zh-CN" altLang="en-US" sz="2400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D94B88A-5554-401E-8410-3A8A151D9550}"/>
              </a:ext>
            </a:extLst>
          </p:cNvPr>
          <p:cNvSpPr/>
          <p:nvPr/>
        </p:nvSpPr>
        <p:spPr>
          <a:xfrm rot="16200000">
            <a:off x="2300780" y="2010048"/>
            <a:ext cx="635472" cy="17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C736AD-3A82-422C-BA90-92BD61B23C2D}"/>
              </a:ext>
            </a:extLst>
          </p:cNvPr>
          <p:cNvSpPr/>
          <p:nvPr/>
        </p:nvSpPr>
        <p:spPr>
          <a:xfrm>
            <a:off x="451304" y="3049033"/>
            <a:ext cx="5358569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b="1" dirty="0">
                <a:cs typeface="Times New Roman" panose="02020603050405020304" pitchFamily="18" charset="0"/>
              </a:rPr>
              <a:t>第二组的第</a:t>
            </a:r>
            <a:r>
              <a:rPr lang="en-US" altLang="zh-CN" sz="2400" b="1" dirty="0">
                <a:cs typeface="Times New Roman" panose="02020603050405020304" pitchFamily="18" charset="0"/>
              </a:rPr>
              <a:t>10</a:t>
            </a:r>
            <a:r>
              <a:rPr lang="zh-CN" altLang="zh-CN" sz="2400" b="1" dirty="0">
                <a:cs typeface="Times New Roman" panose="02020603050405020304" pitchFamily="18" charset="0"/>
              </a:rPr>
              <a:t>个字符的</a:t>
            </a:r>
            <a:r>
              <a:rPr lang="zh-CN" altLang="en-US" sz="2400" b="1" dirty="0">
                <a:cs typeface="Times New Roman" panose="02020603050405020304" pitchFamily="18" charset="0"/>
              </a:rPr>
              <a:t>明</a:t>
            </a:r>
            <a:r>
              <a:rPr lang="zh-CN" altLang="zh-CN" sz="2400" b="1" dirty="0">
                <a:cs typeface="Times New Roman" panose="02020603050405020304" pitchFamily="18" charset="0"/>
              </a:rPr>
              <a:t>文异或过第一组的第</a:t>
            </a:r>
            <a:r>
              <a:rPr lang="en-US" altLang="zh-CN" sz="2400" b="1" dirty="0">
                <a:cs typeface="Times New Roman" panose="02020603050405020304" pitchFamily="18" charset="0"/>
              </a:rPr>
              <a:t>10</a:t>
            </a:r>
            <a:r>
              <a:rPr lang="zh-CN" altLang="zh-CN" sz="2400" b="1" dirty="0">
                <a:cs typeface="Times New Roman" panose="02020603050405020304" pitchFamily="18" charset="0"/>
              </a:rPr>
              <a:t>个字符的密文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cs typeface="Times New Roman" panose="02020603050405020304" pitchFamily="18" charset="0"/>
              </a:rPr>
              <a:t>解密的时候会先</a:t>
            </a:r>
            <a:r>
              <a:rPr lang="en-US" altLang="zh-CN" sz="2400" b="1" dirty="0">
                <a:cs typeface="Times New Roman" panose="02020603050405020304" pitchFamily="18" charset="0"/>
              </a:rPr>
              <a:t>AES decrypt</a:t>
            </a:r>
            <a:r>
              <a:rPr lang="zh-CN" altLang="en-US" sz="2400" b="1" dirty="0">
                <a:cs typeface="Times New Roman" panose="02020603050405020304" pitchFamily="18" charset="0"/>
              </a:rPr>
              <a:t>，然后和第一组的密文异或，得到第二组的明文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endParaRPr lang="en-US" altLang="zh-CN" sz="2400" b="1" dirty="0"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cs typeface="Times New Roman" panose="02020603050405020304" pitchFamily="18" charset="0"/>
              </a:rPr>
              <a:t>通过修改第一组的密文就可以控制第二组的明文</a:t>
            </a:r>
            <a:endParaRPr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F94CFBD-7099-4B6A-9FA8-A090A21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73727"/>
              </p:ext>
            </p:extLst>
          </p:nvPr>
        </p:nvGraphicFramePr>
        <p:xfrm>
          <a:off x="6002019" y="1409825"/>
          <a:ext cx="5802054" cy="36576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901027">
                  <a:extLst>
                    <a:ext uri="{9D8B030D-6E8A-4147-A177-3AD203B41FA5}">
                      <a16:colId xmlns:a16="http://schemas.microsoft.com/office/drawing/2014/main" val="3140505344"/>
                    </a:ext>
                  </a:extLst>
                </a:gridCol>
                <a:gridCol w="2901027">
                  <a:extLst>
                    <a:ext uri="{9D8B030D-6E8A-4147-A177-3AD203B41FA5}">
                      <a16:colId xmlns:a16="http://schemas.microsoft.com/office/drawing/2014/main" val="2883586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hahahahahahahaha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=1;admin=0;uid=1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69323"/>
                  </a:ext>
                </a:extLst>
              </a:tr>
            </a:tbl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65884554-E271-4228-A83D-2B2FD679DF73}"/>
              </a:ext>
            </a:extLst>
          </p:cNvPr>
          <p:cNvSpPr/>
          <p:nvPr/>
        </p:nvSpPr>
        <p:spPr>
          <a:xfrm>
            <a:off x="7365999" y="1852422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A04A8E1-75C5-4447-813B-BA8E1E681C2F}"/>
              </a:ext>
            </a:extLst>
          </p:cNvPr>
          <p:cNvSpPr/>
          <p:nvPr/>
        </p:nvSpPr>
        <p:spPr>
          <a:xfrm>
            <a:off x="7365999" y="2547614"/>
            <a:ext cx="267855" cy="3021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EAC901-4461-4C0B-9952-466A732A7BB4}"/>
              </a:ext>
            </a:extLst>
          </p:cNvPr>
          <p:cNvSpPr/>
          <p:nvPr/>
        </p:nvSpPr>
        <p:spPr>
          <a:xfrm>
            <a:off x="6566554" y="2460529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iv</a:t>
            </a:r>
            <a:endParaRPr lang="zh-CN" altLang="en-US" sz="2000" b="1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A95D257-66BD-4A16-A953-67E8B3DD6757}"/>
              </a:ext>
            </a:extLst>
          </p:cNvPr>
          <p:cNvSpPr/>
          <p:nvPr/>
        </p:nvSpPr>
        <p:spPr>
          <a:xfrm>
            <a:off x="7010906" y="2609547"/>
            <a:ext cx="267855" cy="1510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DF94CEF-E31C-4595-9337-B3E7DE0CD2DF}"/>
              </a:ext>
            </a:extLst>
          </p:cNvPr>
          <p:cNvSpPr/>
          <p:nvPr/>
        </p:nvSpPr>
        <p:spPr>
          <a:xfrm>
            <a:off x="7365999" y="2925769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BCC8BD-47CA-4CF3-A290-39A900C6BFFD}"/>
              </a:ext>
            </a:extLst>
          </p:cNvPr>
          <p:cNvSpPr/>
          <p:nvPr/>
        </p:nvSpPr>
        <p:spPr>
          <a:xfrm>
            <a:off x="6742544" y="3594574"/>
            <a:ext cx="1487055" cy="552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AES encrypt</a:t>
            </a:r>
            <a:endParaRPr lang="zh-CN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BD9EF03-7612-45A4-9293-18BAA80E2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03277"/>
              </p:ext>
            </p:extLst>
          </p:nvPr>
        </p:nvGraphicFramePr>
        <p:xfrm>
          <a:off x="6002019" y="4880963"/>
          <a:ext cx="5802054" cy="7315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901027">
                  <a:extLst>
                    <a:ext uri="{9D8B030D-6E8A-4147-A177-3AD203B41FA5}">
                      <a16:colId xmlns:a16="http://schemas.microsoft.com/office/drawing/2014/main" val="3140505344"/>
                    </a:ext>
                  </a:extLst>
                </a:gridCol>
                <a:gridCol w="2901027">
                  <a:extLst>
                    <a:ext uri="{9D8B030D-6E8A-4147-A177-3AD203B41FA5}">
                      <a16:colId xmlns:a16="http://schemas.microsoft.com/office/drawing/2014/main" val="2883586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49a98685a527bdfa4077c400963a4e3c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9effb4148566f10bce9e07ccbb731896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69323"/>
                  </a:ext>
                </a:extLst>
              </a:tr>
            </a:tbl>
          </a:graphicData>
        </a:graphic>
      </p:graphicFrame>
      <p:sp>
        <p:nvSpPr>
          <p:cNvPr id="17" name="箭头: 下 16">
            <a:extLst>
              <a:ext uri="{FF2B5EF4-FFF2-40B4-BE49-F238E27FC236}">
                <a16:creationId xmlns:a16="http://schemas.microsoft.com/office/drawing/2014/main" id="{25D20747-F353-4A29-86A8-E1FBC557201F}"/>
              </a:ext>
            </a:extLst>
          </p:cNvPr>
          <p:cNvSpPr/>
          <p:nvPr/>
        </p:nvSpPr>
        <p:spPr>
          <a:xfrm>
            <a:off x="7365999" y="4204412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7678F51-175C-46D0-929E-1F183D6CA789}"/>
              </a:ext>
            </a:extLst>
          </p:cNvPr>
          <p:cNvSpPr/>
          <p:nvPr/>
        </p:nvSpPr>
        <p:spPr>
          <a:xfrm>
            <a:off x="10151267" y="1842696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653ACB2-0431-4817-ABF0-C523C5D4EE24}"/>
              </a:ext>
            </a:extLst>
          </p:cNvPr>
          <p:cNvSpPr/>
          <p:nvPr/>
        </p:nvSpPr>
        <p:spPr>
          <a:xfrm>
            <a:off x="10151267" y="2537888"/>
            <a:ext cx="267855" cy="3021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03886E1-FF78-44FC-93BA-1D0986E11A26}"/>
              </a:ext>
            </a:extLst>
          </p:cNvPr>
          <p:cNvSpPr/>
          <p:nvPr/>
        </p:nvSpPr>
        <p:spPr>
          <a:xfrm>
            <a:off x="10151267" y="2916043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BE1A9D-1343-4C95-89C2-476AD89B80C9}"/>
              </a:ext>
            </a:extLst>
          </p:cNvPr>
          <p:cNvSpPr/>
          <p:nvPr/>
        </p:nvSpPr>
        <p:spPr>
          <a:xfrm>
            <a:off x="9527812" y="3584848"/>
            <a:ext cx="1487055" cy="552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AES encrypt</a:t>
            </a:r>
            <a:endParaRPr lang="zh-CN" altLang="en-US" b="1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730B50F1-7B49-419A-AE79-ECCCD74FAC94}"/>
              </a:ext>
            </a:extLst>
          </p:cNvPr>
          <p:cNvSpPr/>
          <p:nvPr/>
        </p:nvSpPr>
        <p:spPr>
          <a:xfrm>
            <a:off x="10151267" y="4194686"/>
            <a:ext cx="267855" cy="6191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7EBC4AB-CEA0-4B89-B5F5-8B299D6126D4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8274537" y="3004236"/>
            <a:ext cx="2192012" cy="15614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9968098-9FDF-4D90-A883-3D55266AF120}"/>
              </a:ext>
            </a:extLst>
          </p:cNvPr>
          <p:cNvSpPr/>
          <p:nvPr/>
        </p:nvSpPr>
        <p:spPr>
          <a:xfrm>
            <a:off x="9358009" y="2208179"/>
            <a:ext cx="1749223" cy="9876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88EB97-75F9-48E4-A51D-782484ECE200}"/>
              </a:ext>
            </a:extLst>
          </p:cNvPr>
          <p:cNvSpPr/>
          <p:nvPr/>
        </p:nvSpPr>
        <p:spPr>
          <a:xfrm>
            <a:off x="10419122" y="1157591"/>
            <a:ext cx="368852" cy="8312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06E087-E9BA-4B29-9221-2839410853B0}"/>
              </a:ext>
            </a:extLst>
          </p:cNvPr>
          <p:cNvSpPr/>
          <p:nvPr/>
        </p:nvSpPr>
        <p:spPr>
          <a:xfrm>
            <a:off x="6382128" y="5052665"/>
            <a:ext cx="368852" cy="8312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8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白帽学院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1031</Words>
  <Application>Microsoft Office PowerPoint</Application>
  <PresentationFormat>宽屏</PresentationFormat>
  <Paragraphs>122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Microsoft YaHei UI</vt:lpstr>
      <vt:lpstr>等线</vt:lpstr>
      <vt:lpstr>等线 Light</vt:lpstr>
      <vt:lpstr>宋体</vt:lpstr>
      <vt:lpstr>Arial</vt:lpstr>
      <vt:lpstr>Wingdings</vt:lpstr>
      <vt:lpstr>Office 主题​​</vt:lpstr>
      <vt:lpstr>白帽学院模板​​</vt:lpstr>
      <vt:lpstr>分组密码</vt:lpstr>
      <vt:lpstr>简介</vt:lpstr>
      <vt:lpstr>常见出题思路</vt:lpstr>
      <vt:lpstr>针对分组模式攻击</vt:lpstr>
      <vt:lpstr>ECB</vt:lpstr>
      <vt:lpstr>CBC</vt:lpstr>
      <vt:lpstr>CBC比特翻转攻击</vt:lpstr>
      <vt:lpstr>PowerPoint 演示文稿</vt:lpstr>
      <vt:lpstr>PowerPoint 演示文稿</vt:lpstr>
      <vt:lpstr>如何修改呢</vt:lpstr>
      <vt:lpstr>练习题</vt:lpstr>
      <vt:lpstr>CBC选择密文攻击</vt:lpstr>
      <vt:lpstr>练习题</vt:lpstr>
      <vt:lpstr>padding oracle攻击</vt:lpstr>
      <vt:lpstr>oracle</vt:lpstr>
      <vt:lpstr>课后练习</vt:lpstr>
      <vt:lpstr>更加深入地研究分组密码</vt:lpstr>
      <vt:lpstr>简单的例子：Feistel结构</vt:lpstr>
      <vt:lpstr>一种简单的题点</vt:lpstr>
      <vt:lpstr>练习题</vt:lpstr>
      <vt:lpstr>有兴趣的可以是深入研究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分组密码</dc:title>
  <dc:creator>b</dc:creator>
  <cp:lastModifiedBy>b</cp:lastModifiedBy>
  <cp:revision>96</cp:revision>
  <dcterms:created xsi:type="dcterms:W3CDTF">2019-07-23T02:34:57Z</dcterms:created>
  <dcterms:modified xsi:type="dcterms:W3CDTF">2019-08-01T17:11:30Z</dcterms:modified>
</cp:coreProperties>
</file>