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  <p:sldId id="272" r:id="rId19"/>
    <p:sldId id="273" r:id="rId20"/>
    <p:sldId id="276" r:id="rId21"/>
    <p:sldId id="277" r:id="rId22"/>
    <p:sldId id="279" r:id="rId23"/>
    <p:sldId id="274" r:id="rId24"/>
    <p:sldId id="280" r:id="rId25"/>
    <p:sldId id="281" r:id="rId26"/>
    <p:sldId id="283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17DDD-77B1-46BA-AD5F-6134C69487A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15DEB-DEDD-4DE0-821D-5A041DD80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9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456A6-F73E-4BF4-AAA7-4E6516C331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9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F5084-6F19-4B7E-A6FE-C27B7BFC8F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5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任意连续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456A6-F73E-4BF4-AAA7-4E6516C331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7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8807E-7ECF-46BB-89DA-594176C70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3B274E-8754-43EE-879D-724586A26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DC77F-A0F2-4D38-9986-7DBA3A2F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A8071-6A55-4725-970A-EBB5B6C5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13DF9-F63F-4FD4-85AC-F009A9E8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2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DECEC-78D2-44A8-A58D-1EAD8AD4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3139C-77C9-4A38-BA7E-8B9D4FE4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0A35C-6E0E-46FE-ACFA-C1184FAD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DCAB7-D08E-4392-ACFB-6D76563A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F719E-4A2F-4E7E-B6C1-2BE7122A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0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98E7E4-4818-43D3-AFD7-B51B8E4AE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CD065-5E50-40CF-9585-3BA2E76EB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C8719-F3F1-4672-B173-8B290C3D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5364C-E9C2-4677-8608-DEF2BB02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495A1-B8A8-4439-A521-24140AD1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1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054" y="1553944"/>
            <a:ext cx="8494718" cy="231615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054" y="4195293"/>
            <a:ext cx="7748465" cy="12045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054" y="4044373"/>
            <a:ext cx="7742381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901214" y="4044373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130" name="图形 12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36" name="组合 135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146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9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0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1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2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3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4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5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6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7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8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9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0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1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2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3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4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5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6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7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8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9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0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1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2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3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4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5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6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7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8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9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0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1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2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3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4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5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6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7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8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9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0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1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2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3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4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5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6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7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8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9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0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1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2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3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4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5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6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7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8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9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0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1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2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3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4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5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6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7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8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9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0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1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2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3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4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5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6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7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8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9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0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1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2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3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4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5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6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7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8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9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0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1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2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3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4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5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6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7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8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9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0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1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2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3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4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5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6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7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8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9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0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1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2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3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4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5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37" name="图形 136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41" name="图形 140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42" name="图形 14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43" name="图形 14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44" name="图形 14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45" name="图形 14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pic>
        <p:nvPicPr>
          <p:cNvPr id="266" name="图形 265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267" name="图形 266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05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 flipV="1">
            <a:off x="2159001" y="812727"/>
            <a:ext cx="0" cy="6045273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16200000">
            <a:off x="1805904" y="353097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 userDrawn="1"/>
        </p:nvSpPr>
        <p:spPr>
          <a:xfrm>
            <a:off x="2336800" y="787254"/>
            <a:ext cx="1155700" cy="5080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36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3C50A0"/>
                </a:solidFill>
              </a:rPr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36799" y="1663700"/>
            <a:ext cx="8597873" cy="44070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</a:t>
            </a: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57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个人简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642360" y="1602740"/>
            <a:ext cx="6233160" cy="4796790"/>
          </a:xfrm>
          <a:prstGeom prst="roundRect">
            <a:avLst>
              <a:gd name="adj" fmla="val 1666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3537588" y="3686174"/>
            <a:ext cx="0" cy="2713367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3537589" y="1617601"/>
            <a:ext cx="0" cy="1890774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图片占位符 13"/>
          <p:cNvSpPr>
            <a:spLocks noGrp="1"/>
          </p:cNvSpPr>
          <p:nvPr>
            <p:ph type="pic" sz="quarter" idx="11" hasCustomPrompt="1"/>
          </p:nvPr>
        </p:nvSpPr>
        <p:spPr>
          <a:xfrm>
            <a:off x="1527813" y="1603375"/>
            <a:ext cx="1905000" cy="1905000"/>
          </a:xfrm>
          <a:prstGeom prst="roundRect">
            <a:avLst>
              <a:gd name="adj" fmla="val 5667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dirty="0"/>
              <a:t>个人照片</a:t>
            </a:r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94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15636" y="1603048"/>
            <a:ext cx="11360728" cy="47964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4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32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0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295" y="2942715"/>
            <a:ext cx="5892396" cy="74683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4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295" y="3798137"/>
            <a:ext cx="2762614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955163" y="3798137"/>
            <a:ext cx="821024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7850172" y="5496097"/>
            <a:ext cx="3998044" cy="9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南京市江宁区秣周东路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号楼四层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(025-84981178)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北京海淀区信息路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号弘源首著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号七层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(010-56201285)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成都市成华区建设北路二段四号电子科技大学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武汉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国家网络安全人才与创新基地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67" y="5166803"/>
            <a:ext cx="1285718" cy="1285718"/>
          </a:xfrm>
          <a:prstGeom prst="rect">
            <a:avLst/>
          </a:prstGeom>
        </p:spPr>
      </p:pic>
      <p:sp>
        <p:nvSpPr>
          <p:cNvPr id="266" name="文本框 265"/>
          <p:cNvSpPr txBox="1"/>
          <p:nvPr userDrawn="1"/>
        </p:nvSpPr>
        <p:spPr>
          <a:xfrm>
            <a:off x="7850172" y="5037638"/>
            <a:ext cx="346885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打造最专业的网络安全培训平台</a:t>
            </a:r>
          </a:p>
        </p:txBody>
      </p:sp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3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4EDDA-63D8-4B4A-8883-CCB2D87A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32272-2F55-4C3B-A755-0D1C3210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7E193-DAEB-452B-84F2-212ED314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885DE-E2AD-41BB-9C77-4F0C5804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F9DAA-3AE1-4711-9443-AB0060A8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1312D-DD04-4B74-9A6A-674A7E07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998833-501F-43F3-B870-1922EB0E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82A80-74C2-4669-A864-67BAFBE3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63CC0-56FD-4E12-B64C-42C3F3C5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66342-29EA-433C-B118-1B8E4229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1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DEA0A-11E1-4B85-B8E6-0704859E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1615F-6B34-440C-B66C-86F8B3DCB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81C4C-94ED-4D4D-93A5-BE1DCC3C9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6475C-FF5E-49AF-92C9-AD1CAA6D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7C523-C373-4088-9B5C-D18E7733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C5B9B-28A3-4F64-8ADA-D4636C33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F6198-95BF-469B-A6ED-A8880271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15A67-A090-47DA-9511-4A2F48788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68562-8C8A-449D-BD63-5AE696BF8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6522F-DAEB-44F6-90E5-317D94F8A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226250-98B8-435B-863E-A22DD621A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1068CE-59C1-4984-84FB-950B4DF2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AEA08D-36A3-4361-A2A0-1189FBBE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382DAE-0957-4CA1-95D3-C01B3B58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58BD0-3F47-43F4-BF1B-18AC877E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630FE-E8F4-4580-9F76-895EA523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D33764-7CF3-4757-815D-019236CE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EE35BB-62A6-4625-B289-FDACE548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4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1BD0C2-42B6-4A94-97BE-A212CC18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668963-CE1E-4582-AD39-1E76EB1F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F5E6C7-F390-4D62-9820-4DBA5EF0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3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C66D0-EEAD-4B48-A182-91C6C531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8A80E-8E50-4791-94A8-F2044B21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72B17-BCF0-47C7-B242-85CB9EA25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EFC17-C580-49FB-A344-B1E08B1C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1A751-C981-4141-A381-68A2E82C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FACB9-6281-4641-A75D-5D181873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7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30927-440D-436E-93E0-AC1AFCEC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D97FF-4CCC-4836-907C-1507479DB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31BB1-FAB7-4D08-99E5-5391C3D7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8935E-B5D7-4B99-B2A4-F5468926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BA7C4-007D-4DC6-A38F-EB51B0E4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E64F5-AE46-446B-954E-F7A47539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675944-184B-4CD4-B44E-2FE1FA91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D71A2-4F6A-4431-8B65-F05438ED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D5027-1E77-4E84-9041-AA5D72451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7B3AD-1D88-45EC-8DAC-D9E8FB4E29C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FB32A-37FB-4CF4-91E3-096A72742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1C1CF-058C-4877-B01E-C272DAD5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B7CA-C369-4585-8C17-BF53BDF4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5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序列密码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bibi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17C957-04FF-4EEA-ABCA-8C455A0B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zh-CN" b="1" dirty="0"/>
              <a:t>Challenge Time: level0</a:t>
            </a:r>
            <a:endParaRPr lang="zh-CN" altLang="en-US" b="1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60E02F7-FFF0-44A4-A833-48FA0159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520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Jarvis OJ [xman2019]</a:t>
            </a:r>
            <a:r>
              <a:rPr lang="en-US" altLang="zh-CN" sz="4000" b="1" dirty="0" err="1">
                <a:solidFill>
                  <a:schemeClr val="tx1"/>
                </a:solidFill>
              </a:rPr>
              <a:t>babyrpd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1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E2C97D-D99F-4208-AAB5-8F66D5F2CF54}"/>
              </a:ext>
            </a:extLst>
          </p:cNvPr>
          <p:cNvSpPr/>
          <p:nvPr/>
        </p:nvSpPr>
        <p:spPr>
          <a:xfrm>
            <a:off x="2710868" y="2410684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83C8A-74C0-497B-8EA7-7DBC580617D4}"/>
              </a:ext>
            </a:extLst>
          </p:cNvPr>
          <p:cNvSpPr/>
          <p:nvPr/>
        </p:nvSpPr>
        <p:spPr>
          <a:xfrm>
            <a:off x="4509649" y="2410683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572296-6739-492A-B380-D24016612893}"/>
              </a:ext>
            </a:extLst>
          </p:cNvPr>
          <p:cNvSpPr/>
          <p:nvPr/>
        </p:nvSpPr>
        <p:spPr>
          <a:xfrm>
            <a:off x="6308430" y="2410683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3ED193-27B4-4018-863E-B249483C0C52}"/>
              </a:ext>
            </a:extLst>
          </p:cNvPr>
          <p:cNvSpPr/>
          <p:nvPr/>
        </p:nvSpPr>
        <p:spPr>
          <a:xfrm>
            <a:off x="8107211" y="2410683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52A018-1D26-49A0-915B-780108AB0251}"/>
              </a:ext>
            </a:extLst>
          </p:cNvPr>
          <p:cNvSpPr/>
          <p:nvPr/>
        </p:nvSpPr>
        <p:spPr>
          <a:xfrm>
            <a:off x="9905992" y="2410682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E9BC49-4EF2-4ED9-A97E-DC961B8E134F}"/>
              </a:ext>
            </a:extLst>
          </p:cNvPr>
          <p:cNvSpPr txBox="1"/>
          <p:nvPr/>
        </p:nvSpPr>
        <p:spPr>
          <a:xfrm>
            <a:off x="838200" y="2441536"/>
            <a:ext cx="96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State:</a:t>
            </a:r>
            <a:endParaRPr lang="zh-CN" altLang="en-US" sz="2000" b="1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A1CE4423-F591-4E56-BC86-5CB5AC41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Before true game: state and output</a:t>
            </a:r>
            <a:endParaRPr lang="zh-CN" altLang="en-US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8CA6508-CC2A-4683-AC9E-665D6D75106B}"/>
              </a:ext>
            </a:extLst>
          </p:cNvPr>
          <p:cNvSpPr/>
          <p:nvPr/>
        </p:nvSpPr>
        <p:spPr>
          <a:xfrm>
            <a:off x="3486722" y="2567709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D1D8EA7-C6DB-4FFD-B94D-C45D5941FC9E}"/>
              </a:ext>
            </a:extLst>
          </p:cNvPr>
          <p:cNvSpPr/>
          <p:nvPr/>
        </p:nvSpPr>
        <p:spPr>
          <a:xfrm>
            <a:off x="5285503" y="2573791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ED68615-E8B2-4888-80E6-B93EABF2378E}"/>
              </a:ext>
            </a:extLst>
          </p:cNvPr>
          <p:cNvSpPr/>
          <p:nvPr/>
        </p:nvSpPr>
        <p:spPr>
          <a:xfrm>
            <a:off x="7092360" y="2567709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5AF8D9F-83A9-4824-97AF-780A5B8E697E}"/>
              </a:ext>
            </a:extLst>
          </p:cNvPr>
          <p:cNvSpPr/>
          <p:nvPr/>
        </p:nvSpPr>
        <p:spPr>
          <a:xfrm>
            <a:off x="8883065" y="2567709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F84036-9CBB-405E-8E87-271F89689AFA}"/>
              </a:ext>
            </a:extLst>
          </p:cNvPr>
          <p:cNvSpPr/>
          <p:nvPr/>
        </p:nvSpPr>
        <p:spPr>
          <a:xfrm>
            <a:off x="2710868" y="4124037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F167FC-FCB7-472C-80B5-5A9F3C015791}"/>
              </a:ext>
            </a:extLst>
          </p:cNvPr>
          <p:cNvSpPr/>
          <p:nvPr/>
        </p:nvSpPr>
        <p:spPr>
          <a:xfrm>
            <a:off x="4509649" y="4124037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CF97DC-5790-476A-A01A-DBE51A3930D1}"/>
              </a:ext>
            </a:extLst>
          </p:cNvPr>
          <p:cNvSpPr/>
          <p:nvPr/>
        </p:nvSpPr>
        <p:spPr>
          <a:xfrm>
            <a:off x="6308430" y="4139356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out2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7C3FE0-09D2-4A9A-9936-8896DEE007E5}"/>
              </a:ext>
            </a:extLst>
          </p:cNvPr>
          <p:cNvSpPr/>
          <p:nvPr/>
        </p:nvSpPr>
        <p:spPr>
          <a:xfrm>
            <a:off x="8107211" y="4124036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F89A91-66F8-441E-9A13-4FEB2DE0DC0E}"/>
              </a:ext>
            </a:extLst>
          </p:cNvPr>
          <p:cNvSpPr/>
          <p:nvPr/>
        </p:nvSpPr>
        <p:spPr>
          <a:xfrm>
            <a:off x="9905992" y="4133264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out4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B46CE7-5C4B-43D1-97E8-F979BAEB4C76}"/>
              </a:ext>
            </a:extLst>
          </p:cNvPr>
          <p:cNvSpPr txBox="1"/>
          <p:nvPr/>
        </p:nvSpPr>
        <p:spPr>
          <a:xfrm>
            <a:off x="838200" y="415489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Output:</a:t>
            </a:r>
            <a:endParaRPr lang="zh-CN" altLang="en-US" sz="2000" b="1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3927B26F-199B-4BB2-A513-D99388E5310D}"/>
              </a:ext>
            </a:extLst>
          </p:cNvPr>
          <p:cNvSpPr/>
          <p:nvPr/>
        </p:nvSpPr>
        <p:spPr>
          <a:xfrm>
            <a:off x="2987958" y="2872501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38877C8-DE84-4BA5-8800-3E6373E46A73}"/>
              </a:ext>
            </a:extLst>
          </p:cNvPr>
          <p:cNvSpPr/>
          <p:nvPr/>
        </p:nvSpPr>
        <p:spPr>
          <a:xfrm>
            <a:off x="4772879" y="2872500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DC8ED9D-2AEA-45E4-94D9-0CE00DBAB324}"/>
              </a:ext>
            </a:extLst>
          </p:cNvPr>
          <p:cNvSpPr/>
          <p:nvPr/>
        </p:nvSpPr>
        <p:spPr>
          <a:xfrm>
            <a:off x="6599381" y="2881729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BC527BB0-D41E-4898-A512-88332BB52C57}"/>
              </a:ext>
            </a:extLst>
          </p:cNvPr>
          <p:cNvSpPr/>
          <p:nvPr/>
        </p:nvSpPr>
        <p:spPr>
          <a:xfrm>
            <a:off x="8398162" y="2881722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AE417A23-0D97-4127-A554-62886F949701}"/>
              </a:ext>
            </a:extLst>
          </p:cNvPr>
          <p:cNvSpPr/>
          <p:nvPr/>
        </p:nvSpPr>
        <p:spPr>
          <a:xfrm>
            <a:off x="10183082" y="2881722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9DA8BD-DD43-4232-9307-24683B88344A}"/>
              </a:ext>
            </a:extLst>
          </p:cNvPr>
          <p:cNvSpPr/>
          <p:nvPr/>
        </p:nvSpPr>
        <p:spPr>
          <a:xfrm>
            <a:off x="1384300" y="1588865"/>
            <a:ext cx="912087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seed</a:t>
            </a:r>
            <a:endParaRPr lang="zh-CN" altLang="en-US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24B57D6C-56EB-41D3-BC12-6FC1E424A3B1}"/>
              </a:ext>
            </a:extLst>
          </p:cNvPr>
          <p:cNvSpPr/>
          <p:nvPr/>
        </p:nvSpPr>
        <p:spPr>
          <a:xfrm rot="2339051">
            <a:off x="2243952" y="2066111"/>
            <a:ext cx="546100" cy="359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5A11A44B-C7CD-4B17-8DBA-72CEE1CAAEA1}"/>
              </a:ext>
            </a:extLst>
          </p:cNvPr>
          <p:cNvSpPr/>
          <p:nvPr/>
        </p:nvSpPr>
        <p:spPr>
          <a:xfrm>
            <a:off x="10681846" y="2576946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1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4C7F4C-9F5C-4213-B22B-A5E95320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Level 1: Linear Congruential PRNG</a:t>
            </a:r>
            <a:endParaRPr lang="zh-CN" altLang="en-US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0AEEE9-FC35-4BF3-9971-142E771A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CN" b="1" dirty="0" err="1"/>
              <a:t>java.util.Random</a:t>
            </a:r>
            <a:r>
              <a:rPr lang="en-US" altLang="zh-CN" b="1" dirty="0"/>
              <a:t>, elder c’s rand(), some of platform’s php’s rand()</a:t>
            </a:r>
          </a:p>
          <a:p>
            <a:r>
              <a:rPr lang="en-US" altLang="zh-CN" dirty="0"/>
              <a:t>48 bits seed as internal initial state</a:t>
            </a:r>
          </a:p>
          <a:p>
            <a:r>
              <a:rPr lang="en-US" altLang="zh-CN" dirty="0"/>
              <a:t>Linear: </a:t>
            </a:r>
            <a:r>
              <a:rPr lang="en-US" altLang="zh-CN" dirty="0" err="1"/>
              <a:t>next_state</a:t>
            </a:r>
            <a:r>
              <a:rPr lang="en-US" altLang="zh-CN" dirty="0"/>
              <a:t> = (state * multiplier + addend) mod (2 ^ precision)</a:t>
            </a:r>
          </a:p>
          <a:p>
            <a:pPr lvl="1"/>
            <a:r>
              <a:rPr lang="en-US" altLang="zh-CN" dirty="0"/>
              <a:t>multiplier = 25214903917</a:t>
            </a:r>
          </a:p>
          <a:p>
            <a:pPr lvl="1"/>
            <a:r>
              <a:rPr lang="en-US" altLang="zh-CN" dirty="0"/>
              <a:t>addend = 11</a:t>
            </a:r>
          </a:p>
          <a:p>
            <a:pPr lvl="1"/>
            <a:r>
              <a:rPr lang="en-US" altLang="zh-CN" dirty="0"/>
              <a:t>Precision = 48</a:t>
            </a:r>
          </a:p>
          <a:p>
            <a:r>
              <a:rPr lang="en-US" altLang="zh-CN" dirty="0"/>
              <a:t>State -&gt; output: </a:t>
            </a:r>
            <a:r>
              <a:rPr lang="en-US" altLang="zh-CN" dirty="0" err="1"/>
              <a:t>bitshifted</a:t>
            </a:r>
            <a:r>
              <a:rPr lang="en-US" altLang="zh-CN" dirty="0"/>
              <a:t> to the right by 16 bits</a:t>
            </a:r>
          </a:p>
          <a:p>
            <a:r>
              <a:rPr lang="en-US" altLang="zh-CN" dirty="0" err="1"/>
              <a:t>nextInt</a:t>
            </a:r>
            <a:r>
              <a:rPr lang="en-US" altLang="zh-CN" dirty="0"/>
              <a:t>(), </a:t>
            </a:r>
            <a:r>
              <a:rPr lang="en-US" altLang="zh-CN" dirty="0" err="1"/>
              <a:t>nextLong</a:t>
            </a:r>
            <a:r>
              <a:rPr lang="en-US" altLang="zh-CN" dirty="0"/>
              <a:t>(), …… -- 32 bits or multiple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1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AB4D886-AE06-4FBD-9B20-884D7F341BD4}"/>
              </a:ext>
            </a:extLst>
          </p:cNvPr>
          <p:cNvSpPr/>
          <p:nvPr/>
        </p:nvSpPr>
        <p:spPr>
          <a:xfrm>
            <a:off x="2710868" y="2410684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6E4018-2DB0-4C3B-BFA0-61EA34CB72A5}"/>
              </a:ext>
            </a:extLst>
          </p:cNvPr>
          <p:cNvSpPr/>
          <p:nvPr/>
        </p:nvSpPr>
        <p:spPr>
          <a:xfrm>
            <a:off x="4509649" y="2410683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35489D-2A06-4361-81E3-7BC62E9BC373}"/>
              </a:ext>
            </a:extLst>
          </p:cNvPr>
          <p:cNvSpPr/>
          <p:nvPr/>
        </p:nvSpPr>
        <p:spPr>
          <a:xfrm>
            <a:off x="6308430" y="2410683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7F454E-2546-4CBF-B822-145FDBF3861C}"/>
              </a:ext>
            </a:extLst>
          </p:cNvPr>
          <p:cNvSpPr/>
          <p:nvPr/>
        </p:nvSpPr>
        <p:spPr>
          <a:xfrm>
            <a:off x="8107211" y="2410683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21F0A8-3197-4C40-8E18-53C26CEAFB15}"/>
              </a:ext>
            </a:extLst>
          </p:cNvPr>
          <p:cNvSpPr/>
          <p:nvPr/>
        </p:nvSpPr>
        <p:spPr>
          <a:xfrm>
            <a:off x="9905992" y="2410682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65E73E-D7BB-4240-9022-F026463EA9D4}"/>
              </a:ext>
            </a:extLst>
          </p:cNvPr>
          <p:cNvSpPr txBox="1"/>
          <p:nvPr/>
        </p:nvSpPr>
        <p:spPr>
          <a:xfrm>
            <a:off x="838200" y="2441536"/>
            <a:ext cx="96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State:</a:t>
            </a:r>
            <a:endParaRPr lang="zh-CN" altLang="en-US" sz="2000" b="1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5FBC95D9-772B-4822-80EF-B2C083B9A380}"/>
              </a:ext>
            </a:extLst>
          </p:cNvPr>
          <p:cNvSpPr/>
          <p:nvPr/>
        </p:nvSpPr>
        <p:spPr>
          <a:xfrm>
            <a:off x="3486722" y="2567709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028A77E-3E31-4A00-8244-EB985FD1DDE2}"/>
              </a:ext>
            </a:extLst>
          </p:cNvPr>
          <p:cNvSpPr/>
          <p:nvPr/>
        </p:nvSpPr>
        <p:spPr>
          <a:xfrm>
            <a:off x="5285503" y="2573791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D960E98-7178-4D87-B974-6D9918359C3C}"/>
              </a:ext>
            </a:extLst>
          </p:cNvPr>
          <p:cNvSpPr/>
          <p:nvPr/>
        </p:nvSpPr>
        <p:spPr>
          <a:xfrm>
            <a:off x="7092360" y="2567709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C4212A2-682D-422E-96EB-CE8A8DBDA200}"/>
              </a:ext>
            </a:extLst>
          </p:cNvPr>
          <p:cNvSpPr/>
          <p:nvPr/>
        </p:nvSpPr>
        <p:spPr>
          <a:xfrm>
            <a:off x="8883065" y="2567709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0202E3-7813-4767-B094-0D0BEA238A9A}"/>
              </a:ext>
            </a:extLst>
          </p:cNvPr>
          <p:cNvSpPr/>
          <p:nvPr/>
        </p:nvSpPr>
        <p:spPr>
          <a:xfrm>
            <a:off x="2710868" y="4124037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09F5A9-17F4-4AAC-AE82-881FF0792981}"/>
              </a:ext>
            </a:extLst>
          </p:cNvPr>
          <p:cNvSpPr/>
          <p:nvPr/>
        </p:nvSpPr>
        <p:spPr>
          <a:xfrm>
            <a:off x="4509649" y="4124037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552F28-5C68-4ACB-AB9E-4FA99038212B}"/>
              </a:ext>
            </a:extLst>
          </p:cNvPr>
          <p:cNvSpPr/>
          <p:nvPr/>
        </p:nvSpPr>
        <p:spPr>
          <a:xfrm>
            <a:off x="6308430" y="4139356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2AF4F-8FBA-4128-BA67-A04E8DA37F8C}"/>
              </a:ext>
            </a:extLst>
          </p:cNvPr>
          <p:cNvSpPr/>
          <p:nvPr/>
        </p:nvSpPr>
        <p:spPr>
          <a:xfrm>
            <a:off x="8107211" y="4124036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E31E72-9053-4769-BFE1-605F03E22E7F}"/>
              </a:ext>
            </a:extLst>
          </p:cNvPr>
          <p:cNvSpPr/>
          <p:nvPr/>
        </p:nvSpPr>
        <p:spPr>
          <a:xfrm>
            <a:off x="9905992" y="4133264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98199C-3085-4F20-BBDC-88A1B2BDB09D}"/>
              </a:ext>
            </a:extLst>
          </p:cNvPr>
          <p:cNvSpPr txBox="1"/>
          <p:nvPr/>
        </p:nvSpPr>
        <p:spPr>
          <a:xfrm>
            <a:off x="838200" y="415489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Output:</a:t>
            </a:r>
            <a:endParaRPr lang="zh-CN" altLang="en-US" sz="2000" b="1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EEE674E5-D286-469E-93ED-62875AF56E51}"/>
              </a:ext>
            </a:extLst>
          </p:cNvPr>
          <p:cNvSpPr/>
          <p:nvPr/>
        </p:nvSpPr>
        <p:spPr>
          <a:xfrm>
            <a:off x="2987958" y="2872501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A7BE6A59-E7CA-402A-B3A6-6ED9F93BE969}"/>
              </a:ext>
            </a:extLst>
          </p:cNvPr>
          <p:cNvSpPr/>
          <p:nvPr/>
        </p:nvSpPr>
        <p:spPr>
          <a:xfrm>
            <a:off x="4772879" y="2872500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358337F8-206A-451B-A8BF-EA9D5B28CD2F}"/>
              </a:ext>
            </a:extLst>
          </p:cNvPr>
          <p:cNvSpPr/>
          <p:nvPr/>
        </p:nvSpPr>
        <p:spPr>
          <a:xfrm>
            <a:off x="6599381" y="2881729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7DDA5B6B-2077-4CC9-A229-DA3C51CBEDA7}"/>
              </a:ext>
            </a:extLst>
          </p:cNvPr>
          <p:cNvSpPr/>
          <p:nvPr/>
        </p:nvSpPr>
        <p:spPr>
          <a:xfrm>
            <a:off x="8398162" y="2881722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7773E670-0286-46D9-8535-76557A6606E8}"/>
              </a:ext>
            </a:extLst>
          </p:cNvPr>
          <p:cNvSpPr/>
          <p:nvPr/>
        </p:nvSpPr>
        <p:spPr>
          <a:xfrm>
            <a:off x="10183082" y="2881722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24F88C-536D-4DA1-8833-429F0EB19706}"/>
              </a:ext>
            </a:extLst>
          </p:cNvPr>
          <p:cNvSpPr/>
          <p:nvPr/>
        </p:nvSpPr>
        <p:spPr>
          <a:xfrm>
            <a:off x="1318490" y="1330291"/>
            <a:ext cx="912087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seed</a:t>
            </a:r>
            <a:endParaRPr lang="zh-CN" altLang="en-US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6285CF15-482B-47AD-AE2A-892C7EFBA23C}"/>
              </a:ext>
            </a:extLst>
          </p:cNvPr>
          <p:cNvSpPr/>
          <p:nvPr/>
        </p:nvSpPr>
        <p:spPr>
          <a:xfrm>
            <a:off x="10681846" y="2576946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F5F5E8-35C2-48C9-9FB0-A4DCE91C52AF}"/>
              </a:ext>
            </a:extLst>
          </p:cNvPr>
          <p:cNvSpPr txBox="1"/>
          <p:nvPr/>
        </p:nvSpPr>
        <p:spPr>
          <a:xfrm rot="2533677">
            <a:off x="2118591" y="1950885"/>
            <a:ext cx="91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F87E06-9CD3-42CF-B2F8-BA74EB7358B1}"/>
              </a:ext>
            </a:extLst>
          </p:cNvPr>
          <p:cNvSpPr txBox="1"/>
          <p:nvPr/>
        </p:nvSpPr>
        <p:spPr>
          <a:xfrm>
            <a:off x="8951943" y="2119864"/>
            <a:ext cx="8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AFEC2E-8BB9-4FEC-A0F6-7473EFAB5E20}"/>
              </a:ext>
            </a:extLst>
          </p:cNvPr>
          <p:cNvSpPr txBox="1"/>
          <p:nvPr/>
        </p:nvSpPr>
        <p:spPr>
          <a:xfrm>
            <a:off x="5340161" y="2119864"/>
            <a:ext cx="8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B835C6-DC36-4F9D-B6B1-A787899FB218}"/>
              </a:ext>
            </a:extLst>
          </p:cNvPr>
          <p:cNvSpPr txBox="1"/>
          <p:nvPr/>
        </p:nvSpPr>
        <p:spPr>
          <a:xfrm>
            <a:off x="7167382" y="2119864"/>
            <a:ext cx="8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CF8989-552C-40B6-B63D-73B39A7D5923}"/>
              </a:ext>
            </a:extLst>
          </p:cNvPr>
          <p:cNvSpPr txBox="1"/>
          <p:nvPr/>
        </p:nvSpPr>
        <p:spPr>
          <a:xfrm>
            <a:off x="3565637" y="2119864"/>
            <a:ext cx="8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CE05085-D9AE-47AD-9ADA-91F1400FFEB2}"/>
              </a:ext>
            </a:extLst>
          </p:cNvPr>
          <p:cNvSpPr txBox="1"/>
          <p:nvPr/>
        </p:nvSpPr>
        <p:spPr>
          <a:xfrm>
            <a:off x="10750723" y="2124601"/>
            <a:ext cx="8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8D5CFEB-8FD0-4639-8638-3FF0DE504389}"/>
              </a:ext>
            </a:extLst>
          </p:cNvPr>
          <p:cNvSpPr txBox="1"/>
          <p:nvPr/>
        </p:nvSpPr>
        <p:spPr>
          <a:xfrm>
            <a:off x="3250526" y="3244334"/>
            <a:ext cx="63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&gt;&gt;6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55CB5E-80D4-4D73-B13A-E5F845DA133B}"/>
              </a:ext>
            </a:extLst>
          </p:cNvPr>
          <p:cNvSpPr txBox="1"/>
          <p:nvPr/>
        </p:nvSpPr>
        <p:spPr>
          <a:xfrm>
            <a:off x="5049246" y="3255035"/>
            <a:ext cx="63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&gt;&gt;6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C1B1F3B-55DE-4EF8-9BA9-3ED36060534A}"/>
              </a:ext>
            </a:extLst>
          </p:cNvPr>
          <p:cNvSpPr txBox="1"/>
          <p:nvPr/>
        </p:nvSpPr>
        <p:spPr>
          <a:xfrm>
            <a:off x="6852271" y="3255035"/>
            <a:ext cx="63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&gt;&gt;6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0A1A023-1A58-45B7-A259-3EA073DAEE59}"/>
              </a:ext>
            </a:extLst>
          </p:cNvPr>
          <p:cNvSpPr txBox="1"/>
          <p:nvPr/>
        </p:nvSpPr>
        <p:spPr>
          <a:xfrm>
            <a:off x="8730629" y="3244334"/>
            <a:ext cx="63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&gt;&gt;6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6C974E4-4A67-4232-B7F5-B3EF2BC5DE87}"/>
              </a:ext>
            </a:extLst>
          </p:cNvPr>
          <p:cNvSpPr txBox="1"/>
          <p:nvPr/>
        </p:nvSpPr>
        <p:spPr>
          <a:xfrm>
            <a:off x="10563086" y="3244334"/>
            <a:ext cx="63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&gt;&gt;6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1586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11D97-1C42-4D52-B8DA-A3EA05CF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7" y="511168"/>
            <a:ext cx="10687664" cy="163166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ATTACK</a:t>
            </a:r>
          </a:p>
          <a:p>
            <a:pPr lvl="1"/>
            <a:r>
              <a:rPr lang="en-US" altLang="zh-CN" dirty="0"/>
              <a:t>output-&gt;state -- Impossible: 16 bits were discarded – 32 bits known</a:t>
            </a:r>
          </a:p>
          <a:p>
            <a:pPr lvl="1"/>
            <a:r>
              <a:rPr lang="en-US" altLang="zh-CN" dirty="0"/>
              <a:t>If: 64 bits known – we can predict</a:t>
            </a:r>
          </a:p>
          <a:p>
            <a:pPr lvl="1"/>
            <a:r>
              <a:rPr lang="en-US" altLang="zh-CN" dirty="0"/>
              <a:t>16 bit discarded: 65536 possible values – brute it!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A9F9FA-DBD9-489D-98C5-EE0F9578EA6E}"/>
              </a:ext>
            </a:extLst>
          </p:cNvPr>
          <p:cNvSpPr/>
          <p:nvPr/>
        </p:nvSpPr>
        <p:spPr>
          <a:xfrm>
            <a:off x="2080382" y="4837614"/>
            <a:ext cx="3236377" cy="1056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known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845F7E-BD89-44AB-98CF-1ECA52109ACD}"/>
              </a:ext>
            </a:extLst>
          </p:cNvPr>
          <p:cNvSpPr/>
          <p:nvPr/>
        </p:nvSpPr>
        <p:spPr>
          <a:xfrm>
            <a:off x="2435565" y="3429001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AA0B6D-49B4-4F75-B3F0-8CDFA43099BF}"/>
              </a:ext>
            </a:extLst>
          </p:cNvPr>
          <p:cNvSpPr/>
          <p:nvPr/>
        </p:nvSpPr>
        <p:spPr>
          <a:xfrm>
            <a:off x="4234346" y="3429000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729C78-D086-45FF-BF9F-56A9B3573348}"/>
              </a:ext>
            </a:extLst>
          </p:cNvPr>
          <p:cNvSpPr/>
          <p:nvPr/>
        </p:nvSpPr>
        <p:spPr>
          <a:xfrm>
            <a:off x="6033127" y="3429000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062E40-76F3-4764-8B7F-AFA1BD879AA4}"/>
              </a:ext>
            </a:extLst>
          </p:cNvPr>
          <p:cNvSpPr/>
          <p:nvPr/>
        </p:nvSpPr>
        <p:spPr>
          <a:xfrm>
            <a:off x="7831908" y="3429000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34353D-B4A1-4F72-995A-E3A77CE8E7BC}"/>
              </a:ext>
            </a:extLst>
          </p:cNvPr>
          <p:cNvSpPr/>
          <p:nvPr/>
        </p:nvSpPr>
        <p:spPr>
          <a:xfrm>
            <a:off x="9630689" y="3428999"/>
            <a:ext cx="775854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state4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6A37E9-8C60-43D6-9AFF-7BFFC1AA5776}"/>
              </a:ext>
            </a:extLst>
          </p:cNvPr>
          <p:cNvSpPr txBox="1"/>
          <p:nvPr/>
        </p:nvSpPr>
        <p:spPr>
          <a:xfrm>
            <a:off x="562897" y="3459853"/>
            <a:ext cx="96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State:</a:t>
            </a:r>
            <a:endParaRPr lang="zh-CN" altLang="en-US" sz="2000" b="1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98B3823-14A2-49D6-8083-5B45FA524031}"/>
              </a:ext>
            </a:extLst>
          </p:cNvPr>
          <p:cNvSpPr/>
          <p:nvPr/>
        </p:nvSpPr>
        <p:spPr>
          <a:xfrm>
            <a:off x="3211419" y="3586026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19E4D93-9062-4973-A3DD-DE02F80247CF}"/>
              </a:ext>
            </a:extLst>
          </p:cNvPr>
          <p:cNvSpPr/>
          <p:nvPr/>
        </p:nvSpPr>
        <p:spPr>
          <a:xfrm>
            <a:off x="5010200" y="3592108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7417419-D564-43DB-AD24-6E01291AF8F4}"/>
              </a:ext>
            </a:extLst>
          </p:cNvPr>
          <p:cNvSpPr/>
          <p:nvPr/>
        </p:nvSpPr>
        <p:spPr>
          <a:xfrm>
            <a:off x="6817057" y="3586026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8E870E5-D30A-4759-AACA-0092786180DA}"/>
              </a:ext>
            </a:extLst>
          </p:cNvPr>
          <p:cNvSpPr/>
          <p:nvPr/>
        </p:nvSpPr>
        <p:spPr>
          <a:xfrm>
            <a:off x="8607762" y="3586026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7A0B3A-7B99-4F7E-BA39-EB074406EAF3}"/>
              </a:ext>
            </a:extLst>
          </p:cNvPr>
          <p:cNvSpPr/>
          <p:nvPr/>
        </p:nvSpPr>
        <p:spPr>
          <a:xfrm>
            <a:off x="2435565" y="5142354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F6C3F6-8C46-4448-A408-D41AA5D87C3C}"/>
              </a:ext>
            </a:extLst>
          </p:cNvPr>
          <p:cNvSpPr/>
          <p:nvPr/>
        </p:nvSpPr>
        <p:spPr>
          <a:xfrm>
            <a:off x="4234346" y="5142354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731D40-1747-464B-9CDA-1AFCAD324703}"/>
              </a:ext>
            </a:extLst>
          </p:cNvPr>
          <p:cNvSpPr/>
          <p:nvPr/>
        </p:nvSpPr>
        <p:spPr>
          <a:xfrm>
            <a:off x="6033127" y="5157673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13F829-5173-472A-86B9-2ED2591DA00F}"/>
              </a:ext>
            </a:extLst>
          </p:cNvPr>
          <p:cNvSpPr/>
          <p:nvPr/>
        </p:nvSpPr>
        <p:spPr>
          <a:xfrm>
            <a:off x="7831908" y="5142353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4BD533-B7AD-41BF-8334-2B6B225189E2}"/>
              </a:ext>
            </a:extLst>
          </p:cNvPr>
          <p:cNvSpPr/>
          <p:nvPr/>
        </p:nvSpPr>
        <p:spPr>
          <a:xfrm>
            <a:off x="9630689" y="5151581"/>
            <a:ext cx="775854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8D89F1-FDB3-4A81-9FB8-1423A0B481B1}"/>
              </a:ext>
            </a:extLst>
          </p:cNvPr>
          <p:cNvSpPr txBox="1"/>
          <p:nvPr/>
        </p:nvSpPr>
        <p:spPr>
          <a:xfrm>
            <a:off x="562897" y="5173207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Output:</a:t>
            </a:r>
            <a:endParaRPr lang="zh-CN" altLang="en-US" sz="2000" b="1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265F29A6-595C-411B-B44A-CAA40E8AAD0C}"/>
              </a:ext>
            </a:extLst>
          </p:cNvPr>
          <p:cNvSpPr/>
          <p:nvPr/>
        </p:nvSpPr>
        <p:spPr>
          <a:xfrm>
            <a:off x="2712655" y="3890818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CEE4831C-4C2E-4115-87D9-0E7A2DD8C4CD}"/>
              </a:ext>
            </a:extLst>
          </p:cNvPr>
          <p:cNvSpPr/>
          <p:nvPr/>
        </p:nvSpPr>
        <p:spPr>
          <a:xfrm>
            <a:off x="4497576" y="3890817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46549CD7-D730-4282-88D8-7145DA648A69}"/>
              </a:ext>
            </a:extLst>
          </p:cNvPr>
          <p:cNvSpPr/>
          <p:nvPr/>
        </p:nvSpPr>
        <p:spPr>
          <a:xfrm>
            <a:off x="6324078" y="3900046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24E81448-4805-48A2-B75D-9A33E358B4A7}"/>
              </a:ext>
            </a:extLst>
          </p:cNvPr>
          <p:cNvSpPr/>
          <p:nvPr/>
        </p:nvSpPr>
        <p:spPr>
          <a:xfrm>
            <a:off x="8122859" y="3900039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56E14FC6-F909-43A5-B789-462E9A507E4B}"/>
              </a:ext>
            </a:extLst>
          </p:cNvPr>
          <p:cNvSpPr/>
          <p:nvPr/>
        </p:nvSpPr>
        <p:spPr>
          <a:xfrm>
            <a:off x="9907779" y="3900039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F669FD-CB6D-4C47-A723-FE9F4E01073D}"/>
              </a:ext>
            </a:extLst>
          </p:cNvPr>
          <p:cNvSpPr/>
          <p:nvPr/>
        </p:nvSpPr>
        <p:spPr>
          <a:xfrm>
            <a:off x="1043187" y="2348608"/>
            <a:ext cx="912087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seed</a:t>
            </a:r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36812B59-3EA8-47F6-990C-93CE4B16A827}"/>
              </a:ext>
            </a:extLst>
          </p:cNvPr>
          <p:cNvSpPr/>
          <p:nvPr/>
        </p:nvSpPr>
        <p:spPr>
          <a:xfrm>
            <a:off x="10406543" y="3595263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0B9CFE0-AB78-4F90-8AAC-6A6098AD7763}"/>
              </a:ext>
            </a:extLst>
          </p:cNvPr>
          <p:cNvSpPr txBox="1"/>
          <p:nvPr/>
        </p:nvSpPr>
        <p:spPr>
          <a:xfrm rot="2533677">
            <a:off x="1843288" y="2969202"/>
            <a:ext cx="91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FCE742C-0FCC-493A-AC65-04817BB464F4}"/>
              </a:ext>
            </a:extLst>
          </p:cNvPr>
          <p:cNvSpPr txBox="1"/>
          <p:nvPr/>
        </p:nvSpPr>
        <p:spPr>
          <a:xfrm>
            <a:off x="8676640" y="3138181"/>
            <a:ext cx="8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52E7EC7-845D-42A2-A602-471C092B24E6}"/>
              </a:ext>
            </a:extLst>
          </p:cNvPr>
          <p:cNvSpPr txBox="1"/>
          <p:nvPr/>
        </p:nvSpPr>
        <p:spPr>
          <a:xfrm>
            <a:off x="5064858" y="3138181"/>
            <a:ext cx="8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6288F6-78E5-4881-978D-719454B35E60}"/>
              </a:ext>
            </a:extLst>
          </p:cNvPr>
          <p:cNvSpPr txBox="1"/>
          <p:nvPr/>
        </p:nvSpPr>
        <p:spPr>
          <a:xfrm>
            <a:off x="6892079" y="3138181"/>
            <a:ext cx="8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C59C2F-72E7-450E-865D-C53508E7952C}"/>
              </a:ext>
            </a:extLst>
          </p:cNvPr>
          <p:cNvSpPr txBox="1"/>
          <p:nvPr/>
        </p:nvSpPr>
        <p:spPr>
          <a:xfrm>
            <a:off x="3290334" y="3138181"/>
            <a:ext cx="8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7717E4D-4564-4EC4-954D-D54FA921DD6D}"/>
              </a:ext>
            </a:extLst>
          </p:cNvPr>
          <p:cNvSpPr txBox="1"/>
          <p:nvPr/>
        </p:nvSpPr>
        <p:spPr>
          <a:xfrm>
            <a:off x="10475420" y="3142918"/>
            <a:ext cx="8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93CECC7-721E-444A-ABD9-334FEF1E1A6F}"/>
              </a:ext>
            </a:extLst>
          </p:cNvPr>
          <p:cNvSpPr txBox="1"/>
          <p:nvPr/>
        </p:nvSpPr>
        <p:spPr>
          <a:xfrm>
            <a:off x="2975223" y="4262651"/>
            <a:ext cx="63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&gt;&gt;6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19BBBF8-86D7-4E50-9D1A-FDD15B2FF0E9}"/>
              </a:ext>
            </a:extLst>
          </p:cNvPr>
          <p:cNvSpPr txBox="1"/>
          <p:nvPr/>
        </p:nvSpPr>
        <p:spPr>
          <a:xfrm>
            <a:off x="4773943" y="4273352"/>
            <a:ext cx="63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&gt;&gt;6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2487606-30C8-46B1-B42F-EFD51920AB5E}"/>
              </a:ext>
            </a:extLst>
          </p:cNvPr>
          <p:cNvSpPr txBox="1"/>
          <p:nvPr/>
        </p:nvSpPr>
        <p:spPr>
          <a:xfrm>
            <a:off x="6576968" y="4273352"/>
            <a:ext cx="63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&gt;&gt;6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1A1BB8-93EE-41C5-B4ED-5BD710B82409}"/>
              </a:ext>
            </a:extLst>
          </p:cNvPr>
          <p:cNvSpPr txBox="1"/>
          <p:nvPr/>
        </p:nvSpPr>
        <p:spPr>
          <a:xfrm>
            <a:off x="8455326" y="4262651"/>
            <a:ext cx="63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&gt;&gt;6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936B44-0B44-4E85-9A33-34850C0EFCB0}"/>
              </a:ext>
            </a:extLst>
          </p:cNvPr>
          <p:cNvSpPr txBox="1"/>
          <p:nvPr/>
        </p:nvSpPr>
        <p:spPr>
          <a:xfrm>
            <a:off x="10287783" y="4262651"/>
            <a:ext cx="63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&gt;&gt;6</a:t>
            </a:r>
            <a:endParaRPr lang="zh-CN" altLang="en-US" b="1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453CCB1B-EA7A-4900-B336-B509C4EE4EEA}"/>
              </a:ext>
            </a:extLst>
          </p:cNvPr>
          <p:cNvSpPr/>
          <p:nvPr/>
        </p:nvSpPr>
        <p:spPr>
          <a:xfrm rot="10800000">
            <a:off x="3510686" y="4163394"/>
            <a:ext cx="251951" cy="60727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536CFAD9-A43A-495F-8B94-B4CBE7A4B8BE}"/>
              </a:ext>
            </a:extLst>
          </p:cNvPr>
          <p:cNvSpPr/>
          <p:nvPr/>
        </p:nvSpPr>
        <p:spPr>
          <a:xfrm rot="16200000">
            <a:off x="3831799" y="3757576"/>
            <a:ext cx="251951" cy="60727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045D1D21-0B72-40EA-ABD7-F7CC01AA6278}"/>
              </a:ext>
            </a:extLst>
          </p:cNvPr>
          <p:cNvSpPr/>
          <p:nvPr/>
        </p:nvSpPr>
        <p:spPr>
          <a:xfrm>
            <a:off x="4166334" y="4198950"/>
            <a:ext cx="251951" cy="60727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D4B3157-AE7B-4B7D-92A5-8A27308F4498}"/>
              </a:ext>
            </a:extLst>
          </p:cNvPr>
          <p:cNvSpPr/>
          <p:nvPr/>
        </p:nvSpPr>
        <p:spPr>
          <a:xfrm>
            <a:off x="0" y="6173927"/>
            <a:ext cx="12099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given two integers from java.util.Random, we can predict all future generated integers</a:t>
            </a:r>
          </a:p>
        </p:txBody>
      </p:sp>
    </p:spTree>
    <p:extLst>
      <p:ext uri="{BB962C8B-B14F-4D97-AF65-F5344CB8AC3E}">
        <p14:creationId xmlns:p14="http://schemas.microsoft.com/office/powerpoint/2010/main" val="346927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FDC527-F317-4C7E-B5F5-F45B87C26A05}"/>
              </a:ext>
            </a:extLst>
          </p:cNvPr>
          <p:cNvSpPr/>
          <p:nvPr/>
        </p:nvSpPr>
        <p:spPr>
          <a:xfrm>
            <a:off x="2309090" y="943301"/>
            <a:ext cx="7277362" cy="3170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Random random = new Random();</a:t>
            </a:r>
          </a:p>
          <a:p>
            <a:r>
              <a:rPr lang="zh-CN" altLang="en-US" sz="2000" dirty="0"/>
              <a:t>long v1 = random.nextInt();</a:t>
            </a:r>
          </a:p>
          <a:p>
            <a:r>
              <a:rPr lang="zh-CN" altLang="en-US" sz="2000" dirty="0"/>
              <a:t>long v2 = random.nextInt();</a:t>
            </a:r>
          </a:p>
          <a:p>
            <a:r>
              <a:rPr lang="zh-CN" altLang="en-US" sz="2000" dirty="0"/>
              <a:t>for (int i = 0; i &lt; 65536; i++) {</a:t>
            </a:r>
          </a:p>
          <a:p>
            <a:r>
              <a:rPr lang="zh-CN" altLang="en-US" sz="2000" dirty="0"/>
              <a:t>    long </a:t>
            </a:r>
            <a:r>
              <a:rPr lang="en-US" altLang="zh-CN" sz="2000" dirty="0"/>
              <a:t>state</a:t>
            </a:r>
            <a:r>
              <a:rPr lang="zh-CN" altLang="en-US" sz="2000" dirty="0"/>
              <a:t> = v1 * 65536 + i;</a:t>
            </a:r>
          </a:p>
          <a:p>
            <a:r>
              <a:rPr lang="zh-CN" altLang="en-US" sz="2000" dirty="0"/>
              <a:t>    if (((</a:t>
            </a:r>
            <a:r>
              <a:rPr lang="en-US" altLang="zh-CN" sz="2000" dirty="0"/>
              <a:t>state</a:t>
            </a:r>
            <a:r>
              <a:rPr lang="zh-CN" altLang="en-US" sz="2000" dirty="0"/>
              <a:t> * multiplier + addend) &amp; mask) &gt;&gt;&gt; 16) == v2) {</a:t>
            </a:r>
          </a:p>
          <a:p>
            <a:r>
              <a:rPr lang="zh-CN" altLang="en-US" sz="2000" dirty="0"/>
              <a:t>        System.out.println("Seed found: " + </a:t>
            </a:r>
            <a:r>
              <a:rPr lang="en-US" altLang="zh-CN" sz="2000" dirty="0"/>
              <a:t>state</a:t>
            </a:r>
            <a:r>
              <a:rPr lang="zh-CN" altLang="en-US" sz="2000" dirty="0"/>
              <a:t>);</a:t>
            </a:r>
          </a:p>
          <a:p>
            <a:r>
              <a:rPr lang="zh-CN" altLang="en-US" sz="2000" dirty="0"/>
              <a:t>        break;</a:t>
            </a:r>
          </a:p>
          <a:p>
            <a:r>
              <a:rPr lang="zh-CN" altLang="en-US" sz="2000" dirty="0"/>
              <a:t>    }</a:t>
            </a:r>
          </a:p>
          <a:p>
            <a:r>
              <a:rPr lang="zh-CN" altLang="en-US" sz="2000" dirty="0"/>
              <a:t>}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2ADFE732-F879-4A3C-8114-4A92586D463C}"/>
              </a:ext>
            </a:extLst>
          </p:cNvPr>
          <p:cNvSpPr/>
          <p:nvPr/>
        </p:nvSpPr>
        <p:spPr>
          <a:xfrm>
            <a:off x="2437654" y="4281947"/>
            <a:ext cx="7020233" cy="4522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D626A73-2C9F-4586-973F-496030B2BB81}"/>
              </a:ext>
            </a:extLst>
          </p:cNvPr>
          <p:cNvSpPr/>
          <p:nvPr/>
        </p:nvSpPr>
        <p:spPr>
          <a:xfrm rot="10800000">
            <a:off x="2437655" y="5768018"/>
            <a:ext cx="7020233" cy="4522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CF009A-9AF9-4B86-A682-D531AADA7F31}"/>
              </a:ext>
            </a:extLst>
          </p:cNvPr>
          <p:cNvSpPr txBox="1"/>
          <p:nvPr/>
        </p:nvSpPr>
        <p:spPr>
          <a:xfrm>
            <a:off x="5294670" y="6220303"/>
            <a:ext cx="16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Try yourself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372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17C957-04FF-4EEA-ABCA-8C455A0B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zh-CN" b="1" dirty="0"/>
              <a:t>Challenge Time: level1</a:t>
            </a:r>
            <a:endParaRPr lang="zh-CN" altLang="en-US" b="1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60E02F7-FFF0-44A4-A833-48FA0159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520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Jarvis OJ [xman2019]</a:t>
            </a:r>
            <a:r>
              <a:rPr lang="en-US" altLang="zh-CN" sz="4000" b="1" dirty="0" err="1">
                <a:solidFill>
                  <a:schemeClr val="tx1"/>
                </a:solidFill>
              </a:rPr>
              <a:t>mediumrpd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2B5895-D3E3-4248-9D17-B3C39E2173BA}"/>
              </a:ext>
            </a:extLst>
          </p:cNvPr>
          <p:cNvSpPr/>
          <p:nvPr/>
        </p:nvSpPr>
        <p:spPr>
          <a:xfrm>
            <a:off x="2772695" y="5081408"/>
            <a:ext cx="7639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multiplier = 25214903917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addend = 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next_state</a:t>
            </a:r>
            <a:r>
              <a:rPr lang="en-US" altLang="zh-CN" b="1" dirty="0"/>
              <a:t> = (state * multiplier + addend) &amp; 0xffffffffffff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output = state &gt;&gt;6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925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E9E09-3508-402F-B48C-B89FFC0E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Level 2: Mersenne Twister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69780-89E4-4AC0-89B8-6EF0B0C9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Ruby's rand()</a:t>
            </a:r>
            <a:r>
              <a:rPr lang="zh-CN" altLang="en-US" b="1" dirty="0"/>
              <a:t>，</a:t>
            </a:r>
            <a:r>
              <a:rPr lang="en-US" altLang="zh-CN" b="1" dirty="0"/>
              <a:t>Pythons random module</a:t>
            </a:r>
            <a:r>
              <a:rPr lang="zh-CN" altLang="en-US" b="1" dirty="0"/>
              <a:t>，</a:t>
            </a:r>
            <a:r>
              <a:rPr lang="en-US" altLang="zh-CN" b="1" dirty="0"/>
              <a:t>PHP's </a:t>
            </a:r>
            <a:r>
              <a:rPr lang="en-US" altLang="zh-CN" b="1" dirty="0" err="1"/>
              <a:t>mt_rand</a:t>
            </a:r>
            <a:r>
              <a:rPr lang="en-US" altLang="zh-CN" b="1" dirty="0"/>
              <a:t>()</a:t>
            </a:r>
          </a:p>
          <a:p>
            <a:r>
              <a:rPr lang="en-US" altLang="zh-CN" dirty="0"/>
              <a:t>State</a:t>
            </a:r>
            <a:r>
              <a:rPr lang="zh-CN" altLang="en-US" dirty="0"/>
              <a:t>：</a:t>
            </a:r>
            <a:r>
              <a:rPr lang="en-US" altLang="zh-CN" dirty="0"/>
              <a:t>624 32 bit words (integers)</a:t>
            </a:r>
          </a:p>
          <a:p>
            <a:r>
              <a:rPr lang="en-US" altLang="zh-CN" dirty="0"/>
              <a:t>624 states -&gt; 624 next states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7691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49566571-9C72-421F-91FC-2881E35F1820}"/>
              </a:ext>
            </a:extLst>
          </p:cNvPr>
          <p:cNvSpPr/>
          <p:nvPr/>
        </p:nvSpPr>
        <p:spPr>
          <a:xfrm>
            <a:off x="7070397" y="2073205"/>
            <a:ext cx="3534742" cy="10632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4DA2BC-7EEB-40B2-8D8C-C2E3BFCA4840}"/>
              </a:ext>
            </a:extLst>
          </p:cNvPr>
          <p:cNvSpPr/>
          <p:nvPr/>
        </p:nvSpPr>
        <p:spPr>
          <a:xfrm>
            <a:off x="2349910" y="2104103"/>
            <a:ext cx="3534742" cy="10632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B4D886-AE06-4FBD-9B20-884D7F341BD4}"/>
              </a:ext>
            </a:extLst>
          </p:cNvPr>
          <p:cNvSpPr/>
          <p:nvPr/>
        </p:nvSpPr>
        <p:spPr>
          <a:xfrm>
            <a:off x="2526141" y="2410684"/>
            <a:ext cx="1121627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6E4018-2DB0-4C3B-BFA0-61EA34CB72A5}"/>
              </a:ext>
            </a:extLst>
          </p:cNvPr>
          <p:cNvSpPr/>
          <p:nvPr/>
        </p:nvSpPr>
        <p:spPr>
          <a:xfrm>
            <a:off x="4684314" y="2410684"/>
            <a:ext cx="1029400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state623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35489D-2A06-4361-81E3-7BC62E9BC373}"/>
              </a:ext>
            </a:extLst>
          </p:cNvPr>
          <p:cNvSpPr/>
          <p:nvPr/>
        </p:nvSpPr>
        <p:spPr>
          <a:xfrm>
            <a:off x="7241335" y="2402631"/>
            <a:ext cx="1029400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state624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7F454E-2546-4CBF-B822-145FDBF3861C}"/>
              </a:ext>
            </a:extLst>
          </p:cNvPr>
          <p:cNvSpPr/>
          <p:nvPr/>
        </p:nvSpPr>
        <p:spPr>
          <a:xfrm>
            <a:off x="9398203" y="2402631"/>
            <a:ext cx="986467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statexxx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65E73E-D7BB-4240-9022-F026463EA9D4}"/>
              </a:ext>
            </a:extLst>
          </p:cNvPr>
          <p:cNvSpPr txBox="1"/>
          <p:nvPr/>
        </p:nvSpPr>
        <p:spPr>
          <a:xfrm>
            <a:off x="462963" y="2441535"/>
            <a:ext cx="96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State:</a:t>
            </a:r>
            <a:endParaRPr lang="zh-CN" altLang="en-US" sz="20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C4212A2-682D-422E-96EB-CE8A8DBDA200}"/>
              </a:ext>
            </a:extLst>
          </p:cNvPr>
          <p:cNvSpPr/>
          <p:nvPr/>
        </p:nvSpPr>
        <p:spPr>
          <a:xfrm>
            <a:off x="5966061" y="2550414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0202E3-7813-4767-B094-0D0BEA238A9A}"/>
              </a:ext>
            </a:extLst>
          </p:cNvPr>
          <p:cNvSpPr/>
          <p:nvPr/>
        </p:nvSpPr>
        <p:spPr>
          <a:xfrm>
            <a:off x="2526141" y="4124037"/>
            <a:ext cx="1121627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09F5A9-17F4-4AAC-AE82-881FF0792981}"/>
              </a:ext>
            </a:extLst>
          </p:cNvPr>
          <p:cNvSpPr/>
          <p:nvPr/>
        </p:nvSpPr>
        <p:spPr>
          <a:xfrm>
            <a:off x="4699819" y="4124038"/>
            <a:ext cx="1013895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out623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552F28-5C68-4ACB-AB9E-4FA99038212B}"/>
              </a:ext>
            </a:extLst>
          </p:cNvPr>
          <p:cNvSpPr/>
          <p:nvPr/>
        </p:nvSpPr>
        <p:spPr>
          <a:xfrm>
            <a:off x="7241335" y="4131304"/>
            <a:ext cx="1029400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out624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2AF4F-8FBA-4128-BA67-A04E8DA37F8C}"/>
              </a:ext>
            </a:extLst>
          </p:cNvPr>
          <p:cNvSpPr/>
          <p:nvPr/>
        </p:nvSpPr>
        <p:spPr>
          <a:xfrm>
            <a:off x="9398203" y="4115984"/>
            <a:ext cx="986467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outxxx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98199C-3085-4F20-BBDC-88A1B2BDB09D}"/>
              </a:ext>
            </a:extLst>
          </p:cNvPr>
          <p:cNvSpPr txBox="1"/>
          <p:nvPr/>
        </p:nvSpPr>
        <p:spPr>
          <a:xfrm>
            <a:off x="462963" y="4154889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Output:</a:t>
            </a:r>
            <a:endParaRPr lang="zh-CN" altLang="en-US" sz="2000" b="1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EEE674E5-D286-469E-93ED-62875AF56E51}"/>
              </a:ext>
            </a:extLst>
          </p:cNvPr>
          <p:cNvSpPr/>
          <p:nvPr/>
        </p:nvSpPr>
        <p:spPr>
          <a:xfrm>
            <a:off x="2987958" y="2872501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A7BE6A59-E7CA-402A-B3A6-6ED9F93BE969}"/>
              </a:ext>
            </a:extLst>
          </p:cNvPr>
          <p:cNvSpPr/>
          <p:nvPr/>
        </p:nvSpPr>
        <p:spPr>
          <a:xfrm>
            <a:off x="5093856" y="2872501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358337F8-206A-451B-A8BF-EA9D5B28CD2F}"/>
              </a:ext>
            </a:extLst>
          </p:cNvPr>
          <p:cNvSpPr/>
          <p:nvPr/>
        </p:nvSpPr>
        <p:spPr>
          <a:xfrm>
            <a:off x="7656096" y="2873677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7DDA5B6B-2077-4CC9-A229-DA3C51CBEDA7}"/>
              </a:ext>
            </a:extLst>
          </p:cNvPr>
          <p:cNvSpPr/>
          <p:nvPr/>
        </p:nvSpPr>
        <p:spPr>
          <a:xfrm>
            <a:off x="9776637" y="2873670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F17004-1F79-41A6-8673-BADBAD6812FC}"/>
              </a:ext>
            </a:extLst>
          </p:cNvPr>
          <p:cNvSpPr txBox="1"/>
          <p:nvPr/>
        </p:nvSpPr>
        <p:spPr>
          <a:xfrm>
            <a:off x="3824748" y="3136490"/>
            <a:ext cx="87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3E30286-DDB6-44D4-8AC8-3542E10169C6}"/>
              </a:ext>
            </a:extLst>
          </p:cNvPr>
          <p:cNvSpPr txBox="1"/>
          <p:nvPr/>
        </p:nvSpPr>
        <p:spPr>
          <a:xfrm>
            <a:off x="8523132" y="3167388"/>
            <a:ext cx="87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A3F44F-60EB-4149-8329-E3E5C0717C1C}"/>
              </a:ext>
            </a:extLst>
          </p:cNvPr>
          <p:cNvSpPr/>
          <p:nvPr/>
        </p:nvSpPr>
        <p:spPr>
          <a:xfrm>
            <a:off x="5049488" y="1552499"/>
            <a:ext cx="2954655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Helvetica Neue"/>
              </a:rPr>
              <a:t>Generating the next state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DDA8EF-641E-40AD-9805-5887DED11B75}"/>
              </a:ext>
            </a:extLst>
          </p:cNvPr>
          <p:cNvSpPr/>
          <p:nvPr/>
        </p:nvSpPr>
        <p:spPr>
          <a:xfrm>
            <a:off x="837377" y="3344459"/>
            <a:ext cx="29033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Obtaining the next number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8C990A-B7CD-48B6-9DBC-2AB0CC7DB53D}"/>
              </a:ext>
            </a:extLst>
          </p:cNvPr>
          <p:cNvSpPr txBox="1"/>
          <p:nvPr/>
        </p:nvSpPr>
        <p:spPr>
          <a:xfrm>
            <a:off x="11031793" y="2319581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Int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58DC68-D677-4C61-B9EA-393F867E756C}"/>
              </a:ext>
            </a:extLst>
          </p:cNvPr>
          <p:cNvSpPr txBox="1"/>
          <p:nvPr/>
        </p:nvSpPr>
        <p:spPr>
          <a:xfrm>
            <a:off x="11031793" y="405714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852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B4213-78F0-43EE-B582-D8245F9C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MT_RAND()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AFEA97-86D0-44A8-9F03-AC3566C3BC3E}"/>
              </a:ext>
            </a:extLst>
          </p:cNvPr>
          <p:cNvGraphicFramePr>
            <a:graphicFrameLocks noGrp="1"/>
          </p:cNvGraphicFramePr>
          <p:nvPr/>
        </p:nvGraphicFramePr>
        <p:xfrm>
          <a:off x="434312" y="24443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06678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00858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72539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69226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82784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45532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7469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77629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6674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1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5311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42A17F4-1D99-460F-A500-1CB33A54074F}"/>
              </a:ext>
            </a:extLst>
          </p:cNvPr>
          <p:cNvSpPr txBox="1"/>
          <p:nvPr/>
        </p:nvSpPr>
        <p:spPr>
          <a:xfrm>
            <a:off x="8661680" y="2337346"/>
            <a:ext cx="85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1537E9D-3AE3-4CAE-AE49-CCE3451BBA1D}"/>
              </a:ext>
            </a:extLst>
          </p:cNvPr>
          <p:cNvGraphicFramePr>
            <a:graphicFrameLocks noGrp="1"/>
          </p:cNvGraphicFramePr>
          <p:nvPr/>
        </p:nvGraphicFramePr>
        <p:xfrm>
          <a:off x="9673492" y="2444314"/>
          <a:ext cx="15806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31">
                  <a:extLst>
                    <a:ext uri="{9D8B030D-6E8A-4147-A177-3AD203B41FA5}">
                      <a16:colId xmlns:a16="http://schemas.microsoft.com/office/drawing/2014/main" val="1077271086"/>
                    </a:ext>
                  </a:extLst>
                </a:gridCol>
                <a:gridCol w="790331">
                  <a:extLst>
                    <a:ext uri="{9D8B030D-6E8A-4147-A177-3AD203B41FA5}">
                      <a16:colId xmlns:a16="http://schemas.microsoft.com/office/drawing/2014/main" val="114007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137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123C58A-8A5F-4996-AB8E-E2BB7F9A9410}"/>
              </a:ext>
            </a:extLst>
          </p:cNvPr>
          <p:cNvSpPr txBox="1"/>
          <p:nvPr/>
        </p:nvSpPr>
        <p:spPr>
          <a:xfrm>
            <a:off x="713433" y="1798655"/>
            <a:ext cx="219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State:</a:t>
            </a:r>
            <a:endParaRPr lang="zh-CN" altLang="en-US" sz="2800" b="1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781C5771-252B-4A25-8852-87B0DE20CDBF}"/>
              </a:ext>
            </a:extLst>
          </p:cNvPr>
          <p:cNvSpPr/>
          <p:nvPr/>
        </p:nvSpPr>
        <p:spPr>
          <a:xfrm rot="5400000">
            <a:off x="5436158" y="-510850"/>
            <a:ext cx="884255" cy="85210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72648D-100F-4F4B-A5ED-8E3CE2D8ACA4}"/>
              </a:ext>
            </a:extLst>
          </p:cNvPr>
          <p:cNvSpPr txBox="1"/>
          <p:nvPr/>
        </p:nvSpPr>
        <p:spPr>
          <a:xfrm>
            <a:off x="5129682" y="4577181"/>
            <a:ext cx="14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624 integers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8716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46849-DA9D-49E0-BA8F-9732EC6F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序列密码（流密码）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3BF4C-B3D6-4F2D-B28D-166C8918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分组密码通常是按固定规模将明文分组，对每组均使用一个固定的加密变换来进行运算</a:t>
            </a:r>
            <a:endParaRPr lang="en-US" altLang="zh-CN" dirty="0"/>
          </a:p>
          <a:p>
            <a:r>
              <a:rPr lang="zh-CN" altLang="en-US" dirty="0"/>
              <a:t>流密码则是使用一个随时间变化的加密变换，一次加密一个明文的独立符号单位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爆破</a:t>
            </a:r>
            <a:r>
              <a:rPr lang="en-US" altLang="zh-CN" dirty="0"/>
              <a:t>/Z3</a:t>
            </a:r>
            <a:r>
              <a:rPr lang="zh-CN" altLang="en-US" dirty="0"/>
              <a:t> （</a:t>
            </a:r>
            <a:r>
              <a:rPr lang="en-US" altLang="zh-CN" dirty="0"/>
              <a:t>QWB </a:t>
            </a:r>
            <a:r>
              <a:rPr lang="en-US" altLang="zh-CN" dirty="0" err="1"/>
              <a:t>streamgame</a:t>
            </a:r>
            <a:r>
              <a:rPr lang="zh-CN" altLang="en-US" dirty="0"/>
              <a:t>系列）</a:t>
            </a:r>
            <a:endParaRPr lang="en-US" altLang="zh-CN" dirty="0"/>
          </a:p>
          <a:p>
            <a:r>
              <a:rPr lang="zh-CN" altLang="en-US" dirty="0"/>
              <a:t>代数攻击（</a:t>
            </a:r>
            <a:r>
              <a:rPr lang="en-US" altLang="zh-CN" dirty="0"/>
              <a:t>WCTF2019 toy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快速相关攻击（</a:t>
            </a:r>
            <a:r>
              <a:rPr lang="en-US" altLang="zh-CN" dirty="0"/>
              <a:t>QWB </a:t>
            </a:r>
            <a:r>
              <a:rPr lang="en-US" altLang="zh-CN" dirty="0" err="1"/>
              <a:t>streamgame</a:t>
            </a:r>
            <a:r>
              <a:rPr lang="zh-CN" altLang="en-US" dirty="0"/>
              <a:t>系列）</a:t>
            </a:r>
            <a:endParaRPr lang="en-US" altLang="zh-CN" dirty="0"/>
          </a:p>
          <a:p>
            <a:r>
              <a:rPr lang="en-US" altLang="zh-CN" dirty="0"/>
              <a:t>……</a:t>
            </a:r>
            <a:r>
              <a:rPr lang="zh-CN" altLang="en-US" dirty="0"/>
              <a:t>（时间问题，需要较长的学习周期，各位可以自学）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74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75EDD-E1EF-4121-827D-D368ED51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State-&gt;Number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6A15E1-E666-4CF0-9D7C-4C19496336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58885" y="2455522"/>
            <a:ext cx="5533566" cy="264942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currentIndex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++;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int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tmp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state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[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currentIndex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];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tmp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^=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tmp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&gt;&gt;&gt;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11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tmp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^=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tmp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&lt;&lt;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7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&amp;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0x9d2c5680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tmp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^=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tmp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&lt;&lt;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15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&amp;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0xefc60000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tmp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^=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tmp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&gt;&gt;&gt;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18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return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tmp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F48153E-F5CD-4C08-A7B8-90FEBF319267}"/>
              </a:ext>
            </a:extLst>
          </p:cNvPr>
          <p:cNvGraphicFramePr>
            <a:graphicFrameLocks noGrp="1"/>
          </p:cNvGraphicFramePr>
          <p:nvPr/>
        </p:nvGraphicFramePr>
        <p:xfrm>
          <a:off x="533958" y="179133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06678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00858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72539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69226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82784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45532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7469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77629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6674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1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5311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528BCA4-8E2B-4FA0-85E1-CAEE913818D9}"/>
              </a:ext>
            </a:extLst>
          </p:cNvPr>
          <p:cNvSpPr txBox="1"/>
          <p:nvPr/>
        </p:nvSpPr>
        <p:spPr>
          <a:xfrm>
            <a:off x="8761326" y="1684364"/>
            <a:ext cx="85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1AB20D7-9E22-4A3F-A638-318D08DBE34D}"/>
              </a:ext>
            </a:extLst>
          </p:cNvPr>
          <p:cNvGraphicFramePr>
            <a:graphicFrameLocks noGrp="1"/>
          </p:cNvGraphicFramePr>
          <p:nvPr/>
        </p:nvGraphicFramePr>
        <p:xfrm>
          <a:off x="9773138" y="1791332"/>
          <a:ext cx="15806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31">
                  <a:extLst>
                    <a:ext uri="{9D8B030D-6E8A-4147-A177-3AD203B41FA5}">
                      <a16:colId xmlns:a16="http://schemas.microsoft.com/office/drawing/2014/main" val="1077271086"/>
                    </a:ext>
                  </a:extLst>
                </a:gridCol>
                <a:gridCol w="790331">
                  <a:extLst>
                    <a:ext uri="{9D8B030D-6E8A-4147-A177-3AD203B41FA5}">
                      <a16:colId xmlns:a16="http://schemas.microsoft.com/office/drawing/2014/main" val="114007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137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ADCE8AD-EE31-4905-AC42-DBF5FC290DB5}"/>
              </a:ext>
            </a:extLst>
          </p:cNvPr>
          <p:cNvGraphicFramePr>
            <a:graphicFrameLocks noGrp="1"/>
          </p:cNvGraphicFramePr>
          <p:nvPr/>
        </p:nvGraphicFramePr>
        <p:xfrm>
          <a:off x="533958" y="5579400"/>
          <a:ext cx="812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06678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00858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72539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69226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82784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45532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7469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77629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6674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1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5311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2087C78-6914-4EF7-8439-2B9D8239D998}"/>
              </a:ext>
            </a:extLst>
          </p:cNvPr>
          <p:cNvSpPr txBox="1"/>
          <p:nvPr/>
        </p:nvSpPr>
        <p:spPr>
          <a:xfrm>
            <a:off x="8761326" y="5472432"/>
            <a:ext cx="85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A5B61BC-F72F-4D75-A59C-90D9AD26DA8E}"/>
              </a:ext>
            </a:extLst>
          </p:cNvPr>
          <p:cNvGraphicFramePr>
            <a:graphicFrameLocks noGrp="1"/>
          </p:cNvGraphicFramePr>
          <p:nvPr/>
        </p:nvGraphicFramePr>
        <p:xfrm>
          <a:off x="9773138" y="5579400"/>
          <a:ext cx="158066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0331">
                  <a:extLst>
                    <a:ext uri="{9D8B030D-6E8A-4147-A177-3AD203B41FA5}">
                      <a16:colId xmlns:a16="http://schemas.microsoft.com/office/drawing/2014/main" val="1077271086"/>
                    </a:ext>
                  </a:extLst>
                </a:gridCol>
                <a:gridCol w="790331">
                  <a:extLst>
                    <a:ext uri="{9D8B030D-6E8A-4147-A177-3AD203B41FA5}">
                      <a16:colId xmlns:a16="http://schemas.microsoft.com/office/drawing/2014/main" val="114007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1371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CB121FD-AC89-4324-A7BD-E2B6CE086E8E}"/>
              </a:ext>
            </a:extLst>
          </p:cNvPr>
          <p:cNvSpPr/>
          <p:nvPr/>
        </p:nvSpPr>
        <p:spPr>
          <a:xfrm>
            <a:off x="1259736" y="6193862"/>
            <a:ext cx="9818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State: 624 integers    </a:t>
            </a:r>
            <a:r>
              <a:rPr lang="en-US" altLang="zh-CN" sz="2400" b="1" dirty="0">
                <a:sym typeface="Wingdings" panose="05000000000000000000" pitchFamily="2" charset="2"/>
              </a:rPr>
              <a:t>    Number: 624 integers    (624*32=19968 bit)</a:t>
            </a:r>
            <a:endParaRPr lang="zh-CN" altLang="en-US" sz="2400" b="1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DA219B3D-3767-439E-A987-5A71B59E6176}"/>
              </a:ext>
            </a:extLst>
          </p:cNvPr>
          <p:cNvSpPr/>
          <p:nvPr/>
        </p:nvSpPr>
        <p:spPr>
          <a:xfrm>
            <a:off x="2271252" y="2455522"/>
            <a:ext cx="639096" cy="26494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3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A5581-5195-40A0-AC3D-D1AABE79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use out: generate new state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F7A6F5-1878-4ED8-AA25-7A9C259334D1}"/>
              </a:ext>
            </a:extLst>
          </p:cNvPr>
          <p:cNvGraphicFramePr>
            <a:graphicFrameLocks noGrp="1"/>
          </p:cNvGraphicFramePr>
          <p:nvPr/>
        </p:nvGraphicFramePr>
        <p:xfrm>
          <a:off x="533958" y="227257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06678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00858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72539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69226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82784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45532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7469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77629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6674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1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5311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FB85289-B413-49A1-8DF0-CB5087028E3B}"/>
              </a:ext>
            </a:extLst>
          </p:cNvPr>
          <p:cNvSpPr txBox="1"/>
          <p:nvPr/>
        </p:nvSpPr>
        <p:spPr>
          <a:xfrm>
            <a:off x="8761326" y="2165611"/>
            <a:ext cx="85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425839-A79C-4B0B-BA39-AA798A1C0652}"/>
              </a:ext>
            </a:extLst>
          </p:cNvPr>
          <p:cNvGraphicFramePr>
            <a:graphicFrameLocks noGrp="1"/>
          </p:cNvGraphicFramePr>
          <p:nvPr/>
        </p:nvGraphicFramePr>
        <p:xfrm>
          <a:off x="9773138" y="2272579"/>
          <a:ext cx="15806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31">
                  <a:extLst>
                    <a:ext uri="{9D8B030D-6E8A-4147-A177-3AD203B41FA5}">
                      <a16:colId xmlns:a16="http://schemas.microsoft.com/office/drawing/2014/main" val="1077271086"/>
                    </a:ext>
                  </a:extLst>
                </a:gridCol>
                <a:gridCol w="790331">
                  <a:extLst>
                    <a:ext uri="{9D8B030D-6E8A-4147-A177-3AD203B41FA5}">
                      <a16:colId xmlns:a16="http://schemas.microsoft.com/office/drawing/2014/main" val="114007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137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C7DD2EE-DC74-4317-BE42-660742DFFF5F}"/>
              </a:ext>
            </a:extLst>
          </p:cNvPr>
          <p:cNvGraphicFramePr>
            <a:graphicFrameLocks noGrp="1"/>
          </p:cNvGraphicFramePr>
          <p:nvPr/>
        </p:nvGraphicFramePr>
        <p:xfrm>
          <a:off x="533959" y="58837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06678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00858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72539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69226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82784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45532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7469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77629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6674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1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5311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02D8135-A661-4C99-8EF5-F02538A13CEB}"/>
              </a:ext>
            </a:extLst>
          </p:cNvPr>
          <p:cNvSpPr txBox="1"/>
          <p:nvPr/>
        </p:nvSpPr>
        <p:spPr>
          <a:xfrm>
            <a:off x="8761327" y="5776768"/>
            <a:ext cx="85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C13C495-FA8A-43D4-8383-331944D2F34F}"/>
              </a:ext>
            </a:extLst>
          </p:cNvPr>
          <p:cNvGraphicFramePr>
            <a:graphicFrameLocks noGrp="1"/>
          </p:cNvGraphicFramePr>
          <p:nvPr/>
        </p:nvGraphicFramePr>
        <p:xfrm>
          <a:off x="9773139" y="5883736"/>
          <a:ext cx="15806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31">
                  <a:extLst>
                    <a:ext uri="{9D8B030D-6E8A-4147-A177-3AD203B41FA5}">
                      <a16:colId xmlns:a16="http://schemas.microsoft.com/office/drawing/2014/main" val="1077271086"/>
                    </a:ext>
                  </a:extLst>
                </a:gridCol>
                <a:gridCol w="790331">
                  <a:extLst>
                    <a:ext uri="{9D8B030D-6E8A-4147-A177-3AD203B41FA5}">
                      <a16:colId xmlns:a16="http://schemas.microsoft.com/office/drawing/2014/main" val="114007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137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062EBB8-0D36-443B-8927-573E9C172357}"/>
              </a:ext>
            </a:extLst>
          </p:cNvPr>
          <p:cNvSpPr txBox="1"/>
          <p:nvPr/>
        </p:nvSpPr>
        <p:spPr>
          <a:xfrm>
            <a:off x="533957" y="1515590"/>
            <a:ext cx="173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Old State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DA2BEB-9C58-4FEF-A829-DE76CB62750F}"/>
              </a:ext>
            </a:extLst>
          </p:cNvPr>
          <p:cNvSpPr txBox="1"/>
          <p:nvPr/>
        </p:nvSpPr>
        <p:spPr>
          <a:xfrm>
            <a:off x="533957" y="5095622"/>
            <a:ext cx="173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State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55DE36B-73AA-405A-9ED2-E337AA7AFBCF}"/>
              </a:ext>
            </a:extLst>
          </p:cNvPr>
          <p:cNvSpPr/>
          <p:nvPr/>
        </p:nvSpPr>
        <p:spPr>
          <a:xfrm>
            <a:off x="2327311" y="3441667"/>
            <a:ext cx="673239" cy="9243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CD7F44-7753-4334-9095-DBDD97FD1297}"/>
              </a:ext>
            </a:extLst>
          </p:cNvPr>
          <p:cNvSpPr/>
          <p:nvPr/>
        </p:nvSpPr>
        <p:spPr>
          <a:xfrm>
            <a:off x="3768689" y="2836955"/>
            <a:ext cx="699763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int[] state;</a:t>
            </a:r>
          </a:p>
          <a:p>
            <a:r>
              <a:rPr lang="zh-CN" altLang="en-US" dirty="0"/>
              <a:t>for (i = 0; i &lt; 624; i++) {</a:t>
            </a:r>
          </a:p>
          <a:p>
            <a:r>
              <a:rPr lang="zh-CN" altLang="en-US" dirty="0"/>
              <a:t>int y = (</a:t>
            </a:r>
            <a:r>
              <a:rPr lang="zh-CN" altLang="en-US" b="1" dirty="0">
                <a:solidFill>
                  <a:srgbClr val="FF0000"/>
                </a:solidFill>
              </a:rPr>
              <a:t>state[i]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&amp; 0x80000000) + (</a:t>
            </a:r>
            <a:r>
              <a:rPr lang="zh-CN" altLang="en-US" b="1" dirty="0">
                <a:solidFill>
                  <a:srgbClr val="FF0000"/>
                </a:solidFill>
              </a:rPr>
              <a:t>state[(i + 1) % 624] </a:t>
            </a:r>
            <a:r>
              <a:rPr lang="zh-CN" altLang="en-US" dirty="0"/>
              <a:t>&amp; 0x7fffffff);</a:t>
            </a:r>
          </a:p>
          <a:p>
            <a:r>
              <a:rPr lang="zh-CN" altLang="en-US" dirty="0"/>
              <a:t>int next = y &gt;&gt;&gt; 1;</a:t>
            </a:r>
          </a:p>
          <a:p>
            <a:r>
              <a:rPr lang="zh-CN" altLang="en-US" dirty="0"/>
              <a:t>next ^= </a:t>
            </a:r>
            <a:r>
              <a:rPr lang="zh-CN" altLang="en-US" b="1" dirty="0">
                <a:solidFill>
                  <a:srgbClr val="FF0000"/>
                </a:solidFill>
              </a:rPr>
              <a:t>state[(i + 397) % 624]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if ((y &amp; 1L) == 1L) {</a:t>
            </a:r>
          </a:p>
          <a:p>
            <a:r>
              <a:rPr lang="zh-CN" altLang="en-US" dirty="0"/>
              <a:t>    next ^= 0x9908b0df;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state[i] = next;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596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36FB44AD-0123-4AC0-8039-F1B09A346185}"/>
              </a:ext>
            </a:extLst>
          </p:cNvPr>
          <p:cNvSpPr/>
          <p:nvPr/>
        </p:nvSpPr>
        <p:spPr>
          <a:xfrm>
            <a:off x="7075786" y="3904442"/>
            <a:ext cx="3534742" cy="884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32310314-11C1-43BA-971A-9CC970A33ACC}"/>
              </a:ext>
            </a:extLst>
          </p:cNvPr>
          <p:cNvSpPr/>
          <p:nvPr/>
        </p:nvSpPr>
        <p:spPr>
          <a:xfrm>
            <a:off x="6870268" y="3336515"/>
            <a:ext cx="344129" cy="88490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21F617-B0A2-4EC8-8B53-288820ED927B}"/>
              </a:ext>
            </a:extLst>
          </p:cNvPr>
          <p:cNvSpPr/>
          <p:nvPr/>
        </p:nvSpPr>
        <p:spPr>
          <a:xfrm>
            <a:off x="2349910" y="3913240"/>
            <a:ext cx="3534742" cy="884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9566571-9C72-421F-91FC-2881E35F1820}"/>
              </a:ext>
            </a:extLst>
          </p:cNvPr>
          <p:cNvSpPr/>
          <p:nvPr/>
        </p:nvSpPr>
        <p:spPr>
          <a:xfrm>
            <a:off x="7070397" y="2073205"/>
            <a:ext cx="3534742" cy="10632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4DA2BC-7EEB-40B2-8D8C-C2E3BFCA4840}"/>
              </a:ext>
            </a:extLst>
          </p:cNvPr>
          <p:cNvSpPr/>
          <p:nvPr/>
        </p:nvSpPr>
        <p:spPr>
          <a:xfrm>
            <a:off x="2349910" y="2104103"/>
            <a:ext cx="3534742" cy="10632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B4D886-AE06-4FBD-9B20-884D7F341BD4}"/>
              </a:ext>
            </a:extLst>
          </p:cNvPr>
          <p:cNvSpPr/>
          <p:nvPr/>
        </p:nvSpPr>
        <p:spPr>
          <a:xfrm>
            <a:off x="2526141" y="2410684"/>
            <a:ext cx="1121627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6E4018-2DB0-4C3B-BFA0-61EA34CB72A5}"/>
              </a:ext>
            </a:extLst>
          </p:cNvPr>
          <p:cNvSpPr/>
          <p:nvPr/>
        </p:nvSpPr>
        <p:spPr>
          <a:xfrm>
            <a:off x="4684314" y="2410684"/>
            <a:ext cx="1029400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state623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35489D-2A06-4361-81E3-7BC62E9BC373}"/>
              </a:ext>
            </a:extLst>
          </p:cNvPr>
          <p:cNvSpPr/>
          <p:nvPr/>
        </p:nvSpPr>
        <p:spPr>
          <a:xfrm>
            <a:off x="7241335" y="2402631"/>
            <a:ext cx="1029400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state624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7F454E-2546-4CBF-B822-145FDBF3861C}"/>
              </a:ext>
            </a:extLst>
          </p:cNvPr>
          <p:cNvSpPr/>
          <p:nvPr/>
        </p:nvSpPr>
        <p:spPr>
          <a:xfrm>
            <a:off x="9398203" y="2402631"/>
            <a:ext cx="986467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statexxx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65E73E-D7BB-4240-9022-F026463EA9D4}"/>
              </a:ext>
            </a:extLst>
          </p:cNvPr>
          <p:cNvSpPr txBox="1"/>
          <p:nvPr/>
        </p:nvSpPr>
        <p:spPr>
          <a:xfrm>
            <a:off x="462963" y="2441535"/>
            <a:ext cx="96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State:</a:t>
            </a:r>
            <a:endParaRPr lang="zh-CN" altLang="en-US" sz="20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C4212A2-682D-422E-96EB-CE8A8DBDA200}"/>
              </a:ext>
            </a:extLst>
          </p:cNvPr>
          <p:cNvSpPr/>
          <p:nvPr/>
        </p:nvSpPr>
        <p:spPr>
          <a:xfrm>
            <a:off x="5966061" y="2550414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0202E3-7813-4767-B094-0D0BEA238A9A}"/>
              </a:ext>
            </a:extLst>
          </p:cNvPr>
          <p:cNvSpPr/>
          <p:nvPr/>
        </p:nvSpPr>
        <p:spPr>
          <a:xfrm>
            <a:off x="2526141" y="4124037"/>
            <a:ext cx="1121627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09F5A9-17F4-4AAC-AE82-881FF0792981}"/>
              </a:ext>
            </a:extLst>
          </p:cNvPr>
          <p:cNvSpPr/>
          <p:nvPr/>
        </p:nvSpPr>
        <p:spPr>
          <a:xfrm>
            <a:off x="4699819" y="4124038"/>
            <a:ext cx="1013895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out623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552F28-5C68-4ACB-AB9E-4FA99038212B}"/>
              </a:ext>
            </a:extLst>
          </p:cNvPr>
          <p:cNvSpPr/>
          <p:nvPr/>
        </p:nvSpPr>
        <p:spPr>
          <a:xfrm>
            <a:off x="7241335" y="4131304"/>
            <a:ext cx="1029400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out624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2AF4F-8FBA-4128-BA67-A04E8DA37F8C}"/>
              </a:ext>
            </a:extLst>
          </p:cNvPr>
          <p:cNvSpPr/>
          <p:nvPr/>
        </p:nvSpPr>
        <p:spPr>
          <a:xfrm>
            <a:off x="9398203" y="4115984"/>
            <a:ext cx="986467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outxxx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98199C-3085-4F20-BBDC-88A1B2BDB09D}"/>
              </a:ext>
            </a:extLst>
          </p:cNvPr>
          <p:cNvSpPr txBox="1"/>
          <p:nvPr/>
        </p:nvSpPr>
        <p:spPr>
          <a:xfrm>
            <a:off x="462963" y="4154889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Output:</a:t>
            </a:r>
            <a:endParaRPr lang="zh-CN" altLang="en-US" sz="2000" b="1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EEE674E5-D286-469E-93ED-62875AF56E51}"/>
              </a:ext>
            </a:extLst>
          </p:cNvPr>
          <p:cNvSpPr/>
          <p:nvPr/>
        </p:nvSpPr>
        <p:spPr>
          <a:xfrm>
            <a:off x="2987958" y="2872501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A7BE6A59-E7CA-402A-B3A6-6ED9F93BE969}"/>
              </a:ext>
            </a:extLst>
          </p:cNvPr>
          <p:cNvSpPr/>
          <p:nvPr/>
        </p:nvSpPr>
        <p:spPr>
          <a:xfrm>
            <a:off x="5093856" y="2872501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358337F8-206A-451B-A8BF-EA9D5B28CD2F}"/>
              </a:ext>
            </a:extLst>
          </p:cNvPr>
          <p:cNvSpPr/>
          <p:nvPr/>
        </p:nvSpPr>
        <p:spPr>
          <a:xfrm>
            <a:off x="7656096" y="2873677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7DDA5B6B-2077-4CC9-A229-DA3C51CBEDA7}"/>
              </a:ext>
            </a:extLst>
          </p:cNvPr>
          <p:cNvSpPr/>
          <p:nvPr/>
        </p:nvSpPr>
        <p:spPr>
          <a:xfrm>
            <a:off x="9776637" y="2873670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F17004-1F79-41A6-8673-BADBAD6812FC}"/>
              </a:ext>
            </a:extLst>
          </p:cNvPr>
          <p:cNvSpPr txBox="1"/>
          <p:nvPr/>
        </p:nvSpPr>
        <p:spPr>
          <a:xfrm>
            <a:off x="3824748" y="3136490"/>
            <a:ext cx="87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3E30286-DDB6-44D4-8AC8-3542E10169C6}"/>
              </a:ext>
            </a:extLst>
          </p:cNvPr>
          <p:cNvSpPr txBox="1"/>
          <p:nvPr/>
        </p:nvSpPr>
        <p:spPr>
          <a:xfrm>
            <a:off x="8523132" y="3167388"/>
            <a:ext cx="87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A3F44F-60EB-4149-8329-E3E5C0717C1C}"/>
              </a:ext>
            </a:extLst>
          </p:cNvPr>
          <p:cNvSpPr/>
          <p:nvPr/>
        </p:nvSpPr>
        <p:spPr>
          <a:xfrm>
            <a:off x="5049488" y="1552499"/>
            <a:ext cx="2954655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Helvetica Neue"/>
              </a:rPr>
              <a:t>Generating the next state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DDA8EF-641E-40AD-9805-5887DED11B75}"/>
              </a:ext>
            </a:extLst>
          </p:cNvPr>
          <p:cNvSpPr/>
          <p:nvPr/>
        </p:nvSpPr>
        <p:spPr>
          <a:xfrm>
            <a:off x="837377" y="3344459"/>
            <a:ext cx="29033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Obtaining the next number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A7049F-AFDD-4BC9-9D60-7BD82F6BFEB0}"/>
              </a:ext>
            </a:extLst>
          </p:cNvPr>
          <p:cNvSpPr/>
          <p:nvPr/>
        </p:nvSpPr>
        <p:spPr>
          <a:xfrm>
            <a:off x="1898625" y="5042597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ym typeface="Wingdings" panose="05000000000000000000" pitchFamily="2" charset="2"/>
              </a:rPr>
              <a:t>Known: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624 integers    (624*32=19968 bit)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7ED2EFD-A01B-4E96-AEC4-09000EE1512A}"/>
              </a:ext>
            </a:extLst>
          </p:cNvPr>
          <p:cNvSpPr/>
          <p:nvPr/>
        </p:nvSpPr>
        <p:spPr>
          <a:xfrm rot="10800000">
            <a:off x="5707198" y="3308661"/>
            <a:ext cx="344129" cy="88490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2A00AFF0-EF74-488F-9C28-33D689D992CB}"/>
              </a:ext>
            </a:extLst>
          </p:cNvPr>
          <p:cNvSpPr/>
          <p:nvPr/>
        </p:nvSpPr>
        <p:spPr>
          <a:xfrm>
            <a:off x="5965838" y="3304800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7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1E39C-60EB-41B2-A9DC-F4B2824F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Reverse It</a:t>
            </a:r>
            <a:r>
              <a:rPr lang="zh-CN" altLang="en-US" b="1" dirty="0"/>
              <a:t>！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6ADECD4-D4A2-4B23-96C8-E0D7A9EE0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91" y="1793594"/>
            <a:ext cx="5533566" cy="17876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dirty="0">
                <a:solidFill>
                  <a:srgbClr val="FF0000"/>
                </a:solidFill>
                <a:latin typeface="Arial Unicode MS"/>
                <a:ea typeface="Menlo"/>
              </a:rPr>
              <a:t>tmp ^= (tmp &gt;&gt;&gt; 11); </a:t>
            </a:r>
            <a:endParaRPr lang="en-US" altLang="zh-CN" dirty="0">
              <a:solidFill>
                <a:srgbClr val="FF0000"/>
              </a:solidFill>
              <a:latin typeface="Arial Unicode MS"/>
              <a:ea typeface="Menl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dirty="0">
                <a:solidFill>
                  <a:srgbClr val="FF0000"/>
                </a:solidFill>
                <a:latin typeface="Arial Unicode MS"/>
                <a:ea typeface="Menlo"/>
              </a:rPr>
              <a:t>tmp ^= (tmp &lt;&lt; 7) &amp; 0x9d2c5680; </a:t>
            </a:r>
            <a:endParaRPr lang="en-US" altLang="zh-CN" dirty="0">
              <a:solidFill>
                <a:srgbClr val="FF0000"/>
              </a:solidFill>
              <a:latin typeface="Arial Unicode MS"/>
              <a:ea typeface="Menl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dirty="0">
                <a:solidFill>
                  <a:srgbClr val="FF0000"/>
                </a:solidFill>
                <a:latin typeface="Arial Unicode MS"/>
                <a:ea typeface="Menlo"/>
              </a:rPr>
              <a:t>tmp ^= (tmp &lt;&lt; 15) &amp; 0xefc60000; </a:t>
            </a:r>
            <a:endParaRPr lang="en-US" altLang="zh-CN" dirty="0">
              <a:solidFill>
                <a:srgbClr val="FF0000"/>
              </a:solidFill>
              <a:latin typeface="Arial Unicode MS"/>
              <a:ea typeface="Menl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dirty="0">
                <a:solidFill>
                  <a:srgbClr val="FF0000"/>
                </a:solidFill>
                <a:latin typeface="Arial Unicode MS"/>
                <a:ea typeface="Menlo"/>
              </a:rPr>
              <a:t>tmp ^= (tmp &gt;&gt;&gt; 18); return tmp;</a:t>
            </a:r>
            <a:r>
              <a:rPr lang="zh-CN" altLang="zh-CN" sz="2000" dirty="0">
                <a:solidFill>
                  <a:srgbClr val="FF0000"/>
                </a:solidFill>
              </a:rPr>
              <a:t> </a:t>
            </a:r>
            <a:endParaRPr lang="zh-CN" altLang="zh-CN" sz="5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6BDE70-BDE5-4A2E-A75A-FE72BEBC920C}"/>
              </a:ext>
            </a:extLst>
          </p:cNvPr>
          <p:cNvSpPr/>
          <p:nvPr/>
        </p:nvSpPr>
        <p:spPr>
          <a:xfrm>
            <a:off x="1334728" y="4170581"/>
            <a:ext cx="100190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101101110101111001</a:t>
            </a:r>
            <a:r>
              <a:rPr lang="zh-CN" altLang="en-US" b="1" dirty="0">
                <a:solidFill>
                  <a:srgbClr val="00B050"/>
                </a:solidFill>
              </a:rPr>
              <a:t>11111001110010 </a:t>
            </a:r>
            <a:r>
              <a:rPr lang="zh-CN" altLang="en-US" b="1" dirty="0"/>
              <a:t>                   </a:t>
            </a:r>
            <a:r>
              <a:rPr lang="en-US" altLang="zh-CN" b="1" dirty="0"/>
              <a:t>			</a:t>
            </a:r>
            <a:r>
              <a:rPr lang="zh-CN" altLang="en-US" b="1" dirty="0"/>
              <a:t>tmp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000000000000000000</a:t>
            </a:r>
            <a:r>
              <a:rPr lang="zh-CN" altLang="en-US" b="1" dirty="0">
                <a:solidFill>
                  <a:srgbClr val="00B050"/>
                </a:solidFill>
              </a:rPr>
              <a:t>10110111010111</a:t>
            </a:r>
            <a:r>
              <a:rPr lang="zh-CN" altLang="en-US" b="1" dirty="0"/>
              <a:t>100111111001110010  </a:t>
            </a:r>
            <a:r>
              <a:rPr lang="en-US" altLang="zh-CN" b="1" dirty="0"/>
              <a:t>	</a:t>
            </a:r>
            <a:r>
              <a:rPr lang="zh-CN" altLang="en-US" b="1" dirty="0"/>
              <a:t>tmp &gt;&gt;&gt; 18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101101110101111001</a:t>
            </a:r>
            <a:r>
              <a:rPr lang="zh-CN" altLang="en-US" b="1" dirty="0">
                <a:solidFill>
                  <a:srgbClr val="00B050"/>
                </a:solidFill>
              </a:rPr>
              <a:t>01001110100101</a:t>
            </a:r>
            <a:r>
              <a:rPr lang="zh-CN" altLang="en-US" b="1" dirty="0"/>
              <a:t>                   </a:t>
            </a:r>
            <a:r>
              <a:rPr lang="en-US" altLang="zh-CN" b="1" dirty="0"/>
              <a:t>			</a:t>
            </a:r>
            <a:r>
              <a:rPr lang="zh-CN" altLang="en-US" b="1" dirty="0"/>
              <a:t>tmp ^ (tmp &gt;&gt;&gt; 18)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ED3F7E-62BC-41CC-B70C-E1E7FCD8A6D2}"/>
              </a:ext>
            </a:extLst>
          </p:cNvPr>
          <p:cNvSpPr txBox="1"/>
          <p:nvPr/>
        </p:nvSpPr>
        <p:spPr>
          <a:xfrm>
            <a:off x="2871019" y="5594555"/>
            <a:ext cx="644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Because of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“^=“, there is no information lose</a:t>
            </a:r>
            <a:endParaRPr lang="zh-CN" altLang="en-US" sz="24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F297E49-5D43-44E1-96D7-55947C626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012" y="2041717"/>
            <a:ext cx="608509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 = unBitshiftRightXor(value, 18);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 = unBitshiftLeftXor(value, 15, 0xefc60000);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 = unBitshiftLeftXor(value, 7, 0x9d2c5680);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 = unBitshiftRightXor(value, 11);</a:t>
            </a:r>
            <a:endParaRPr kumimoji="0" lang="zh-CN" altLang="zh-CN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36FB44AD-0123-4AC0-8039-F1B09A346185}"/>
              </a:ext>
            </a:extLst>
          </p:cNvPr>
          <p:cNvSpPr/>
          <p:nvPr/>
        </p:nvSpPr>
        <p:spPr>
          <a:xfrm>
            <a:off x="7287134" y="2557423"/>
            <a:ext cx="3534742" cy="884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32310314-11C1-43BA-971A-9CC970A33ACC}"/>
              </a:ext>
            </a:extLst>
          </p:cNvPr>
          <p:cNvSpPr/>
          <p:nvPr/>
        </p:nvSpPr>
        <p:spPr>
          <a:xfrm>
            <a:off x="7081616" y="1989496"/>
            <a:ext cx="344129" cy="88490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21F617-B0A2-4EC8-8B53-288820ED927B}"/>
              </a:ext>
            </a:extLst>
          </p:cNvPr>
          <p:cNvSpPr/>
          <p:nvPr/>
        </p:nvSpPr>
        <p:spPr>
          <a:xfrm>
            <a:off x="2561258" y="2566221"/>
            <a:ext cx="3534742" cy="884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9566571-9C72-421F-91FC-2881E35F1820}"/>
              </a:ext>
            </a:extLst>
          </p:cNvPr>
          <p:cNvSpPr/>
          <p:nvPr/>
        </p:nvSpPr>
        <p:spPr>
          <a:xfrm>
            <a:off x="7281745" y="726186"/>
            <a:ext cx="3534742" cy="10632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4DA2BC-7EEB-40B2-8D8C-C2E3BFCA4840}"/>
              </a:ext>
            </a:extLst>
          </p:cNvPr>
          <p:cNvSpPr/>
          <p:nvPr/>
        </p:nvSpPr>
        <p:spPr>
          <a:xfrm>
            <a:off x="2561258" y="757084"/>
            <a:ext cx="3534742" cy="10632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B4D886-AE06-4FBD-9B20-884D7F341BD4}"/>
              </a:ext>
            </a:extLst>
          </p:cNvPr>
          <p:cNvSpPr/>
          <p:nvPr/>
        </p:nvSpPr>
        <p:spPr>
          <a:xfrm>
            <a:off x="2737489" y="1063665"/>
            <a:ext cx="1121627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6E4018-2DB0-4C3B-BFA0-61EA34CB72A5}"/>
              </a:ext>
            </a:extLst>
          </p:cNvPr>
          <p:cNvSpPr/>
          <p:nvPr/>
        </p:nvSpPr>
        <p:spPr>
          <a:xfrm>
            <a:off x="4895662" y="1063665"/>
            <a:ext cx="1029400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state623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35489D-2A06-4361-81E3-7BC62E9BC373}"/>
              </a:ext>
            </a:extLst>
          </p:cNvPr>
          <p:cNvSpPr/>
          <p:nvPr/>
        </p:nvSpPr>
        <p:spPr>
          <a:xfrm>
            <a:off x="7452683" y="1055612"/>
            <a:ext cx="1029400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state624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7F454E-2546-4CBF-B822-145FDBF3861C}"/>
              </a:ext>
            </a:extLst>
          </p:cNvPr>
          <p:cNvSpPr/>
          <p:nvPr/>
        </p:nvSpPr>
        <p:spPr>
          <a:xfrm>
            <a:off x="9609551" y="1055612"/>
            <a:ext cx="986467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statexxx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65E73E-D7BB-4240-9022-F026463EA9D4}"/>
              </a:ext>
            </a:extLst>
          </p:cNvPr>
          <p:cNvSpPr txBox="1"/>
          <p:nvPr/>
        </p:nvSpPr>
        <p:spPr>
          <a:xfrm>
            <a:off x="674311" y="1094516"/>
            <a:ext cx="96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State:</a:t>
            </a:r>
            <a:endParaRPr lang="zh-CN" altLang="en-US" sz="20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C4212A2-682D-422E-96EB-CE8A8DBDA200}"/>
              </a:ext>
            </a:extLst>
          </p:cNvPr>
          <p:cNvSpPr/>
          <p:nvPr/>
        </p:nvSpPr>
        <p:spPr>
          <a:xfrm>
            <a:off x="6177409" y="1203395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0202E3-7813-4767-B094-0D0BEA238A9A}"/>
              </a:ext>
            </a:extLst>
          </p:cNvPr>
          <p:cNvSpPr/>
          <p:nvPr/>
        </p:nvSpPr>
        <p:spPr>
          <a:xfrm>
            <a:off x="2737489" y="2777018"/>
            <a:ext cx="1121627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09F5A9-17F4-4AAC-AE82-881FF0792981}"/>
              </a:ext>
            </a:extLst>
          </p:cNvPr>
          <p:cNvSpPr/>
          <p:nvPr/>
        </p:nvSpPr>
        <p:spPr>
          <a:xfrm>
            <a:off x="4911167" y="2777019"/>
            <a:ext cx="1013895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out623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552F28-5C68-4ACB-AB9E-4FA99038212B}"/>
              </a:ext>
            </a:extLst>
          </p:cNvPr>
          <p:cNvSpPr/>
          <p:nvPr/>
        </p:nvSpPr>
        <p:spPr>
          <a:xfrm>
            <a:off x="7452683" y="2784285"/>
            <a:ext cx="1029400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out624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2AF4F-8FBA-4128-BA67-A04E8DA37F8C}"/>
              </a:ext>
            </a:extLst>
          </p:cNvPr>
          <p:cNvSpPr/>
          <p:nvPr/>
        </p:nvSpPr>
        <p:spPr>
          <a:xfrm>
            <a:off x="9609551" y="2768965"/>
            <a:ext cx="986467" cy="461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outxxx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98199C-3085-4F20-BBDC-88A1B2BDB09D}"/>
              </a:ext>
            </a:extLst>
          </p:cNvPr>
          <p:cNvSpPr txBox="1"/>
          <p:nvPr/>
        </p:nvSpPr>
        <p:spPr>
          <a:xfrm>
            <a:off x="674311" y="280787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Output:</a:t>
            </a:r>
            <a:endParaRPr lang="zh-CN" altLang="en-US" sz="2000" b="1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EEE674E5-D286-469E-93ED-62875AF56E51}"/>
              </a:ext>
            </a:extLst>
          </p:cNvPr>
          <p:cNvSpPr/>
          <p:nvPr/>
        </p:nvSpPr>
        <p:spPr>
          <a:xfrm>
            <a:off x="3199306" y="1525482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A7BE6A59-E7CA-402A-B3A6-6ED9F93BE969}"/>
              </a:ext>
            </a:extLst>
          </p:cNvPr>
          <p:cNvSpPr/>
          <p:nvPr/>
        </p:nvSpPr>
        <p:spPr>
          <a:xfrm>
            <a:off x="5305204" y="1525482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358337F8-206A-451B-A8BF-EA9D5B28CD2F}"/>
              </a:ext>
            </a:extLst>
          </p:cNvPr>
          <p:cNvSpPr/>
          <p:nvPr/>
        </p:nvSpPr>
        <p:spPr>
          <a:xfrm>
            <a:off x="7867444" y="1526658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7DDA5B6B-2077-4CC9-A229-DA3C51CBEDA7}"/>
              </a:ext>
            </a:extLst>
          </p:cNvPr>
          <p:cNvSpPr/>
          <p:nvPr/>
        </p:nvSpPr>
        <p:spPr>
          <a:xfrm>
            <a:off x="9987985" y="1526651"/>
            <a:ext cx="221673" cy="12823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F17004-1F79-41A6-8673-BADBAD6812FC}"/>
              </a:ext>
            </a:extLst>
          </p:cNvPr>
          <p:cNvSpPr txBox="1"/>
          <p:nvPr/>
        </p:nvSpPr>
        <p:spPr>
          <a:xfrm>
            <a:off x="4036096" y="1789471"/>
            <a:ext cx="87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3E30286-DDB6-44D4-8AC8-3542E10169C6}"/>
              </a:ext>
            </a:extLst>
          </p:cNvPr>
          <p:cNvSpPr txBox="1"/>
          <p:nvPr/>
        </p:nvSpPr>
        <p:spPr>
          <a:xfrm>
            <a:off x="8734480" y="1820369"/>
            <a:ext cx="87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A3F44F-60EB-4149-8329-E3E5C0717C1C}"/>
              </a:ext>
            </a:extLst>
          </p:cNvPr>
          <p:cNvSpPr/>
          <p:nvPr/>
        </p:nvSpPr>
        <p:spPr>
          <a:xfrm>
            <a:off x="5260836" y="205480"/>
            <a:ext cx="2954655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Helvetica Neue"/>
              </a:rPr>
              <a:t>Generating the next state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DDA8EF-641E-40AD-9805-5887DED11B75}"/>
              </a:ext>
            </a:extLst>
          </p:cNvPr>
          <p:cNvSpPr/>
          <p:nvPr/>
        </p:nvSpPr>
        <p:spPr>
          <a:xfrm>
            <a:off x="1048725" y="1997440"/>
            <a:ext cx="29033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Obtaining the next number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A7049F-AFDD-4BC9-9D60-7BD82F6BFEB0}"/>
              </a:ext>
            </a:extLst>
          </p:cNvPr>
          <p:cNvSpPr/>
          <p:nvPr/>
        </p:nvSpPr>
        <p:spPr>
          <a:xfrm>
            <a:off x="2109973" y="3695578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ym typeface="Wingdings" panose="05000000000000000000" pitchFamily="2" charset="2"/>
              </a:rPr>
              <a:t>Known: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624 integers    (624*32=19968 bit)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7ED2EFD-A01B-4E96-AEC4-09000EE1512A}"/>
              </a:ext>
            </a:extLst>
          </p:cNvPr>
          <p:cNvSpPr/>
          <p:nvPr/>
        </p:nvSpPr>
        <p:spPr>
          <a:xfrm rot="10800000">
            <a:off x="5918546" y="1961642"/>
            <a:ext cx="344129" cy="88490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2A00AFF0-EF74-488F-9C28-33D689D992CB}"/>
              </a:ext>
            </a:extLst>
          </p:cNvPr>
          <p:cNvSpPr/>
          <p:nvPr/>
        </p:nvSpPr>
        <p:spPr>
          <a:xfrm>
            <a:off x="6177186" y="1957781"/>
            <a:ext cx="1022927" cy="1662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41308B-9D6C-4A42-A826-C16CBF82DD50}"/>
              </a:ext>
            </a:extLst>
          </p:cNvPr>
          <p:cNvSpPr txBox="1"/>
          <p:nvPr/>
        </p:nvSpPr>
        <p:spPr>
          <a:xfrm>
            <a:off x="2849268" y="4733965"/>
            <a:ext cx="7777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Collect 624 integers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Use 624 outputs recover 624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Use 624 states to generate next 624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Use next 624 states to generate next 624 outputs</a:t>
            </a:r>
          </a:p>
        </p:txBody>
      </p:sp>
    </p:spTree>
    <p:extLst>
      <p:ext uri="{BB962C8B-B14F-4D97-AF65-F5344CB8AC3E}">
        <p14:creationId xmlns:p14="http://schemas.microsoft.com/office/powerpoint/2010/main" val="416623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1A129F-00E8-4768-A6B0-2B4DBC4C3099}"/>
              </a:ext>
            </a:extLst>
          </p:cNvPr>
          <p:cNvSpPr/>
          <p:nvPr/>
        </p:nvSpPr>
        <p:spPr>
          <a:xfrm>
            <a:off x="2726469" y="1824233"/>
            <a:ext cx="699763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int[] state;</a:t>
            </a:r>
          </a:p>
          <a:p>
            <a:r>
              <a:rPr lang="zh-CN" altLang="en-US" dirty="0"/>
              <a:t>for (i = 0; i &lt; 624; i++) {</a:t>
            </a:r>
          </a:p>
          <a:p>
            <a:r>
              <a:rPr lang="zh-CN" altLang="en-US" dirty="0"/>
              <a:t>int y = (</a:t>
            </a:r>
            <a:r>
              <a:rPr lang="zh-CN" altLang="en-US" b="1" dirty="0">
                <a:solidFill>
                  <a:srgbClr val="FF0000"/>
                </a:solidFill>
              </a:rPr>
              <a:t>state[i]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&amp; 0x80000000) + (</a:t>
            </a:r>
            <a:r>
              <a:rPr lang="zh-CN" altLang="en-US" b="1" dirty="0">
                <a:solidFill>
                  <a:srgbClr val="FF0000"/>
                </a:solidFill>
              </a:rPr>
              <a:t>state[(i + 1) % 624] </a:t>
            </a:r>
            <a:r>
              <a:rPr lang="zh-CN" altLang="en-US" dirty="0"/>
              <a:t>&amp; 0x7fffffff);</a:t>
            </a:r>
          </a:p>
          <a:p>
            <a:r>
              <a:rPr lang="zh-CN" altLang="en-US" dirty="0"/>
              <a:t>int next = y &gt;&gt;&gt; 1;</a:t>
            </a:r>
          </a:p>
          <a:p>
            <a:r>
              <a:rPr lang="zh-CN" altLang="en-US" dirty="0"/>
              <a:t>next ^= </a:t>
            </a:r>
            <a:r>
              <a:rPr lang="zh-CN" altLang="en-US" b="1" dirty="0">
                <a:solidFill>
                  <a:srgbClr val="FF0000"/>
                </a:solidFill>
              </a:rPr>
              <a:t>state[(i + 397) % 624]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if ((y &amp; 1L) == 1L) {</a:t>
            </a:r>
          </a:p>
          <a:p>
            <a:r>
              <a:rPr lang="zh-CN" altLang="en-US" dirty="0"/>
              <a:t>    next ^= 0x9908b0df;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state[i] = next;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11BE32-5022-42EE-A33E-D8B4748EDBFB}"/>
              </a:ext>
            </a:extLst>
          </p:cNvPr>
          <p:cNvSpPr/>
          <p:nvPr/>
        </p:nvSpPr>
        <p:spPr>
          <a:xfrm>
            <a:off x="3177286" y="51099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Collect 0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, 1</a:t>
            </a:r>
            <a:r>
              <a:rPr lang="en-US" altLang="zh-CN" b="1" baseline="30000" dirty="0"/>
              <a:t>st</a:t>
            </a:r>
            <a:r>
              <a:rPr lang="en-US" altLang="zh-CN" b="1" dirty="0"/>
              <a:t>, 397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Use 3 outputs recover 3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Use 3 states to generate 624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Use next 624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state to generate 624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output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6923775-56A5-423F-8C34-A8391C1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Maybe in future’s challenge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5857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17C957-04FF-4EEA-ABCA-8C455A0B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zh-CN" b="1" dirty="0"/>
              <a:t>Challenge Time: level2</a:t>
            </a:r>
            <a:endParaRPr lang="zh-CN" altLang="en-US" b="1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60E02F7-FFF0-44A4-A833-48FA0159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520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Jarvis OJ [xman2019]</a:t>
            </a:r>
            <a:r>
              <a:rPr lang="en-US" altLang="zh-CN" sz="4000" b="1" dirty="0" err="1">
                <a:solidFill>
                  <a:schemeClr val="tx1"/>
                </a:solidFill>
              </a:rPr>
              <a:t>hardrpd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2B5895-D3E3-4248-9D17-B3C39E2173BA}"/>
              </a:ext>
            </a:extLst>
          </p:cNvPr>
          <p:cNvSpPr/>
          <p:nvPr/>
        </p:nvSpPr>
        <p:spPr>
          <a:xfrm>
            <a:off x="2269817" y="4938341"/>
            <a:ext cx="76396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I support a useful lib for you, enjoy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http://47.97.215.88/hardrpd/</a:t>
            </a:r>
          </a:p>
        </p:txBody>
      </p:sp>
    </p:spTree>
    <p:extLst>
      <p:ext uri="{BB962C8B-B14F-4D97-AF65-F5344CB8AC3E}">
        <p14:creationId xmlns:p14="http://schemas.microsoft.com/office/powerpoint/2010/main" val="187757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BE5C2-6E06-43C1-BDAA-49925EF1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序列密码的入门案例：随机数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3C95DA-1D80-4D19-AB0F-2546B821B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99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CD0-4949-4AE9-8CAA-3C242E22F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/>
              <a:t>Random Prediction</a:t>
            </a:r>
            <a:endParaRPr lang="zh-CN" altLang="en-US" sz="7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24101-7608-4D8C-9BCB-A53EE05AD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bibi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4874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0C652-FB63-49CF-9989-763CA865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Why Learn It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D1EEA-8ECD-4BAB-B7AF-EDFFFB25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445" y="1690688"/>
            <a:ext cx="7927109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REVERSE</a:t>
            </a:r>
          </a:p>
          <a:p>
            <a:pPr lvl="1"/>
            <a:r>
              <a:rPr lang="en-US" altLang="zh-CN" u="sng" dirty="0"/>
              <a:t>0CTF 2017 -- Zer0llvm</a:t>
            </a:r>
          </a:p>
          <a:p>
            <a:r>
              <a:rPr lang="en-US" altLang="zh-CN" dirty="0"/>
              <a:t>PWN</a:t>
            </a:r>
          </a:p>
          <a:p>
            <a:pPr lvl="1"/>
            <a:r>
              <a:rPr lang="en-US" altLang="zh-CN" u="sng" dirty="0"/>
              <a:t>N1CTF PWN500 -- </a:t>
            </a:r>
            <a:r>
              <a:rPr lang="en-US" altLang="zh-CN" u="sng" dirty="0" err="1"/>
              <a:t>vegas</a:t>
            </a:r>
            <a:endParaRPr lang="en-US" altLang="zh-CN" u="sng" dirty="0"/>
          </a:p>
          <a:p>
            <a:r>
              <a:rPr lang="en-US" altLang="zh-CN" dirty="0"/>
              <a:t>CRYPTO</a:t>
            </a:r>
          </a:p>
          <a:p>
            <a:pPr lvl="1"/>
            <a:r>
              <a:rPr lang="en-US" altLang="zh-CN" u="sng" dirty="0"/>
              <a:t>30C3CTF 201 -- Number</a:t>
            </a:r>
          </a:p>
          <a:p>
            <a:r>
              <a:rPr lang="en-US" altLang="zh-CN" dirty="0"/>
              <a:t>WEB</a:t>
            </a:r>
          </a:p>
          <a:p>
            <a:pPr lvl="1"/>
            <a:r>
              <a:rPr lang="en-US" altLang="zh-CN" u="sng" dirty="0"/>
              <a:t>Boston Key Party CTF 2015 -- Museum of Fine Arts</a:t>
            </a:r>
          </a:p>
          <a:p>
            <a:r>
              <a:rPr lang="en-US" altLang="zh-CN" dirty="0"/>
              <a:t>MISC</a:t>
            </a:r>
          </a:p>
          <a:p>
            <a:pPr lvl="1"/>
            <a:r>
              <a:rPr lang="en-US" altLang="zh-CN" u="sng" dirty="0"/>
              <a:t>Trend Micro CTF 2016 -- </a:t>
            </a:r>
            <a:r>
              <a:rPr lang="en-US" altLang="zh-CN" u="sng" dirty="0" err="1"/>
              <a:t>BlackJack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028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66359-C96B-41DC-A403-F8689146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If we can predict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BFFECC-0762-4BB5-A616-2E893DD5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3" y="1815077"/>
            <a:ext cx="4788974" cy="2581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436774-8F24-4EA5-99FD-EA49B25E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41" y="1815077"/>
            <a:ext cx="3685461" cy="2576943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40534550399&amp;di=d44d90009e9bd88e2aa186974513006e&amp;imgtype=0&amp;src=http%3A%2F%2Fi3.sinaimg.cn%2Fty%2F2011%2F0323%2FU2203P6DT20110323091955.jpg">
            <a:extLst>
              <a:ext uri="{FF2B5EF4-FFF2-40B4-BE49-F238E27FC236}">
                <a16:creationId xmlns:a16="http://schemas.microsoft.com/office/drawing/2014/main" id="{362E0EDF-9CBD-411B-8A42-011845B4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497" y="1815077"/>
            <a:ext cx="2605576" cy="25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1B0703-4EA2-4DCF-B370-EC55023FA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885" y="4909754"/>
            <a:ext cx="5805612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3DE96-8AED-4AB5-865A-8C0737EA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What is </a:t>
            </a:r>
            <a:r>
              <a:rPr lang="zh-CN" altLang="en-US" b="1" dirty="0"/>
              <a:t>“</a:t>
            </a:r>
            <a:r>
              <a:rPr lang="en-US" altLang="zh-CN" b="1" dirty="0"/>
              <a:t>random</a:t>
            </a:r>
            <a:r>
              <a:rPr lang="zh-CN" altLang="en-US" b="1" dirty="0"/>
              <a:t>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1D821-83BA-4300-9A80-A0E2931F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real random</a:t>
            </a:r>
          </a:p>
          <a:p>
            <a:r>
              <a:rPr lang="en-US" altLang="zh-CN" dirty="0"/>
              <a:t>In computer</a:t>
            </a:r>
          </a:p>
          <a:p>
            <a:pPr lvl="1"/>
            <a:r>
              <a:rPr lang="en-US" altLang="zh-CN" dirty="0"/>
              <a:t>Stream cipher: Generate from a </a:t>
            </a:r>
            <a:r>
              <a:rPr lang="en-US" altLang="zh-CN" b="1" dirty="0"/>
              <a:t>seed</a:t>
            </a:r>
          </a:p>
          <a:p>
            <a:pPr lvl="1"/>
            <a:r>
              <a:rPr lang="en-US" altLang="zh-CN" dirty="0"/>
              <a:t>Circuit noise</a:t>
            </a:r>
          </a:p>
          <a:p>
            <a:endParaRPr lang="en-US" altLang="zh-CN" dirty="0"/>
          </a:p>
          <a:p>
            <a:r>
              <a:rPr lang="en-US" altLang="zh-CN" dirty="0"/>
              <a:t>PRNG (Stream cipher: Generate from a </a:t>
            </a:r>
            <a:r>
              <a:rPr lang="en-US" altLang="zh-CN" b="1" dirty="0"/>
              <a:t>seed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Pseudo-Random Number Generator, </a:t>
            </a:r>
            <a:r>
              <a:rPr lang="zh-CN" altLang="en-US" dirty="0"/>
              <a:t>伪随机序列发生器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5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955E0-90F3-45E1-910D-2ECECE69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PRNG Features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78F36-527F-432C-B33E-CA7F3881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Stream cipher</a:t>
            </a:r>
          </a:p>
          <a:p>
            <a:r>
              <a:rPr lang="en-US" altLang="zh-CN" dirty="0"/>
              <a:t>Distribution characteristics</a:t>
            </a:r>
          </a:p>
          <a:p>
            <a:r>
              <a:rPr lang="en-US" altLang="zh-CN" dirty="0"/>
              <a:t>Same seed same output</a:t>
            </a:r>
          </a:p>
          <a:p>
            <a:endParaRPr lang="en-US" altLang="zh-CN" dirty="0"/>
          </a:p>
          <a:p>
            <a:r>
              <a:rPr lang="en-US" altLang="zh-CN" dirty="0"/>
              <a:t>Seed:</a:t>
            </a:r>
            <a:r>
              <a:rPr lang="zh-CN" altLang="en-US" dirty="0"/>
              <a:t> </a:t>
            </a:r>
            <a:r>
              <a:rPr lang="en-US" altLang="zh-CN" dirty="0"/>
              <a:t>time, Circuit noise</a:t>
            </a:r>
          </a:p>
        </p:txBody>
      </p:sp>
    </p:spTree>
    <p:extLst>
      <p:ext uri="{BB962C8B-B14F-4D97-AF65-F5344CB8AC3E}">
        <p14:creationId xmlns:p14="http://schemas.microsoft.com/office/powerpoint/2010/main" val="337325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5BDCD-8925-4E02-823B-92194342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level 0: Brute Seed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EB8B1-48CB-44B1-AEFF-C75B3999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736" y="1690688"/>
            <a:ext cx="4934527" cy="4667250"/>
          </a:xfrm>
        </p:spPr>
        <p:txBody>
          <a:bodyPr>
            <a:normAutofit/>
          </a:bodyPr>
          <a:lstStyle/>
          <a:p>
            <a:r>
              <a:rPr lang="en-US" altLang="zh-CN" dirty="0"/>
              <a:t>Time()</a:t>
            </a:r>
          </a:p>
          <a:p>
            <a:pPr lvl="1"/>
            <a:r>
              <a:rPr lang="en-US" altLang="zh-CN" dirty="0"/>
              <a:t>Local: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Remote: know nothing</a:t>
            </a:r>
          </a:p>
          <a:p>
            <a:r>
              <a:rPr lang="en-US" altLang="zh-CN" dirty="0"/>
              <a:t>Windows</a:t>
            </a:r>
          </a:p>
          <a:p>
            <a:pPr lvl="1"/>
            <a:r>
              <a:rPr lang="en-US" altLang="zh-CN" dirty="0"/>
              <a:t>import time</a:t>
            </a:r>
          </a:p>
          <a:p>
            <a:pPr lvl="1"/>
            <a:r>
              <a:rPr lang="en-US" altLang="zh-CN" dirty="0"/>
              <a:t>print </a:t>
            </a:r>
            <a:r>
              <a:rPr lang="en-US" altLang="zh-CN" dirty="0" err="1"/>
              <a:t>time.time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1540555499.76</a:t>
            </a:r>
          </a:p>
          <a:p>
            <a:r>
              <a:rPr lang="en-US" altLang="zh-CN" dirty="0"/>
              <a:t>Linux</a:t>
            </a:r>
          </a:p>
          <a:p>
            <a:pPr lvl="1"/>
            <a:r>
              <a:rPr lang="en-US" altLang="zh-CN" dirty="0"/>
              <a:t>import time</a:t>
            </a:r>
          </a:p>
          <a:p>
            <a:pPr lvl="1"/>
            <a:r>
              <a:rPr lang="en-US" altLang="zh-CN" dirty="0"/>
              <a:t>print </a:t>
            </a:r>
            <a:r>
              <a:rPr lang="en-US" altLang="zh-CN" dirty="0" err="1"/>
              <a:t>time.time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1540555548.799107</a:t>
            </a:r>
          </a:p>
        </p:txBody>
      </p:sp>
    </p:spTree>
    <p:extLst>
      <p:ext uri="{BB962C8B-B14F-4D97-AF65-F5344CB8AC3E}">
        <p14:creationId xmlns:p14="http://schemas.microsoft.com/office/powerpoint/2010/main" val="331240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白帽学院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1135</Words>
  <Application>Microsoft Office PowerPoint</Application>
  <PresentationFormat>宽屏</PresentationFormat>
  <Paragraphs>264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 Unicode MS</vt:lpstr>
      <vt:lpstr>Helvetica Neue</vt:lpstr>
      <vt:lpstr>Microsoft YaHei UI</vt:lpstr>
      <vt:lpstr>等线</vt:lpstr>
      <vt:lpstr>等线 Light</vt:lpstr>
      <vt:lpstr>宋体</vt:lpstr>
      <vt:lpstr>Arial</vt:lpstr>
      <vt:lpstr>Wingdings</vt:lpstr>
      <vt:lpstr>Office 主题​​</vt:lpstr>
      <vt:lpstr>白帽学院模板​​</vt:lpstr>
      <vt:lpstr>序列密码</vt:lpstr>
      <vt:lpstr>序列密码（流密码）</vt:lpstr>
      <vt:lpstr>序列密码的入门案例：随机数</vt:lpstr>
      <vt:lpstr>Random Prediction</vt:lpstr>
      <vt:lpstr>Why Learn It</vt:lpstr>
      <vt:lpstr>If we can predict</vt:lpstr>
      <vt:lpstr>What is “random”</vt:lpstr>
      <vt:lpstr>PRNG Features</vt:lpstr>
      <vt:lpstr>level 0: Brute Seed</vt:lpstr>
      <vt:lpstr>Challenge Time: level0</vt:lpstr>
      <vt:lpstr>Before true game: state and output</vt:lpstr>
      <vt:lpstr>Level 1: Linear Congruential PRNG</vt:lpstr>
      <vt:lpstr>PowerPoint 演示文稿</vt:lpstr>
      <vt:lpstr>PowerPoint 演示文稿</vt:lpstr>
      <vt:lpstr>PowerPoint 演示文稿</vt:lpstr>
      <vt:lpstr>Challenge Time: level1</vt:lpstr>
      <vt:lpstr>Level 2: Mersenne Twister</vt:lpstr>
      <vt:lpstr>PowerPoint 演示文稿</vt:lpstr>
      <vt:lpstr>MT_RAND()</vt:lpstr>
      <vt:lpstr>State-&gt;Number</vt:lpstr>
      <vt:lpstr>State use out: generate new state</vt:lpstr>
      <vt:lpstr>PowerPoint 演示文稿</vt:lpstr>
      <vt:lpstr>Reverse It！</vt:lpstr>
      <vt:lpstr>PowerPoint 演示文稿</vt:lpstr>
      <vt:lpstr>Maybe in future’s challenge</vt:lpstr>
      <vt:lpstr>Challenge Time: level2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序列密码</dc:title>
  <dc:creator>b</dc:creator>
  <cp:lastModifiedBy>b</cp:lastModifiedBy>
  <cp:revision>25</cp:revision>
  <dcterms:created xsi:type="dcterms:W3CDTF">2019-07-23T18:37:21Z</dcterms:created>
  <dcterms:modified xsi:type="dcterms:W3CDTF">2019-08-01T17:16:24Z</dcterms:modified>
</cp:coreProperties>
</file>