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70" r:id="rId11"/>
    <p:sldId id="272" r:id="rId12"/>
    <p:sldId id="27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ED769-29A5-41BA-8C84-FAA052B0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B649A-48F3-439A-8906-A4F1B109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54876-F056-460D-8197-8F95270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A7DCC-BACE-45CC-9D57-75239B4F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69DE4-A86E-444B-9A5C-9E6D3F89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4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FDA5-F441-4F1B-BFC3-763D1AC8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F0706-E07E-4E9A-B36A-0D1CEB5E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4D79F-852E-47D6-A6E6-C584EFD6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F655F-9451-4C5D-8782-3DF939EB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67914-E5C3-4A2C-9E8E-5426FA67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75EBD-638E-4196-8B84-B182E9F5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58BED-C79E-48AF-91DB-73F68E7F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9A58E-38C0-4642-98AD-C5DC16B1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C2A72-BA7C-4D20-BAAB-3331C5D5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EC570-6F3E-4F9D-9962-0B26E5AE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6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1553944"/>
            <a:ext cx="8494718" cy="231615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95293"/>
            <a:ext cx="7748465" cy="1204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pic>
        <p:nvPicPr>
          <p:cNvPr id="266" name="图形 265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267" name="图形 266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7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 flipV="1">
            <a:off x="2159001" y="812727"/>
            <a:ext cx="0" cy="6045273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1805904" y="353097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336800" y="787254"/>
            <a:ext cx="1155700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C50A0"/>
                </a:solidFill>
              </a:rPr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36799" y="1663700"/>
            <a:ext cx="8597873" cy="4407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42360" y="1602740"/>
            <a:ext cx="6233160" cy="4796790"/>
          </a:xfrm>
          <a:prstGeom prst="roundRect">
            <a:avLst>
              <a:gd name="adj" fmla="val 1666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3537588" y="3686174"/>
            <a:ext cx="0" cy="2713367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3537589" y="1617601"/>
            <a:ext cx="0" cy="1890774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1" hasCustomPrompt="1"/>
          </p:nvPr>
        </p:nvSpPr>
        <p:spPr>
          <a:xfrm>
            <a:off x="1527813" y="1603375"/>
            <a:ext cx="1905000" cy="1905000"/>
          </a:xfrm>
          <a:prstGeom prst="roundRect">
            <a:avLst>
              <a:gd name="adj" fmla="val 5667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dirty="0"/>
              <a:t>个人照片</a:t>
            </a: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5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5636" y="1603048"/>
            <a:ext cx="11360728" cy="47964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17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03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295" y="2942715"/>
            <a:ext cx="5892396" cy="74683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295" y="3798137"/>
            <a:ext cx="2762614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955163" y="3798137"/>
            <a:ext cx="821024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7850172" y="5496097"/>
            <a:ext cx="3998044" cy="9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南京市江宁区秣周东路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号楼四层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(025-84981178)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北京海淀区信息路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号弘源首著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号七层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(010-56201285)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成都市成华区建设北路二段四号电子科技大学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武汉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国家网络安全人才与创新基地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7" y="5166803"/>
            <a:ext cx="1285718" cy="1285718"/>
          </a:xfrm>
          <a:prstGeom prst="rect">
            <a:avLst/>
          </a:prstGeom>
        </p:spPr>
      </p:pic>
      <p:sp>
        <p:nvSpPr>
          <p:cNvPr id="266" name="文本框 265"/>
          <p:cNvSpPr txBox="1"/>
          <p:nvPr userDrawn="1"/>
        </p:nvSpPr>
        <p:spPr>
          <a:xfrm>
            <a:off x="7850172" y="5037638"/>
            <a:ext cx="34688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打造最专业的网络安全培训平台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6FDF-E868-4159-BFB1-6C7FA18E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2BA62-2B14-4D32-B441-B5DF9C92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18924-3713-4A90-9EBA-F2C2871A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5C94-F1C9-46AD-9D47-FC92E87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36CA0-C5CB-4947-9124-2C0D53EB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7BA0-7366-4119-8E26-170B348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069BF-96FE-4B85-80C8-9D96DA43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C1CC3-33CB-4883-BCFB-8CA1AEA8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F827A-63EC-406C-A63D-309FC8FA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D6A04-90F1-4044-A102-2C25F8AB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5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86BD-411F-46AC-8CBC-4505CE3B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C0E3B-88DA-4147-87EF-75BA59A2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5B5F3-43C7-4F93-9B4C-A50A0619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83186-94CF-4CDD-A985-41BCEB8D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D6636-75B5-411B-A34A-E522CD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369F7-EB61-4270-A26E-5FB307F7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3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E0CD-DA89-4AF9-89C4-D6B67685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DC468-B9AC-43E5-A031-4CF255D6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3B14A-7D7C-42E7-9E49-5B72C9A94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5712EE-2F1F-433C-866B-283A8F7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EC6118-E931-4BD9-9815-34C79F3D9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896A80-A8D4-4A46-89BF-46AA5613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095FB9-D5BF-436B-90E0-728D4AA2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4F81A2-4D40-48A0-A1EA-12C3AA19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2013-73F9-40CC-995D-03899AB6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195E1-F374-48A2-977C-E0D1EA42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04076-53CE-4870-9E6E-A80E41D5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A7E9B-19D7-45CB-92BF-78E6666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8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84C9A5-8B54-47D7-825E-3691D7FF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E4B5FF-6E78-449F-AC77-1669A2AC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2FB55-235F-4A76-81B0-325A24D2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6A5D-3EC5-463A-AE3C-90158E50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E583D-6354-4958-83CE-1CBF4ED7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9AA28-ECCD-4680-9585-C8741583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BE9C4-A874-4704-B9C6-B9579BB6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F7C71-46EA-4D7C-BC33-E771895C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DAF78-E3E2-4B8A-95F4-6FB5778C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4EF4D-1D61-4FAE-9022-AD963E04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60A0D9-B618-4E0C-8FE4-DF5E96ABA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799C9-12CF-401B-9BC4-52F08CC68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76F28-8567-463C-BC16-1DBFF142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BAE89-3D60-495C-9E77-C82D454A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808E3-933A-4384-86AF-E288228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0265A-D1D3-48D9-A445-2400EA9B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EE904-E092-4E4A-AF0A-9B203DC5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5CBF8-824C-453E-B336-EED6C057C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A4313-DB60-4972-8BCA-EAF0C081107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95B2F-084F-4C37-A4FF-B342ACC0D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C2451-B558-4DA8-A651-C902F39CC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0A7C-E996-48E0-A3EF-9F182705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0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9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fb1b1/nextrs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公钥密码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bibi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C40A-DC3D-4C94-BFB4-BA4A5F8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50269-098C-47D7-B542-2AB10B21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Jarvis O</a:t>
            </a:r>
            <a:r>
              <a:rPr lang="zh-CN" altLang="en-US" dirty="0"/>
              <a:t>，</a:t>
            </a:r>
            <a:r>
              <a:rPr lang="en-US" altLang="zh-CN" dirty="0"/>
              <a:t>[xman2019]</a:t>
            </a:r>
            <a:r>
              <a:rPr lang="en-US" altLang="zh-CN" dirty="0" err="1"/>
              <a:t>xgm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020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45DCF8B-AC6C-4DEE-A4ED-6DE0B59C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e attack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0525D-3496-41E1-812E-1D4481F76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4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400E3-3F2D-4D8C-B127-84279F34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小指数明文爆破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690A0-6B12-49DC-B990-E452A04E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观察加密：</a:t>
            </a:r>
            <a:endParaRPr lang="en-US" altLang="zh-CN" dirty="0"/>
          </a:p>
          <a:p>
            <a:r>
              <a:rPr lang="en-US" altLang="zh-CN" dirty="0"/>
              <a:t>c=</a:t>
            </a:r>
            <a:r>
              <a:rPr lang="en-US" altLang="zh-CN" dirty="0" err="1"/>
              <a:t>m^e</a:t>
            </a:r>
            <a:r>
              <a:rPr lang="en-US" altLang="zh-CN" dirty="0"/>
              <a:t> mod n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e</a:t>
            </a:r>
            <a:r>
              <a:rPr lang="zh-CN" altLang="en-US" dirty="0"/>
              <a:t>很小，比如</a:t>
            </a:r>
            <a:r>
              <a:rPr lang="en-US" altLang="zh-CN" dirty="0"/>
              <a:t>e=3</a:t>
            </a:r>
            <a:r>
              <a:rPr lang="zh-CN" altLang="en-US" dirty="0"/>
              <a:t>，那么如果明文也很小的情况下可能会出现这种情况：</a:t>
            </a:r>
            <a:endParaRPr lang="en-US" altLang="zh-CN" dirty="0"/>
          </a:p>
          <a:p>
            <a:r>
              <a:rPr lang="en-US" altLang="zh-CN" dirty="0" err="1"/>
              <a:t>m^e</a:t>
            </a:r>
            <a:r>
              <a:rPr lang="en-US" altLang="zh-CN" dirty="0"/>
              <a:t> &lt; n</a:t>
            </a:r>
          </a:p>
          <a:p>
            <a:r>
              <a:rPr lang="zh-CN" altLang="en-US" dirty="0"/>
              <a:t>此时直接对</a:t>
            </a:r>
            <a:r>
              <a:rPr lang="en-US" altLang="zh-CN" dirty="0"/>
              <a:t>c</a:t>
            </a:r>
            <a:r>
              <a:rPr lang="zh-CN" altLang="en-US" dirty="0"/>
              <a:t>开</a:t>
            </a:r>
            <a:r>
              <a:rPr lang="en-US" altLang="zh-CN" dirty="0"/>
              <a:t>e</a:t>
            </a:r>
            <a:r>
              <a:rPr lang="zh-CN" altLang="en-US" dirty="0"/>
              <a:t>次根号就可以得到</a:t>
            </a:r>
            <a:r>
              <a:rPr lang="en-US" altLang="zh-CN" dirty="0"/>
              <a:t>m</a:t>
            </a:r>
          </a:p>
          <a:p>
            <a:endParaRPr lang="en-US" altLang="zh-CN" dirty="0"/>
          </a:p>
          <a:p>
            <a:r>
              <a:rPr lang="zh-CN" altLang="en-US" dirty="0"/>
              <a:t>还有一种一般一点的情况：</a:t>
            </a:r>
            <a:endParaRPr lang="en-US" altLang="zh-CN" dirty="0"/>
          </a:p>
          <a:p>
            <a:r>
              <a:rPr lang="en-US" altLang="zh-CN" dirty="0"/>
              <a:t>k*n&lt;m^3&lt;(k+1)*n</a:t>
            </a:r>
            <a:r>
              <a:rPr lang="zh-CN" altLang="en-US" dirty="0"/>
              <a:t>，就是说</a:t>
            </a:r>
            <a:r>
              <a:rPr lang="en-US" altLang="zh-CN" dirty="0" err="1"/>
              <a:t>m^e</a:t>
            </a:r>
            <a:r>
              <a:rPr lang="zh-CN" altLang="en-US" dirty="0"/>
              <a:t>虽然大于</a:t>
            </a:r>
            <a:r>
              <a:rPr lang="en-US" altLang="zh-CN" dirty="0"/>
              <a:t>n</a:t>
            </a:r>
            <a:r>
              <a:rPr lang="zh-CN" altLang="en-US" dirty="0"/>
              <a:t>了但是没有超出太多</a:t>
            </a:r>
            <a:endParaRPr lang="en-US" altLang="zh-CN" dirty="0"/>
          </a:p>
          <a:p>
            <a:r>
              <a:rPr lang="zh-CN" altLang="en-US" dirty="0"/>
              <a:t>爆破</a:t>
            </a:r>
            <a:r>
              <a:rPr lang="en-US" altLang="zh-CN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7275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8FE8-2C64-4C2C-ACB6-5B732D0B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EC984-F112-4CFE-A919-6F4DED5E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JarvisOJ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，</a:t>
            </a:r>
            <a:r>
              <a:rPr lang="en-US" altLang="zh-CN" dirty="0"/>
              <a:t>[xman2019]</a:t>
            </a:r>
            <a:r>
              <a:rPr lang="en-US" altLang="zh-CN" dirty="0" err="1"/>
              <a:t>xbk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61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5B111F-E978-453C-8283-CFC9789438E4}"/>
              </a:ext>
            </a:extLst>
          </p:cNvPr>
          <p:cNvSpPr/>
          <p:nvPr/>
        </p:nvSpPr>
        <p:spPr>
          <a:xfrm>
            <a:off x="1222743" y="1541467"/>
            <a:ext cx="95799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gmpy2</a:t>
            </a:r>
            <a:b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 err="1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0</a:t>
            </a:r>
            <a:b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(gmpy2.iroot(</a:t>
            </a:r>
            <a:r>
              <a:rPr lang="en-US" altLang="zh-CN" sz="3200" dirty="0" err="1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c+i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*n, 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)[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]==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print </a:t>
            </a:r>
            <a:r>
              <a:rPr lang="en-US" altLang="zh-CN" sz="3200" dirty="0" err="1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long_to_bytes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(gmpy2.iroot(</a:t>
            </a:r>
            <a:r>
              <a:rPr lang="en-US" altLang="zh-CN" sz="3200" dirty="0" err="1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c+i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*n, 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)[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])</a:t>
            </a:r>
            <a:b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break</a:t>
            </a:r>
            <a:b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=i+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999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A2372-B4E8-4290-8C0E-E7401351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RSA-</a:t>
            </a:r>
            <a:r>
              <a:rPr lang="zh-CN" altLang="en-US" b="1" dirty="0"/>
              <a:t>选择密文攻击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0E7FC-4ECA-40BE-8863-DEB30C83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如果我们拥有一个</a:t>
            </a:r>
            <a:r>
              <a:rPr lang="en-US" altLang="zh-CN" dirty="0"/>
              <a:t>oracle</a:t>
            </a:r>
            <a:r>
              <a:rPr lang="zh-CN" altLang="en-US" dirty="0"/>
              <a:t>可以对任意密文解密，并且能够知道解密结果的奇偶性的话，就可以进行</a:t>
            </a:r>
            <a:r>
              <a:rPr lang="en-US" altLang="zh-CN" dirty="0"/>
              <a:t>RSA parity oracle</a:t>
            </a:r>
            <a:r>
              <a:rPr lang="zh-CN" altLang="en-US" dirty="0"/>
              <a:t>攻击</a:t>
            </a:r>
            <a:endParaRPr lang="en-US" altLang="zh-CN" dirty="0"/>
          </a:p>
          <a:p>
            <a:r>
              <a:rPr lang="zh-CN" altLang="en-US" dirty="0"/>
              <a:t>具体思路参考 </a:t>
            </a:r>
            <a:r>
              <a:rPr lang="en-US" altLang="zh-CN" dirty="0"/>
              <a:t>2018 Google CTF Perfect Secrecy &amp; 2018 XCTF Final railgun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5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CE385-AB1B-4626-A841-2392B79B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LLL-attack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48033-34C0-459B-A395-16CF9417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格基规约：</a:t>
            </a:r>
            <a:endParaRPr lang="en-US" altLang="zh-CN" dirty="0"/>
          </a:p>
          <a:p>
            <a:r>
              <a:rPr lang="en-US" altLang="zh-CN" dirty="0"/>
              <a:t>Coppersmith</a:t>
            </a:r>
            <a:r>
              <a:rPr lang="zh-CN" altLang="en-US" dirty="0"/>
              <a:t>出了一种针对于模多项式（单变量，二元变量，甚至多元变量）找所有小整数根的多项式时间的方法</a:t>
            </a:r>
            <a:endParaRPr lang="en-US" altLang="zh-CN" dirty="0"/>
          </a:p>
          <a:p>
            <a:r>
              <a:rPr lang="en-US" altLang="zh-CN" dirty="0"/>
              <a:t>Lenstra–Lenstra–</a:t>
            </a:r>
            <a:r>
              <a:rPr lang="en-US" altLang="zh-CN" dirty="0" err="1"/>
              <a:t>Lovász</a:t>
            </a:r>
            <a:r>
              <a:rPr lang="en-US" altLang="zh-CN" dirty="0"/>
              <a:t> lattice basis reduction algorithm</a:t>
            </a:r>
            <a:r>
              <a:rPr lang="zh-CN" altLang="en-US" dirty="0"/>
              <a:t>（</a:t>
            </a:r>
            <a:r>
              <a:rPr lang="en-US" altLang="zh-CN" dirty="0"/>
              <a:t>LLL</a:t>
            </a:r>
            <a:r>
              <a:rPr lang="zh-CN" altLang="en-US" dirty="0"/>
              <a:t>）方法</a:t>
            </a:r>
            <a:endParaRPr lang="en-US" altLang="zh-CN" dirty="0"/>
          </a:p>
          <a:p>
            <a:r>
              <a:rPr lang="zh-CN" altLang="en-US" dirty="0"/>
              <a:t>初学者可以先了解攻击的条件和学习脚本的使用，然后再慢慢学习格的问题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08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4B04-6530-45E1-82BB-A6172592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28B1A-FAA9-48F9-96DA-B5F2C4F1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很小的情况下，泄露了</a:t>
            </a:r>
            <a:r>
              <a:rPr lang="en-US" altLang="zh-CN" dirty="0"/>
              <a:t>m</a:t>
            </a:r>
            <a:r>
              <a:rPr lang="zh-CN" altLang="en-US" dirty="0"/>
              <a:t>的一部分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很小的情况下，泄露了</a:t>
            </a:r>
            <a:r>
              <a:rPr lang="en-US" altLang="zh-CN" dirty="0"/>
              <a:t>d</a:t>
            </a:r>
            <a:r>
              <a:rPr lang="zh-CN" altLang="en-US" dirty="0"/>
              <a:t>的一部分</a:t>
            </a:r>
            <a:endParaRPr lang="en-US" altLang="zh-CN" dirty="0"/>
          </a:p>
          <a:p>
            <a:r>
              <a:rPr lang="zh-CN" altLang="en-US" dirty="0"/>
              <a:t>或者直接泄露了</a:t>
            </a:r>
            <a:r>
              <a:rPr lang="en-US" altLang="zh-CN" dirty="0"/>
              <a:t>p</a:t>
            </a:r>
            <a:r>
              <a:rPr lang="zh-CN" altLang="en-US" dirty="0"/>
              <a:t>的一部分</a:t>
            </a:r>
            <a:endParaRPr lang="en-US" altLang="zh-CN" dirty="0"/>
          </a:p>
          <a:p>
            <a:r>
              <a:rPr lang="zh-CN" altLang="en-US" dirty="0"/>
              <a:t>稍后例题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20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31E74-5918-40A3-B629-905F7C88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Wiener Attack &amp; Boneh_durfee Attack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09EB8-4FA6-4612-8484-C8575146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如果在选择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的时候，</a:t>
            </a:r>
            <a:r>
              <a:rPr lang="en-US" altLang="zh-CN" dirty="0"/>
              <a:t>d</a:t>
            </a:r>
            <a:r>
              <a:rPr lang="zh-CN" altLang="en-US" dirty="0"/>
              <a:t>足够小，那么就可以实施上述两种攻击，其中</a:t>
            </a:r>
            <a:r>
              <a:rPr lang="en-US" altLang="zh-CN" dirty="0"/>
              <a:t>BD</a:t>
            </a:r>
            <a:r>
              <a:rPr lang="zh-CN" altLang="en-US" dirty="0"/>
              <a:t>攻击的适用条件更广</a:t>
            </a:r>
            <a:endParaRPr lang="en-US" altLang="zh-CN" dirty="0"/>
          </a:p>
          <a:p>
            <a:r>
              <a:rPr lang="zh-CN" altLang="en-US" dirty="0"/>
              <a:t>识别：发现</a:t>
            </a:r>
            <a:r>
              <a:rPr lang="en-US" altLang="zh-CN" dirty="0"/>
              <a:t>e</a:t>
            </a:r>
            <a:r>
              <a:rPr lang="zh-CN" altLang="en-US" dirty="0"/>
              <a:t>的值很大，一般来说就可以考虑是</a:t>
            </a:r>
            <a:r>
              <a:rPr lang="en-US" altLang="zh-CN" dirty="0"/>
              <a:t>BD attack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54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2284D-3C3F-4767-AB11-147E6D88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广播攻击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37BE8-ACB2-47F6-86E1-A9615EE0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CN" altLang="en-US" dirty="0"/>
              <a:t>如果相同的信息被不同的公钥加密的了，并且如果使用的</a:t>
            </a:r>
            <a:r>
              <a:rPr lang="en-US" altLang="zh-CN" dirty="0"/>
              <a:t>e</a:t>
            </a:r>
            <a:r>
              <a:rPr lang="zh-CN" altLang="en-US" dirty="0"/>
              <a:t>较小，就可以进行广播攻击</a:t>
            </a:r>
          </a:p>
        </p:txBody>
      </p:sp>
      <p:pic>
        <p:nvPicPr>
          <p:cNvPr id="4" name="图片 3" descr="C:\Users\bibi\AppData\Local\Temp\./QQ截图20161108110444.png">
            <a:extLst>
              <a:ext uri="{FF2B5EF4-FFF2-40B4-BE49-F238E27FC236}">
                <a16:creationId xmlns:a16="http://schemas.microsoft.com/office/drawing/2014/main" id="{9134133A-DD0E-4AA1-947E-483119A9A7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44" y="2775393"/>
            <a:ext cx="2845465" cy="1862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930808-6EFA-450B-805F-1E886B7DD115}"/>
              </a:ext>
            </a:extLst>
          </p:cNvPr>
          <p:cNvSpPr/>
          <p:nvPr/>
        </p:nvSpPr>
        <p:spPr>
          <a:xfrm>
            <a:off x="1162580" y="4881748"/>
            <a:ext cx="882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那么可以通过中国剩余定理，可以计算出一个数</a:t>
            </a:r>
            <a:r>
              <a:rPr lang="en-US" altLang="zh-CN" sz="28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有：</a:t>
            </a:r>
          </a:p>
        </p:txBody>
      </p:sp>
      <p:pic>
        <p:nvPicPr>
          <p:cNvPr id="6" name="图片 5" descr="C:\Users\bibi\AppData\Local\Temp\./QQ截图20161108110549.png">
            <a:extLst>
              <a:ext uri="{FF2B5EF4-FFF2-40B4-BE49-F238E27FC236}">
                <a16:creationId xmlns:a16="http://schemas.microsoft.com/office/drawing/2014/main" id="{169E5C50-75FE-400D-BBCE-DD8A20FCF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44" y="5683300"/>
            <a:ext cx="2956442" cy="523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9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291E-F043-4EA1-9B33-62E0017E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公钥密码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A8117-DEF0-4BD7-99CE-A8E1276C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/>
          <a:lstStyle/>
          <a:p>
            <a:r>
              <a:rPr lang="zh-CN" altLang="zh-CN" dirty="0"/>
              <a:t>一个密码体制中的加密密钥和解密密钥不同，其中加密密钥是公开的，解密密钥是保密的，但是由公开的加密密钥难以推出保密的解密密钥</a:t>
            </a:r>
            <a:endParaRPr lang="en-US" altLang="zh-CN" dirty="0"/>
          </a:p>
          <a:p>
            <a:r>
              <a:rPr lang="en-US" altLang="zh-CN" b="1" dirty="0"/>
              <a:t>RSA</a:t>
            </a:r>
          </a:p>
          <a:p>
            <a:r>
              <a:rPr lang="zh-CN" altLang="en-US" dirty="0"/>
              <a:t>背包</a:t>
            </a:r>
            <a:endParaRPr lang="en-US" altLang="zh-CN" dirty="0"/>
          </a:p>
          <a:p>
            <a:r>
              <a:rPr lang="zh-CN" altLang="en-US" dirty="0"/>
              <a:t>椭圆曲线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38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F576-20B8-4046-BCBF-EB41F61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相关消息攻击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3A1E8-495D-4650-97DA-77CC5D26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5138"/>
          </a:xfrm>
        </p:spPr>
        <p:txBody>
          <a:bodyPr/>
          <a:lstStyle/>
          <a:p>
            <a:r>
              <a:rPr lang="zh-CN" altLang="en-US" dirty="0"/>
              <a:t>如果如有线性关系的两个消息</a:t>
            </a:r>
            <a:r>
              <a:rPr lang="en-US" altLang="zh-CN" dirty="0"/>
              <a:t>M1</a:t>
            </a:r>
            <a:r>
              <a:rPr lang="zh-CN" altLang="en-US" dirty="0"/>
              <a:t>与</a:t>
            </a:r>
            <a:r>
              <a:rPr lang="en-US" altLang="zh-CN" dirty="0"/>
              <a:t>M2</a:t>
            </a:r>
            <a:r>
              <a:rPr lang="zh-CN" altLang="en-US" dirty="0"/>
              <a:t>被进行了加密，并且使用了相同的公钥，那么就可以实施相关消息攻击</a:t>
            </a:r>
            <a:endParaRPr lang="en-US" altLang="zh-CN" dirty="0"/>
          </a:p>
          <a:p>
            <a:r>
              <a:rPr lang="zh-CN" altLang="zh-CN" dirty="0"/>
              <a:t>两者之间的线性关系如下：</a:t>
            </a:r>
            <a:r>
              <a:rPr lang="en-US" altLang="zh-CN" dirty="0"/>
              <a:t>M1=a*M2+b</a:t>
            </a:r>
            <a:r>
              <a:rPr lang="zh-CN" altLang="zh-CN" dirty="0"/>
              <a:t>，那么当</a:t>
            </a:r>
            <a:r>
              <a:rPr lang="en-US" altLang="zh-CN" dirty="0"/>
              <a:t>e=3</a:t>
            </a:r>
            <a:r>
              <a:rPr lang="zh-CN" altLang="zh-CN" dirty="0"/>
              <a:t>的时候，可以得到：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70B38-5C45-469A-84B6-043A22805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1170" y="4004339"/>
            <a:ext cx="6805871" cy="12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25A50-AA5B-4BB0-90F8-60E0640F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综合例题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E3368-61D0-4C78-80AF-B43DA125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QWB2019-copperstudy</a:t>
            </a:r>
            <a:r>
              <a:rPr lang="zh-CN" altLang="en-US" dirty="0"/>
              <a:t>：整合了各类</a:t>
            </a:r>
            <a:r>
              <a:rPr lang="en-US" altLang="zh-CN" dirty="0"/>
              <a:t>coppersmith</a:t>
            </a:r>
            <a:r>
              <a:rPr lang="zh-CN" altLang="en-US" dirty="0"/>
              <a:t>的攻击的题目</a:t>
            </a:r>
            <a:endParaRPr lang="en-US" altLang="zh-CN" dirty="0"/>
          </a:p>
          <a:p>
            <a:pPr lvl="1"/>
            <a:r>
              <a:rPr lang="en-US" altLang="zh-CN" dirty="0" err="1"/>
              <a:t>JarvisOJ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，</a:t>
            </a:r>
            <a:r>
              <a:rPr lang="en-US" altLang="zh-CN" dirty="0"/>
              <a:t>[xman-2019]QWB-</a:t>
            </a:r>
            <a:r>
              <a:rPr lang="en-US" altLang="zh-CN" dirty="0" err="1"/>
              <a:t>copperstudy</a:t>
            </a:r>
            <a:endParaRPr lang="en-US" altLang="zh-CN" dirty="0"/>
          </a:p>
          <a:p>
            <a:r>
              <a:rPr lang="en-US" altLang="zh-CN" dirty="0"/>
              <a:t>QWB2018-nextrsa</a:t>
            </a:r>
            <a:r>
              <a:rPr lang="zh-CN" altLang="en-US" dirty="0"/>
              <a:t>：整合了各类</a:t>
            </a:r>
            <a:r>
              <a:rPr lang="en-US" altLang="zh-CN" dirty="0"/>
              <a:t>RSA</a:t>
            </a:r>
            <a:r>
              <a:rPr lang="zh-CN" altLang="en-US" dirty="0"/>
              <a:t>攻击的题目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https://github.com/beafb1b1/nextrsa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52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AB9D-8D19-4FAE-B638-A78A7093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RSA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26F0B-AB9B-438E-96B4-E3BE5F31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Alice</a:t>
            </a:r>
            <a:r>
              <a:rPr lang="zh-CN" altLang="en-US" dirty="0"/>
              <a:t>：随机选择两个不同大质数 </a:t>
            </a:r>
            <a:r>
              <a:rPr lang="en-US" altLang="zh-CN" dirty="0"/>
              <a:t>p </a:t>
            </a:r>
            <a:r>
              <a:rPr lang="zh-CN" altLang="en-US" dirty="0"/>
              <a:t>和 </a:t>
            </a:r>
            <a:r>
              <a:rPr lang="en-US" altLang="zh-CN" dirty="0"/>
              <a:t>q</a:t>
            </a:r>
            <a:r>
              <a:rPr lang="zh-CN" altLang="en-US" dirty="0"/>
              <a:t>，计算 </a:t>
            </a:r>
            <a:r>
              <a:rPr lang="en-US" altLang="zh-CN" dirty="0"/>
              <a:t>m=</a:t>
            </a:r>
            <a:r>
              <a:rPr lang="en-US" altLang="zh-CN" dirty="0" err="1"/>
              <a:t>p×q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：根据欧拉函数，可以求出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：选择</a:t>
            </a:r>
            <a:r>
              <a:rPr lang="en-US" altLang="zh-CN" dirty="0"/>
              <a:t>r</a:t>
            </a:r>
            <a:r>
              <a:rPr lang="zh-CN" altLang="en-US" dirty="0"/>
              <a:t>的一对互逆的整数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Alice</a:t>
            </a:r>
            <a:r>
              <a:rPr lang="zh-CN" altLang="en-US" dirty="0"/>
              <a:t>：公开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e-&gt;</a:t>
            </a:r>
            <a:r>
              <a:rPr lang="zh-CN" altLang="en-US" dirty="0"/>
              <a:t>做为公钥</a:t>
            </a:r>
            <a:endParaRPr lang="en-US" altLang="zh-CN" dirty="0"/>
          </a:p>
          <a:p>
            <a:r>
              <a:rPr lang="en-US" altLang="zh-CN" dirty="0"/>
              <a:t>Bob</a:t>
            </a:r>
            <a:r>
              <a:rPr lang="zh-CN" altLang="en-US" dirty="0"/>
              <a:t>：使用公钥对明文</a:t>
            </a:r>
            <a:r>
              <a:rPr lang="en-US" altLang="zh-CN" dirty="0"/>
              <a:t>m</a:t>
            </a:r>
            <a:r>
              <a:rPr lang="zh-CN" altLang="en-US" dirty="0"/>
              <a:t>进行加密，并发送</a:t>
            </a:r>
            <a:r>
              <a:rPr lang="en-US" altLang="zh-CN" dirty="0"/>
              <a:t>c</a:t>
            </a:r>
            <a:r>
              <a:rPr lang="zh-CN" altLang="en-US" dirty="0"/>
              <a:t>给</a:t>
            </a:r>
            <a:r>
              <a:rPr lang="en-US" altLang="zh-CN" dirty="0" err="1"/>
              <a:t>alice</a:t>
            </a:r>
            <a:endParaRPr lang="en-US" altLang="zh-CN" dirty="0"/>
          </a:p>
          <a:p>
            <a:pPr lvl="1"/>
            <a:r>
              <a:rPr lang="en-US" altLang="zh-CN" dirty="0"/>
              <a:t>c=</a:t>
            </a:r>
            <a:r>
              <a:rPr lang="en-US" altLang="zh-CN" dirty="0" err="1"/>
              <a:t>m^e</a:t>
            </a:r>
            <a:r>
              <a:rPr lang="en-US" altLang="zh-CN" dirty="0"/>
              <a:t> mod n # c=pow(</a:t>
            </a:r>
            <a:r>
              <a:rPr lang="en-US" altLang="zh-CN" dirty="0" err="1"/>
              <a:t>m,e,n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Alice</a:t>
            </a:r>
            <a:r>
              <a:rPr lang="zh-CN" altLang="en-US" dirty="0"/>
              <a:t>：使用私钥对</a:t>
            </a:r>
            <a:r>
              <a:rPr lang="en-US" altLang="zh-CN" dirty="0"/>
              <a:t>c</a:t>
            </a:r>
            <a:r>
              <a:rPr lang="zh-CN" altLang="en-US" dirty="0"/>
              <a:t>进行解密</a:t>
            </a:r>
            <a:endParaRPr lang="en-US" altLang="zh-CN" dirty="0"/>
          </a:p>
          <a:p>
            <a:pPr lvl="1"/>
            <a:r>
              <a:rPr lang="en-US" altLang="zh-CN" dirty="0"/>
              <a:t>m=</a:t>
            </a:r>
            <a:r>
              <a:rPr lang="en-US" altLang="zh-CN" dirty="0" err="1"/>
              <a:t>c^d</a:t>
            </a:r>
            <a:r>
              <a:rPr lang="en-US" altLang="zh-CN" dirty="0"/>
              <a:t> mod n</a:t>
            </a:r>
          </a:p>
          <a:p>
            <a:pPr lvl="1"/>
            <a:r>
              <a:rPr lang="en-US" altLang="zh-CN" dirty="0"/>
              <a:t>e*d=1 mod f(n)</a:t>
            </a:r>
          </a:p>
          <a:p>
            <a:pPr lvl="1"/>
            <a:r>
              <a:rPr lang="en-US" altLang="zh-CN" dirty="0" err="1"/>
              <a:t>modinv</a:t>
            </a:r>
            <a:r>
              <a:rPr lang="en-US" altLang="zh-CN" dirty="0"/>
              <a:t>(e,(p-1)*(q-1))</a:t>
            </a:r>
          </a:p>
          <a:p>
            <a:pPr lvl="1"/>
            <a:r>
              <a:rPr lang="en-US" altLang="zh-CN" dirty="0"/>
              <a:t>m=pow(</a:t>
            </a:r>
            <a:r>
              <a:rPr lang="en-US" altLang="zh-CN" dirty="0" err="1"/>
              <a:t>c,d,n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攻击者：</a:t>
            </a:r>
            <a:r>
              <a:rPr lang="en-US" altLang="zh-CN" dirty="0" err="1"/>
              <a:t>c,e,n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1AF206-3D86-4BAA-A9B8-D96E3B3D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54761"/>
              </p:ext>
            </p:extLst>
          </p:nvPr>
        </p:nvGraphicFramePr>
        <p:xfrm>
          <a:off x="5726755" y="44768"/>
          <a:ext cx="5267960" cy="16459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1889506706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73500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Alice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kern="100" dirty="0" err="1">
                          <a:effectLst/>
                        </a:rPr>
                        <a:t>c,e,n,p,q</a:t>
                      </a:r>
                      <a:endParaRPr lang="zh-CN" altLang="zh-CN" sz="3600" b="1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91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Bob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b="1" kern="100" dirty="0" err="1">
                          <a:effectLst/>
                        </a:rPr>
                        <a:t>c,m,e,n</a:t>
                      </a:r>
                      <a:endParaRPr lang="zh-CN" sz="3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389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Cat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b="1" kern="100" dirty="0" err="1">
                          <a:effectLst/>
                        </a:rPr>
                        <a:t>c,e,n</a:t>
                      </a:r>
                      <a:endParaRPr lang="zh-CN" sz="3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233238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FA5A1574-2F14-4147-B3BB-900EC0D8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260" y="2231423"/>
            <a:ext cx="5308623" cy="5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ED5122-3804-475D-9DA3-3B819147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Rsa</a:t>
            </a:r>
            <a:r>
              <a:rPr lang="en-US" altLang="zh-CN" dirty="0"/>
              <a:t> module attack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B59A25-D43A-431F-AE9D-3586187B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B9967-1F19-4D9E-A00D-6A0926BF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直接模数分解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4CA42-FC07-4FAD-B680-99D95A7A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数学难题：分解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私钥额外的知识：知道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（</a:t>
            </a:r>
            <a:r>
              <a:rPr lang="en-US" altLang="zh-CN" dirty="0"/>
              <a:t>phi(n))</a:t>
            </a:r>
          </a:p>
          <a:p>
            <a:r>
              <a:rPr lang="zh-CN" altLang="en-US" dirty="0"/>
              <a:t>攻击方法：分解</a:t>
            </a:r>
            <a:r>
              <a:rPr lang="en-US" altLang="zh-CN" dirty="0"/>
              <a:t>n—</a:t>
            </a:r>
            <a:r>
              <a:rPr lang="zh-CN" altLang="en-US" dirty="0"/>
              <a:t>不当的几种情况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的长度较小，可直接分解：个人计算机</a:t>
            </a:r>
            <a:r>
              <a:rPr lang="en-US" altLang="zh-CN" dirty="0"/>
              <a:t>256bit</a:t>
            </a:r>
            <a:r>
              <a:rPr lang="zh-CN" altLang="en-US" dirty="0"/>
              <a:t>以下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中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选择存在的问题：过于接近 </a:t>
            </a:r>
            <a:r>
              <a:rPr lang="en-US" altLang="zh-CN" dirty="0"/>
              <a:t>or </a:t>
            </a:r>
            <a:r>
              <a:rPr lang="zh-CN" altLang="en-US" dirty="0"/>
              <a:t>差距过大 </a:t>
            </a:r>
            <a:r>
              <a:rPr lang="en-US" altLang="zh-CN" dirty="0"/>
              <a:t>or </a:t>
            </a:r>
            <a:r>
              <a:rPr lang="zh-CN" altLang="en-US" dirty="0"/>
              <a:t>光滑</a:t>
            </a:r>
            <a:endParaRPr lang="en-US" altLang="zh-CN" dirty="0"/>
          </a:p>
          <a:p>
            <a:pPr lvl="2"/>
            <a:r>
              <a:rPr lang="zh-CN" altLang="zh-CN" b="1" dirty="0"/>
              <a:t>费马分解和</a:t>
            </a:r>
            <a:r>
              <a:rPr lang="en-US" altLang="zh-CN" b="1" dirty="0" err="1"/>
              <a:t>Pollard_rho</a:t>
            </a:r>
            <a:r>
              <a:rPr lang="zh-CN" altLang="zh-CN" b="1" dirty="0"/>
              <a:t>分解</a:t>
            </a:r>
            <a:endParaRPr lang="en-US" altLang="zh-CN" b="1" dirty="0"/>
          </a:p>
          <a:p>
            <a:pPr lvl="2"/>
            <a:r>
              <a:rPr lang="en-US" altLang="zh-CN" b="1" dirty="0" err="1"/>
              <a:t>Yafu</a:t>
            </a:r>
            <a:endParaRPr lang="en-US" altLang="zh-CN" b="1" dirty="0"/>
          </a:p>
          <a:p>
            <a:pPr lvl="2"/>
            <a:r>
              <a:rPr lang="en-US" altLang="zh-CN" b="1" dirty="0"/>
              <a:t>p - 1 </a:t>
            </a:r>
            <a:r>
              <a:rPr lang="zh-CN" altLang="en-US" b="1" dirty="0"/>
              <a:t>光滑</a:t>
            </a:r>
          </a:p>
          <a:p>
            <a:pPr lvl="2"/>
            <a:r>
              <a:rPr lang="en-US" altLang="zh-CN" b="1" dirty="0"/>
              <a:t>P+1</a:t>
            </a:r>
            <a:r>
              <a:rPr lang="zh-CN" altLang="en-US" b="1" dirty="0"/>
              <a:t>光滑（</a:t>
            </a:r>
            <a:r>
              <a:rPr lang="en-US" altLang="zh-CN" dirty="0"/>
              <a:t>2017 SECCON very smooth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dirty="0"/>
              <a:t>一些特定的</a:t>
            </a:r>
            <a:r>
              <a:rPr lang="en-US" altLang="zh-CN" dirty="0"/>
              <a:t>n</a:t>
            </a:r>
            <a:r>
              <a:rPr lang="zh-CN" altLang="en-US" dirty="0"/>
              <a:t>：在</a:t>
            </a:r>
            <a:r>
              <a:rPr lang="en-US" altLang="zh-CN" dirty="0" err="1"/>
              <a:t>factordb</a:t>
            </a:r>
            <a:r>
              <a:rPr lang="zh-CN" altLang="en-US" dirty="0"/>
              <a:t>上测试一下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7565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E462-BADA-4608-9329-A6950D3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C238F-C8E6-4E82-B180-F7B90408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尝试用</a:t>
            </a:r>
            <a:r>
              <a:rPr lang="en-US" altLang="zh-CN" dirty="0" err="1"/>
              <a:t>yafu</a:t>
            </a:r>
            <a:r>
              <a:rPr lang="zh-CN" altLang="en-US" dirty="0"/>
              <a:t>进行分解</a:t>
            </a:r>
            <a:endParaRPr lang="en-US" altLang="zh-CN" dirty="0"/>
          </a:p>
          <a:p>
            <a:r>
              <a:rPr lang="en-US" altLang="zh-CN" dirty="0" err="1"/>
              <a:t>JarvisOJ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，</a:t>
            </a:r>
            <a:r>
              <a:rPr lang="en-US" altLang="zh-CN" dirty="0"/>
              <a:t>[xman2019]</a:t>
            </a:r>
            <a:r>
              <a:rPr lang="en-US" altLang="zh-CN" dirty="0" err="1"/>
              <a:t>xyf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3B6DE-8C3B-49FD-BE20-80F812FC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44B9E-AB92-460E-A448-364C3E5A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2" y="5167423"/>
            <a:ext cx="10515600" cy="1200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d=</a:t>
            </a:r>
            <a:r>
              <a:rPr lang="en-US" altLang="zh-CN" dirty="0" err="1"/>
              <a:t>modinv</a:t>
            </a:r>
            <a:r>
              <a:rPr lang="en-US" altLang="zh-CN" dirty="0"/>
              <a:t>(e,(p-1)*(q-1))%((p-1)*(q-1))</a:t>
            </a:r>
            <a:br>
              <a:rPr lang="en-US" altLang="zh-CN" dirty="0"/>
            </a:br>
            <a:r>
              <a:rPr lang="en-US" altLang="zh-CN" dirty="0"/>
              <a:t>m=pow(</a:t>
            </a:r>
            <a:r>
              <a:rPr lang="en-US" altLang="zh-CN" dirty="0" err="1"/>
              <a:t>c,d,n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/>
              <a:t>print </a:t>
            </a:r>
            <a:r>
              <a:rPr lang="en-US" altLang="zh-CN" dirty="0" err="1"/>
              <a:t>long_to_bytes</a:t>
            </a:r>
            <a:r>
              <a:rPr lang="en-US" altLang="zh-CN" dirty="0"/>
              <a:t>(m)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F5D1E4-0E91-4D7E-95A6-F843B35FCE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316" y="365125"/>
            <a:ext cx="11419367" cy="45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A7A11-05B8-4E7D-9739-0CDD35EE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公约数模数分解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B2EE6-3FB1-465B-ADF7-8018007C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如果在两个模数中使用了</a:t>
            </a:r>
            <a:r>
              <a:rPr lang="en-US" altLang="zh-CN" dirty="0"/>
              <a:t>1</a:t>
            </a:r>
            <a:r>
              <a:rPr lang="zh-CN" altLang="en-US" dirty="0"/>
              <a:t>个相同的素因子，那么可以使用求最大公约数的方法求出来</a:t>
            </a:r>
            <a:endParaRPr lang="en-US" altLang="zh-CN" dirty="0"/>
          </a:p>
          <a:p>
            <a:r>
              <a:rPr lang="zh-CN" altLang="en-US" dirty="0"/>
              <a:t>一般会给两个很难通过其他方法解出的模数</a:t>
            </a:r>
            <a:endParaRPr lang="en-US" altLang="zh-CN" dirty="0"/>
          </a:p>
          <a:p>
            <a:pPr lvl="1"/>
            <a:r>
              <a:rPr lang="en-US" altLang="zh-CN" dirty="0"/>
              <a:t>c1,e1,n1</a:t>
            </a:r>
          </a:p>
          <a:p>
            <a:pPr lvl="1"/>
            <a:r>
              <a:rPr lang="en-US" altLang="zh-CN" dirty="0"/>
              <a:t>c2,e2,n2</a:t>
            </a:r>
          </a:p>
          <a:p>
            <a:pPr lvl="1"/>
            <a:r>
              <a:rPr lang="en-US" altLang="zh-CN" dirty="0" err="1"/>
              <a:t>gcd</a:t>
            </a:r>
            <a:r>
              <a:rPr lang="en-US" altLang="zh-CN" dirty="0"/>
              <a:t>(n1,n2)</a:t>
            </a:r>
            <a:r>
              <a:rPr lang="zh-CN" altLang="en-US" dirty="0"/>
              <a:t>如果不是</a:t>
            </a:r>
            <a:r>
              <a:rPr lang="en-US" altLang="zh-CN" dirty="0"/>
              <a:t>1</a:t>
            </a:r>
            <a:r>
              <a:rPr lang="zh-CN" altLang="en-US" dirty="0"/>
              <a:t>的话，那么就可以分解</a:t>
            </a:r>
            <a:r>
              <a:rPr lang="en-US" altLang="zh-CN" dirty="0"/>
              <a:t>n1</a:t>
            </a:r>
            <a:r>
              <a:rPr lang="zh-CN" altLang="en-US" dirty="0"/>
              <a:t>和</a:t>
            </a:r>
            <a:r>
              <a:rPr lang="en-US" altLang="zh-CN" dirty="0"/>
              <a:t>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D768-495B-4B30-B477-12A11AEF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共模攻击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A7123-3EFC-410B-95D4-09024058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798"/>
          </a:xfrm>
        </p:spPr>
        <p:txBody>
          <a:bodyPr/>
          <a:lstStyle/>
          <a:p>
            <a:r>
              <a:rPr lang="zh-CN" altLang="en-US" dirty="0"/>
              <a:t>识别：</a:t>
            </a:r>
            <a:r>
              <a:rPr lang="zh-CN" altLang="zh-CN" dirty="0"/>
              <a:t>两组及以上的</a:t>
            </a:r>
            <a:r>
              <a:rPr lang="en-US" altLang="zh-CN" dirty="0"/>
              <a:t>RSA</a:t>
            </a:r>
            <a:r>
              <a:rPr lang="zh-CN" altLang="zh-CN" dirty="0"/>
              <a:t>加密过程，而且其中两次的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zh-CN" dirty="0"/>
              <a:t>都是相同的</a:t>
            </a:r>
            <a:r>
              <a:rPr lang="zh-CN" altLang="en-US" dirty="0"/>
              <a:t>，但是</a:t>
            </a:r>
            <a:r>
              <a:rPr lang="en-US" altLang="zh-CN" dirty="0"/>
              <a:t>e</a:t>
            </a:r>
            <a:r>
              <a:rPr lang="zh-CN" altLang="en-US" dirty="0"/>
              <a:t>不同，那么就可以使用共模攻击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97A18-85D1-4DAD-BC0C-2DE4E0E1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43" y="2704564"/>
            <a:ext cx="3613513" cy="17079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614480-D1A0-4977-96AB-F34CF10A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07" y="5128949"/>
            <a:ext cx="3855522" cy="1743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E974DA-8BCC-4D89-AD61-0A7ABD09C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19" y="4534314"/>
            <a:ext cx="2925973" cy="5389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04374B-5DDD-486E-A71B-5C75734752C5}"/>
              </a:ext>
            </a:extLst>
          </p:cNvPr>
          <p:cNvSpPr/>
          <p:nvPr/>
        </p:nvSpPr>
        <p:spPr>
          <a:xfrm>
            <a:off x="932121" y="453431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使用扩展的欧几里得算法求出</a:t>
            </a:r>
            <a:r>
              <a:rPr lang="en-US" altLang="zh-CN" sz="2800" dirty="0"/>
              <a:t>r</a:t>
            </a:r>
            <a:r>
              <a:rPr lang="zh-CN" altLang="en-US" sz="2800" dirty="0"/>
              <a:t>和</a:t>
            </a:r>
            <a:r>
              <a:rPr lang="en-US" altLang="zh-CN" sz="2800" dirty="0"/>
              <a:t>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769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帽学院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775</Words>
  <Application>Microsoft Office PowerPoint</Application>
  <PresentationFormat>宽屏</PresentationFormat>
  <Paragraphs>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Microsoft YaHei UI</vt:lpstr>
      <vt:lpstr>等线</vt:lpstr>
      <vt:lpstr>等线 Light</vt:lpstr>
      <vt:lpstr>Arial</vt:lpstr>
      <vt:lpstr>Wingdings</vt:lpstr>
      <vt:lpstr>Office 主题​​</vt:lpstr>
      <vt:lpstr>白帽学院模板​​</vt:lpstr>
      <vt:lpstr>公钥密码</vt:lpstr>
      <vt:lpstr>公钥密码</vt:lpstr>
      <vt:lpstr>RSA</vt:lpstr>
      <vt:lpstr>Rsa module attack</vt:lpstr>
      <vt:lpstr>直接模数分解</vt:lpstr>
      <vt:lpstr>例题：</vt:lpstr>
      <vt:lpstr>PowerPoint 演示文稿</vt:lpstr>
      <vt:lpstr>公约数模数分解</vt:lpstr>
      <vt:lpstr>共模攻击</vt:lpstr>
      <vt:lpstr>例题</vt:lpstr>
      <vt:lpstr>RSA e attack</vt:lpstr>
      <vt:lpstr>小指数明文爆破</vt:lpstr>
      <vt:lpstr>练习题</vt:lpstr>
      <vt:lpstr>PowerPoint 演示文稿</vt:lpstr>
      <vt:lpstr>RSA-选择密文攻击</vt:lpstr>
      <vt:lpstr>LLL-attack</vt:lpstr>
      <vt:lpstr>条件</vt:lpstr>
      <vt:lpstr>Wiener Attack &amp; Boneh_durfee Attack</vt:lpstr>
      <vt:lpstr>广播攻击</vt:lpstr>
      <vt:lpstr>相关消息攻击</vt:lpstr>
      <vt:lpstr>综合例题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</dc:creator>
  <cp:lastModifiedBy>b</cp:lastModifiedBy>
  <cp:revision>93</cp:revision>
  <dcterms:created xsi:type="dcterms:W3CDTF">2019-07-24T01:35:08Z</dcterms:created>
  <dcterms:modified xsi:type="dcterms:W3CDTF">2019-08-01T18:05:00Z</dcterms:modified>
</cp:coreProperties>
</file>