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9" r:id="rId3"/>
    <p:sldId id="268" r:id="rId4"/>
    <p:sldId id="269" r:id="rId5"/>
    <p:sldId id="270" r:id="rId6"/>
    <p:sldId id="272" r:id="rId7"/>
    <p:sldId id="283" r:id="rId8"/>
    <p:sldId id="273" r:id="rId9"/>
    <p:sldId id="276" r:id="rId10"/>
    <p:sldId id="277" r:id="rId11"/>
    <p:sldId id="281" r:id="rId12"/>
    <p:sldId id="297" r:id="rId13"/>
    <p:sldId id="298" r:id="rId14"/>
    <p:sldId id="294" r:id="rId15"/>
    <p:sldId id="259" r:id="rId16"/>
    <p:sldId id="260" r:id="rId17"/>
    <p:sldId id="261" r:id="rId18"/>
    <p:sldId id="26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A130E-DCB3-4BDF-8BCE-A429A71E17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724249-402D-43BF-ABDC-87CF5C9A6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62D203-7A36-4DAA-8B97-45D23019A561}"/>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B5B645F1-8CCF-47DE-A29A-179B0C0BD5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F7C651-4E5D-4D08-A61A-467638474E73}"/>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55493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C976-ED94-4559-A606-9E8626C26D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BC69C2-32A1-426D-AF4F-D6D3DE2EC98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187A5D-8B3E-4BBB-BF86-DA401C4CF196}"/>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67516334-C69B-416B-A669-B1570F219B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640FFB-0720-46C3-BD37-0B9F202E2635}"/>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316436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94059F-1842-4C89-9E81-6423D36861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0A034A-55A3-4E23-A239-1CB7D54D64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8565AB-1EA5-4C6D-97E9-04A9825B2B02}"/>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C8946DB7-A93E-48F9-A28F-EDDC8C428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CC7C5D-6E3C-443A-A96E-C8C75DDAB86D}"/>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112499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首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90054" y="1553944"/>
            <a:ext cx="8494718" cy="2316159"/>
          </a:xfrm>
          <a:prstGeom prst="rect">
            <a:avLst/>
          </a:prstGeom>
        </p:spPr>
        <p:txBody>
          <a:bodyPr anchor="b"/>
          <a:lstStyle>
            <a:lvl1pPr algn="l">
              <a:lnSpc>
                <a:spcPts val="5000"/>
              </a:lnSpc>
              <a:defRPr sz="3600" b="1">
                <a:solidFill>
                  <a:schemeClr val="bg2">
                    <a:lumMod val="25000"/>
                  </a:schemeClr>
                </a:solidFill>
              </a:defRPr>
            </a:lvl1pPr>
          </a:lstStyle>
          <a:p>
            <a:r>
              <a:rPr lang="zh-CN" altLang="en-US" dirty="0"/>
              <a:t>单击此处编辑主标题</a:t>
            </a:r>
          </a:p>
        </p:txBody>
      </p:sp>
      <p:sp>
        <p:nvSpPr>
          <p:cNvPr id="3" name="副标题 2"/>
          <p:cNvSpPr>
            <a:spLocks noGrp="1"/>
          </p:cNvSpPr>
          <p:nvPr>
            <p:ph type="subTitle" idx="1" hasCustomPrompt="1"/>
          </p:nvPr>
        </p:nvSpPr>
        <p:spPr>
          <a:xfrm>
            <a:off x="1090054" y="4195293"/>
            <a:ext cx="7748465" cy="1204522"/>
          </a:xfrm>
          <a:prstGeom prst="rect">
            <a:avLst/>
          </a:prstGeom>
        </p:spPr>
        <p:txBody>
          <a:bodyPr/>
          <a:lstStyle>
            <a:lvl1pPr marL="0" indent="0" algn="l">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16" name="直接连接符 15"/>
          <p:cNvCxnSpPr/>
          <p:nvPr userDrawn="1"/>
        </p:nvCxnSpPr>
        <p:spPr>
          <a:xfrm>
            <a:off x="1090054" y="4044373"/>
            <a:ext cx="7742381" cy="0"/>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901214" y="4044373"/>
            <a:ext cx="706195"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grpSp>
        <p:nvGrpSpPr>
          <p:cNvPr id="129" name="组合 128"/>
          <p:cNvGrpSpPr/>
          <p:nvPr userDrawn="1"/>
        </p:nvGrpSpPr>
        <p:grpSpPr>
          <a:xfrm>
            <a:off x="7700788" y="2391131"/>
            <a:ext cx="4491212" cy="4466869"/>
            <a:chOff x="6353175" y="1071683"/>
            <a:chExt cx="5941996" cy="5909790"/>
          </a:xfrm>
          <a:solidFill>
            <a:schemeClr val="bg1">
              <a:lumMod val="75000"/>
              <a:alpha val="50000"/>
            </a:schemeClr>
          </a:solidFill>
        </p:grpSpPr>
        <p:pic>
          <p:nvPicPr>
            <p:cNvPr id="130" name="图形 12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64116" y="1802365"/>
              <a:ext cx="465815" cy="353377"/>
            </a:xfrm>
            <a:prstGeom prst="rect">
              <a:avLst/>
            </a:prstGeom>
          </p:spPr>
        </p:pic>
        <p:pic>
          <p:nvPicPr>
            <p:cNvPr id="131" name="图形 13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75730" y="2988485"/>
              <a:ext cx="451780" cy="422154"/>
            </a:xfrm>
            <a:prstGeom prst="rect">
              <a:avLst/>
            </a:prstGeom>
          </p:spPr>
        </p:pic>
        <p:pic>
          <p:nvPicPr>
            <p:cNvPr id="132" name="图形 131"/>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012405" y="4793122"/>
              <a:ext cx="574844" cy="451663"/>
            </a:xfrm>
            <a:prstGeom prst="rect">
              <a:avLst/>
            </a:prstGeom>
          </p:spPr>
        </p:pic>
        <p:pic>
          <p:nvPicPr>
            <p:cNvPr id="133" name="图形 132"/>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181869" y="3661852"/>
              <a:ext cx="571500" cy="390525"/>
            </a:xfrm>
            <a:prstGeom prst="rect">
              <a:avLst/>
            </a:prstGeom>
          </p:spPr>
        </p:pic>
        <p:pic>
          <p:nvPicPr>
            <p:cNvPr id="134" name="图形 13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9516493" y="3728191"/>
              <a:ext cx="314165" cy="254729"/>
            </a:xfrm>
            <a:prstGeom prst="rect">
              <a:avLst/>
            </a:prstGeom>
          </p:spPr>
        </p:pic>
        <p:pic>
          <p:nvPicPr>
            <p:cNvPr id="135" name="图形 134"/>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380925" y="5028238"/>
              <a:ext cx="283313" cy="256072"/>
            </a:xfrm>
            <a:prstGeom prst="rect">
              <a:avLst/>
            </a:prstGeom>
          </p:spPr>
        </p:pic>
        <p:grpSp>
          <p:nvGrpSpPr>
            <p:cNvPr id="136" name="组合 135"/>
            <p:cNvGrpSpPr/>
            <p:nvPr userDrawn="1"/>
          </p:nvGrpSpPr>
          <p:grpSpPr>
            <a:xfrm>
              <a:off x="6353175" y="1071683"/>
              <a:ext cx="5941996" cy="5909790"/>
              <a:chOff x="3776558" y="-12472"/>
              <a:chExt cx="5235081" cy="5206706"/>
            </a:xfrm>
            <a:grpFill/>
          </p:grpSpPr>
          <p:sp>
            <p:nvSpPr>
              <p:cNvPr id="146"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7"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8"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9"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0"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1"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2"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3"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4"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5"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6"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7"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8"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9"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0"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1"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2"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3"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4"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5"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6"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7"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9"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0"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1"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2"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3"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4"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5"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6"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7"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8"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9"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0"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1"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2"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3"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4"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5"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6"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7"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8"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9"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0"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1"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2"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3"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4"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5"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6"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7"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8"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9"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0"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1"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2"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3"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4"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5"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6"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7"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8"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9"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0"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1"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2"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3"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4"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5"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6"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7"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8"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9"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0"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1"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2"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3"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4"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5"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7"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8"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9"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0"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1"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2"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3"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4"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5"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6"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7"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8"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9"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0"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1"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2"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3"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4"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5"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6"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7"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8"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9"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0"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1"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2"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3"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4"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5"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6"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7"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8"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9"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0"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1"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2"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3"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4"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5"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37" name="图形 13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423" y="6244060"/>
              <a:ext cx="194528" cy="147573"/>
            </a:xfrm>
            <a:prstGeom prst="rect">
              <a:avLst/>
            </a:prstGeom>
          </p:spPr>
        </p:pic>
        <p:pic>
          <p:nvPicPr>
            <p:cNvPr id="138" name="图形 137"/>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1682334" y="2984432"/>
              <a:ext cx="187557" cy="152074"/>
            </a:xfrm>
            <a:prstGeom prst="rect">
              <a:avLst/>
            </a:prstGeom>
          </p:spPr>
        </p:pic>
        <p:pic>
          <p:nvPicPr>
            <p:cNvPr id="139" name="图形 13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37398" y="4586311"/>
              <a:ext cx="200327" cy="151972"/>
            </a:xfrm>
            <a:prstGeom prst="rect">
              <a:avLst/>
            </a:prstGeom>
          </p:spPr>
        </p:pic>
        <p:pic>
          <p:nvPicPr>
            <p:cNvPr id="140" name="图形 139"/>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992314" y="2256778"/>
              <a:ext cx="173031" cy="118238"/>
            </a:xfrm>
            <a:prstGeom prst="rect">
              <a:avLst/>
            </a:prstGeom>
          </p:spPr>
        </p:pic>
        <p:pic>
          <p:nvPicPr>
            <p:cNvPr id="141" name="图形 140"/>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1198657" y="1534425"/>
              <a:ext cx="283313" cy="256072"/>
            </a:xfrm>
            <a:prstGeom prst="rect">
              <a:avLst/>
            </a:prstGeom>
          </p:spPr>
        </p:pic>
        <p:pic>
          <p:nvPicPr>
            <p:cNvPr id="142" name="图形 14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02220" y="5496417"/>
              <a:ext cx="465815" cy="353377"/>
            </a:xfrm>
            <a:prstGeom prst="rect">
              <a:avLst/>
            </a:prstGeom>
          </p:spPr>
        </p:pic>
        <p:pic>
          <p:nvPicPr>
            <p:cNvPr id="143" name="图形 142"/>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0581309" y="6257665"/>
              <a:ext cx="266624" cy="182193"/>
            </a:xfrm>
            <a:prstGeom prst="rect">
              <a:avLst/>
            </a:prstGeom>
          </p:spPr>
        </p:pic>
        <p:pic>
          <p:nvPicPr>
            <p:cNvPr id="144" name="图形 14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586940" y="6428939"/>
              <a:ext cx="263936" cy="214003"/>
            </a:xfrm>
            <a:prstGeom prst="rect">
              <a:avLst/>
            </a:prstGeom>
          </p:spPr>
        </p:pic>
        <p:pic>
          <p:nvPicPr>
            <p:cNvPr id="145" name="图形 144"/>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9708083" y="6429892"/>
              <a:ext cx="187557" cy="152074"/>
            </a:xfrm>
            <a:prstGeom prst="rect">
              <a:avLst/>
            </a:prstGeom>
          </p:spPr>
        </p:pic>
      </p:grpSp>
      <p:pic>
        <p:nvPicPr>
          <p:cNvPr id="266" name="图形 265"/>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986884" y="393800"/>
            <a:ext cx="2165711" cy="512805"/>
          </a:xfrm>
          <a:prstGeom prst="rect">
            <a:avLst/>
          </a:prstGeom>
        </p:spPr>
      </p:pic>
      <p:pic>
        <p:nvPicPr>
          <p:cNvPr id="267" name="图形 266"/>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9555770" y="403001"/>
            <a:ext cx="1763259" cy="512805"/>
          </a:xfrm>
          <a:prstGeom prst="rect">
            <a:avLst/>
          </a:prstGeom>
        </p:spPr>
      </p:pic>
    </p:spTree>
    <p:extLst>
      <p:ext uri="{BB962C8B-B14F-4D97-AF65-F5344CB8AC3E}">
        <p14:creationId xmlns:p14="http://schemas.microsoft.com/office/powerpoint/2010/main" val="436146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cxnSp>
        <p:nvCxnSpPr>
          <p:cNvPr id="16" name="直接连接符 15"/>
          <p:cNvCxnSpPr/>
          <p:nvPr userDrawn="1"/>
        </p:nvCxnSpPr>
        <p:spPr>
          <a:xfrm flipV="1">
            <a:off x="2159001" y="812727"/>
            <a:ext cx="0" cy="6045273"/>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rot="16200000">
            <a:off x="1805904" y="353097"/>
            <a:ext cx="706195"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12" name="标题 1"/>
          <p:cNvSpPr txBox="1"/>
          <p:nvPr userDrawn="1"/>
        </p:nvSpPr>
        <p:spPr>
          <a:xfrm>
            <a:off x="2336800" y="787254"/>
            <a:ext cx="1155700" cy="508073"/>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r>
              <a:rPr lang="zh-CN" altLang="en-US" dirty="0">
                <a:solidFill>
                  <a:srgbClr val="3C50A0"/>
                </a:solidFill>
              </a:rPr>
              <a:t>目录</a:t>
            </a:r>
          </a:p>
        </p:txBody>
      </p:sp>
      <p:sp>
        <p:nvSpPr>
          <p:cNvPr id="14" name="文本占位符 13"/>
          <p:cNvSpPr>
            <a:spLocks noGrp="1"/>
          </p:cNvSpPr>
          <p:nvPr userDrawn="1">
            <p:ph type="body" sz="quarter" idx="10" hasCustomPrompt="1"/>
          </p:nvPr>
        </p:nvSpPr>
        <p:spPr>
          <a:xfrm>
            <a:off x="2336799" y="1663700"/>
            <a:ext cx="8597873" cy="4407046"/>
          </a:xfrm>
          <a:prstGeom prst="rect">
            <a:avLst/>
          </a:prstGeom>
        </p:spPr>
        <p:txBody>
          <a:bodyPr/>
          <a:lstStyle>
            <a:lvl1pPr marL="0" indent="0">
              <a:lnSpc>
                <a:spcPct val="150000"/>
              </a:lnSpc>
              <a:buFontTx/>
              <a:buNone/>
              <a:defRPr sz="2400" b="1">
                <a:solidFill>
                  <a:schemeClr val="bg1">
                    <a:lumMod val="50000"/>
                  </a:schemeClr>
                </a:solidFill>
              </a:defRPr>
            </a:lvl1pPr>
          </a:lstStyle>
          <a:p>
            <a:pPr lvl="0"/>
            <a:r>
              <a:rPr lang="zh-CN" altLang="en-US" dirty="0"/>
              <a:t>单击此处编辑目录文本</a:t>
            </a:r>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1107778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个人简介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个人简介</a:t>
            </a:r>
          </a:p>
        </p:txBody>
      </p:sp>
      <p:sp>
        <p:nvSpPr>
          <p:cNvPr id="3" name="内容占位符 2"/>
          <p:cNvSpPr>
            <a:spLocks noGrp="1"/>
          </p:cNvSpPr>
          <p:nvPr>
            <p:ph idx="1" hasCustomPrompt="1"/>
          </p:nvPr>
        </p:nvSpPr>
        <p:spPr>
          <a:xfrm>
            <a:off x="3642360" y="1602740"/>
            <a:ext cx="6233160" cy="4796790"/>
          </a:xfrm>
          <a:prstGeom prst="roundRect">
            <a:avLst>
              <a:gd name="adj" fmla="val 1666"/>
            </a:avLst>
          </a:prstGeom>
          <a:solidFill>
            <a:schemeClr val="bg1">
              <a:lumMod val="85000"/>
              <a:alpha val="20000"/>
            </a:schemeClr>
          </a:solidFill>
        </p:spPr>
        <p:txBody>
          <a:bodyPr/>
          <a:lstStyle>
            <a:lvl1pPr marL="0" indent="0">
              <a:lnSpc>
                <a:spcPct val="150000"/>
              </a:lnSpc>
              <a:buFontTx/>
              <a:buNone/>
              <a:defRPr sz="1600">
                <a:solidFill>
                  <a:schemeClr val="bg2">
                    <a:lumMod val="25000"/>
                  </a:schemeClr>
                </a:solidFill>
              </a:defRPr>
            </a:lvl1pPr>
            <a:lvl2pPr marL="742950" indent="-285750">
              <a:lnSpc>
                <a:spcPct val="150000"/>
              </a:lnSpc>
              <a:buClr>
                <a:srgbClr val="3C50A0"/>
              </a:buClr>
              <a:buFont typeface="Microsoft YaHei UI" panose="020B0503020204020204" pitchFamily="34" charset="-122"/>
              <a:buChar char="▉"/>
              <a:defRPr sz="1400">
                <a:solidFill>
                  <a:schemeClr val="bg2">
                    <a:lumMod val="25000"/>
                  </a:schemeClr>
                </a:solidFill>
              </a:defRPr>
            </a:lvl2pPr>
            <a:lvl3pPr marL="1085850" indent="-171450">
              <a:lnSpc>
                <a:spcPct val="150000"/>
              </a:lnSpc>
              <a:buClr>
                <a:srgbClr val="00AFE1"/>
              </a:buClr>
              <a:buSzPct val="80000"/>
              <a:buFont typeface="Wingdings" panose="05000000000000000000" pitchFamily="2" charset="2"/>
              <a:buChar char="n"/>
              <a:defRPr sz="1200">
                <a:solidFill>
                  <a:schemeClr val="bg2">
                    <a:lumMod val="25000"/>
                  </a:schemeClr>
                </a:solidFill>
              </a:defRPr>
            </a:lvl3pPr>
            <a:lvl4pPr marL="1371600" indent="0">
              <a:buFontTx/>
              <a:buNone/>
              <a:defRPr sz="1200">
                <a:solidFill>
                  <a:schemeClr val="bg2">
                    <a:lumMod val="25000"/>
                  </a:schemeClr>
                </a:solidFill>
              </a:defRPr>
            </a:lvl4pPr>
            <a:lvl5pPr marL="1828800" indent="0">
              <a:buFontTx/>
              <a:buNone/>
              <a:defRPr sz="1200">
                <a:solidFill>
                  <a:schemeClr val="bg2">
                    <a:lumMod val="25000"/>
                  </a:schemeClr>
                </a:solidFill>
              </a:defRPr>
            </a:lvl5pPr>
          </a:lstStyle>
          <a:p>
            <a:pPr lvl="0"/>
            <a:r>
              <a:rPr lang="zh-CN" altLang="en-US" dirty="0"/>
              <a:t>单击此处编辑文本</a:t>
            </a:r>
          </a:p>
          <a:p>
            <a:pPr lvl="1"/>
            <a:r>
              <a:rPr lang="zh-CN" altLang="en-US" dirty="0"/>
              <a:t>二级</a:t>
            </a:r>
          </a:p>
          <a:p>
            <a:pPr lvl="2"/>
            <a:r>
              <a:rPr lang="zh-CN" altLang="en-US" dirty="0"/>
              <a:t>三级</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flipV="1">
            <a:off x="3537588" y="3686174"/>
            <a:ext cx="0" cy="2713367"/>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3537589" y="1617601"/>
            <a:ext cx="0" cy="1890774"/>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14" name="图片占位符 13"/>
          <p:cNvSpPr>
            <a:spLocks noGrp="1"/>
          </p:cNvSpPr>
          <p:nvPr>
            <p:ph type="pic" sz="quarter" idx="11" hasCustomPrompt="1"/>
          </p:nvPr>
        </p:nvSpPr>
        <p:spPr>
          <a:xfrm>
            <a:off x="1527813" y="1603375"/>
            <a:ext cx="1905000" cy="1905000"/>
          </a:xfrm>
          <a:prstGeom prst="roundRect">
            <a:avLst>
              <a:gd name="adj" fmla="val 5667"/>
            </a:avLst>
          </a:prstGeom>
          <a:solidFill>
            <a:schemeClr val="bg1">
              <a:lumMod val="85000"/>
              <a:alpha val="20000"/>
            </a:schemeClr>
          </a:solidFill>
        </p:spPr>
        <p:txBody>
          <a:bodyPr anchor="ctr"/>
          <a:lstStyle>
            <a:lvl1pPr marL="0" indent="0" algn="ctr">
              <a:buFontTx/>
              <a:buNone/>
              <a:defRPr sz="1400"/>
            </a:lvl1pPr>
          </a:lstStyle>
          <a:p>
            <a:r>
              <a:rPr lang="zh-CN" altLang="en-US" dirty="0"/>
              <a:t>个人照片</a:t>
            </a:r>
          </a:p>
        </p:txBody>
      </p:sp>
      <p:pic>
        <p:nvPicPr>
          <p:cNvPr id="17" name="图形 1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2175119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正文内容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单击此处编辑标题</a:t>
            </a:r>
          </a:p>
        </p:txBody>
      </p:sp>
      <p:sp>
        <p:nvSpPr>
          <p:cNvPr id="3" name="内容占位符 2"/>
          <p:cNvSpPr>
            <a:spLocks noGrp="1"/>
          </p:cNvSpPr>
          <p:nvPr>
            <p:ph idx="1" hasCustomPrompt="1"/>
          </p:nvPr>
        </p:nvSpPr>
        <p:spPr>
          <a:xfrm>
            <a:off x="415636" y="1603048"/>
            <a:ext cx="11360728" cy="4796492"/>
          </a:xfrm>
          <a:prstGeom prst="rect">
            <a:avLst/>
          </a:prstGeom>
        </p:spPr>
        <p:txBody>
          <a:bodyPr/>
          <a:lstStyle>
            <a:lvl1pPr marL="0" indent="0">
              <a:lnSpc>
                <a:spcPct val="150000"/>
              </a:lnSpc>
              <a:buFontTx/>
              <a:buNone/>
              <a:defRPr sz="1600">
                <a:solidFill>
                  <a:schemeClr val="bg2">
                    <a:lumMod val="25000"/>
                  </a:schemeClr>
                </a:solidFill>
              </a:defRPr>
            </a:lvl1pPr>
            <a:lvl2pPr marL="742950" indent="-285750">
              <a:lnSpc>
                <a:spcPct val="150000"/>
              </a:lnSpc>
              <a:buClr>
                <a:srgbClr val="3C50A0"/>
              </a:buClr>
              <a:buFont typeface="Microsoft YaHei UI" panose="020B0503020204020204" pitchFamily="34" charset="-122"/>
              <a:buChar char="▉"/>
              <a:defRPr sz="1400">
                <a:solidFill>
                  <a:schemeClr val="bg2">
                    <a:lumMod val="25000"/>
                  </a:schemeClr>
                </a:solidFill>
              </a:defRPr>
            </a:lvl2pPr>
            <a:lvl3pPr marL="1085850" indent="-171450">
              <a:lnSpc>
                <a:spcPct val="150000"/>
              </a:lnSpc>
              <a:buClr>
                <a:srgbClr val="00AFE1"/>
              </a:buClr>
              <a:buSzPct val="80000"/>
              <a:buFont typeface="Wingdings" panose="05000000000000000000" pitchFamily="2" charset="2"/>
              <a:buChar char="n"/>
              <a:defRPr sz="1200">
                <a:solidFill>
                  <a:schemeClr val="bg2">
                    <a:lumMod val="25000"/>
                  </a:schemeClr>
                </a:solidFill>
              </a:defRPr>
            </a:lvl3pPr>
            <a:lvl4pPr marL="1371600" indent="0">
              <a:buFontTx/>
              <a:buNone/>
              <a:defRPr sz="1200">
                <a:solidFill>
                  <a:schemeClr val="bg2">
                    <a:lumMod val="25000"/>
                  </a:schemeClr>
                </a:solidFill>
              </a:defRPr>
            </a:lvl4pPr>
            <a:lvl5pPr marL="1828800" indent="0">
              <a:buFontTx/>
              <a:buNone/>
              <a:defRPr sz="1200">
                <a:solidFill>
                  <a:schemeClr val="bg2">
                    <a:lumMod val="25000"/>
                  </a:schemeClr>
                </a:solidFill>
              </a:defRPr>
            </a:lvl5pPr>
          </a:lstStyle>
          <a:p>
            <a:pPr lvl="0"/>
            <a:r>
              <a:rPr lang="zh-CN" altLang="en-US" dirty="0"/>
              <a:t>单击此处编辑文本</a:t>
            </a:r>
          </a:p>
          <a:p>
            <a:pPr lvl="1"/>
            <a:r>
              <a:rPr lang="zh-CN" altLang="en-US" dirty="0"/>
              <a:t>二级</a:t>
            </a:r>
          </a:p>
          <a:p>
            <a:pPr lvl="2"/>
            <a:r>
              <a:rPr lang="zh-CN" altLang="en-US" dirty="0"/>
              <a:t>三级</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288987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空白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单击此处编辑标题</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1130330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1804851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90295" y="2942715"/>
            <a:ext cx="5892396" cy="746837"/>
          </a:xfrm>
          <a:prstGeom prst="rect">
            <a:avLst/>
          </a:prstGeom>
        </p:spPr>
        <p:txBody>
          <a:bodyPr anchor="b"/>
          <a:lstStyle>
            <a:lvl1pPr algn="l">
              <a:lnSpc>
                <a:spcPts val="5000"/>
              </a:lnSpc>
              <a:defRPr sz="4800" b="1">
                <a:solidFill>
                  <a:schemeClr val="bg2">
                    <a:lumMod val="25000"/>
                  </a:schemeClr>
                </a:solidFill>
              </a:defRPr>
            </a:lvl1pPr>
          </a:lstStyle>
          <a:p>
            <a:r>
              <a:rPr lang="zh-CN" altLang="en-US" dirty="0"/>
              <a:t>单击此处编辑主标题</a:t>
            </a:r>
          </a:p>
        </p:txBody>
      </p:sp>
      <p:cxnSp>
        <p:nvCxnSpPr>
          <p:cNvPr id="16" name="直接连接符 15"/>
          <p:cNvCxnSpPr/>
          <p:nvPr userDrawn="1"/>
        </p:nvCxnSpPr>
        <p:spPr>
          <a:xfrm>
            <a:off x="1090295" y="3798137"/>
            <a:ext cx="2762614" cy="0"/>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955163" y="3798137"/>
            <a:ext cx="821024"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userDrawn="1"/>
        </p:nvSpPr>
        <p:spPr>
          <a:xfrm>
            <a:off x="7850172" y="5496097"/>
            <a:ext cx="3998044" cy="988219"/>
          </a:xfrm>
          <a:prstGeom prst="rect">
            <a:avLst/>
          </a:prstGeom>
          <a:noFill/>
        </p:spPr>
        <p:txBody>
          <a:bodyPr wrap="square" rtlCol="0">
            <a:spAutoFit/>
          </a:bodyPr>
          <a:lstStyle/>
          <a:p>
            <a:pPr>
              <a:lnSpc>
                <a:spcPct val="150000"/>
              </a:lnSpc>
            </a:pPr>
            <a:r>
              <a:rPr lang="zh-CN" altLang="en-US" sz="1000" dirty="0">
                <a:solidFill>
                  <a:schemeClr val="bg2">
                    <a:lumMod val="25000"/>
                  </a:schemeClr>
                </a:solidFill>
              </a:rPr>
              <a:t>南京</a:t>
            </a:r>
            <a:r>
              <a:rPr lang="en-US" altLang="zh-CN" sz="1000" dirty="0">
                <a:solidFill>
                  <a:schemeClr val="bg2">
                    <a:lumMod val="25000"/>
                  </a:schemeClr>
                </a:solidFill>
              </a:rPr>
              <a:t>:</a:t>
            </a:r>
            <a:r>
              <a:rPr lang="zh-CN" altLang="en-US" sz="1000" dirty="0">
                <a:solidFill>
                  <a:schemeClr val="bg2">
                    <a:lumMod val="25000"/>
                  </a:schemeClr>
                </a:solidFill>
              </a:rPr>
              <a:t>南京市江宁区秣周东路</a:t>
            </a:r>
            <a:r>
              <a:rPr lang="en-US" altLang="zh-CN" sz="1000" dirty="0">
                <a:solidFill>
                  <a:schemeClr val="bg2">
                    <a:lumMod val="25000"/>
                  </a:schemeClr>
                </a:solidFill>
              </a:rPr>
              <a:t>12</a:t>
            </a:r>
            <a:r>
              <a:rPr lang="zh-CN" altLang="en-US" sz="1000" dirty="0">
                <a:solidFill>
                  <a:schemeClr val="bg2">
                    <a:lumMod val="25000"/>
                  </a:schemeClr>
                </a:solidFill>
              </a:rPr>
              <a:t>号</a:t>
            </a:r>
            <a:r>
              <a:rPr lang="en-US" altLang="zh-CN" sz="1000" dirty="0">
                <a:solidFill>
                  <a:schemeClr val="bg2">
                    <a:lumMod val="25000"/>
                  </a:schemeClr>
                </a:solidFill>
              </a:rPr>
              <a:t>3</a:t>
            </a:r>
            <a:r>
              <a:rPr lang="zh-CN" altLang="en-US" sz="1000" dirty="0">
                <a:solidFill>
                  <a:schemeClr val="bg2">
                    <a:lumMod val="25000"/>
                  </a:schemeClr>
                </a:solidFill>
              </a:rPr>
              <a:t>号楼四层</a:t>
            </a:r>
            <a:r>
              <a:rPr lang="en-US" altLang="zh-CN" sz="1000" dirty="0">
                <a:solidFill>
                  <a:schemeClr val="bg2">
                    <a:lumMod val="25000"/>
                  </a:schemeClr>
                </a:solidFill>
              </a:rPr>
              <a:t>(025-84981178)</a:t>
            </a:r>
          </a:p>
          <a:p>
            <a:pPr>
              <a:lnSpc>
                <a:spcPct val="150000"/>
              </a:lnSpc>
            </a:pPr>
            <a:r>
              <a:rPr lang="zh-CN" altLang="en-US" sz="1000" dirty="0">
                <a:solidFill>
                  <a:schemeClr val="bg2">
                    <a:lumMod val="25000"/>
                  </a:schemeClr>
                </a:solidFill>
              </a:rPr>
              <a:t>北京</a:t>
            </a:r>
            <a:r>
              <a:rPr lang="en-US" altLang="zh-CN" sz="1000" dirty="0">
                <a:solidFill>
                  <a:schemeClr val="bg2">
                    <a:lumMod val="25000"/>
                  </a:schemeClr>
                </a:solidFill>
              </a:rPr>
              <a:t>:</a:t>
            </a:r>
            <a:r>
              <a:rPr lang="zh-CN" altLang="en-US" sz="1000" dirty="0">
                <a:solidFill>
                  <a:schemeClr val="bg2">
                    <a:lumMod val="25000"/>
                  </a:schemeClr>
                </a:solidFill>
              </a:rPr>
              <a:t>北京海淀区信息路</a:t>
            </a:r>
            <a:r>
              <a:rPr lang="en-US" altLang="zh-CN" sz="1000" dirty="0">
                <a:solidFill>
                  <a:schemeClr val="bg2">
                    <a:lumMod val="25000"/>
                  </a:schemeClr>
                </a:solidFill>
              </a:rPr>
              <a:t>7</a:t>
            </a:r>
            <a:r>
              <a:rPr lang="zh-CN" altLang="en-US" sz="1000" dirty="0">
                <a:solidFill>
                  <a:schemeClr val="bg2">
                    <a:lumMod val="25000"/>
                  </a:schemeClr>
                </a:solidFill>
              </a:rPr>
              <a:t>号弘源首著</a:t>
            </a:r>
            <a:r>
              <a:rPr lang="en-US" altLang="zh-CN" sz="1000" dirty="0">
                <a:solidFill>
                  <a:schemeClr val="bg2">
                    <a:lumMod val="25000"/>
                  </a:schemeClr>
                </a:solidFill>
              </a:rPr>
              <a:t>2</a:t>
            </a:r>
            <a:r>
              <a:rPr lang="zh-CN" altLang="en-US" sz="1000" dirty="0">
                <a:solidFill>
                  <a:schemeClr val="bg2">
                    <a:lumMod val="25000"/>
                  </a:schemeClr>
                </a:solidFill>
              </a:rPr>
              <a:t>号七层</a:t>
            </a:r>
            <a:r>
              <a:rPr lang="en-US" altLang="zh-CN" sz="1000" dirty="0">
                <a:solidFill>
                  <a:schemeClr val="bg2">
                    <a:lumMod val="25000"/>
                  </a:schemeClr>
                </a:solidFill>
              </a:rPr>
              <a:t>(010-56201285)</a:t>
            </a:r>
          </a:p>
          <a:p>
            <a:pPr>
              <a:lnSpc>
                <a:spcPct val="150000"/>
              </a:lnSpc>
            </a:pPr>
            <a:r>
              <a:rPr lang="zh-CN" altLang="en-US" sz="1000" dirty="0">
                <a:solidFill>
                  <a:schemeClr val="bg2">
                    <a:lumMod val="25000"/>
                  </a:schemeClr>
                </a:solidFill>
              </a:rPr>
              <a:t>成都</a:t>
            </a:r>
            <a:r>
              <a:rPr lang="en-US" altLang="zh-CN" sz="1000" dirty="0">
                <a:solidFill>
                  <a:schemeClr val="bg2">
                    <a:lumMod val="25000"/>
                  </a:schemeClr>
                </a:solidFill>
              </a:rPr>
              <a:t>:</a:t>
            </a:r>
            <a:r>
              <a:rPr lang="zh-CN" altLang="en-US" sz="1000" dirty="0">
                <a:solidFill>
                  <a:schemeClr val="bg2">
                    <a:lumMod val="25000"/>
                  </a:schemeClr>
                </a:solidFill>
              </a:rPr>
              <a:t>成都市成华区建设北路二段四号电子科技大学</a:t>
            </a:r>
          </a:p>
          <a:p>
            <a:pPr>
              <a:lnSpc>
                <a:spcPct val="150000"/>
              </a:lnSpc>
            </a:pPr>
            <a:r>
              <a:rPr lang="zh-CN" altLang="en-US" sz="1000" dirty="0">
                <a:solidFill>
                  <a:schemeClr val="bg2">
                    <a:lumMod val="25000"/>
                  </a:schemeClr>
                </a:solidFill>
              </a:rPr>
              <a:t>武汉</a:t>
            </a:r>
            <a:r>
              <a:rPr lang="en-US" altLang="zh-CN" sz="1000" dirty="0">
                <a:solidFill>
                  <a:schemeClr val="bg2">
                    <a:lumMod val="25000"/>
                  </a:schemeClr>
                </a:solidFill>
              </a:rPr>
              <a:t>:</a:t>
            </a:r>
            <a:r>
              <a:rPr lang="zh-CN" altLang="en-US" sz="1000" dirty="0">
                <a:solidFill>
                  <a:schemeClr val="bg2">
                    <a:lumMod val="25000"/>
                  </a:schemeClr>
                </a:solidFill>
              </a:rPr>
              <a:t>国家网络安全人才与创新基地</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1467" y="5166803"/>
            <a:ext cx="1285718" cy="1285718"/>
          </a:xfrm>
          <a:prstGeom prst="rect">
            <a:avLst/>
          </a:prstGeom>
        </p:spPr>
      </p:pic>
      <p:sp>
        <p:nvSpPr>
          <p:cNvPr id="266" name="文本框 265"/>
          <p:cNvSpPr txBox="1"/>
          <p:nvPr userDrawn="1"/>
        </p:nvSpPr>
        <p:spPr>
          <a:xfrm>
            <a:off x="7850172" y="5037638"/>
            <a:ext cx="3468857" cy="458459"/>
          </a:xfrm>
          <a:prstGeom prst="rect">
            <a:avLst/>
          </a:prstGeom>
          <a:noFill/>
        </p:spPr>
        <p:txBody>
          <a:bodyPr wrap="square" rtlCol="0">
            <a:spAutoFit/>
          </a:bodyPr>
          <a:lstStyle/>
          <a:p>
            <a:pPr algn="l">
              <a:lnSpc>
                <a:spcPct val="150000"/>
              </a:lnSpc>
            </a:pPr>
            <a:r>
              <a:rPr lang="zh-CN" altLang="en-US" sz="1800" dirty="0">
                <a:solidFill>
                  <a:schemeClr val="bg2">
                    <a:lumMod val="25000"/>
                  </a:schemeClr>
                </a:solidFill>
              </a:rPr>
              <a:t>打造最专业的网络安全培训平台</a:t>
            </a:r>
          </a:p>
        </p:txBody>
      </p:sp>
      <p:pic>
        <p:nvPicPr>
          <p:cNvPr id="15" name="图形 1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986884" y="393800"/>
            <a:ext cx="2165711" cy="512805"/>
          </a:xfrm>
          <a:prstGeom prst="rect">
            <a:avLst/>
          </a:prstGeom>
        </p:spPr>
      </p:pic>
      <p:pic>
        <p:nvPicPr>
          <p:cNvPr id="17" name="图形 16"/>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55770" y="403001"/>
            <a:ext cx="1763259" cy="512805"/>
          </a:xfrm>
          <a:prstGeom prst="rect">
            <a:avLst/>
          </a:prstGeom>
        </p:spPr>
      </p:pic>
    </p:spTree>
    <p:extLst>
      <p:ext uri="{BB962C8B-B14F-4D97-AF65-F5344CB8AC3E}">
        <p14:creationId xmlns:p14="http://schemas.microsoft.com/office/powerpoint/2010/main" val="263192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3F650-2481-48E8-A86B-3672315A91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1ECBB4-BC03-4043-912A-6CD59EC77B6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C66FDE-C8B6-4CC2-8332-CAFC9CBA6D3F}"/>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97ACE055-FDDF-4DB6-91B4-C2185CC67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C7F388-E36B-4E20-BDB0-E2D21EFA71C1}"/>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49472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ABFC7-359E-4E86-AF57-CEEB612AD2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9D1A57-6A19-4FDE-BC45-291929657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A2FB350-8670-404E-8059-B9E878FF96C2}"/>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B1DB4D40-5763-4C4B-80D8-06A61FDBBB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5289FF-DF82-49A0-811D-C49B7E9978CE}"/>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270756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70CEC-4545-4E89-90AD-99015E867D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0A439-BD10-4B61-9AEF-6FF1BE291FD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1D6AA7-4147-4934-B30F-B154E786F7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BF0769B-CC4A-4CCD-8B32-22771B675FAF}"/>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6" name="页脚占位符 5">
            <a:extLst>
              <a:ext uri="{FF2B5EF4-FFF2-40B4-BE49-F238E27FC236}">
                <a16:creationId xmlns:a16="http://schemas.microsoft.com/office/drawing/2014/main" id="{02DB17B3-4881-43EC-AE43-C6C08535A4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5A1CAF-FD92-4E8F-B92A-20D1D5AB397E}"/>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23475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F1DA1-E285-4F0A-AB1C-DEAB6BF147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A8A012-0BF1-49C4-922E-55AEDB4DE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03B4E5-3F87-474D-B72F-A13366A978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9BA7BC0-30FA-43A9-B9C2-137105163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0CEC59-9599-4072-AB65-D26F0777B9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0561C1-07E1-47DC-899A-B66407E26940}"/>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8" name="页脚占位符 7">
            <a:extLst>
              <a:ext uri="{FF2B5EF4-FFF2-40B4-BE49-F238E27FC236}">
                <a16:creationId xmlns:a16="http://schemas.microsoft.com/office/drawing/2014/main" id="{210D254A-35F9-46F1-8E26-30A10647F5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CAB902-F34E-4D55-B1CD-12FCB07B61DF}"/>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137406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6FFEA-8212-4A49-A4BC-4FE3E1D57D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26DB46-EE12-4C4C-BDF7-0DB0787D0B28}"/>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4" name="页脚占位符 3">
            <a:extLst>
              <a:ext uri="{FF2B5EF4-FFF2-40B4-BE49-F238E27FC236}">
                <a16:creationId xmlns:a16="http://schemas.microsoft.com/office/drawing/2014/main" id="{7E01E475-AA6D-4A13-8D0A-EA27D818BF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AACF5C-534A-41B9-8A04-B704CAAB12B3}"/>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412221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07840C-863F-4EDD-96C6-DAC20072E047}"/>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3" name="页脚占位符 2">
            <a:extLst>
              <a:ext uri="{FF2B5EF4-FFF2-40B4-BE49-F238E27FC236}">
                <a16:creationId xmlns:a16="http://schemas.microsoft.com/office/drawing/2014/main" id="{738994AB-1DC3-4935-9764-7301F4C9AF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39AD13-3EF2-4CBC-8C29-4F6E646270D7}"/>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354848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CB6B7-6263-4652-BEA2-707C19C520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1A2565-1147-4F68-A3E8-ED97E1071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CD637A-0E44-45DF-A66E-D49EEB87A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C7D1E6-AC09-4A7A-8EDC-0801152624BD}"/>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6" name="页脚占位符 5">
            <a:extLst>
              <a:ext uri="{FF2B5EF4-FFF2-40B4-BE49-F238E27FC236}">
                <a16:creationId xmlns:a16="http://schemas.microsoft.com/office/drawing/2014/main" id="{88C8DEA7-33B4-44F2-BBE5-D664C2893C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B5A3B6-3BC9-4D8A-AF04-ECA92EB8C9C4}"/>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97879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413D1-EFF3-4DEE-B45E-E2D9708118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D62409E-7D54-4CE1-A103-C70E77ED62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8C9355C-0003-440B-A464-E008D3116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77E058-1D26-4B73-91E1-C69783B8983E}"/>
              </a:ext>
            </a:extLst>
          </p:cNvPr>
          <p:cNvSpPr>
            <a:spLocks noGrp="1"/>
          </p:cNvSpPr>
          <p:nvPr>
            <p:ph type="dt" sz="half" idx="10"/>
          </p:nvPr>
        </p:nvSpPr>
        <p:spPr/>
        <p:txBody>
          <a:bodyPr/>
          <a:lstStyle/>
          <a:p>
            <a:fld id="{6EFF669F-288C-4270-81D4-161D75A2EDAD}" type="datetimeFigureOut">
              <a:rPr lang="zh-CN" altLang="en-US" smtClean="0"/>
              <a:t>2019/8/2</a:t>
            </a:fld>
            <a:endParaRPr lang="zh-CN" altLang="en-US"/>
          </a:p>
        </p:txBody>
      </p:sp>
      <p:sp>
        <p:nvSpPr>
          <p:cNvPr id="6" name="页脚占位符 5">
            <a:extLst>
              <a:ext uri="{FF2B5EF4-FFF2-40B4-BE49-F238E27FC236}">
                <a16:creationId xmlns:a16="http://schemas.microsoft.com/office/drawing/2014/main" id="{B88AEA11-C1BC-4620-8963-2B4D483AB3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3FFE8B-856C-451D-879E-7302E2CA11D4}"/>
              </a:ext>
            </a:extLst>
          </p:cNvPr>
          <p:cNvSpPr>
            <a:spLocks noGrp="1"/>
          </p:cNvSpPr>
          <p:nvPr>
            <p:ph type="sldNum" sz="quarter" idx="12"/>
          </p:nvPr>
        </p:nvSpPr>
        <p:spPr/>
        <p:txBody>
          <a:body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407194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716256-14DF-44EB-842C-645B0CCDA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CBD527-3DF1-4CD0-A710-359E31208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710FD2-633A-4050-B391-FA2BA8739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F669F-288C-4270-81D4-161D75A2EDAD}" type="datetimeFigureOut">
              <a:rPr lang="zh-CN" altLang="en-US" smtClean="0"/>
              <a:t>2019/8/2</a:t>
            </a:fld>
            <a:endParaRPr lang="zh-CN" altLang="en-US"/>
          </a:p>
        </p:txBody>
      </p:sp>
      <p:sp>
        <p:nvSpPr>
          <p:cNvPr id="5" name="页脚占位符 4">
            <a:extLst>
              <a:ext uri="{FF2B5EF4-FFF2-40B4-BE49-F238E27FC236}">
                <a16:creationId xmlns:a16="http://schemas.microsoft.com/office/drawing/2014/main" id="{72364E58-0C12-4304-9797-468B5E9C2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D5A1D9-9355-4BAD-B4A3-1DC23E88B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EF320-DF8A-4F4D-9518-6E8E1914EEED}" type="slidenum">
              <a:rPr lang="zh-CN" altLang="en-US" smtClean="0"/>
              <a:t>‹#›</a:t>
            </a:fld>
            <a:endParaRPr lang="zh-CN" altLang="en-US"/>
          </a:p>
        </p:txBody>
      </p:sp>
    </p:spTree>
    <p:extLst>
      <p:ext uri="{BB962C8B-B14F-4D97-AF65-F5344CB8AC3E}">
        <p14:creationId xmlns:p14="http://schemas.microsoft.com/office/powerpoint/2010/main" val="32197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8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 Id="rId5" Type="http://schemas.openxmlformats.org/officeDocument/2006/relationships/image" Target="../media/image21.jp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27.pn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jpg"/><Relationship Id="rId4" Type="http://schemas.openxmlformats.org/officeDocument/2006/relationships/image" Target="../media/image34.jpg"/></Relationships>
</file>

<file path=ppt/slides/_rels/slide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区块链安全基础</a:t>
            </a:r>
          </a:p>
        </p:txBody>
      </p:sp>
      <p:sp>
        <p:nvSpPr>
          <p:cNvPr id="4" name="副标题 3"/>
          <p:cNvSpPr>
            <a:spLocks noGrp="1"/>
          </p:cNvSpPr>
          <p:nvPr>
            <p:ph type="subTitle" idx="1"/>
          </p:nvPr>
        </p:nvSpPr>
        <p:spPr/>
        <p:txBody>
          <a:bodyPr/>
          <a:lstStyle/>
          <a:p>
            <a:r>
              <a:rPr lang="en-US" altLang="zh-CN" dirty="0" err="1"/>
              <a:t>bibi</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7C6E03E2-8BCB-4054-92BB-E4FDA888E335}"/>
              </a:ext>
            </a:extLst>
          </p:cNvPr>
          <p:cNvSpPr>
            <a:spLocks noGrp="1"/>
          </p:cNvSpPr>
          <p:nvPr>
            <p:ph type="title"/>
          </p:nvPr>
        </p:nvSpPr>
        <p:spPr>
          <a:xfrm>
            <a:off x="0" y="233998"/>
            <a:ext cx="12192000" cy="918730"/>
          </a:xfrm>
          <a:solidFill>
            <a:srgbClr val="FFBF6B"/>
          </a:solidFill>
        </p:spPr>
        <p:txBody>
          <a:bodyPr>
            <a:noAutofit/>
          </a:bodyPr>
          <a:lstStyle/>
          <a:p>
            <a:pPr algn="ctr"/>
            <a:r>
              <a:rPr lang="zh-CN" altLang="en-US" sz="3600" b="1" dirty="0"/>
              <a:t>其他矿工：核对</a:t>
            </a:r>
            <a:endParaRPr lang="zh-CN" altLang="en-US" sz="2800" b="1" dirty="0"/>
          </a:p>
        </p:txBody>
      </p:sp>
      <p:sp>
        <p:nvSpPr>
          <p:cNvPr id="2" name="矩形 1">
            <a:extLst>
              <a:ext uri="{FF2B5EF4-FFF2-40B4-BE49-F238E27FC236}">
                <a16:creationId xmlns:a16="http://schemas.microsoft.com/office/drawing/2014/main" id="{1206CA22-32E5-4548-BD1F-B2F47A81F07B}"/>
              </a:ext>
            </a:extLst>
          </p:cNvPr>
          <p:cNvSpPr/>
          <p:nvPr/>
        </p:nvSpPr>
        <p:spPr>
          <a:xfrm>
            <a:off x="363165" y="1489448"/>
            <a:ext cx="11465669" cy="830997"/>
          </a:xfrm>
          <a:prstGeom prst="rect">
            <a:avLst/>
          </a:prstGeom>
          <a:solidFill>
            <a:schemeClr val="tx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获得记账权的矿工将向全网广播该笔交易，账簿公开，其他矿工将核对确认这些账目，一般认为</a:t>
            </a:r>
            <a:r>
              <a:rPr kumimoji="0" lang="en-US" altLang="zh-CN" sz="2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6</a:t>
            </a:r>
            <a:r>
              <a:rPr kumimoji="0" lang="zh-CN" altLang="en-US" sz="2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个确认以上就成功记录</a:t>
            </a:r>
            <a:endParaRPr kumimoji="0" lang="zh-CN" altLang="en-US" sz="8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1FDD9C26-3B89-466E-BB9C-627A4EE35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534" y="2535296"/>
            <a:ext cx="8898932" cy="4004519"/>
          </a:xfrm>
          <a:prstGeom prst="rect">
            <a:avLst/>
          </a:prstGeom>
        </p:spPr>
      </p:pic>
    </p:spTree>
    <p:extLst>
      <p:ext uri="{BB962C8B-B14F-4D97-AF65-F5344CB8AC3E}">
        <p14:creationId xmlns:p14="http://schemas.microsoft.com/office/powerpoint/2010/main" val="187310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7C6E03E2-8BCB-4054-92BB-E4FDA888E335}"/>
              </a:ext>
            </a:extLst>
          </p:cNvPr>
          <p:cNvSpPr>
            <a:spLocks noGrp="1"/>
          </p:cNvSpPr>
          <p:nvPr>
            <p:ph type="title"/>
          </p:nvPr>
        </p:nvSpPr>
        <p:spPr>
          <a:xfrm>
            <a:off x="0" y="233998"/>
            <a:ext cx="12192000" cy="918730"/>
          </a:xfrm>
          <a:solidFill>
            <a:srgbClr val="FFBF6B"/>
          </a:solidFill>
        </p:spPr>
        <p:txBody>
          <a:bodyPr/>
          <a:lstStyle/>
          <a:p>
            <a:pPr algn="ctr"/>
            <a:r>
              <a:rPr lang="zh-CN" altLang="en-US" b="1" dirty="0"/>
              <a:t>智能合约是什么</a:t>
            </a:r>
          </a:p>
        </p:txBody>
      </p:sp>
      <p:sp>
        <p:nvSpPr>
          <p:cNvPr id="9" name="矩形 8">
            <a:extLst>
              <a:ext uri="{FF2B5EF4-FFF2-40B4-BE49-F238E27FC236}">
                <a16:creationId xmlns:a16="http://schemas.microsoft.com/office/drawing/2014/main" id="{A1CFB5B1-0818-4116-BEF3-937FF0AF7A85}"/>
              </a:ext>
            </a:extLst>
          </p:cNvPr>
          <p:cNvSpPr/>
          <p:nvPr/>
        </p:nvSpPr>
        <p:spPr>
          <a:xfrm>
            <a:off x="389107" y="1449864"/>
            <a:ext cx="11605098" cy="830997"/>
          </a:xfrm>
          <a:prstGeom prst="rect">
            <a:avLst/>
          </a:prstGeom>
          <a:solidFill>
            <a:schemeClr val="tx1"/>
          </a:solidFill>
        </p:spPr>
        <p:txBody>
          <a:bodyPr wrap="square">
            <a:spAutoFit/>
          </a:bodyPr>
          <a:lstStyle/>
          <a:p>
            <a:pPr algn="ctr"/>
            <a:r>
              <a:rPr lang="zh-CN" altLang="en-US" sz="2400" b="1" dirty="0">
                <a:solidFill>
                  <a:schemeClr val="bg1"/>
                </a:solidFill>
              </a:rPr>
              <a:t>相当于一个人：他只能完成他的代码的功能，代码是公开的</a:t>
            </a:r>
            <a:endParaRPr lang="en-US" altLang="zh-CN" sz="2400" b="1" dirty="0">
              <a:solidFill>
                <a:schemeClr val="bg1"/>
              </a:solidFill>
            </a:endParaRPr>
          </a:p>
          <a:p>
            <a:pPr algn="ctr"/>
            <a:r>
              <a:rPr lang="zh-CN" altLang="en-US" sz="2400" b="1" dirty="0">
                <a:solidFill>
                  <a:schemeClr val="bg1"/>
                </a:solidFill>
              </a:rPr>
              <a:t>看作一个虚拟个体：虚拟银行、虚拟支付宝</a:t>
            </a:r>
          </a:p>
        </p:txBody>
      </p:sp>
      <p:pic>
        <p:nvPicPr>
          <p:cNvPr id="1026" name="Picture 2" descr="https://timgsa.baidu.com/timg?image&amp;quality=80&amp;size=b9999_10000&amp;sec=1543503142253&amp;di=3747406891dd99f6e7765187c9c00b7c&amp;imgtype=0&amp;src=http%3A%2F%2Fmmbiz.qpic.cn%2Fmmbiz_jpg%2F9aEPwwic0lVPxquUbB5clBzLg5lbue8lPx1zmKPwjAk0x5hdNSFDCK7wLoGwesJ29etiaU8LZjF7mJVc4cPSFibIA%2F640%3Fwx_fmt%3Djpeg">
            <a:extLst>
              <a:ext uri="{FF2B5EF4-FFF2-40B4-BE49-F238E27FC236}">
                <a16:creationId xmlns:a16="http://schemas.microsoft.com/office/drawing/2014/main" id="{1B4A73A2-156F-4145-8EE7-1291939FF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07" y="3078806"/>
            <a:ext cx="5418135" cy="3229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43503162104&amp;di=0c55c14509a04a9c5447712d36536146&amp;imgtype=0&amp;src=http%3A%2F%2Fimg.mp.itc.cn%2Fupload%2F20161122%2F18b8d00bc23b4a278fff7dfb7d04ed6f_th.jpg">
            <a:extLst>
              <a:ext uri="{FF2B5EF4-FFF2-40B4-BE49-F238E27FC236}">
                <a16:creationId xmlns:a16="http://schemas.microsoft.com/office/drawing/2014/main" id="{0215A9A3-5ECD-40DE-968C-15474D422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655" y="3078806"/>
            <a:ext cx="5737057" cy="322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66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97C9F-D8A9-47CC-999B-ABC27839B9ED}"/>
              </a:ext>
            </a:extLst>
          </p:cNvPr>
          <p:cNvSpPr>
            <a:spLocks noGrp="1"/>
          </p:cNvSpPr>
          <p:nvPr>
            <p:ph type="title"/>
          </p:nvPr>
        </p:nvSpPr>
        <p:spPr>
          <a:xfrm>
            <a:off x="0" y="3429000"/>
            <a:ext cx="12192000" cy="1133475"/>
          </a:xfrm>
          <a:solidFill>
            <a:schemeClr val="accent2">
              <a:lumMod val="60000"/>
              <a:lumOff val="40000"/>
            </a:schemeClr>
          </a:solidFill>
        </p:spPr>
        <p:txBody>
          <a:bodyPr/>
          <a:lstStyle/>
          <a:p>
            <a:r>
              <a:rPr lang="zh-CN" altLang="en-US" b="1" dirty="0"/>
              <a:t>公链安全</a:t>
            </a:r>
          </a:p>
        </p:txBody>
      </p:sp>
    </p:spTree>
    <p:extLst>
      <p:ext uri="{BB962C8B-B14F-4D97-AF65-F5344CB8AC3E}">
        <p14:creationId xmlns:p14="http://schemas.microsoft.com/office/powerpoint/2010/main" val="368078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7C6E03E2-8BCB-4054-92BB-E4FDA888E335}"/>
              </a:ext>
            </a:extLst>
          </p:cNvPr>
          <p:cNvSpPr>
            <a:spLocks noGrp="1"/>
          </p:cNvSpPr>
          <p:nvPr>
            <p:ph type="title"/>
          </p:nvPr>
        </p:nvSpPr>
        <p:spPr>
          <a:xfrm>
            <a:off x="0" y="233998"/>
            <a:ext cx="12192000" cy="918730"/>
          </a:xfrm>
          <a:solidFill>
            <a:srgbClr val="FFBF6B"/>
          </a:solidFill>
        </p:spPr>
        <p:txBody>
          <a:bodyPr/>
          <a:lstStyle/>
          <a:p>
            <a:pPr algn="ctr"/>
            <a:r>
              <a:rPr lang="zh-CN" altLang="en-US" b="1" dirty="0"/>
              <a:t>拜占庭将军问题</a:t>
            </a:r>
          </a:p>
        </p:txBody>
      </p:sp>
      <p:sp>
        <p:nvSpPr>
          <p:cNvPr id="10" name="矩形 9">
            <a:extLst>
              <a:ext uri="{FF2B5EF4-FFF2-40B4-BE49-F238E27FC236}">
                <a16:creationId xmlns:a16="http://schemas.microsoft.com/office/drawing/2014/main" id="{35D56B33-DF51-4042-986D-F5867D47A5FF}"/>
              </a:ext>
            </a:extLst>
          </p:cNvPr>
          <p:cNvSpPr/>
          <p:nvPr/>
        </p:nvSpPr>
        <p:spPr>
          <a:xfrm>
            <a:off x="3722531" y="1476975"/>
            <a:ext cx="4746938" cy="523220"/>
          </a:xfrm>
          <a:prstGeom prst="rect">
            <a:avLst/>
          </a:prstGeom>
          <a:solidFill>
            <a:schemeClr val="tx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分布式系统一致性问题</a:t>
            </a:r>
            <a:endParaRPr kumimoji="0" lang="zh-CN" altLang="en-US" sz="36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64F91B37-40F3-4611-B8F7-E860B7BDB08B}"/>
              </a:ext>
            </a:extLst>
          </p:cNvPr>
          <p:cNvSpPr/>
          <p:nvPr/>
        </p:nvSpPr>
        <p:spPr>
          <a:xfrm>
            <a:off x="346952" y="2132901"/>
            <a:ext cx="11498093" cy="1754326"/>
          </a:xfrm>
          <a:prstGeom prst="rect">
            <a:avLst/>
          </a:prstGeom>
          <a:solidFill>
            <a:schemeClr val="tx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拜占庭帝国想要进攻一个强大的敌人，为此派出了</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10</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支军队去包围这个敌人。这个敌人虽不比拜占庭帝国，但也足以抵御</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5</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支常规拜占庭军队的同时袭击。这</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10</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支军队在分开的包围状态下同时攻击。他们任一支军队单独进攻都毫无胜算，除非有至少</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6</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支军队（一半以上）同时袭击才能攻下敌国。他们分散在敌国的四周，依靠通信兵骑马相互通信来协商进攻意向及进攻时间。困扰这些将军的问题是，他们不确定他们中是否有叛徒，叛徒可能擅自变更进攻意向或者进攻时间。在这种状态下，拜占庭将军们才能保证有多于</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6</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支军队在同一时间一起发起进攻，从而赢取战斗？</a:t>
            </a:r>
            <a:endParaRPr kumimoji="0" lang="zh-CN" altLang="en-US" sz="2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72CD4A79-964F-43FB-A92A-E4845E7CBA31}"/>
              </a:ext>
            </a:extLst>
          </p:cNvPr>
          <p:cNvSpPr/>
          <p:nvPr/>
        </p:nvSpPr>
        <p:spPr>
          <a:xfrm>
            <a:off x="1419465" y="4019933"/>
            <a:ext cx="981999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POW : Proof of Work</a:t>
            </a:r>
            <a:r>
              <a:rPr kumimoji="0" lang="zh-CN" altLang="en-US" sz="36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，增加了发送信息的成本</a:t>
            </a:r>
          </a:p>
        </p:txBody>
      </p:sp>
      <p:sp>
        <p:nvSpPr>
          <p:cNvPr id="3" name="矩形 2">
            <a:extLst>
              <a:ext uri="{FF2B5EF4-FFF2-40B4-BE49-F238E27FC236}">
                <a16:creationId xmlns:a16="http://schemas.microsoft.com/office/drawing/2014/main" id="{7AFED697-E508-407F-9113-6B320C0F4700}"/>
              </a:ext>
            </a:extLst>
          </p:cNvPr>
          <p:cNvSpPr/>
          <p:nvPr/>
        </p:nvSpPr>
        <p:spPr>
          <a:xfrm>
            <a:off x="346952" y="4867400"/>
            <a:ext cx="11498093"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mn-cs"/>
              </a:rPr>
              <a:t>工作量证明其实相当于提高了做叛徒（发布虚假区块）的成本，在工作量证明下，只有第一个完成证明的节点才能广播区块，竞争难度非常大，需要很高的算力，如果不成功其算力就白白的耗费了（算力是需要成本的），如果有这样的算力作为诚实的节点，同样也可以获得很大的收益（这就是矿工所作的工作），这也实际就不会有做叛徒的动机，整个系统也因此而更稳定。</a:t>
            </a:r>
            <a:endPar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6379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14853-598B-45CB-84B9-4EAE1C12AD0E}"/>
              </a:ext>
            </a:extLst>
          </p:cNvPr>
          <p:cNvSpPr>
            <a:spLocks noGrp="1"/>
          </p:cNvSpPr>
          <p:nvPr>
            <p:ph type="title"/>
          </p:nvPr>
        </p:nvSpPr>
        <p:spPr>
          <a:xfrm>
            <a:off x="0" y="326194"/>
            <a:ext cx="12192000" cy="923330"/>
          </a:xfrm>
          <a:solidFill>
            <a:schemeClr val="accent2">
              <a:lumMod val="60000"/>
              <a:lumOff val="40000"/>
            </a:schemeClr>
          </a:solidFill>
        </p:spPr>
        <p:txBody>
          <a:bodyPr/>
          <a:lstStyle/>
          <a:p>
            <a:pPr algn="ctr"/>
            <a:r>
              <a:rPr lang="en-US" altLang="zh-CN" b="1" dirty="0" err="1"/>
              <a:t>PoW</a:t>
            </a:r>
            <a:r>
              <a:rPr lang="en-US" altLang="zh-CN" b="1" dirty="0"/>
              <a:t>——</a:t>
            </a:r>
            <a:r>
              <a:rPr lang="zh-CN" altLang="en-US" b="1" dirty="0"/>
              <a:t>安全性的基石</a:t>
            </a:r>
          </a:p>
        </p:txBody>
      </p:sp>
      <p:pic>
        <p:nvPicPr>
          <p:cNvPr id="4" name="图片 3">
            <a:extLst>
              <a:ext uri="{FF2B5EF4-FFF2-40B4-BE49-F238E27FC236}">
                <a16:creationId xmlns:a16="http://schemas.microsoft.com/office/drawing/2014/main" id="{76C37AA2-C03E-4533-B036-0DC7B2699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954" y="1726864"/>
            <a:ext cx="6757480" cy="2534055"/>
          </a:xfrm>
          <a:prstGeom prst="rect">
            <a:avLst/>
          </a:prstGeom>
        </p:spPr>
      </p:pic>
      <p:sp>
        <p:nvSpPr>
          <p:cNvPr id="6" name="文本框 5">
            <a:extLst>
              <a:ext uri="{FF2B5EF4-FFF2-40B4-BE49-F238E27FC236}">
                <a16:creationId xmlns:a16="http://schemas.microsoft.com/office/drawing/2014/main" id="{B7370A17-49E3-4226-BCEC-9259F2ED77DD}"/>
              </a:ext>
            </a:extLst>
          </p:cNvPr>
          <p:cNvSpPr txBox="1"/>
          <p:nvPr/>
        </p:nvSpPr>
        <p:spPr>
          <a:xfrm>
            <a:off x="659859" y="4471701"/>
            <a:ext cx="6040876"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分布式自治系统</a:t>
            </a:r>
            <a:endParaRPr kumimoji="0" lang="en-US"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网络问题，各个节点存储和打包的不一样</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存在两个人同时解出题目的状况</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6797D092-4E7C-4C7D-8ABD-5F90BB67BB35}"/>
              </a:ext>
            </a:extLst>
          </p:cNvPr>
          <p:cNvSpPr/>
          <p:nvPr/>
        </p:nvSpPr>
        <p:spPr>
          <a:xfrm>
            <a:off x="8122595" y="4595811"/>
            <a:ext cx="1731525" cy="6751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分叉</a:t>
            </a:r>
          </a:p>
        </p:txBody>
      </p:sp>
    </p:spTree>
    <p:extLst>
      <p:ext uri="{BB962C8B-B14F-4D97-AF65-F5344CB8AC3E}">
        <p14:creationId xmlns:p14="http://schemas.microsoft.com/office/powerpoint/2010/main" val="158277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ED100E5-4488-40ED-A6FC-1876EC1714B0}"/>
              </a:ext>
            </a:extLst>
          </p:cNvPr>
          <p:cNvPicPr>
            <a:picLocks noChangeAspect="1"/>
          </p:cNvPicPr>
          <p:nvPr/>
        </p:nvPicPr>
        <p:blipFill>
          <a:blip r:embed="rId2"/>
          <a:stretch>
            <a:fillRect/>
          </a:stretch>
        </p:blipFill>
        <p:spPr>
          <a:xfrm>
            <a:off x="864663" y="1485013"/>
            <a:ext cx="6629975" cy="3635055"/>
          </a:xfrm>
          <a:prstGeom prst="rect">
            <a:avLst/>
          </a:prstGeom>
        </p:spPr>
      </p:pic>
      <p:sp>
        <p:nvSpPr>
          <p:cNvPr id="7" name="文本框 6">
            <a:extLst>
              <a:ext uri="{FF2B5EF4-FFF2-40B4-BE49-F238E27FC236}">
                <a16:creationId xmlns:a16="http://schemas.microsoft.com/office/drawing/2014/main" id="{FF03044A-EE53-46CE-9E83-A5331758CBAB}"/>
              </a:ext>
            </a:extLst>
          </p:cNvPr>
          <p:cNvSpPr txBox="1"/>
          <p:nvPr/>
        </p:nvSpPr>
        <p:spPr>
          <a:xfrm>
            <a:off x="8239327" y="2168231"/>
            <a:ext cx="1935804"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中国链</a:t>
            </a:r>
          </a:p>
        </p:txBody>
      </p:sp>
      <p:sp>
        <p:nvSpPr>
          <p:cNvPr id="8" name="文本框 7">
            <a:extLst>
              <a:ext uri="{FF2B5EF4-FFF2-40B4-BE49-F238E27FC236}">
                <a16:creationId xmlns:a16="http://schemas.microsoft.com/office/drawing/2014/main" id="{D1D4C584-4705-46FB-B765-F621A2C1979C}"/>
              </a:ext>
            </a:extLst>
          </p:cNvPr>
          <p:cNvSpPr txBox="1"/>
          <p:nvPr/>
        </p:nvSpPr>
        <p:spPr>
          <a:xfrm>
            <a:off x="8239327" y="3904940"/>
            <a:ext cx="1935804"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美国链</a:t>
            </a:r>
          </a:p>
        </p:txBody>
      </p:sp>
      <p:sp>
        <p:nvSpPr>
          <p:cNvPr id="9" name="矩形 8">
            <a:extLst>
              <a:ext uri="{FF2B5EF4-FFF2-40B4-BE49-F238E27FC236}">
                <a16:creationId xmlns:a16="http://schemas.microsoft.com/office/drawing/2014/main" id="{0AA26C82-A92A-46AA-86DF-00B4A71F4C83}"/>
              </a:ext>
            </a:extLst>
          </p:cNvPr>
          <p:cNvSpPr/>
          <p:nvPr/>
        </p:nvSpPr>
        <p:spPr>
          <a:xfrm>
            <a:off x="11478638" y="2155910"/>
            <a:ext cx="535021" cy="23940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更长的链</a:t>
            </a:r>
          </a:p>
        </p:txBody>
      </p:sp>
      <p:sp>
        <p:nvSpPr>
          <p:cNvPr id="10" name="箭头: 右 9">
            <a:extLst>
              <a:ext uri="{FF2B5EF4-FFF2-40B4-BE49-F238E27FC236}">
                <a16:creationId xmlns:a16="http://schemas.microsoft.com/office/drawing/2014/main" id="{A5136687-C749-470E-9D5F-2B6194B05E13}"/>
              </a:ext>
            </a:extLst>
          </p:cNvPr>
          <p:cNvSpPr/>
          <p:nvPr/>
        </p:nvSpPr>
        <p:spPr>
          <a:xfrm>
            <a:off x="7159034" y="2225041"/>
            <a:ext cx="826851" cy="409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箭头: 右 10">
            <a:extLst>
              <a:ext uri="{FF2B5EF4-FFF2-40B4-BE49-F238E27FC236}">
                <a16:creationId xmlns:a16="http://schemas.microsoft.com/office/drawing/2014/main" id="{3AB9A646-CD94-497E-B190-F543A858BE1E}"/>
              </a:ext>
            </a:extLst>
          </p:cNvPr>
          <p:cNvSpPr/>
          <p:nvPr/>
        </p:nvSpPr>
        <p:spPr>
          <a:xfrm>
            <a:off x="7159033" y="3913112"/>
            <a:ext cx="826851" cy="409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D9C99203-1DC8-4158-AF02-51EC1E0AC5C1}"/>
              </a:ext>
            </a:extLst>
          </p:cNvPr>
          <p:cNvSpPr txBox="1"/>
          <p:nvPr/>
        </p:nvSpPr>
        <p:spPr>
          <a:xfrm>
            <a:off x="7406539" y="3374170"/>
            <a:ext cx="20719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美国附近的节点</a:t>
            </a:r>
          </a:p>
        </p:txBody>
      </p:sp>
      <p:sp>
        <p:nvSpPr>
          <p:cNvPr id="13" name="文本框 12">
            <a:extLst>
              <a:ext uri="{FF2B5EF4-FFF2-40B4-BE49-F238E27FC236}">
                <a16:creationId xmlns:a16="http://schemas.microsoft.com/office/drawing/2014/main" id="{7616F90D-C772-4176-BB28-22E4ACB6B548}"/>
              </a:ext>
            </a:extLst>
          </p:cNvPr>
          <p:cNvSpPr txBox="1"/>
          <p:nvPr/>
        </p:nvSpPr>
        <p:spPr>
          <a:xfrm>
            <a:off x="7406538" y="1701410"/>
            <a:ext cx="20719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中国附近的节点</a:t>
            </a:r>
          </a:p>
        </p:txBody>
      </p:sp>
      <p:sp>
        <p:nvSpPr>
          <p:cNvPr id="14" name="箭头: 右 13">
            <a:extLst>
              <a:ext uri="{FF2B5EF4-FFF2-40B4-BE49-F238E27FC236}">
                <a16:creationId xmlns:a16="http://schemas.microsoft.com/office/drawing/2014/main" id="{9C625447-A835-48B3-A316-FEC687219DFE}"/>
              </a:ext>
            </a:extLst>
          </p:cNvPr>
          <p:cNvSpPr/>
          <p:nvPr/>
        </p:nvSpPr>
        <p:spPr>
          <a:xfrm>
            <a:off x="10441569" y="3168264"/>
            <a:ext cx="68093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5C2AEF16-B07A-4F74-A741-638ED3FA1BCE}"/>
              </a:ext>
            </a:extLst>
          </p:cNvPr>
          <p:cNvSpPr txBox="1"/>
          <p:nvPr/>
        </p:nvSpPr>
        <p:spPr>
          <a:xfrm>
            <a:off x="9249930" y="2753461"/>
            <a:ext cx="23400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同时收到，发现冲突</a:t>
            </a:r>
          </a:p>
        </p:txBody>
      </p:sp>
      <p:sp>
        <p:nvSpPr>
          <p:cNvPr id="16" name="矩形 15">
            <a:extLst>
              <a:ext uri="{FF2B5EF4-FFF2-40B4-BE49-F238E27FC236}">
                <a16:creationId xmlns:a16="http://schemas.microsoft.com/office/drawing/2014/main" id="{893F4E23-A680-408F-A347-0AC56A8B0281}"/>
              </a:ext>
            </a:extLst>
          </p:cNvPr>
          <p:cNvSpPr/>
          <p:nvPr/>
        </p:nvSpPr>
        <p:spPr>
          <a:xfrm>
            <a:off x="1672082" y="588031"/>
            <a:ext cx="913102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mn-cs"/>
              </a:rPr>
              <a:t>长度更长的区块链消耗的计算力更多，不能让大部分矿工“白干啦”</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矩形 16">
            <a:extLst>
              <a:ext uri="{FF2B5EF4-FFF2-40B4-BE49-F238E27FC236}">
                <a16:creationId xmlns:a16="http://schemas.microsoft.com/office/drawing/2014/main" id="{FC49D085-8774-4BC5-B1D9-A05C34FDB6CB}"/>
              </a:ext>
            </a:extLst>
          </p:cNvPr>
          <p:cNvSpPr/>
          <p:nvPr/>
        </p:nvSpPr>
        <p:spPr>
          <a:xfrm>
            <a:off x="3403607" y="5370350"/>
            <a:ext cx="631380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mn-cs"/>
              </a:rPr>
              <a:t>意味着你的交易有可能被分叉覆盖，导致失效</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8" name="矩形 17">
            <a:extLst>
              <a:ext uri="{FF2B5EF4-FFF2-40B4-BE49-F238E27FC236}">
                <a16:creationId xmlns:a16="http://schemas.microsoft.com/office/drawing/2014/main" id="{E848A755-9096-446A-99FB-51C69EBF588A}"/>
              </a:ext>
            </a:extLst>
          </p:cNvPr>
          <p:cNvSpPr/>
          <p:nvPr/>
        </p:nvSpPr>
        <p:spPr>
          <a:xfrm>
            <a:off x="573927" y="6094534"/>
            <a:ext cx="1132733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mn-cs"/>
              </a:rPr>
              <a:t>承载比特币应用的区块链，一般认为一个区块后面再链了</a:t>
            </a:r>
            <a:r>
              <a:rPr kumimoji="0" lang="en-US" altLang="zh-CN" sz="1800" b="1"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mn-cs"/>
              </a:rPr>
              <a:t>6</a:t>
            </a:r>
            <a:r>
              <a:rPr kumimoji="0" lang="zh-CN" altLang="en-US" sz="1800" b="1" i="0" u="none" strike="noStrike" kern="1200" cap="none" spc="0" normalizeH="0" baseline="0" noProof="0" dirty="0">
                <a:ln>
                  <a:noFill/>
                </a:ln>
                <a:solidFill>
                  <a:srgbClr val="333333"/>
                </a:solidFill>
                <a:effectLst/>
                <a:uLnTx/>
                <a:uFillTx/>
                <a:latin typeface="arial" panose="020B0604020202020204" pitchFamily="34" charset="0"/>
                <a:ea typeface="等线" panose="02010600030101010101" pitchFamily="2" charset="-122"/>
                <a:cs typeface="+mn-cs"/>
              </a:rPr>
              <a:t>个区块后，就不肯能被“颠覆”了，故称为“六次确认”</a:t>
            </a:r>
            <a:endParaRPr kumimoji="0"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4207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7CF81-E5CC-4EFF-BC9A-696EABF06F46}"/>
              </a:ext>
            </a:extLst>
          </p:cNvPr>
          <p:cNvSpPr>
            <a:spLocks noGrp="1"/>
          </p:cNvSpPr>
          <p:nvPr>
            <p:ph type="title"/>
          </p:nvPr>
        </p:nvSpPr>
        <p:spPr>
          <a:xfrm>
            <a:off x="0" y="365125"/>
            <a:ext cx="12192000" cy="1065469"/>
          </a:xfrm>
          <a:solidFill>
            <a:schemeClr val="accent2">
              <a:lumMod val="60000"/>
              <a:lumOff val="40000"/>
            </a:schemeClr>
          </a:solidFill>
        </p:spPr>
        <p:txBody>
          <a:bodyPr/>
          <a:lstStyle/>
          <a:p>
            <a:pPr algn="ctr"/>
            <a:r>
              <a:rPr lang="en-US" altLang="zh-CN" b="1" dirty="0"/>
              <a:t>51%</a:t>
            </a:r>
            <a:r>
              <a:rPr lang="zh-CN" altLang="en-US" b="1" dirty="0"/>
              <a:t>算力</a:t>
            </a:r>
            <a:r>
              <a:rPr lang="en-US" altLang="zh-CN" b="1" dirty="0"/>
              <a:t>=</a:t>
            </a:r>
            <a:r>
              <a:rPr lang="zh-CN" altLang="en-US" b="1" dirty="0"/>
              <a:t>为所欲为</a:t>
            </a:r>
          </a:p>
        </p:txBody>
      </p:sp>
      <p:sp>
        <p:nvSpPr>
          <p:cNvPr id="3" name="内容占位符 2">
            <a:extLst>
              <a:ext uri="{FF2B5EF4-FFF2-40B4-BE49-F238E27FC236}">
                <a16:creationId xmlns:a16="http://schemas.microsoft.com/office/drawing/2014/main" id="{A881AD5E-1CBE-4172-AEBD-4E916654D07E}"/>
              </a:ext>
            </a:extLst>
          </p:cNvPr>
          <p:cNvSpPr>
            <a:spLocks noGrp="1"/>
          </p:cNvSpPr>
          <p:nvPr>
            <p:ph idx="1"/>
          </p:nvPr>
        </p:nvSpPr>
        <p:spPr/>
        <p:txBody>
          <a:bodyPr/>
          <a:lstStyle/>
          <a:p>
            <a:r>
              <a:rPr lang="en-US" altLang="zh-CN" b="1" dirty="0">
                <a:solidFill>
                  <a:srgbClr val="333333"/>
                </a:solidFill>
                <a:latin typeface="arial" panose="020B0604020202020204" pitchFamily="34" charset="0"/>
              </a:rPr>
              <a:t>6</a:t>
            </a:r>
            <a:r>
              <a:rPr lang="zh-CN" altLang="en-US" b="1" dirty="0">
                <a:solidFill>
                  <a:srgbClr val="333333"/>
                </a:solidFill>
                <a:latin typeface="arial" panose="020B0604020202020204" pitchFamily="34" charset="0"/>
              </a:rPr>
              <a:t>个区块确认后，计算更长的链进行广播</a:t>
            </a:r>
            <a:endParaRPr lang="en-US" altLang="zh-CN" b="1" dirty="0">
              <a:solidFill>
                <a:srgbClr val="333333"/>
              </a:solidFill>
              <a:latin typeface="arial" panose="020B0604020202020204" pitchFamily="34" charset="0"/>
            </a:endParaRPr>
          </a:p>
          <a:p>
            <a:r>
              <a:rPr lang="zh-CN" altLang="en-US" b="1" dirty="0">
                <a:solidFill>
                  <a:srgbClr val="333333"/>
                </a:solidFill>
                <a:latin typeface="arial" panose="020B0604020202020204" pitchFamily="34" charset="0"/>
              </a:rPr>
              <a:t>攻击效果：</a:t>
            </a:r>
            <a:endParaRPr lang="en-US" altLang="zh-CN" b="1" dirty="0">
              <a:solidFill>
                <a:srgbClr val="333333"/>
              </a:solidFill>
              <a:latin typeface="arial" panose="020B0604020202020204" pitchFamily="34" charset="0"/>
            </a:endParaRPr>
          </a:p>
          <a:p>
            <a:pPr lvl="1"/>
            <a:r>
              <a:rPr lang="zh-CN" altLang="en-US" dirty="0"/>
              <a:t>自私挖矿：有策略地阻挠别人获得奖励，正常行为</a:t>
            </a:r>
          </a:p>
          <a:p>
            <a:pPr lvl="1"/>
            <a:r>
              <a:rPr lang="zh-CN" altLang="en-US" dirty="0"/>
              <a:t>双花攻击：真正的攻击</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0245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E6CE7-779C-4769-A749-96F1C234ADA7}"/>
              </a:ext>
            </a:extLst>
          </p:cNvPr>
          <p:cNvSpPr>
            <a:spLocks noGrp="1"/>
          </p:cNvSpPr>
          <p:nvPr>
            <p:ph type="title"/>
          </p:nvPr>
        </p:nvSpPr>
        <p:spPr>
          <a:xfrm>
            <a:off x="0" y="365125"/>
            <a:ext cx="12192000" cy="917985"/>
          </a:xfrm>
          <a:solidFill>
            <a:schemeClr val="accent2">
              <a:lumMod val="60000"/>
              <a:lumOff val="40000"/>
            </a:schemeClr>
          </a:solidFill>
        </p:spPr>
        <p:txBody>
          <a:bodyPr/>
          <a:lstStyle/>
          <a:p>
            <a:pPr algn="ctr"/>
            <a:r>
              <a:rPr lang="zh-CN" altLang="en-US" b="1" dirty="0"/>
              <a:t>双花攻击</a:t>
            </a:r>
          </a:p>
        </p:txBody>
      </p:sp>
      <p:sp>
        <p:nvSpPr>
          <p:cNvPr id="3" name="内容占位符 2">
            <a:extLst>
              <a:ext uri="{FF2B5EF4-FFF2-40B4-BE49-F238E27FC236}">
                <a16:creationId xmlns:a16="http://schemas.microsoft.com/office/drawing/2014/main" id="{526A6749-CDAA-4EB7-9F7B-F795DA050AEA}"/>
              </a:ext>
            </a:extLst>
          </p:cNvPr>
          <p:cNvSpPr>
            <a:spLocks noGrp="1"/>
          </p:cNvSpPr>
          <p:nvPr>
            <p:ph idx="1"/>
          </p:nvPr>
        </p:nvSpPr>
        <p:spPr/>
        <p:txBody>
          <a:bodyPr/>
          <a:lstStyle/>
          <a:p>
            <a:r>
              <a:rPr lang="zh-CN" altLang="en-US" dirty="0"/>
              <a:t>同一笔钱消费两次</a:t>
            </a:r>
            <a:endParaRPr lang="en-US" altLang="zh-CN" dirty="0"/>
          </a:p>
          <a:p>
            <a:r>
              <a:rPr lang="zh-CN" altLang="en-US" dirty="0"/>
              <a:t>消费一次，对方确认后，通过</a:t>
            </a:r>
            <a:r>
              <a:rPr lang="en-US" altLang="zh-CN" dirty="0"/>
              <a:t>51%</a:t>
            </a:r>
            <a:r>
              <a:rPr lang="zh-CN" altLang="en-US" dirty="0"/>
              <a:t>算力攻击回滚</a:t>
            </a:r>
            <a:r>
              <a:rPr lang="en-US" altLang="zh-CN" dirty="0"/>
              <a:t>block</a:t>
            </a:r>
            <a:r>
              <a:rPr lang="zh-CN" altLang="en-US" dirty="0"/>
              <a:t>致使转账失效，从而可以花费第二次</a:t>
            </a:r>
            <a:endParaRPr lang="en-US" altLang="zh-CN" dirty="0"/>
          </a:p>
          <a:p>
            <a:r>
              <a:rPr lang="zh-CN" altLang="en-US" dirty="0"/>
              <a:t>本质：</a:t>
            </a:r>
            <a:r>
              <a:rPr lang="zh-CN" altLang="en-US" b="1" dirty="0"/>
              <a:t>让某次消费变成一次失效的分叉</a:t>
            </a:r>
            <a:endParaRPr lang="en-US" altLang="zh-CN" b="1" dirty="0"/>
          </a:p>
          <a:p>
            <a:endParaRPr lang="en-US" altLang="zh-CN" dirty="0"/>
          </a:p>
        </p:txBody>
      </p:sp>
    </p:spTree>
    <p:extLst>
      <p:ext uri="{BB962C8B-B14F-4D97-AF65-F5344CB8AC3E}">
        <p14:creationId xmlns:p14="http://schemas.microsoft.com/office/powerpoint/2010/main" val="10761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7C6E03E2-8BCB-4054-92BB-E4FDA888E335}"/>
              </a:ext>
            </a:extLst>
          </p:cNvPr>
          <p:cNvSpPr>
            <a:spLocks noGrp="1"/>
          </p:cNvSpPr>
          <p:nvPr>
            <p:ph type="title"/>
          </p:nvPr>
        </p:nvSpPr>
        <p:spPr>
          <a:xfrm>
            <a:off x="0" y="233998"/>
            <a:ext cx="12192000" cy="918730"/>
          </a:xfrm>
          <a:solidFill>
            <a:srgbClr val="FFBF6B"/>
          </a:solidFill>
        </p:spPr>
        <p:txBody>
          <a:bodyPr/>
          <a:lstStyle/>
          <a:p>
            <a:pPr algn="ctr"/>
            <a:r>
              <a:rPr lang="zh-CN" altLang="en-US" b="1" dirty="0"/>
              <a:t>两种信任的情况</a:t>
            </a:r>
          </a:p>
        </p:txBody>
      </p:sp>
      <p:pic>
        <p:nvPicPr>
          <p:cNvPr id="21" name="内容占位符 20">
            <a:extLst>
              <a:ext uri="{FF2B5EF4-FFF2-40B4-BE49-F238E27FC236}">
                <a16:creationId xmlns:a16="http://schemas.microsoft.com/office/drawing/2014/main" id="{A17F74DF-60C5-4A4D-8D97-F056073404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1825625"/>
            <a:ext cx="5181600" cy="2331720"/>
          </a:xfrm>
        </p:spPr>
      </p:pic>
      <p:pic>
        <p:nvPicPr>
          <p:cNvPr id="23" name="内容占位符 22">
            <a:extLst>
              <a:ext uri="{FF2B5EF4-FFF2-40B4-BE49-F238E27FC236}">
                <a16:creationId xmlns:a16="http://schemas.microsoft.com/office/drawing/2014/main" id="{B855EC7C-54E3-47AF-8B98-A831B5A3039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201" y="4292282"/>
            <a:ext cx="5181600" cy="2331720"/>
          </a:xfrm>
        </p:spPr>
      </p:pic>
      <p:pic>
        <p:nvPicPr>
          <p:cNvPr id="25" name="图片 24">
            <a:extLst>
              <a:ext uri="{FF2B5EF4-FFF2-40B4-BE49-F238E27FC236}">
                <a16:creationId xmlns:a16="http://schemas.microsoft.com/office/drawing/2014/main" id="{F314A64B-F5B0-45B9-B7C3-35030F259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1" y="1825625"/>
            <a:ext cx="5181600" cy="2331720"/>
          </a:xfrm>
          <a:prstGeom prst="rect">
            <a:avLst/>
          </a:prstGeom>
        </p:spPr>
      </p:pic>
      <p:pic>
        <p:nvPicPr>
          <p:cNvPr id="27" name="图片 26">
            <a:extLst>
              <a:ext uri="{FF2B5EF4-FFF2-40B4-BE49-F238E27FC236}">
                <a16:creationId xmlns:a16="http://schemas.microsoft.com/office/drawing/2014/main" id="{DEAC34D5-C4D7-4FD6-A9A1-4F2D4CD0B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1" y="4292282"/>
            <a:ext cx="5181598" cy="2331719"/>
          </a:xfrm>
          <a:prstGeom prst="rect">
            <a:avLst/>
          </a:prstGeom>
        </p:spPr>
      </p:pic>
      <p:sp>
        <p:nvSpPr>
          <p:cNvPr id="29" name="文本框 28">
            <a:extLst>
              <a:ext uri="{FF2B5EF4-FFF2-40B4-BE49-F238E27FC236}">
                <a16:creationId xmlns:a16="http://schemas.microsoft.com/office/drawing/2014/main" id="{13FFF97E-FCD2-4F23-9919-AF2A9086743C}"/>
              </a:ext>
            </a:extLst>
          </p:cNvPr>
          <p:cNvSpPr txBox="1"/>
          <p:nvPr/>
        </p:nvSpPr>
        <p:spPr>
          <a:xfrm>
            <a:off x="838201" y="1234937"/>
            <a:ext cx="5181600" cy="523220"/>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一堆个体</a:t>
            </a:r>
          </a:p>
        </p:txBody>
      </p:sp>
      <p:sp>
        <p:nvSpPr>
          <p:cNvPr id="30" name="文本框 29">
            <a:extLst>
              <a:ext uri="{FF2B5EF4-FFF2-40B4-BE49-F238E27FC236}">
                <a16:creationId xmlns:a16="http://schemas.microsoft.com/office/drawing/2014/main" id="{B8B62C0B-EA43-4501-BBAE-5AB5F79C8492}"/>
              </a:ext>
            </a:extLst>
          </p:cNvPr>
          <p:cNvSpPr txBox="1"/>
          <p:nvPr/>
        </p:nvSpPr>
        <p:spPr>
          <a:xfrm>
            <a:off x="6172202" y="1234937"/>
            <a:ext cx="5181597" cy="523220"/>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有足够信任度的个体</a:t>
            </a:r>
          </a:p>
        </p:txBody>
      </p:sp>
    </p:spTree>
    <p:extLst>
      <p:ext uri="{BB962C8B-B14F-4D97-AF65-F5344CB8AC3E}">
        <p14:creationId xmlns:p14="http://schemas.microsoft.com/office/powerpoint/2010/main" val="283181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6A0C4-6F32-4B2B-AE32-9BF7103D91C7}"/>
              </a:ext>
            </a:extLst>
          </p:cNvPr>
          <p:cNvSpPr>
            <a:spLocks noGrp="1"/>
          </p:cNvSpPr>
          <p:nvPr>
            <p:ph type="title"/>
          </p:nvPr>
        </p:nvSpPr>
        <p:spPr>
          <a:xfrm>
            <a:off x="0" y="310181"/>
            <a:ext cx="12192000" cy="888581"/>
          </a:xfrm>
          <a:solidFill>
            <a:srgbClr val="FFBF6B"/>
          </a:solidFill>
        </p:spPr>
        <p:txBody>
          <a:bodyPr/>
          <a:lstStyle/>
          <a:p>
            <a:pPr algn="ctr"/>
            <a:r>
              <a:rPr lang="zh-CN" altLang="en-US" b="1" dirty="0"/>
              <a:t>金融交易：信任</a:t>
            </a:r>
          </a:p>
        </p:txBody>
      </p:sp>
      <p:pic>
        <p:nvPicPr>
          <p:cNvPr id="4" name="图片 3">
            <a:extLst>
              <a:ext uri="{FF2B5EF4-FFF2-40B4-BE49-F238E27FC236}">
                <a16:creationId xmlns:a16="http://schemas.microsoft.com/office/drawing/2014/main" id="{CF443660-C470-4C5F-BEA5-08D1CEB36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98" y="2263140"/>
            <a:ext cx="5181600" cy="2331720"/>
          </a:xfrm>
          <a:prstGeom prst="rect">
            <a:avLst/>
          </a:prstGeom>
        </p:spPr>
      </p:pic>
      <p:pic>
        <p:nvPicPr>
          <p:cNvPr id="6" name="图片 5">
            <a:extLst>
              <a:ext uri="{FF2B5EF4-FFF2-40B4-BE49-F238E27FC236}">
                <a16:creationId xmlns:a16="http://schemas.microsoft.com/office/drawing/2014/main" id="{8D352365-739E-44CB-A3F4-EC5AF3021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13" y="2263140"/>
            <a:ext cx="5334000" cy="2331720"/>
          </a:xfrm>
          <a:prstGeom prst="rect">
            <a:avLst/>
          </a:prstGeom>
        </p:spPr>
      </p:pic>
      <p:sp>
        <p:nvSpPr>
          <p:cNvPr id="7" name="文本框 6">
            <a:extLst>
              <a:ext uri="{FF2B5EF4-FFF2-40B4-BE49-F238E27FC236}">
                <a16:creationId xmlns:a16="http://schemas.microsoft.com/office/drawing/2014/main" id="{EF4842F1-D6CF-416B-8557-F6F25F1CB99C}"/>
              </a:ext>
            </a:extLst>
          </p:cNvPr>
          <p:cNvSpPr txBox="1"/>
          <p:nvPr/>
        </p:nvSpPr>
        <p:spPr>
          <a:xfrm>
            <a:off x="296698" y="1500935"/>
            <a:ext cx="5181597" cy="523220"/>
          </a:xfrm>
          <a:prstGeom prst="rect">
            <a:avLst/>
          </a:prstGeom>
          <a:solidFill>
            <a:schemeClr val="tx1"/>
          </a:solidFill>
        </p:spPr>
        <p:txBody>
          <a:bodyPr wrap="square" rtlCol="0">
            <a:spAutoFit/>
          </a:bodyPr>
          <a:lstStyle/>
          <a:p>
            <a:pPr algn="ctr"/>
            <a:r>
              <a:rPr lang="zh-CN" altLang="en-US" sz="2800" b="1" dirty="0">
                <a:solidFill>
                  <a:schemeClr val="bg1"/>
                </a:solidFill>
              </a:rPr>
              <a:t>高信任度的个体：高信任成本</a:t>
            </a:r>
          </a:p>
        </p:txBody>
      </p:sp>
      <p:sp>
        <p:nvSpPr>
          <p:cNvPr id="9" name="文本框 8">
            <a:extLst>
              <a:ext uri="{FF2B5EF4-FFF2-40B4-BE49-F238E27FC236}">
                <a16:creationId xmlns:a16="http://schemas.microsoft.com/office/drawing/2014/main" id="{FFF208AE-6CC5-4BBE-900D-18540B45F3AF}"/>
              </a:ext>
            </a:extLst>
          </p:cNvPr>
          <p:cNvSpPr txBox="1"/>
          <p:nvPr/>
        </p:nvSpPr>
        <p:spPr>
          <a:xfrm>
            <a:off x="6340813" y="1500935"/>
            <a:ext cx="5334000" cy="523220"/>
          </a:xfrm>
          <a:prstGeom prst="rect">
            <a:avLst/>
          </a:prstGeom>
          <a:solidFill>
            <a:schemeClr val="tx1"/>
          </a:solidFill>
        </p:spPr>
        <p:txBody>
          <a:bodyPr wrap="square" rtlCol="0">
            <a:spAutoFit/>
          </a:bodyPr>
          <a:lstStyle/>
          <a:p>
            <a:pPr algn="ctr"/>
            <a:r>
              <a:rPr lang="zh-CN" altLang="en-US" sz="2800" b="1" dirty="0">
                <a:solidFill>
                  <a:schemeClr val="bg1"/>
                </a:solidFill>
              </a:rPr>
              <a:t>低信任度的群体：低信任成本</a:t>
            </a:r>
          </a:p>
        </p:txBody>
      </p:sp>
      <p:pic>
        <p:nvPicPr>
          <p:cNvPr id="11" name="图片 10">
            <a:extLst>
              <a:ext uri="{FF2B5EF4-FFF2-40B4-BE49-F238E27FC236}">
                <a16:creationId xmlns:a16="http://schemas.microsoft.com/office/drawing/2014/main" id="{AADE5E21-6C29-4926-911D-516A5FEF2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698" y="5029767"/>
            <a:ext cx="1152524" cy="1152524"/>
          </a:xfrm>
          <a:prstGeom prst="rect">
            <a:avLst/>
          </a:prstGeom>
        </p:spPr>
      </p:pic>
      <p:pic>
        <p:nvPicPr>
          <p:cNvPr id="13" name="图片 12">
            <a:extLst>
              <a:ext uri="{FF2B5EF4-FFF2-40B4-BE49-F238E27FC236}">
                <a16:creationId xmlns:a16="http://schemas.microsoft.com/office/drawing/2014/main" id="{2C1EA597-A0A0-45B5-8946-AB093D99FA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1235" y="5029766"/>
            <a:ext cx="1152525" cy="1152525"/>
          </a:xfrm>
          <a:prstGeom prst="rect">
            <a:avLst/>
          </a:prstGeom>
        </p:spPr>
      </p:pic>
      <p:pic>
        <p:nvPicPr>
          <p:cNvPr id="15" name="图片 14">
            <a:extLst>
              <a:ext uri="{FF2B5EF4-FFF2-40B4-BE49-F238E27FC236}">
                <a16:creationId xmlns:a16="http://schemas.microsoft.com/office/drawing/2014/main" id="{261A0163-4CAF-49C2-8AD8-17AE98FF7E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5773" y="5029767"/>
            <a:ext cx="1152525" cy="1152525"/>
          </a:xfrm>
          <a:prstGeom prst="rect">
            <a:avLst/>
          </a:prstGeom>
        </p:spPr>
      </p:pic>
      <p:pic>
        <p:nvPicPr>
          <p:cNvPr id="18" name="图片 17">
            <a:extLst>
              <a:ext uri="{FF2B5EF4-FFF2-40B4-BE49-F238E27FC236}">
                <a16:creationId xmlns:a16="http://schemas.microsoft.com/office/drawing/2014/main" id="{B5F59013-8DEA-4D28-9734-575A6A1979BC}"/>
              </a:ext>
            </a:extLst>
          </p:cNvPr>
          <p:cNvPicPr>
            <a:picLocks noChangeAspect="1"/>
          </p:cNvPicPr>
          <p:nvPr/>
        </p:nvPicPr>
        <p:blipFill>
          <a:blip r:embed="rId7"/>
          <a:stretch>
            <a:fillRect/>
          </a:stretch>
        </p:blipFill>
        <p:spPr>
          <a:xfrm>
            <a:off x="6340311" y="5029765"/>
            <a:ext cx="5334000" cy="1152523"/>
          </a:xfrm>
          <a:prstGeom prst="rect">
            <a:avLst/>
          </a:prstGeom>
        </p:spPr>
      </p:pic>
    </p:spTree>
    <p:extLst>
      <p:ext uri="{BB962C8B-B14F-4D97-AF65-F5344CB8AC3E}">
        <p14:creationId xmlns:p14="http://schemas.microsoft.com/office/powerpoint/2010/main" val="421072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A6C28B-B3AF-49E8-9A7D-8DF3D7D8BD47}"/>
              </a:ext>
            </a:extLst>
          </p:cNvPr>
          <p:cNvSpPr>
            <a:spLocks noGrp="1"/>
          </p:cNvSpPr>
          <p:nvPr>
            <p:ph idx="1"/>
          </p:nvPr>
        </p:nvSpPr>
        <p:spPr>
          <a:xfrm>
            <a:off x="838200" y="1825625"/>
            <a:ext cx="10515600" cy="1141311"/>
          </a:xfrm>
        </p:spPr>
        <p:txBody>
          <a:bodyPr/>
          <a:lstStyle/>
          <a:p>
            <a:r>
              <a:rPr lang="zh-CN" altLang="en-US" dirty="0"/>
              <a:t>银行、支付宝</a:t>
            </a:r>
            <a:r>
              <a:rPr lang="en-US" altLang="zh-CN" dirty="0"/>
              <a:t>……</a:t>
            </a:r>
            <a:r>
              <a:rPr lang="zh-CN" altLang="en-US" dirty="0"/>
              <a:t>：</a:t>
            </a:r>
            <a:r>
              <a:rPr lang="en-US" altLang="zh-CN" dirty="0"/>
              <a:t>1</a:t>
            </a:r>
            <a:r>
              <a:rPr lang="zh-CN" altLang="en-US" dirty="0"/>
              <a:t>对</a:t>
            </a:r>
            <a:r>
              <a:rPr lang="en-US" altLang="zh-CN" dirty="0"/>
              <a:t>1</a:t>
            </a:r>
            <a:r>
              <a:rPr lang="zh-CN" altLang="en-US" dirty="0"/>
              <a:t>交互</a:t>
            </a:r>
            <a:endParaRPr lang="en-US" altLang="zh-CN" dirty="0"/>
          </a:p>
          <a:p>
            <a:r>
              <a:rPr lang="zh-CN" altLang="en-US" dirty="0"/>
              <a:t>区块链：如何让矿工们知道这个交易呢</a:t>
            </a:r>
          </a:p>
        </p:txBody>
      </p:sp>
      <p:sp>
        <p:nvSpPr>
          <p:cNvPr id="4" name="标题 1">
            <a:extLst>
              <a:ext uri="{FF2B5EF4-FFF2-40B4-BE49-F238E27FC236}">
                <a16:creationId xmlns:a16="http://schemas.microsoft.com/office/drawing/2014/main" id="{E43B61AE-5179-4965-B6E9-DCB41ADFDB88}"/>
              </a:ext>
            </a:extLst>
          </p:cNvPr>
          <p:cNvSpPr txBox="1">
            <a:spLocks/>
          </p:cNvSpPr>
          <p:nvPr/>
        </p:nvSpPr>
        <p:spPr>
          <a:xfrm>
            <a:off x="0" y="310181"/>
            <a:ext cx="12192000" cy="888581"/>
          </a:xfrm>
          <a:prstGeom prst="rect">
            <a:avLst/>
          </a:prstGeom>
          <a:solidFill>
            <a:srgbClr val="FFBF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t>正义者联盟：矿工</a:t>
            </a:r>
            <a:endParaRPr lang="en-US" altLang="zh-CN" b="1" dirty="0"/>
          </a:p>
        </p:txBody>
      </p:sp>
      <p:sp>
        <p:nvSpPr>
          <p:cNvPr id="5" name="矩形 4">
            <a:extLst>
              <a:ext uri="{FF2B5EF4-FFF2-40B4-BE49-F238E27FC236}">
                <a16:creationId xmlns:a16="http://schemas.microsoft.com/office/drawing/2014/main" id="{1AC6CADF-71EA-4BCD-B04F-6268EF4E5307}"/>
              </a:ext>
            </a:extLst>
          </p:cNvPr>
          <p:cNvSpPr/>
          <p:nvPr/>
        </p:nvSpPr>
        <p:spPr>
          <a:xfrm>
            <a:off x="1564533" y="2981926"/>
            <a:ext cx="8751652" cy="461665"/>
          </a:xfrm>
          <a:prstGeom prst="rect">
            <a:avLst/>
          </a:prstGeom>
          <a:solidFill>
            <a:schemeClr val="tx1"/>
          </a:solidFill>
        </p:spPr>
        <p:txBody>
          <a:bodyPr wrap="squar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把每笔交易在全网广播。让全网承认有效，必须广播给每个矿工</a:t>
            </a:r>
            <a:endParaRPr lang="zh-CN" altLang="en-US" sz="2400" dirty="0">
              <a:solidFill>
                <a:schemeClr val="bg1"/>
              </a:solidFill>
            </a:endParaRPr>
          </a:p>
        </p:txBody>
      </p:sp>
      <p:pic>
        <p:nvPicPr>
          <p:cNvPr id="6" name="图片 5">
            <a:extLst>
              <a:ext uri="{FF2B5EF4-FFF2-40B4-BE49-F238E27FC236}">
                <a16:creationId xmlns:a16="http://schemas.microsoft.com/office/drawing/2014/main" id="{204EB33C-513B-4D18-AFC5-BAA2E1D02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81" y="3876074"/>
            <a:ext cx="5722919" cy="2575313"/>
          </a:xfrm>
          <a:prstGeom prst="rect">
            <a:avLst/>
          </a:prstGeom>
        </p:spPr>
      </p:pic>
      <p:pic>
        <p:nvPicPr>
          <p:cNvPr id="7" name="图片 6">
            <a:extLst>
              <a:ext uri="{FF2B5EF4-FFF2-40B4-BE49-F238E27FC236}">
                <a16:creationId xmlns:a16="http://schemas.microsoft.com/office/drawing/2014/main" id="{0B35C2AB-DD67-45BD-B049-64926604E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838" y="3876074"/>
            <a:ext cx="5722919" cy="2575313"/>
          </a:xfrm>
          <a:prstGeom prst="rect">
            <a:avLst/>
          </a:prstGeom>
        </p:spPr>
      </p:pic>
    </p:spTree>
    <p:extLst>
      <p:ext uri="{BB962C8B-B14F-4D97-AF65-F5344CB8AC3E}">
        <p14:creationId xmlns:p14="http://schemas.microsoft.com/office/powerpoint/2010/main" val="76461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A6C28B-B3AF-49E8-9A7D-8DF3D7D8BD47}"/>
              </a:ext>
            </a:extLst>
          </p:cNvPr>
          <p:cNvSpPr>
            <a:spLocks noGrp="1"/>
          </p:cNvSpPr>
          <p:nvPr>
            <p:ph idx="1"/>
          </p:nvPr>
        </p:nvSpPr>
        <p:spPr>
          <a:xfrm>
            <a:off x="847926" y="1773297"/>
            <a:ext cx="10912813" cy="1560204"/>
          </a:xfrm>
        </p:spPr>
        <p:txBody>
          <a:bodyPr>
            <a:normAutofit/>
          </a:bodyPr>
          <a:lstStyle/>
          <a:p>
            <a:r>
              <a:rPr lang="zh-CN" altLang="en-US" dirty="0"/>
              <a:t>一条条的交易汇聚到矿工这里：矿工通过几个几个打包的方式记录</a:t>
            </a:r>
            <a:endParaRPr lang="en-US" altLang="zh-CN" dirty="0"/>
          </a:p>
          <a:p>
            <a:r>
              <a:rPr lang="zh-CN" altLang="en-US" dirty="0"/>
              <a:t>每次打包完，广播给其他矿工打包好的块：这些交易记录在案了</a:t>
            </a:r>
            <a:endParaRPr lang="en-US" altLang="zh-CN" dirty="0"/>
          </a:p>
          <a:p>
            <a:r>
              <a:rPr lang="zh-CN" altLang="en-US" b="1" dirty="0">
                <a:solidFill>
                  <a:srgbClr val="FF0000"/>
                </a:solidFill>
              </a:rPr>
              <a:t>一旦记录，就不可撤销，不能随意销毁</a:t>
            </a:r>
            <a:endParaRPr lang="zh-CN" altLang="en-US" sz="3600" b="1" dirty="0">
              <a:solidFill>
                <a:srgbClr val="FF0000"/>
              </a:solidFill>
            </a:endParaRPr>
          </a:p>
        </p:txBody>
      </p:sp>
      <p:sp>
        <p:nvSpPr>
          <p:cNvPr id="4" name="标题 1">
            <a:extLst>
              <a:ext uri="{FF2B5EF4-FFF2-40B4-BE49-F238E27FC236}">
                <a16:creationId xmlns:a16="http://schemas.microsoft.com/office/drawing/2014/main" id="{E43B61AE-5179-4965-B6E9-DCB41ADFDB88}"/>
              </a:ext>
            </a:extLst>
          </p:cNvPr>
          <p:cNvSpPr txBox="1">
            <a:spLocks/>
          </p:cNvSpPr>
          <p:nvPr/>
        </p:nvSpPr>
        <p:spPr>
          <a:xfrm>
            <a:off x="0" y="310181"/>
            <a:ext cx="12192000" cy="888581"/>
          </a:xfrm>
          <a:prstGeom prst="rect">
            <a:avLst/>
          </a:prstGeom>
          <a:solidFill>
            <a:srgbClr val="FFBF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t>矿工记录交易：账本</a:t>
            </a:r>
            <a:endParaRPr lang="en-US" altLang="zh-CN" b="1" dirty="0"/>
          </a:p>
        </p:txBody>
      </p:sp>
      <p:pic>
        <p:nvPicPr>
          <p:cNvPr id="8" name="图片 7">
            <a:extLst>
              <a:ext uri="{FF2B5EF4-FFF2-40B4-BE49-F238E27FC236}">
                <a16:creationId xmlns:a16="http://schemas.microsoft.com/office/drawing/2014/main" id="{0AD5EA2E-4D90-4554-AF4C-809191BB8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38" y="3333501"/>
            <a:ext cx="6096000" cy="2743200"/>
          </a:xfrm>
          <a:prstGeom prst="rect">
            <a:avLst/>
          </a:prstGeom>
        </p:spPr>
      </p:pic>
      <p:pic>
        <p:nvPicPr>
          <p:cNvPr id="9" name="图片 8">
            <a:extLst>
              <a:ext uri="{FF2B5EF4-FFF2-40B4-BE49-F238E27FC236}">
                <a16:creationId xmlns:a16="http://schemas.microsoft.com/office/drawing/2014/main" id="{0EA39B51-E1E4-43AE-A7EB-3E1A6F7E6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333" y="3333501"/>
            <a:ext cx="5621778" cy="2743200"/>
          </a:xfrm>
          <a:prstGeom prst="rect">
            <a:avLst/>
          </a:prstGeom>
        </p:spPr>
      </p:pic>
    </p:spTree>
    <p:extLst>
      <p:ext uri="{BB962C8B-B14F-4D97-AF65-F5344CB8AC3E}">
        <p14:creationId xmlns:p14="http://schemas.microsoft.com/office/powerpoint/2010/main" val="162024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7C6E03E2-8BCB-4054-92BB-E4FDA888E335}"/>
              </a:ext>
            </a:extLst>
          </p:cNvPr>
          <p:cNvSpPr>
            <a:spLocks noGrp="1"/>
          </p:cNvSpPr>
          <p:nvPr>
            <p:ph type="title"/>
          </p:nvPr>
        </p:nvSpPr>
        <p:spPr>
          <a:xfrm>
            <a:off x="0" y="233998"/>
            <a:ext cx="12192000" cy="918730"/>
          </a:xfrm>
          <a:solidFill>
            <a:srgbClr val="FFBF6B"/>
          </a:solidFill>
        </p:spPr>
        <p:txBody>
          <a:bodyPr>
            <a:noAutofit/>
          </a:bodyPr>
          <a:lstStyle/>
          <a:p>
            <a:pPr algn="ctr"/>
            <a:r>
              <a:rPr lang="zh-CN" altLang="en-US" sz="3600" b="1" dirty="0"/>
              <a:t>区块链构成</a:t>
            </a:r>
            <a:endParaRPr lang="zh-CN" altLang="en-US" sz="2800" b="1" dirty="0"/>
          </a:p>
        </p:txBody>
      </p:sp>
      <p:sp>
        <p:nvSpPr>
          <p:cNvPr id="2" name="矩形 1">
            <a:extLst>
              <a:ext uri="{FF2B5EF4-FFF2-40B4-BE49-F238E27FC236}">
                <a16:creationId xmlns:a16="http://schemas.microsoft.com/office/drawing/2014/main" id="{1206CA22-32E5-4548-BD1F-B2F47A81F07B}"/>
              </a:ext>
            </a:extLst>
          </p:cNvPr>
          <p:cNvSpPr/>
          <p:nvPr/>
        </p:nvSpPr>
        <p:spPr>
          <a:xfrm>
            <a:off x="363165" y="1262247"/>
            <a:ext cx="7503303" cy="707886"/>
          </a:xfrm>
          <a:prstGeom prst="rect">
            <a:avLst/>
          </a:prstGeom>
          <a:solidFill>
            <a:schemeClr val="tx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每个区块都含有其上一个区块的哈希值，确保区块按照时间顺序连接的同时没有被篡改</a:t>
            </a:r>
            <a:endParaRPr kumimoji="0" lang="zh-CN" altLang="en-US" sz="8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BB605D45-F772-49D2-99BA-BB1E03798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65" y="2319764"/>
            <a:ext cx="4004554" cy="1802049"/>
          </a:xfrm>
          <a:prstGeom prst="rect">
            <a:avLst/>
          </a:prstGeom>
        </p:spPr>
      </p:pic>
      <p:pic>
        <p:nvPicPr>
          <p:cNvPr id="8" name="图片 7">
            <a:extLst>
              <a:ext uri="{FF2B5EF4-FFF2-40B4-BE49-F238E27FC236}">
                <a16:creationId xmlns:a16="http://schemas.microsoft.com/office/drawing/2014/main" id="{A766B4CC-76E0-4A8E-AEB9-4C9EB720A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696" y="4939218"/>
            <a:ext cx="3378772" cy="1802049"/>
          </a:xfrm>
          <a:prstGeom prst="rect">
            <a:avLst/>
          </a:prstGeom>
        </p:spPr>
      </p:pic>
      <p:pic>
        <p:nvPicPr>
          <p:cNvPr id="10" name="图片 9">
            <a:extLst>
              <a:ext uri="{FF2B5EF4-FFF2-40B4-BE49-F238E27FC236}">
                <a16:creationId xmlns:a16="http://schemas.microsoft.com/office/drawing/2014/main" id="{9A75D267-23B0-49DA-8771-30B524011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293" y="4939218"/>
            <a:ext cx="4004555" cy="1802050"/>
          </a:xfrm>
          <a:prstGeom prst="rect">
            <a:avLst/>
          </a:prstGeom>
        </p:spPr>
      </p:pic>
      <p:pic>
        <p:nvPicPr>
          <p:cNvPr id="12" name="图片 11">
            <a:extLst>
              <a:ext uri="{FF2B5EF4-FFF2-40B4-BE49-F238E27FC236}">
                <a16:creationId xmlns:a16="http://schemas.microsoft.com/office/drawing/2014/main" id="{837AD7DA-E624-4251-89B9-DC8D657937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7696" y="2319764"/>
            <a:ext cx="3378772" cy="1802049"/>
          </a:xfrm>
          <a:prstGeom prst="rect">
            <a:avLst/>
          </a:prstGeom>
        </p:spPr>
      </p:pic>
      <p:pic>
        <p:nvPicPr>
          <p:cNvPr id="14" name="图片 13">
            <a:extLst>
              <a:ext uri="{FF2B5EF4-FFF2-40B4-BE49-F238E27FC236}">
                <a16:creationId xmlns:a16="http://schemas.microsoft.com/office/drawing/2014/main" id="{C500BDBF-E66B-42D6-8840-D2093D7A0FFD}"/>
              </a:ext>
            </a:extLst>
          </p:cNvPr>
          <p:cNvPicPr>
            <a:picLocks noChangeAspect="1"/>
          </p:cNvPicPr>
          <p:nvPr/>
        </p:nvPicPr>
        <p:blipFill>
          <a:blip r:embed="rId6"/>
          <a:stretch>
            <a:fillRect/>
          </a:stretch>
        </p:blipFill>
        <p:spPr>
          <a:xfrm>
            <a:off x="8258163" y="1262247"/>
            <a:ext cx="3308023" cy="5479021"/>
          </a:xfrm>
          <a:prstGeom prst="rect">
            <a:avLst/>
          </a:prstGeom>
        </p:spPr>
      </p:pic>
    </p:spTree>
    <p:extLst>
      <p:ext uri="{BB962C8B-B14F-4D97-AF65-F5344CB8AC3E}">
        <p14:creationId xmlns:p14="http://schemas.microsoft.com/office/powerpoint/2010/main" val="397993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A6C28B-B3AF-49E8-9A7D-8DF3D7D8BD47}"/>
              </a:ext>
            </a:extLst>
          </p:cNvPr>
          <p:cNvSpPr>
            <a:spLocks noGrp="1"/>
          </p:cNvSpPr>
          <p:nvPr>
            <p:ph idx="1"/>
          </p:nvPr>
        </p:nvSpPr>
        <p:spPr>
          <a:xfrm>
            <a:off x="215630" y="1486029"/>
            <a:ext cx="11760739" cy="2132660"/>
          </a:xfrm>
        </p:spPr>
        <p:txBody>
          <a:bodyPr>
            <a:normAutofit/>
          </a:bodyPr>
          <a:lstStyle/>
          <a:p>
            <a:r>
              <a:rPr lang="zh-CN" altLang="en-US" b="1" dirty="0"/>
              <a:t>为了鼓励矿工的服务，对于其所记录和确认的交易，每一个打包好的块，为矿工提供</a:t>
            </a:r>
            <a:r>
              <a:rPr lang="en-US" altLang="zh-CN" b="1" dirty="0"/>
              <a:t>25</a:t>
            </a:r>
            <a:r>
              <a:rPr lang="zh-CN" altLang="en-US" b="1" dirty="0"/>
              <a:t>个比特币作为奖励。（这个奖励数量，系统设定每</a:t>
            </a:r>
            <a:r>
              <a:rPr lang="en-US" altLang="zh-CN" b="1" dirty="0"/>
              <a:t>4</a:t>
            </a:r>
            <a:r>
              <a:rPr lang="zh-CN" altLang="en-US" b="1" dirty="0"/>
              <a:t>年减半）</a:t>
            </a:r>
            <a:endParaRPr lang="en-US" altLang="zh-CN" b="1" dirty="0"/>
          </a:p>
          <a:p>
            <a:r>
              <a:rPr lang="zh-CN" altLang="en-US" b="1" dirty="0"/>
              <a:t>但是每个矿工打的包不一定一样，那么以谁打的包为准？（网络延迟）</a:t>
            </a:r>
            <a:endParaRPr lang="en-US" altLang="zh-CN" b="1" dirty="0"/>
          </a:p>
          <a:p>
            <a:r>
              <a:rPr lang="zh-CN" altLang="en-US" b="1" dirty="0"/>
              <a:t>都打了包，那么奖励给谁呢？</a:t>
            </a:r>
          </a:p>
        </p:txBody>
      </p:sp>
      <p:sp>
        <p:nvSpPr>
          <p:cNvPr id="4" name="标题 1">
            <a:extLst>
              <a:ext uri="{FF2B5EF4-FFF2-40B4-BE49-F238E27FC236}">
                <a16:creationId xmlns:a16="http://schemas.microsoft.com/office/drawing/2014/main" id="{E43B61AE-5179-4965-B6E9-DCB41ADFDB88}"/>
              </a:ext>
            </a:extLst>
          </p:cNvPr>
          <p:cNvSpPr txBox="1">
            <a:spLocks/>
          </p:cNvSpPr>
          <p:nvPr/>
        </p:nvSpPr>
        <p:spPr>
          <a:xfrm>
            <a:off x="0" y="310181"/>
            <a:ext cx="12192000" cy="888581"/>
          </a:xfrm>
          <a:prstGeom prst="rect">
            <a:avLst/>
          </a:prstGeom>
          <a:solidFill>
            <a:srgbClr val="FFBF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t>矿工：我凭什么要记录</a:t>
            </a:r>
            <a:endParaRPr lang="en-US" altLang="zh-CN" b="1" dirty="0"/>
          </a:p>
        </p:txBody>
      </p:sp>
      <p:pic>
        <p:nvPicPr>
          <p:cNvPr id="6" name="图片 5">
            <a:extLst>
              <a:ext uri="{FF2B5EF4-FFF2-40B4-BE49-F238E27FC236}">
                <a16:creationId xmlns:a16="http://schemas.microsoft.com/office/drawing/2014/main" id="{D118079C-9FDA-4477-897E-A9D8A6415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30" y="4012174"/>
            <a:ext cx="4938409" cy="2222284"/>
          </a:xfrm>
          <a:prstGeom prst="rect">
            <a:avLst/>
          </a:prstGeom>
        </p:spPr>
      </p:pic>
      <p:pic>
        <p:nvPicPr>
          <p:cNvPr id="7" name="图片 6">
            <a:extLst>
              <a:ext uri="{FF2B5EF4-FFF2-40B4-BE49-F238E27FC236}">
                <a16:creationId xmlns:a16="http://schemas.microsoft.com/office/drawing/2014/main" id="{E5BB8325-2995-4CD3-ACD5-EA6F24004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202" y="4012174"/>
            <a:ext cx="5926091" cy="2222284"/>
          </a:xfrm>
          <a:prstGeom prst="rect">
            <a:avLst/>
          </a:prstGeom>
        </p:spPr>
      </p:pic>
    </p:spTree>
    <p:extLst>
      <p:ext uri="{BB962C8B-B14F-4D97-AF65-F5344CB8AC3E}">
        <p14:creationId xmlns:p14="http://schemas.microsoft.com/office/powerpoint/2010/main" val="152031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A6C28B-B3AF-49E8-9A7D-8DF3D7D8BD47}"/>
              </a:ext>
            </a:extLst>
          </p:cNvPr>
          <p:cNvSpPr>
            <a:spLocks noGrp="1"/>
          </p:cNvSpPr>
          <p:nvPr>
            <p:ph idx="1"/>
          </p:nvPr>
        </p:nvSpPr>
        <p:spPr>
          <a:xfrm>
            <a:off x="215630" y="1486029"/>
            <a:ext cx="11760739" cy="2132660"/>
          </a:xfrm>
        </p:spPr>
        <p:txBody>
          <a:bodyPr>
            <a:normAutofit/>
          </a:bodyPr>
          <a:lstStyle/>
          <a:p>
            <a:r>
              <a:rPr lang="zh-CN" altLang="en-US" b="1" dirty="0"/>
              <a:t>谁能最快地解出一个数学问题，谁就获得记录权，所有节点将以这个节点打的包为准</a:t>
            </a:r>
            <a:endParaRPr lang="en-US" altLang="zh-CN" b="1" dirty="0"/>
          </a:p>
          <a:p>
            <a:r>
              <a:rPr lang="zh-CN" altLang="en-US" b="1" dirty="0"/>
              <a:t>获得记账权的矿工将向全网广播该笔交易，账簿公开，其他矿工将核对确认这些账目，交易达到</a:t>
            </a:r>
            <a:r>
              <a:rPr lang="en-US" altLang="zh-CN" b="1" dirty="0"/>
              <a:t>6</a:t>
            </a:r>
            <a:r>
              <a:rPr lang="zh-CN" altLang="en-US" b="1" dirty="0"/>
              <a:t>个确认以上就成功记录在案</a:t>
            </a:r>
            <a:endParaRPr lang="zh-CN" altLang="en-US" sz="8800" b="1" dirty="0"/>
          </a:p>
          <a:p>
            <a:endParaRPr lang="en-US" altLang="zh-CN" b="1" dirty="0"/>
          </a:p>
        </p:txBody>
      </p:sp>
      <p:sp>
        <p:nvSpPr>
          <p:cNvPr id="4" name="标题 1">
            <a:extLst>
              <a:ext uri="{FF2B5EF4-FFF2-40B4-BE49-F238E27FC236}">
                <a16:creationId xmlns:a16="http://schemas.microsoft.com/office/drawing/2014/main" id="{E43B61AE-5179-4965-B6E9-DCB41ADFDB88}"/>
              </a:ext>
            </a:extLst>
          </p:cNvPr>
          <p:cNvSpPr txBox="1">
            <a:spLocks/>
          </p:cNvSpPr>
          <p:nvPr/>
        </p:nvSpPr>
        <p:spPr>
          <a:xfrm>
            <a:off x="0" y="310181"/>
            <a:ext cx="12192000" cy="888581"/>
          </a:xfrm>
          <a:prstGeom prst="rect">
            <a:avLst/>
          </a:prstGeom>
          <a:solidFill>
            <a:srgbClr val="FFBF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t>如何选择：数学问题</a:t>
            </a:r>
            <a:endParaRPr lang="en-US" altLang="zh-CN" b="1" dirty="0"/>
          </a:p>
        </p:txBody>
      </p:sp>
      <p:pic>
        <p:nvPicPr>
          <p:cNvPr id="8" name="图片 7">
            <a:extLst>
              <a:ext uri="{FF2B5EF4-FFF2-40B4-BE49-F238E27FC236}">
                <a16:creationId xmlns:a16="http://schemas.microsoft.com/office/drawing/2014/main" id="{193213B2-215D-4836-AF0A-9BD09D2B2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98" y="3429000"/>
            <a:ext cx="5447233" cy="2451255"/>
          </a:xfrm>
          <a:prstGeom prst="rect">
            <a:avLst/>
          </a:prstGeom>
        </p:spPr>
      </p:pic>
      <p:pic>
        <p:nvPicPr>
          <p:cNvPr id="10" name="图片 9">
            <a:extLst>
              <a:ext uri="{FF2B5EF4-FFF2-40B4-BE49-F238E27FC236}">
                <a16:creationId xmlns:a16="http://schemas.microsoft.com/office/drawing/2014/main" id="{11B58107-2BCA-494F-AC98-5A172EF50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26866"/>
            <a:ext cx="5447233" cy="2451255"/>
          </a:xfrm>
          <a:prstGeom prst="rect">
            <a:avLst/>
          </a:prstGeom>
        </p:spPr>
      </p:pic>
    </p:spTree>
    <p:extLst>
      <p:ext uri="{BB962C8B-B14F-4D97-AF65-F5344CB8AC3E}">
        <p14:creationId xmlns:p14="http://schemas.microsoft.com/office/powerpoint/2010/main" val="250348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A6C28B-B3AF-49E8-9A7D-8DF3D7D8BD47}"/>
              </a:ext>
            </a:extLst>
          </p:cNvPr>
          <p:cNvSpPr>
            <a:spLocks noGrp="1"/>
          </p:cNvSpPr>
          <p:nvPr>
            <p:ph idx="1"/>
          </p:nvPr>
        </p:nvSpPr>
        <p:spPr>
          <a:xfrm>
            <a:off x="215630" y="1198762"/>
            <a:ext cx="11760739" cy="5845214"/>
          </a:xfrm>
        </p:spPr>
        <p:txBody>
          <a:bodyPr>
            <a:normAutofit/>
          </a:bodyPr>
          <a:lstStyle/>
          <a:p>
            <a:r>
              <a:rPr lang="zh-CN" altLang="en-US" b="1" dirty="0"/>
              <a:t>为什么要有这个</a:t>
            </a:r>
            <a:r>
              <a:rPr lang="zh-CN" altLang="en-US" dirty="0"/>
              <a:t>：试想一下，如果账本有分歧，有两本账在网络里被广播的时候，其他记账人到底该相信哪本账？没有中心机构作比对，善良的我甚至不知道我手上这本账是不是那本真的账。少数服从多数的原则在这个虚拟世界里是不管用的，因为坏人总可以在网络里注册足够多的记账人账号来形成大多数优势。即使提高注册成本也无济于事，因为注册成本只是固定性投入。如果账本有风险，用户又怎能放心持有和使用比特币呢？</a:t>
            </a:r>
            <a:endParaRPr lang="en-US" altLang="zh-CN" dirty="0"/>
          </a:p>
          <a:p>
            <a:r>
              <a:rPr lang="zh-CN" altLang="en-US" b="1" dirty="0"/>
              <a:t>目的：提高做假账的成本</a:t>
            </a:r>
            <a:r>
              <a:rPr lang="en-US" altLang="zh-CN" b="1" dirty="0"/>
              <a:t>——</a:t>
            </a:r>
            <a:r>
              <a:rPr lang="zh-CN" altLang="en-US" b="1" dirty="0"/>
              <a:t>攻击者形成优势需要巨大算力</a:t>
            </a:r>
            <a:endParaRPr lang="en-US" altLang="zh-CN" b="1" dirty="0"/>
          </a:p>
          <a:p>
            <a:r>
              <a:rPr lang="zh-CN" altLang="en-US" b="1" dirty="0"/>
              <a:t>方法：</a:t>
            </a:r>
            <a:endParaRPr lang="en-US" altLang="zh-CN" b="1" dirty="0"/>
          </a:p>
          <a:p>
            <a:pPr lvl="1"/>
            <a:r>
              <a:rPr lang="zh-CN" altLang="en-US" dirty="0"/>
              <a:t>矿工打包好所有的交易形成</a:t>
            </a:r>
            <a:r>
              <a:rPr lang="en-US" altLang="zh-CN" dirty="0"/>
              <a:t>block</a:t>
            </a:r>
            <a:r>
              <a:rPr lang="zh-CN" altLang="en-US" dirty="0"/>
              <a:t>，计算本区块的</a:t>
            </a:r>
            <a:r>
              <a:rPr lang="en-US" altLang="zh-CN" dirty="0"/>
              <a:t>mt root hash</a:t>
            </a:r>
            <a:r>
              <a:rPr lang="zh-CN" altLang="en-US" dirty="0"/>
              <a:t>，组装出来一个头部</a:t>
            </a:r>
            <a:r>
              <a:rPr lang="zh-CN" altLang="en-US" b="1" dirty="0"/>
              <a:t>（生成自己要打包的区块的头部，头部中还包含上一个区块的</a:t>
            </a:r>
            <a:r>
              <a:rPr lang="en-US" altLang="zh-CN" b="1" dirty="0"/>
              <a:t>hash</a:t>
            </a:r>
            <a:r>
              <a:rPr lang="zh-CN" altLang="en-US" b="1" dirty="0"/>
              <a:t>和本区块</a:t>
            </a:r>
            <a:r>
              <a:rPr lang="en-US" altLang="zh-CN" b="1" dirty="0"/>
              <a:t>mt root hash</a:t>
            </a:r>
            <a:r>
              <a:rPr lang="zh-CN" altLang="en-US" b="1" dirty="0"/>
              <a:t>）</a:t>
            </a:r>
            <a:endParaRPr lang="en-US" altLang="zh-CN" b="1" dirty="0"/>
          </a:p>
          <a:p>
            <a:pPr lvl="1"/>
            <a:r>
              <a:rPr lang="zh-CN" altLang="en-US" dirty="0"/>
              <a:t>不断随机填充头部中的一个</a:t>
            </a:r>
            <a:r>
              <a:rPr lang="en-US" altLang="zh-CN" dirty="0"/>
              <a:t>nonce</a:t>
            </a:r>
            <a:r>
              <a:rPr lang="zh-CN" altLang="en-US" dirty="0"/>
              <a:t>字段，直到找到一个比目标难度小的</a:t>
            </a:r>
            <a:r>
              <a:rPr lang="en-US" altLang="zh-CN" dirty="0"/>
              <a:t>hash</a:t>
            </a:r>
            <a:r>
              <a:rPr lang="zh-CN" altLang="en-US" dirty="0"/>
              <a:t>串为止</a:t>
            </a:r>
            <a:endParaRPr lang="en-US" altLang="zh-CN" dirty="0"/>
          </a:p>
          <a:p>
            <a:pPr lvl="1"/>
            <a:r>
              <a:rPr lang="zh-CN" altLang="en-US" dirty="0"/>
              <a:t>广播</a:t>
            </a:r>
            <a:endParaRPr lang="en-US" altLang="zh-CN" dirty="0"/>
          </a:p>
        </p:txBody>
      </p:sp>
      <p:sp>
        <p:nvSpPr>
          <p:cNvPr id="4" name="标题 1">
            <a:extLst>
              <a:ext uri="{FF2B5EF4-FFF2-40B4-BE49-F238E27FC236}">
                <a16:creationId xmlns:a16="http://schemas.microsoft.com/office/drawing/2014/main" id="{E43B61AE-5179-4965-B6E9-DCB41ADFDB88}"/>
              </a:ext>
            </a:extLst>
          </p:cNvPr>
          <p:cNvSpPr txBox="1">
            <a:spLocks/>
          </p:cNvSpPr>
          <p:nvPr/>
        </p:nvSpPr>
        <p:spPr>
          <a:xfrm>
            <a:off x="0" y="310181"/>
            <a:ext cx="12192000" cy="888581"/>
          </a:xfrm>
          <a:prstGeom prst="rect">
            <a:avLst/>
          </a:prstGeom>
          <a:solidFill>
            <a:srgbClr val="FFBF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b="1" dirty="0" err="1"/>
              <a:t>PoW</a:t>
            </a:r>
            <a:r>
              <a:rPr lang="zh-CN" altLang="en-US" b="1" dirty="0"/>
              <a:t>：工作量证明</a:t>
            </a:r>
            <a:endParaRPr lang="en-US" altLang="zh-CN" b="1" dirty="0"/>
          </a:p>
        </p:txBody>
      </p:sp>
    </p:spTree>
    <p:extLst>
      <p:ext uri="{BB962C8B-B14F-4D97-AF65-F5344CB8AC3E}">
        <p14:creationId xmlns:p14="http://schemas.microsoft.com/office/powerpoint/2010/main" val="18427558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白帽学院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1082</Words>
  <Application>Microsoft Office PowerPoint</Application>
  <PresentationFormat>宽屏</PresentationFormat>
  <Paragraphs>66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Microsoft YaHei UI</vt:lpstr>
      <vt:lpstr>等线</vt:lpstr>
      <vt:lpstr>等线 Light</vt:lpstr>
      <vt:lpstr>微软雅黑</vt:lpstr>
      <vt:lpstr>Arial</vt:lpstr>
      <vt:lpstr>Arial</vt:lpstr>
      <vt:lpstr>Wingdings</vt:lpstr>
      <vt:lpstr>Office 主题​​</vt:lpstr>
      <vt:lpstr>白帽学院模板​​</vt:lpstr>
      <vt:lpstr>区块链安全基础</vt:lpstr>
      <vt:lpstr>两种信任的情况</vt:lpstr>
      <vt:lpstr>金融交易：信任</vt:lpstr>
      <vt:lpstr>PowerPoint 演示文稿</vt:lpstr>
      <vt:lpstr>PowerPoint 演示文稿</vt:lpstr>
      <vt:lpstr>区块链构成</vt:lpstr>
      <vt:lpstr>PowerPoint 演示文稿</vt:lpstr>
      <vt:lpstr>PowerPoint 演示文稿</vt:lpstr>
      <vt:lpstr>PowerPoint 演示文稿</vt:lpstr>
      <vt:lpstr>其他矿工：核对</vt:lpstr>
      <vt:lpstr>智能合约是什么</vt:lpstr>
      <vt:lpstr>公链安全</vt:lpstr>
      <vt:lpstr>拜占庭将军问题</vt:lpstr>
      <vt:lpstr>PoW——安全性的基石</vt:lpstr>
      <vt:lpstr>PowerPoint 演示文稿</vt:lpstr>
      <vt:lpstr>51%算力=为所欲为</vt:lpstr>
      <vt:lpstr>双花攻击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区块链安全</dc:title>
  <dc:creator>b</dc:creator>
  <cp:lastModifiedBy>b</cp:lastModifiedBy>
  <cp:revision>9</cp:revision>
  <dcterms:created xsi:type="dcterms:W3CDTF">2019-07-29T07:13:31Z</dcterms:created>
  <dcterms:modified xsi:type="dcterms:W3CDTF">2019-08-01T17:35:29Z</dcterms:modified>
</cp:coreProperties>
</file>