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368" r:id="rId3"/>
    <p:sldId id="359" r:id="rId4"/>
    <p:sldId id="360" r:id="rId5"/>
    <p:sldId id="311" r:id="rId6"/>
    <p:sldId id="312" r:id="rId7"/>
    <p:sldId id="366" r:id="rId8"/>
    <p:sldId id="315" r:id="rId9"/>
    <p:sldId id="316" r:id="rId10"/>
    <p:sldId id="260" r:id="rId11"/>
    <p:sldId id="261" r:id="rId12"/>
    <p:sldId id="262" r:id="rId13"/>
    <p:sldId id="264" r:id="rId14"/>
    <p:sldId id="263" r:id="rId15"/>
    <p:sldId id="265" r:id="rId16"/>
    <p:sldId id="267" r:id="rId17"/>
    <p:sldId id="351" r:id="rId18"/>
    <p:sldId id="326" r:id="rId19"/>
    <p:sldId id="364" r:id="rId20"/>
    <p:sldId id="365" r:id="rId21"/>
    <p:sldId id="346" r:id="rId22"/>
    <p:sldId id="363" r:id="rId23"/>
    <p:sldId id="352" r:id="rId24"/>
    <p:sldId id="361" r:id="rId25"/>
    <p:sldId id="362" r:id="rId26"/>
    <p:sldId id="353" r:id="rId27"/>
    <p:sldId id="356" r:id="rId28"/>
    <p:sldId id="357" r:id="rId29"/>
    <p:sldId id="358" r:id="rId30"/>
    <p:sldId id="367" r:id="rId31"/>
    <p:sldId id="306" r:id="rId32"/>
    <p:sldId id="342" r:id="rId33"/>
    <p:sldId id="343" r:id="rId34"/>
    <p:sldId id="318" r:id="rId35"/>
    <p:sldId id="319" r:id="rId36"/>
    <p:sldId id="258" r:id="rId37"/>
    <p:sldId id="320" r:id="rId38"/>
    <p:sldId id="323" r:id="rId39"/>
    <p:sldId id="259" r:id="rId40"/>
    <p:sldId id="344" r:id="rId41"/>
    <p:sldId id="34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67BD9-3D34-41F6-AFCD-0814D84CEDCA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C422-8F5F-431B-8DFB-D9EEFE7B7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1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还有其他的 不同题目不一样 但是这个是所有题目都需要的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F33DF-4870-4571-8ADD-0C8E706E44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on June 17, 2016, something happened.</a:t>
            </a:r>
          </a:p>
          <a:p>
            <a:r>
              <a:rPr lang="en-US" altLang="zh-CN" dirty="0"/>
              <a:t>A hacker discovered a vulnerability of this smart contract.</a:t>
            </a:r>
          </a:p>
          <a:p>
            <a:r>
              <a:rPr lang="en-US" altLang="zh-CN" dirty="0"/>
              <a:t>He used this vulnerability to attack the DAO project.</a:t>
            </a:r>
          </a:p>
          <a:p>
            <a:r>
              <a:rPr lang="en-US" altLang="zh-CN" dirty="0"/>
              <a:t>Through the attack, the hacker turned away the cryptocurrency worth $50 million.</a:t>
            </a:r>
          </a:p>
          <a:p>
            <a:r>
              <a:rPr lang="en-US" altLang="zh-CN" dirty="0"/>
              <a:t>So what impact does this matter have?</a:t>
            </a:r>
          </a:p>
          <a:p>
            <a:r>
              <a:rPr lang="en-US" altLang="zh-CN" dirty="0"/>
              <a:t>Firstly, the hackers took away 50 million of the 150 million.</a:t>
            </a:r>
          </a:p>
          <a:p>
            <a:r>
              <a:rPr lang="en-US" altLang="zh-CN" dirty="0"/>
              <a:t>Secondly, Ethereum’s currency has lost more than half.</a:t>
            </a:r>
          </a:p>
          <a:p>
            <a:r>
              <a:rPr lang="en-US" altLang="zh-CN" dirty="0"/>
              <a:t>Thirdly, the DAO became the DEA. (death)</a:t>
            </a:r>
          </a:p>
          <a:p>
            <a:r>
              <a:rPr lang="en-US" altLang="zh-CN" dirty="0"/>
              <a:t>Finally, Some people want to roll back this operation, some people don’t want. This divergence led to the fork of Ethereum.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3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 to the topic, how did hackers take away these 50 million dollars?</a:t>
            </a:r>
          </a:p>
          <a:p>
            <a:r>
              <a:rPr lang="en-US" altLang="zh-CN" dirty="0"/>
              <a:t>The attack method he uses is exactly the </a:t>
            </a:r>
            <a:r>
              <a:rPr lang="en-US" altLang="zh-CN" b="1" dirty="0"/>
              <a:t>Reentrancy Attack.</a:t>
            </a:r>
          </a:p>
          <a:p>
            <a:r>
              <a:rPr lang="en-US" altLang="zh-CN" dirty="0"/>
              <a:t>Let‘s look at the Dao’s implementation code.</a:t>
            </a:r>
          </a:p>
          <a:p>
            <a:r>
              <a:rPr lang="en-US" altLang="zh-CN" dirty="0"/>
              <a:t>This function realizes the function of withdrawing money.</a:t>
            </a:r>
          </a:p>
          <a:p>
            <a:r>
              <a:rPr lang="en-US" altLang="zh-CN" dirty="0"/>
              <a:t>It has 3 steps.</a:t>
            </a:r>
          </a:p>
          <a:p>
            <a:r>
              <a:rPr lang="en-US" altLang="zh-CN" dirty="0"/>
              <a:t>The first step is to check if your balance is enough for you to withdraw so much money.</a:t>
            </a:r>
          </a:p>
          <a:p>
            <a:r>
              <a:rPr lang="en-US" altLang="zh-CN" dirty="0"/>
              <a:t>The second step is to transfer money to you.</a:t>
            </a:r>
          </a:p>
          <a:p>
            <a:r>
              <a:rPr lang="en-US" altLang="zh-CN" dirty="0"/>
              <a:t>The third step is to update your balance.</a:t>
            </a:r>
          </a:p>
          <a:p>
            <a:r>
              <a:rPr lang="en-US" altLang="zh-CN" dirty="0"/>
              <a:t>You might say that there is no problem, why can it be attacked?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3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Let's take a look at the detailed interaction process.</a:t>
            </a:r>
          </a:p>
          <a:p>
            <a:r>
              <a:rPr lang="en-US" altLang="zh-CN" dirty="0"/>
              <a:t>First the user makes a request to withdraw 100 eths.</a:t>
            </a:r>
          </a:p>
          <a:p>
            <a:r>
              <a:rPr lang="en-US" altLang="zh-CN" dirty="0"/>
              <a:t>The smart contract will check if there are 100 eths in the user's account.</a:t>
            </a:r>
          </a:p>
          <a:p>
            <a:r>
              <a:rPr lang="en-US" altLang="zh-CN" dirty="0"/>
              <a:t>If the user’s balance is sufficient to extract, the smart contract will enter the transfer process.</a:t>
            </a:r>
          </a:p>
          <a:p>
            <a:endParaRPr lang="en-US" altLang="zh-CN" dirty="0"/>
          </a:p>
          <a:p>
            <a:r>
              <a:rPr lang="en-US" altLang="zh-CN" dirty="0"/>
              <a:t>The transfer process will tell the user: "I will transfer the money soon“.</a:t>
            </a:r>
          </a:p>
          <a:p>
            <a:r>
              <a:rPr lang="en-US" altLang="zh-CN" dirty="0"/>
              <a:t>The user will </a:t>
            </a:r>
            <a:r>
              <a:rPr lang="en-US" altLang="zh-CN" dirty="0" err="1"/>
              <a:t>respond:”OK</a:t>
            </a:r>
            <a:r>
              <a:rPr lang="en-US" altLang="zh-CN" dirty="0"/>
              <a:t>, come on!”</a:t>
            </a:r>
            <a:br>
              <a:rPr lang="en-US" altLang="zh-CN" dirty="0"/>
            </a:br>
            <a:r>
              <a:rPr lang="en-US" altLang="zh-CN" dirty="0"/>
              <a:t>than the money will transfer to user.</a:t>
            </a:r>
          </a:p>
          <a:p>
            <a:r>
              <a:rPr lang="en-US" altLang="zh-CN" dirty="0"/>
              <a:t>Finally, smart contracts update the user’s balance.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8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Throughout the process, the problem occurs in the processing order of the three steps.</a:t>
            </a:r>
          </a:p>
          <a:p>
            <a:r>
              <a:rPr lang="en-US" altLang="zh-CN" dirty="0"/>
              <a:t>The first step is check, the second step is interaction, the third step is effect.</a:t>
            </a:r>
          </a:p>
          <a:p>
            <a:r>
              <a:rPr lang="en-US" altLang="zh-CN" dirty="0"/>
              <a:t>The order of interaction and effect is wrong.</a:t>
            </a:r>
          </a:p>
          <a:p>
            <a:r>
              <a:rPr lang="en-US" altLang="zh-CN" dirty="0"/>
              <a:t>If we interact first,  when the process pass the check and interact with the user, the user can initiate another transaction.</a:t>
            </a:r>
          </a:p>
          <a:p>
            <a:r>
              <a:rPr lang="en-US" altLang="zh-CN" dirty="0"/>
              <a:t>Because the user’s balance is not updated, so the second transaction can also pass the check.</a:t>
            </a:r>
          </a:p>
          <a:p>
            <a:r>
              <a:rPr lang="en-US" altLang="zh-CN" dirty="0"/>
              <a:t>In the end, both money will be taken away.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Let's take a look at the detailed interaction process.</a:t>
            </a:r>
          </a:p>
          <a:p>
            <a:r>
              <a:rPr lang="en-US" altLang="zh-CN" dirty="0"/>
              <a:t>First the user makes a request to withdraw 100 eths.</a:t>
            </a:r>
          </a:p>
          <a:p>
            <a:r>
              <a:rPr lang="en-US" altLang="zh-CN" dirty="0"/>
              <a:t>The smart contract will check if there are 100 eths in the user's account.</a:t>
            </a:r>
          </a:p>
          <a:p>
            <a:r>
              <a:rPr lang="en-US" altLang="zh-CN" dirty="0"/>
              <a:t>If the user’s balance is sufficient to extract, the smart contract will enter the transfer process.</a:t>
            </a:r>
          </a:p>
          <a:p>
            <a:r>
              <a:rPr lang="en-US" altLang="zh-CN" dirty="0"/>
              <a:t>The transfer process will tell the user: "I will transfer the money soon“.</a:t>
            </a:r>
          </a:p>
          <a:p>
            <a:r>
              <a:rPr lang="en-US" altLang="zh-CN" dirty="0"/>
              <a:t>The user don’t </a:t>
            </a:r>
            <a:r>
              <a:rPr lang="en-US" altLang="zh-CN" dirty="0" err="1"/>
              <a:t>respond:”OK</a:t>
            </a:r>
            <a:r>
              <a:rPr lang="en-US" altLang="zh-CN" dirty="0"/>
              <a:t>, come on!” Instead, the user initiates a new withdrawal.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user's balance hasn't been updated, so the check passed. the smart contract will enter the transfer process again.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7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 only can you re-enter the transfer process once, you can re-enter it many times.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8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 how to fix this vulnerability? Very simple, just adjust the order of interaction and effect.</a:t>
            </a:r>
          </a:p>
          <a:p>
            <a:r>
              <a:rPr lang="en-US" altLang="zh-CN" dirty="0"/>
              <a:t>We check first, than update the user’s balance, Finally transfer the money.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we do this, in the first transaction:</a:t>
            </a:r>
          </a:p>
          <a:p>
            <a:r>
              <a:rPr lang="en-US" altLang="zh-CN" dirty="0"/>
              <a:t>First we check</a:t>
            </a:r>
          </a:p>
          <a:p>
            <a:r>
              <a:rPr lang="en-US" altLang="zh-CN" dirty="0"/>
              <a:t>Then we update the user's balance</a:t>
            </a:r>
          </a:p>
          <a:p>
            <a:r>
              <a:rPr lang="en-US" altLang="zh-CN" dirty="0"/>
              <a:t>Finally, we transfer money to the user.</a:t>
            </a:r>
          </a:p>
          <a:p>
            <a:endParaRPr lang="en-US" altLang="zh-CN" dirty="0"/>
          </a:p>
          <a:p>
            <a:r>
              <a:rPr lang="en-US" altLang="zh-CN" dirty="0"/>
              <a:t>At this point, when interacting, if the user initiates a second transaction, </a:t>
            </a:r>
          </a:p>
          <a:p>
            <a:r>
              <a:rPr lang="en-US" altLang="zh-CN" dirty="0"/>
              <a:t>This transaction will not pass the check</a:t>
            </a:r>
          </a:p>
          <a:p>
            <a:r>
              <a:rPr lang="en-US" altLang="zh-CN" dirty="0"/>
              <a:t>Because the user’s balance has been updated at this time</a:t>
            </a:r>
          </a:p>
          <a:p>
            <a:r>
              <a:rPr lang="en-US" altLang="zh-CN" dirty="0"/>
              <a:t>What he takes away is always his own money.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5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 will introduce a famous security incident.</a:t>
            </a: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DAO project is a </a:t>
            </a:r>
            <a:r>
              <a:rPr lang="en-US" altLang="zh-CN" dirty="0"/>
              <a:t>crowd-funding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initiated by 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It”, a block chain Internet of Things company.</a:t>
            </a: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was created in early May 2016.</a:t>
            </a: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implemented as an smart contract of Ethereum.</a:t>
            </a: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 need to know is that it realized a kind of token through a smart contract.</a:t>
            </a:r>
          </a:p>
          <a:p>
            <a:pPr rtl="0"/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participants can purchase tokens, sell tokens, and vote on crowdfunding plans based on the amount of tokens they hold.</a:t>
            </a: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achieved great success, raising cryptocurrencies worth about $150 million.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F396-E0E9-4327-9A26-078ACA7C019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6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C6AEF-B22C-4657-BA69-7EB5D631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E3F33-1406-49E0-B9A9-53B1B1FC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228FF-A231-449F-B129-DE53F203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22CD9-ECE9-4FB1-BE7E-1B6B97F2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944CF-56B9-4256-AF2A-65033135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4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0F10E-AA92-44B7-B9EC-49779AB8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F880F-9305-4A76-B515-134AD4D1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8DC8A-A9C5-4B8A-8FC2-C6454A44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27146-5153-43CD-8487-9160644D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D7A47-7B96-4E37-91D9-E1006CF9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69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4D0C1B-2C59-4514-A71D-3B4414C84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91C0B-27E8-4B33-A17E-B9CD39B3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E074E-B616-4956-AA9D-6A14F323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0F1EF-4DDA-478B-A93C-2956E831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E0CEB-FBA5-4BC4-8357-5F7BE8DF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1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1553944"/>
            <a:ext cx="8494718" cy="231615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95293"/>
            <a:ext cx="7748465" cy="1204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pic>
        <p:nvPicPr>
          <p:cNvPr id="266" name="图形 265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267" name="图形 266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 flipV="1">
            <a:off x="2159001" y="812727"/>
            <a:ext cx="0" cy="6045273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1805904" y="353097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336800" y="787254"/>
            <a:ext cx="1155700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C50A0"/>
                </a:solidFill>
              </a:rPr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36799" y="1663700"/>
            <a:ext cx="8597873" cy="4407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8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42360" y="1602740"/>
            <a:ext cx="6233160" cy="4796790"/>
          </a:xfrm>
          <a:prstGeom prst="roundRect">
            <a:avLst>
              <a:gd name="adj" fmla="val 1666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3537588" y="3686174"/>
            <a:ext cx="0" cy="2713367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3537589" y="1617601"/>
            <a:ext cx="0" cy="1890774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1" hasCustomPrompt="1"/>
          </p:nvPr>
        </p:nvSpPr>
        <p:spPr>
          <a:xfrm>
            <a:off x="1527813" y="1603375"/>
            <a:ext cx="1905000" cy="1905000"/>
          </a:xfrm>
          <a:prstGeom prst="roundRect">
            <a:avLst>
              <a:gd name="adj" fmla="val 5667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dirty="0"/>
              <a:t>个人照片</a:t>
            </a: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41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5636" y="1603048"/>
            <a:ext cx="11360728" cy="47964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8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08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8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295" y="2942715"/>
            <a:ext cx="5892396" cy="74683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295" y="3798137"/>
            <a:ext cx="2762614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955163" y="3798137"/>
            <a:ext cx="821024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7850172" y="5496097"/>
            <a:ext cx="3998044" cy="9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南京市江宁区秣周东路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号楼四层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(025-84981178)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北京海淀区信息路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号弘源首著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号七层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(010-56201285)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成都市成华区建设北路二段四号电子科技大学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武汉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国家网络安全人才与创新基地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7" y="5166803"/>
            <a:ext cx="1285718" cy="1285718"/>
          </a:xfrm>
          <a:prstGeom prst="rect">
            <a:avLst/>
          </a:prstGeom>
        </p:spPr>
      </p:pic>
      <p:sp>
        <p:nvSpPr>
          <p:cNvPr id="266" name="文本框 265"/>
          <p:cNvSpPr txBox="1"/>
          <p:nvPr userDrawn="1"/>
        </p:nvSpPr>
        <p:spPr>
          <a:xfrm>
            <a:off x="7850172" y="5037638"/>
            <a:ext cx="34688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打造最专业的网络安全培训平台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DC0E7-6782-4D26-B6A0-E15BC2BE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1A879-C3C0-4DF0-99F8-BAA2885C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96A27-DAE8-4C88-A712-28FEBEA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EC8F9-05D7-44CB-A486-FE6CD60A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2FCF7-A1BE-4F60-9F19-86D60327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BA33E-7918-4E14-870D-2D32851C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91BD4-3475-4F42-8082-3EB5EA1E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D3B8B-BE78-425C-8E1E-2D1E4039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0C155-989C-4288-94E7-1FE3DFF9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FA899-1B0E-4A12-AACE-884A77D4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1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5F7B-E145-4944-8B14-CE9130FF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66E22-82DE-455C-9B83-B140CF507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24DDA-8308-4765-BC89-1B725BFE0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0FA8F-D5F7-4A5E-A644-DCB05404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E604B-8059-4636-A756-11279F5A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B1213-E797-4F28-905B-7FD95B0F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1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63424-3184-4610-AA09-980F6EFF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2F800-6F2A-4BF0-B10F-BDB5A47A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FE059-C43C-47BD-8B70-8ACBFD89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850480-0A1D-4802-A9A8-A0FA8F801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F2CF0C-FC88-4232-9D9C-109C4013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2BD379-98CD-480D-BCFE-A9F91D9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332756-34A7-41BC-B365-325EB289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87531D-19FB-4C52-BD45-83F8315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FA566-482D-4E26-A9D3-1831F6E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EB131-A779-463E-BE01-FA8CD4B1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1157B2-928E-47D5-BE50-0BCA6C9F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2255AE-D786-4697-A07C-760FC837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76CDDF-A387-4100-8495-1E52D743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E4748-03E0-45D7-A4B5-969EFB1E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555C9-5D22-4C05-853C-695CAA27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9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3F6EF-3038-489C-9B83-76181CA7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EC51-4D31-4F0B-97E2-956F481C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070D2-A594-40C6-94D7-E8ED846D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CB059-06F0-4790-AF09-8809918F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CDF73-499A-4CE3-976C-8777FF96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0AA30-1CB9-419E-9082-988D925E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8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483D0-1788-4EBB-80CE-11809D4E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F7E08-1D5E-425F-A782-007B81ABF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B164DA-4EE9-498B-8930-D3FC0EDD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4DA6D-8BE5-4377-923E-16B8F84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47BCD-06C4-4CAD-8BDD-93E90D41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B8219-6182-4EF0-8C87-AB1324AA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22A7F4-097F-4C05-A9D7-B110D641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E8851-A2F4-4080-81D2-D4C3BDDD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8CAB1-199E-450C-B3A1-A0C4FE56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2693-B82A-46F6-9AD2-E1C8DDF52953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294B-D613-45B3-A0E7-679CFD377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65A47-DA12-4490-A657-DB500F41E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2423-3938-4FF8-B5EF-9D60E4E6A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4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mix.ethereum.org/" TargetMode="External"/><Relationship Id="rId4" Type="http://schemas.openxmlformats.org/officeDocument/2006/relationships/hyperlink" Target="https://ropsten.etherscan.i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区块链智能合约安全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bibi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08EDB6D0-ECA6-4F30-B888-341F4C78B92E}"/>
              </a:ext>
            </a:extLst>
          </p:cNvPr>
          <p:cNvSpPr/>
          <p:nvPr/>
        </p:nvSpPr>
        <p:spPr>
          <a:xfrm>
            <a:off x="3058037" y="2671946"/>
            <a:ext cx="5585254" cy="3239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7E7224-E948-48BC-909E-2EC05CF5C389}"/>
              </a:ext>
            </a:extLst>
          </p:cNvPr>
          <p:cNvSpPr/>
          <p:nvPr/>
        </p:nvSpPr>
        <p:spPr>
          <a:xfrm>
            <a:off x="1894705" y="448789"/>
            <a:ext cx="2001793" cy="630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user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1FA20D-0A5D-4DDE-B36D-92737BCFB800}"/>
              </a:ext>
            </a:extLst>
          </p:cNvPr>
          <p:cNvSpPr/>
          <p:nvPr/>
        </p:nvSpPr>
        <p:spPr>
          <a:xfrm>
            <a:off x="8295504" y="448789"/>
            <a:ext cx="2001793" cy="63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Smart Contract</a:t>
            </a:r>
            <a:endParaRPr lang="zh-CN" altLang="en-US" sz="2000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0B98DC1-0BDA-4F15-919C-FA9BD04327D1}"/>
              </a:ext>
            </a:extLst>
          </p:cNvPr>
          <p:cNvSpPr/>
          <p:nvPr/>
        </p:nvSpPr>
        <p:spPr>
          <a:xfrm>
            <a:off x="4180704" y="1208730"/>
            <a:ext cx="3620529" cy="4077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A1282E-3A36-4CF1-A643-F1A77B47E3B6}"/>
              </a:ext>
            </a:extLst>
          </p:cNvPr>
          <p:cNvSpPr txBox="1"/>
          <p:nvPr/>
        </p:nvSpPr>
        <p:spPr>
          <a:xfrm>
            <a:off x="4724400" y="78018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Withdraw 100eth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81A4BE-4D4D-44DD-A604-FAE18596EDA9}"/>
              </a:ext>
            </a:extLst>
          </p:cNvPr>
          <p:cNvSpPr/>
          <p:nvPr/>
        </p:nvSpPr>
        <p:spPr>
          <a:xfrm>
            <a:off x="7346257" y="2204134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Check the user's balance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19C3094-1943-42A8-818F-6C666DBFFC64}"/>
              </a:ext>
            </a:extLst>
          </p:cNvPr>
          <p:cNvSpPr/>
          <p:nvPr/>
        </p:nvSpPr>
        <p:spPr>
          <a:xfrm>
            <a:off x="9043085" y="1406435"/>
            <a:ext cx="506628" cy="630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2A22754-D9CA-4A85-B10E-C5C118E8E8E0}"/>
              </a:ext>
            </a:extLst>
          </p:cNvPr>
          <p:cNvSpPr/>
          <p:nvPr/>
        </p:nvSpPr>
        <p:spPr>
          <a:xfrm rot="10800000">
            <a:off x="4381870" y="3202887"/>
            <a:ext cx="3620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E98032-77D2-472D-B43E-4D1FCDAFA7E2}"/>
              </a:ext>
            </a:extLst>
          </p:cNvPr>
          <p:cNvSpPr/>
          <p:nvPr/>
        </p:nvSpPr>
        <p:spPr>
          <a:xfrm>
            <a:off x="4298832" y="2788592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I will transfer the money soon</a:t>
            </a:r>
            <a:endParaRPr lang="zh-CN" altLang="en-US" sz="2400" b="1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C39C482-1500-44D4-AC50-F502E8A6E6DF}"/>
              </a:ext>
            </a:extLst>
          </p:cNvPr>
          <p:cNvSpPr/>
          <p:nvPr/>
        </p:nvSpPr>
        <p:spPr>
          <a:xfrm rot="5400000">
            <a:off x="3741143" y="4017487"/>
            <a:ext cx="1198416" cy="378931"/>
          </a:xfrm>
          <a:prstGeom prst="rightArrow">
            <a:avLst>
              <a:gd name="adj1" fmla="val 50000"/>
              <a:gd name="adj2" fmla="val 78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0361A6-9985-4167-8D00-EA86FD63C495}"/>
              </a:ext>
            </a:extLst>
          </p:cNvPr>
          <p:cNvSpPr txBox="1"/>
          <p:nvPr/>
        </p:nvSpPr>
        <p:spPr>
          <a:xfrm>
            <a:off x="5357973" y="445466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Money</a:t>
            </a:r>
            <a:endParaRPr lang="zh-CN" altLang="en-US" sz="2400" b="1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CC63DA7-0569-465D-BEF6-2C4D9DCE1DCB}"/>
              </a:ext>
            </a:extLst>
          </p:cNvPr>
          <p:cNvSpPr/>
          <p:nvPr/>
        </p:nvSpPr>
        <p:spPr>
          <a:xfrm rot="10800000">
            <a:off x="4294634" y="4829658"/>
            <a:ext cx="3620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2BEF5A-F60A-4402-B56D-DDB59F5C55DF}"/>
              </a:ext>
            </a:extLst>
          </p:cNvPr>
          <p:cNvSpPr txBox="1"/>
          <p:nvPr/>
        </p:nvSpPr>
        <p:spPr>
          <a:xfrm>
            <a:off x="4361636" y="383013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payable</a:t>
            </a:r>
            <a:endParaRPr lang="zh-CN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74A87CA-DC20-4D01-B4AF-FF46FD927DBE}"/>
              </a:ext>
            </a:extLst>
          </p:cNvPr>
          <p:cNvSpPr/>
          <p:nvPr/>
        </p:nvSpPr>
        <p:spPr>
          <a:xfrm>
            <a:off x="7661921" y="5951805"/>
            <a:ext cx="3252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Update user’s balance</a:t>
            </a:r>
            <a:endParaRPr lang="zh-CN" altLang="en-US" sz="2400" b="1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7D5C465B-DFC8-42F2-87E5-7947CC30A651}"/>
              </a:ext>
            </a:extLst>
          </p:cNvPr>
          <p:cNvSpPr/>
          <p:nvPr/>
        </p:nvSpPr>
        <p:spPr>
          <a:xfrm>
            <a:off x="8912679" y="5198817"/>
            <a:ext cx="506628" cy="630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96B087-556C-47B3-9C6A-FA1489FC3092}"/>
              </a:ext>
            </a:extLst>
          </p:cNvPr>
          <p:cNvSpPr/>
          <p:nvPr/>
        </p:nvSpPr>
        <p:spPr>
          <a:xfrm>
            <a:off x="3198341" y="5364210"/>
            <a:ext cx="240803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/>
              <a:t>transfer process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28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/>
      <p:bldP spid="9" grpId="0"/>
      <p:bldP spid="10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9EF88-03C9-42B6-97F3-7FF8353A99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2650" y="466383"/>
            <a:ext cx="7886700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check if your balance is enough for you to withdraw so much money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transfer money to you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update your balance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2A46F6-8960-414B-943E-B49F04534CFF}"/>
              </a:ext>
            </a:extLst>
          </p:cNvPr>
          <p:cNvSpPr/>
          <p:nvPr/>
        </p:nvSpPr>
        <p:spPr>
          <a:xfrm>
            <a:off x="2265407" y="3002692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090894-7CCE-420D-BE10-22256E16EC14}"/>
              </a:ext>
            </a:extLst>
          </p:cNvPr>
          <p:cNvSpPr/>
          <p:nvPr/>
        </p:nvSpPr>
        <p:spPr>
          <a:xfrm>
            <a:off x="2265406" y="3928741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F4863-E809-4B8C-9B72-3E14280ACE0A}"/>
              </a:ext>
            </a:extLst>
          </p:cNvPr>
          <p:cNvSpPr/>
          <p:nvPr/>
        </p:nvSpPr>
        <p:spPr>
          <a:xfrm>
            <a:off x="2265405" y="4854790"/>
            <a:ext cx="3583460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effect</a:t>
            </a:r>
            <a:endParaRPr lang="zh-CN" altLang="en-US" sz="4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75568E-2A1E-4EA0-9AEA-586FD1A94DC8}"/>
              </a:ext>
            </a:extLst>
          </p:cNvPr>
          <p:cNvSpPr/>
          <p:nvPr/>
        </p:nvSpPr>
        <p:spPr>
          <a:xfrm>
            <a:off x="6763265" y="3002692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71410B-ACF8-4CE6-9BF4-F2E74AA65DB5}"/>
              </a:ext>
            </a:extLst>
          </p:cNvPr>
          <p:cNvSpPr txBox="1"/>
          <p:nvPr/>
        </p:nvSpPr>
        <p:spPr>
          <a:xfrm>
            <a:off x="6293708" y="2241941"/>
            <a:ext cx="18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Transaction 1</a:t>
            </a:r>
            <a:endParaRPr lang="zh-CN" altLang="en-US" sz="20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836CA7-6F7B-4B68-A03F-C52523358E38}"/>
              </a:ext>
            </a:extLst>
          </p:cNvPr>
          <p:cNvSpPr/>
          <p:nvPr/>
        </p:nvSpPr>
        <p:spPr>
          <a:xfrm>
            <a:off x="6763264" y="3928741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75A75E-A20C-410D-882B-5464BC9F2A8B}"/>
              </a:ext>
            </a:extLst>
          </p:cNvPr>
          <p:cNvSpPr/>
          <p:nvPr/>
        </p:nvSpPr>
        <p:spPr>
          <a:xfrm>
            <a:off x="9234616" y="2996514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BFFB37-85BC-4AAC-BAC8-ACA96AA08541}"/>
              </a:ext>
            </a:extLst>
          </p:cNvPr>
          <p:cNvSpPr/>
          <p:nvPr/>
        </p:nvSpPr>
        <p:spPr>
          <a:xfrm>
            <a:off x="9234616" y="3928741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76F5-4054-48EE-98BE-220D7EC555A4}"/>
              </a:ext>
            </a:extLst>
          </p:cNvPr>
          <p:cNvSpPr txBox="1"/>
          <p:nvPr/>
        </p:nvSpPr>
        <p:spPr>
          <a:xfrm>
            <a:off x="8765059" y="2241941"/>
            <a:ext cx="18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Transaction 2</a:t>
            </a:r>
            <a:endParaRPr lang="zh-CN" altLang="en-US" sz="20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36C353-65FD-48FB-AFDA-88B711A53D04}"/>
              </a:ext>
            </a:extLst>
          </p:cNvPr>
          <p:cNvSpPr/>
          <p:nvPr/>
        </p:nvSpPr>
        <p:spPr>
          <a:xfrm>
            <a:off x="6763264" y="4854790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D16B5B-7C58-4433-A6A6-0268C6A87CF1}"/>
              </a:ext>
            </a:extLst>
          </p:cNvPr>
          <p:cNvSpPr/>
          <p:nvPr/>
        </p:nvSpPr>
        <p:spPr>
          <a:xfrm>
            <a:off x="9234615" y="4854790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0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08EDB6D0-ECA6-4F30-B888-341F4C78B92E}"/>
              </a:ext>
            </a:extLst>
          </p:cNvPr>
          <p:cNvSpPr/>
          <p:nvPr/>
        </p:nvSpPr>
        <p:spPr>
          <a:xfrm>
            <a:off x="2772693" y="2572439"/>
            <a:ext cx="5585254" cy="1619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7E7224-E948-48BC-909E-2EC05CF5C389}"/>
              </a:ext>
            </a:extLst>
          </p:cNvPr>
          <p:cNvSpPr/>
          <p:nvPr/>
        </p:nvSpPr>
        <p:spPr>
          <a:xfrm>
            <a:off x="1894705" y="448789"/>
            <a:ext cx="2001793" cy="6301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user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1FA20D-0A5D-4DDE-B36D-92737BCFB800}"/>
              </a:ext>
            </a:extLst>
          </p:cNvPr>
          <p:cNvSpPr/>
          <p:nvPr/>
        </p:nvSpPr>
        <p:spPr>
          <a:xfrm>
            <a:off x="8295504" y="448789"/>
            <a:ext cx="2001793" cy="63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Smart Contract</a:t>
            </a:r>
            <a:endParaRPr lang="zh-CN" altLang="en-US" sz="2000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0B98DC1-0BDA-4F15-919C-FA9BD04327D1}"/>
              </a:ext>
            </a:extLst>
          </p:cNvPr>
          <p:cNvSpPr/>
          <p:nvPr/>
        </p:nvSpPr>
        <p:spPr>
          <a:xfrm>
            <a:off x="4180704" y="1208730"/>
            <a:ext cx="3620529" cy="4077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A1282E-3A36-4CF1-A643-F1A77B47E3B6}"/>
              </a:ext>
            </a:extLst>
          </p:cNvPr>
          <p:cNvSpPr txBox="1"/>
          <p:nvPr/>
        </p:nvSpPr>
        <p:spPr>
          <a:xfrm>
            <a:off x="4724400" y="78018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Withdraw 100eth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81A4BE-4D4D-44DD-A604-FAE18596EDA9}"/>
              </a:ext>
            </a:extLst>
          </p:cNvPr>
          <p:cNvSpPr/>
          <p:nvPr/>
        </p:nvSpPr>
        <p:spPr>
          <a:xfrm>
            <a:off x="7346257" y="2204134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Check the user's balance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19C3094-1943-42A8-818F-6C666DBFFC64}"/>
              </a:ext>
            </a:extLst>
          </p:cNvPr>
          <p:cNvSpPr/>
          <p:nvPr/>
        </p:nvSpPr>
        <p:spPr>
          <a:xfrm>
            <a:off x="9043085" y="1406435"/>
            <a:ext cx="506628" cy="630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2A22754-D9CA-4A85-B10E-C5C118E8E8E0}"/>
              </a:ext>
            </a:extLst>
          </p:cNvPr>
          <p:cNvSpPr/>
          <p:nvPr/>
        </p:nvSpPr>
        <p:spPr>
          <a:xfrm rot="10800000">
            <a:off x="4381870" y="3202887"/>
            <a:ext cx="362052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E98032-77D2-472D-B43E-4D1FCDAFA7E2}"/>
              </a:ext>
            </a:extLst>
          </p:cNvPr>
          <p:cNvSpPr/>
          <p:nvPr/>
        </p:nvSpPr>
        <p:spPr>
          <a:xfrm>
            <a:off x="4298832" y="2788592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I will transfer the money soon</a:t>
            </a:r>
            <a:endParaRPr lang="zh-CN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96B087-556C-47B3-9C6A-FA1489FC3092}"/>
              </a:ext>
            </a:extLst>
          </p:cNvPr>
          <p:cNvSpPr/>
          <p:nvPr/>
        </p:nvSpPr>
        <p:spPr>
          <a:xfrm>
            <a:off x="2772693" y="3763532"/>
            <a:ext cx="240803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/>
              <a:t>transfer process</a:t>
            </a:r>
            <a:endParaRPr lang="zh-CN" altLang="en-US" sz="2400" b="1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A3B263B-EA0B-4763-B53C-E2D2F7885A2D}"/>
              </a:ext>
            </a:extLst>
          </p:cNvPr>
          <p:cNvSpPr/>
          <p:nvPr/>
        </p:nvSpPr>
        <p:spPr>
          <a:xfrm>
            <a:off x="4381870" y="4863549"/>
            <a:ext cx="3419363" cy="461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B6A295-CE75-495F-AED1-83286532D55E}"/>
              </a:ext>
            </a:extLst>
          </p:cNvPr>
          <p:cNvSpPr txBox="1"/>
          <p:nvPr/>
        </p:nvSpPr>
        <p:spPr>
          <a:xfrm>
            <a:off x="4619367" y="4441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Withdraw 100eth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6F7A11-235A-4D4E-BEF6-AC9BC10382F6}"/>
              </a:ext>
            </a:extLst>
          </p:cNvPr>
          <p:cNvSpPr/>
          <p:nvPr/>
        </p:nvSpPr>
        <p:spPr>
          <a:xfrm>
            <a:off x="7330958" y="5595676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Check the user's balance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CAE6F8EE-6195-4302-8563-90BE5A9F2031}"/>
              </a:ext>
            </a:extLst>
          </p:cNvPr>
          <p:cNvSpPr/>
          <p:nvPr/>
        </p:nvSpPr>
        <p:spPr>
          <a:xfrm>
            <a:off x="9027786" y="4797977"/>
            <a:ext cx="506628" cy="630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2568DE-42AD-4BC0-A7EE-FB948493A6BF}"/>
              </a:ext>
            </a:extLst>
          </p:cNvPr>
          <p:cNvSpPr/>
          <p:nvPr/>
        </p:nvSpPr>
        <p:spPr>
          <a:xfrm>
            <a:off x="3630739" y="6267021"/>
            <a:ext cx="558525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A339A4-851E-49DB-87D5-7FBCB5D2E59B}"/>
              </a:ext>
            </a:extLst>
          </p:cNvPr>
          <p:cNvSpPr/>
          <p:nvPr/>
        </p:nvSpPr>
        <p:spPr>
          <a:xfrm>
            <a:off x="3630739" y="6300014"/>
            <a:ext cx="240803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/>
              <a:t>transfer process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23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/>
      <p:bldP spid="9" grpId="0"/>
      <p:bldP spid="10" grpId="0" animBg="1"/>
      <p:bldP spid="13" grpId="0" animBg="1"/>
      <p:bldP spid="14" grpId="0"/>
      <p:bldP spid="22" grpId="0" animBg="1"/>
      <p:bldP spid="2" grpId="0" animBg="1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543C40-DA95-4D06-A5B0-414582A3390F}"/>
              </a:ext>
            </a:extLst>
          </p:cNvPr>
          <p:cNvSpPr/>
          <p:nvPr/>
        </p:nvSpPr>
        <p:spPr>
          <a:xfrm>
            <a:off x="1826114" y="868986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94DB53-04F9-444E-BE7E-107E4E50EA1A}"/>
              </a:ext>
            </a:extLst>
          </p:cNvPr>
          <p:cNvSpPr/>
          <p:nvPr/>
        </p:nvSpPr>
        <p:spPr>
          <a:xfrm>
            <a:off x="1826113" y="1795035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96B3BF-117E-4F1C-833B-16B5D6319677}"/>
              </a:ext>
            </a:extLst>
          </p:cNvPr>
          <p:cNvSpPr/>
          <p:nvPr/>
        </p:nvSpPr>
        <p:spPr>
          <a:xfrm>
            <a:off x="6649900" y="5403954"/>
            <a:ext cx="3583460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effect</a:t>
            </a:r>
            <a:endParaRPr lang="zh-CN" altLang="en-US" sz="4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EF37A5-23FA-4CC0-9E7C-AF49EC8EDBC1}"/>
              </a:ext>
            </a:extLst>
          </p:cNvPr>
          <p:cNvSpPr/>
          <p:nvPr/>
        </p:nvSpPr>
        <p:spPr>
          <a:xfrm>
            <a:off x="1826114" y="2642372"/>
            <a:ext cx="3583459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D2A92B-C045-4B21-8EB7-3958F544725A}"/>
              </a:ext>
            </a:extLst>
          </p:cNvPr>
          <p:cNvSpPr/>
          <p:nvPr/>
        </p:nvSpPr>
        <p:spPr>
          <a:xfrm>
            <a:off x="1826113" y="3568421"/>
            <a:ext cx="3583459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15759A-CC53-4822-9359-67C706DCE13D}"/>
              </a:ext>
            </a:extLst>
          </p:cNvPr>
          <p:cNvSpPr/>
          <p:nvPr/>
        </p:nvSpPr>
        <p:spPr>
          <a:xfrm>
            <a:off x="1826113" y="4477905"/>
            <a:ext cx="3583459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5656D0-C5E8-4A67-855C-A6339FA827D4}"/>
              </a:ext>
            </a:extLst>
          </p:cNvPr>
          <p:cNvSpPr/>
          <p:nvPr/>
        </p:nvSpPr>
        <p:spPr>
          <a:xfrm>
            <a:off x="1826112" y="5403954"/>
            <a:ext cx="3583459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A3E0E5-C2F3-40FB-A5D7-0AAB987D4486}"/>
              </a:ext>
            </a:extLst>
          </p:cNvPr>
          <p:cNvSpPr/>
          <p:nvPr/>
        </p:nvSpPr>
        <p:spPr>
          <a:xfrm>
            <a:off x="6649903" y="868986"/>
            <a:ext cx="3583459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10DD0A-539F-4F61-B308-6CC0812ED76C}"/>
              </a:ext>
            </a:extLst>
          </p:cNvPr>
          <p:cNvSpPr/>
          <p:nvPr/>
        </p:nvSpPr>
        <p:spPr>
          <a:xfrm>
            <a:off x="6649902" y="1795035"/>
            <a:ext cx="3583459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D504F3-49A0-4DB6-9432-DBEAD6E19802}"/>
              </a:ext>
            </a:extLst>
          </p:cNvPr>
          <p:cNvSpPr/>
          <p:nvPr/>
        </p:nvSpPr>
        <p:spPr>
          <a:xfrm>
            <a:off x="6676413" y="4415760"/>
            <a:ext cx="3583460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effect</a:t>
            </a:r>
            <a:endParaRPr lang="zh-CN" altLang="en-US" sz="40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AC48B0-F5E8-4008-B436-BBE49AB3E180}"/>
              </a:ext>
            </a:extLst>
          </p:cNvPr>
          <p:cNvSpPr/>
          <p:nvPr/>
        </p:nvSpPr>
        <p:spPr>
          <a:xfrm>
            <a:off x="6649900" y="3543355"/>
            <a:ext cx="3583460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effect</a:t>
            </a:r>
            <a:endParaRPr lang="zh-CN" altLang="en-US" sz="4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EA414C-B947-4D36-9DC1-0BAD0FD9C548}"/>
              </a:ext>
            </a:extLst>
          </p:cNvPr>
          <p:cNvSpPr txBox="1"/>
          <p:nvPr/>
        </p:nvSpPr>
        <p:spPr>
          <a:xfrm>
            <a:off x="7726018" y="2232523"/>
            <a:ext cx="2398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……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6611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CF7B62-B7C8-45A4-9148-074D36BDA2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43270" y="466382"/>
            <a:ext cx="4174434" cy="26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check if your balance is enough for you to withdraw so much money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transfer money to you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update your balance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E1CFB37D-8190-4DBB-89D1-8538F2EBC266}"/>
              </a:ext>
            </a:extLst>
          </p:cNvPr>
          <p:cNvSpPr txBox="1">
            <a:spLocks/>
          </p:cNvSpPr>
          <p:nvPr/>
        </p:nvSpPr>
        <p:spPr>
          <a:xfrm>
            <a:off x="6374296" y="466382"/>
            <a:ext cx="4174434" cy="26756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b="1" dirty="0"/>
              <a:t>check if your balance is enough for you to withdraw so much money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b="1" dirty="0"/>
              <a:t>update your balance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transfer money to you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250D89A-EFEF-42AF-B922-E95CB224F34D}"/>
              </a:ext>
            </a:extLst>
          </p:cNvPr>
          <p:cNvSpPr/>
          <p:nvPr/>
        </p:nvSpPr>
        <p:spPr>
          <a:xfrm>
            <a:off x="5473148" y="1346984"/>
            <a:ext cx="90114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3BA69-1E58-411B-B364-4074FC39E9E1}"/>
              </a:ext>
            </a:extLst>
          </p:cNvPr>
          <p:cNvSpPr/>
          <p:nvPr/>
        </p:nvSpPr>
        <p:spPr>
          <a:xfrm>
            <a:off x="1770421" y="3716015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DA8776-F9AC-493C-8CA1-456C0579FA86}"/>
              </a:ext>
            </a:extLst>
          </p:cNvPr>
          <p:cNvSpPr/>
          <p:nvPr/>
        </p:nvSpPr>
        <p:spPr>
          <a:xfrm>
            <a:off x="1770420" y="4642064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F620FA-9415-4534-A302-619988210602}"/>
              </a:ext>
            </a:extLst>
          </p:cNvPr>
          <p:cNvSpPr/>
          <p:nvPr/>
        </p:nvSpPr>
        <p:spPr>
          <a:xfrm>
            <a:off x="1770419" y="5568113"/>
            <a:ext cx="3583460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effect</a:t>
            </a:r>
            <a:endParaRPr lang="zh-CN" altLang="en-US" sz="40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08E82A-95B7-4391-BA65-84005381F449}"/>
              </a:ext>
            </a:extLst>
          </p:cNvPr>
          <p:cNvSpPr/>
          <p:nvPr/>
        </p:nvSpPr>
        <p:spPr>
          <a:xfrm>
            <a:off x="6612836" y="3716015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96A3D6-9810-4A1A-990B-793718105907}"/>
              </a:ext>
            </a:extLst>
          </p:cNvPr>
          <p:cNvSpPr/>
          <p:nvPr/>
        </p:nvSpPr>
        <p:spPr>
          <a:xfrm>
            <a:off x="6612835" y="4642064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effect</a:t>
            </a:r>
            <a:endParaRPr lang="zh-CN" altLang="en-US" sz="4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1D4854-3B51-4C4B-8E17-E1D61056EF6B}"/>
              </a:ext>
            </a:extLst>
          </p:cNvPr>
          <p:cNvSpPr/>
          <p:nvPr/>
        </p:nvSpPr>
        <p:spPr>
          <a:xfrm>
            <a:off x="6612834" y="5568113"/>
            <a:ext cx="3583460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C448066-EB76-48A4-9422-AC02A2EF8867}"/>
              </a:ext>
            </a:extLst>
          </p:cNvPr>
          <p:cNvSpPr/>
          <p:nvPr/>
        </p:nvSpPr>
        <p:spPr>
          <a:xfrm>
            <a:off x="5572539" y="4512318"/>
            <a:ext cx="90114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9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9EF88-03C9-42B6-97F3-7FF8353A99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2650" y="466383"/>
            <a:ext cx="7886700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check if your balance is enough for you to withdraw so much money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 b="1" dirty="0"/>
              <a:t>update your balance</a:t>
            </a:r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transfer money to you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2A46F6-8960-414B-943E-B49F04534CFF}"/>
              </a:ext>
            </a:extLst>
          </p:cNvPr>
          <p:cNvSpPr/>
          <p:nvPr/>
        </p:nvSpPr>
        <p:spPr>
          <a:xfrm>
            <a:off x="2265407" y="3002692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check</a:t>
            </a:r>
            <a:endParaRPr lang="zh-CN" altLang="en-US" sz="4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090894-7CCE-420D-BE10-22256E16EC14}"/>
              </a:ext>
            </a:extLst>
          </p:cNvPr>
          <p:cNvSpPr/>
          <p:nvPr/>
        </p:nvSpPr>
        <p:spPr>
          <a:xfrm>
            <a:off x="2265407" y="4854790"/>
            <a:ext cx="3583459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interaction</a:t>
            </a:r>
            <a:endParaRPr lang="zh-CN" altLang="en-US" sz="4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F4863-E809-4B8C-9B72-3E14280ACE0A}"/>
              </a:ext>
            </a:extLst>
          </p:cNvPr>
          <p:cNvSpPr/>
          <p:nvPr/>
        </p:nvSpPr>
        <p:spPr>
          <a:xfrm>
            <a:off x="2265405" y="3928741"/>
            <a:ext cx="3583460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effect</a:t>
            </a:r>
            <a:endParaRPr lang="zh-CN" altLang="en-US" sz="40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75568E-2A1E-4EA0-9AEA-586FD1A94DC8}"/>
              </a:ext>
            </a:extLst>
          </p:cNvPr>
          <p:cNvSpPr/>
          <p:nvPr/>
        </p:nvSpPr>
        <p:spPr>
          <a:xfrm>
            <a:off x="6763265" y="3002692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71410B-ACF8-4CE6-9BF4-F2E74AA65DB5}"/>
              </a:ext>
            </a:extLst>
          </p:cNvPr>
          <p:cNvSpPr txBox="1"/>
          <p:nvPr/>
        </p:nvSpPr>
        <p:spPr>
          <a:xfrm>
            <a:off x="6293708" y="2241941"/>
            <a:ext cx="176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Transaction 1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76F5-4054-48EE-98BE-220D7EC555A4}"/>
              </a:ext>
            </a:extLst>
          </p:cNvPr>
          <p:cNvSpPr txBox="1"/>
          <p:nvPr/>
        </p:nvSpPr>
        <p:spPr>
          <a:xfrm>
            <a:off x="8765059" y="2241941"/>
            <a:ext cx="1856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Transaction 2</a:t>
            </a:r>
            <a:endParaRPr lang="zh-CN" altLang="en-US" sz="20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1A0F7E-0310-4FAF-8F10-63DDFC5090C7}"/>
              </a:ext>
            </a:extLst>
          </p:cNvPr>
          <p:cNvSpPr/>
          <p:nvPr/>
        </p:nvSpPr>
        <p:spPr>
          <a:xfrm>
            <a:off x="6763265" y="3928741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5D1249-A21A-47F3-8BCC-99128B88395D}"/>
              </a:ext>
            </a:extLst>
          </p:cNvPr>
          <p:cNvSpPr/>
          <p:nvPr/>
        </p:nvSpPr>
        <p:spPr>
          <a:xfrm>
            <a:off x="6763264" y="4854790"/>
            <a:ext cx="691978" cy="654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25E34A-8DC1-4388-858F-73F359DF4DD9}"/>
              </a:ext>
            </a:extLst>
          </p:cNvPr>
          <p:cNvSpPr/>
          <p:nvPr/>
        </p:nvSpPr>
        <p:spPr>
          <a:xfrm>
            <a:off x="9234615" y="3002692"/>
            <a:ext cx="691978" cy="6549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79E0-B1A5-458A-A423-E270063A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1"/>
            <a:ext cx="10515600" cy="914400"/>
          </a:xfrm>
        </p:spPr>
        <p:txBody>
          <a:bodyPr/>
          <a:lstStyle/>
          <a:p>
            <a:pPr algn="ctr"/>
            <a:r>
              <a:rPr lang="zh-CN" altLang="en-US" b="1" dirty="0"/>
              <a:t>题目：重入漏洞</a:t>
            </a:r>
            <a:r>
              <a:rPr lang="en-US" altLang="zh-CN" b="1" dirty="0"/>
              <a:t>+</a:t>
            </a:r>
            <a:r>
              <a:rPr lang="zh-CN" altLang="en-US" b="1" dirty="0"/>
              <a:t>整型溢出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580C-DA13-4F4D-B064-5A951EBB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02" y="786320"/>
            <a:ext cx="10515600" cy="30786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mapping(address =&gt; </a:t>
            </a:r>
            <a:r>
              <a:rPr lang="en-US" altLang="zh-CN" dirty="0" err="1"/>
              <a:t>uint</a:t>
            </a:r>
            <a:r>
              <a:rPr lang="en-US" altLang="zh-CN" dirty="0"/>
              <a:t>) public </a:t>
            </a:r>
            <a:r>
              <a:rPr lang="en-US" altLang="zh-CN" dirty="0" err="1"/>
              <a:t>creditOf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withdrawCredit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 amount) public{</a:t>
            </a:r>
          </a:p>
          <a:p>
            <a:pPr marL="0" indent="0">
              <a:buNone/>
            </a:pPr>
            <a:r>
              <a:rPr lang="en-US" altLang="zh-CN" dirty="0"/>
              <a:t>        require(</a:t>
            </a:r>
            <a:r>
              <a:rPr lang="en-US" altLang="zh-CN" dirty="0" err="1"/>
              <a:t>creditOf</a:t>
            </a:r>
            <a:r>
              <a:rPr lang="en-US" altLang="zh-CN" dirty="0"/>
              <a:t>[</a:t>
            </a:r>
            <a:r>
              <a:rPr lang="en-US" altLang="zh-CN" dirty="0" err="1"/>
              <a:t>msg.sender</a:t>
            </a:r>
            <a:r>
              <a:rPr lang="en-US" altLang="zh-CN" dirty="0"/>
              <a:t>] &gt;= amount);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msg.sender.call.value</a:t>
            </a:r>
            <a:r>
              <a:rPr lang="en-US" altLang="zh-CN" dirty="0"/>
              <a:t>(amount*1000000000)();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creditOf</a:t>
            </a:r>
            <a:r>
              <a:rPr lang="en-US" altLang="zh-CN" dirty="0"/>
              <a:t>[</a:t>
            </a:r>
            <a:r>
              <a:rPr lang="en-US" altLang="zh-CN" dirty="0" err="1"/>
              <a:t>msg.sender</a:t>
            </a:r>
            <a:r>
              <a:rPr lang="en-US" altLang="zh-CN" dirty="0"/>
              <a:t>] -= amount;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68214E-EFEA-4854-B263-AB3080B23B12}"/>
              </a:ext>
            </a:extLst>
          </p:cNvPr>
          <p:cNvSpPr/>
          <p:nvPr/>
        </p:nvSpPr>
        <p:spPr>
          <a:xfrm>
            <a:off x="979602" y="4027021"/>
            <a:ext cx="105156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600" dirty="0"/>
              <a:t> function () public payable {</a:t>
            </a:r>
          </a:p>
          <a:p>
            <a:r>
              <a:rPr lang="zh-CN" altLang="en-US" sz="2600" dirty="0"/>
              <a:t>        if (!isEnter) {</a:t>
            </a:r>
          </a:p>
          <a:p>
            <a:r>
              <a:rPr lang="zh-CN" altLang="en-US" sz="2600" dirty="0"/>
              <a:t>            isEnter = true;</a:t>
            </a:r>
          </a:p>
          <a:p>
            <a:r>
              <a:rPr lang="zh-CN" altLang="en-US" sz="2600" dirty="0"/>
              <a:t>            magic_bank.withdrawCredit(1);</a:t>
            </a:r>
          </a:p>
          <a:p>
            <a:r>
              <a:rPr lang="en-US" altLang="zh-CN" sz="2600" dirty="0"/>
              <a:t>	</a:t>
            </a:r>
            <a:r>
              <a:rPr lang="zh-CN" altLang="en-US" sz="2600" dirty="0"/>
              <a:t>}</a:t>
            </a:r>
          </a:p>
          <a:p>
            <a:r>
              <a:rPr lang="zh-CN" altLang="en-US" sz="2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0837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B4B22-774D-422E-9019-7992F9F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726"/>
            <a:ext cx="12192000" cy="942024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变量覆盖问题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540882-6C3B-47D0-A193-6FDD2ECFB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33" y="1307149"/>
            <a:ext cx="5267867" cy="5274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1D50F4-92DD-44EF-95C5-4FA37F30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07" y="1565004"/>
            <a:ext cx="5044877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A36E0-9C68-4FC8-A3B3-EA75003B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46CE3-75CE-40C9-8A8C-674A1AF1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https://ropsten.etherscan.io/address/0xc2c6856eb65f93a2d41937984d9ce92573ae89c7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29F60-034E-4643-BC80-1F5C859F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72" y="2884838"/>
            <a:ext cx="547925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3CF1B-A5F7-44C2-8F62-1C9E6133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9904" cy="4351338"/>
          </a:xfrm>
        </p:spPr>
        <p:txBody>
          <a:bodyPr/>
          <a:lstStyle/>
          <a:p>
            <a:r>
              <a:rPr lang="en-US" altLang="zh-CN" dirty="0" err="1"/>
              <a:t>Editperson</a:t>
            </a:r>
            <a:r>
              <a:rPr lang="zh-CN" altLang="zh-CN" dirty="0"/>
              <a:t>中存在逻辑问题，如果转入的</a:t>
            </a:r>
            <a:r>
              <a:rPr lang="en-US" altLang="zh-CN" dirty="0"/>
              <a:t>eth&gt;=1</a:t>
            </a:r>
            <a:r>
              <a:rPr lang="zh-CN" altLang="zh-CN" dirty="0"/>
              <a:t>，那么会进入</a:t>
            </a:r>
            <a:r>
              <a:rPr lang="en-US" altLang="zh-CN" dirty="0"/>
              <a:t>else</a:t>
            </a:r>
            <a:r>
              <a:rPr lang="zh-CN" altLang="zh-CN" dirty="0"/>
              <a:t>的分支，其中</a:t>
            </a:r>
            <a:r>
              <a:rPr lang="en-US" altLang="zh-CN" dirty="0"/>
              <a:t>p</a:t>
            </a:r>
            <a:r>
              <a:rPr lang="zh-CN" altLang="zh-CN" dirty="0"/>
              <a:t>没有初始化，可以修改</a:t>
            </a:r>
            <a:r>
              <a:rPr lang="en-US" altLang="zh-CN" dirty="0"/>
              <a:t>storage</a:t>
            </a:r>
            <a:r>
              <a:rPr lang="zh-CN" altLang="zh-CN" dirty="0"/>
              <a:t>中的</a:t>
            </a:r>
            <a:r>
              <a:rPr lang="en-US" altLang="zh-CN" dirty="0"/>
              <a:t>owner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 descr="C:\Users\bibi\AppData\Local\Temp\WeChat Files\744131857320533554.png">
            <a:extLst>
              <a:ext uri="{FF2B5EF4-FFF2-40B4-BE49-F238E27FC236}">
                <a16:creationId xmlns:a16="http://schemas.microsoft.com/office/drawing/2014/main" id="{C25B037F-6F5A-4E2F-B79B-A9DFF7A84A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98" y="512089"/>
            <a:ext cx="4107553" cy="5833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3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7032E2E-78DB-4EB9-81CB-A071583E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做题必备工具</a:t>
            </a:r>
            <a:r>
              <a:rPr lang="en-US" altLang="zh-CN" b="1" dirty="0"/>
              <a:t>-</a:t>
            </a:r>
            <a:r>
              <a:rPr lang="zh-CN" altLang="en-US" b="1" dirty="0"/>
              <a:t>安装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EF2A70-7BCC-482B-8EEB-57DA0837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160337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梯子</a:t>
            </a:r>
            <a:endParaRPr lang="en-US" altLang="zh-CN" dirty="0"/>
          </a:p>
          <a:p>
            <a:r>
              <a:rPr lang="en-US" altLang="zh-CN" dirty="0"/>
              <a:t>Chrome</a:t>
            </a:r>
          </a:p>
          <a:p>
            <a:r>
              <a:rPr lang="en-US" altLang="zh-CN" dirty="0" err="1"/>
              <a:t>MetaMask</a:t>
            </a:r>
            <a:r>
              <a:rPr lang="zh-CN" altLang="en-US" dirty="0"/>
              <a:t>插件</a:t>
            </a: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BB7A08A1-AC56-44CB-A3ED-F78C140E8D4F}"/>
              </a:ext>
            </a:extLst>
          </p:cNvPr>
          <p:cNvSpPr txBox="1">
            <a:spLocks/>
          </p:cNvSpPr>
          <p:nvPr/>
        </p:nvSpPr>
        <p:spPr>
          <a:xfrm>
            <a:off x="838200" y="32558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做题必备网址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7CA747C2-3529-4E55-91B6-3DD9ED5D2265}"/>
              </a:ext>
            </a:extLst>
          </p:cNvPr>
          <p:cNvSpPr txBox="1">
            <a:spLocks/>
          </p:cNvSpPr>
          <p:nvPr/>
        </p:nvSpPr>
        <p:spPr>
          <a:xfrm>
            <a:off x="838200" y="4581387"/>
            <a:ext cx="10515600" cy="1603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hlinkClick r:id="rId3"/>
              </a:rPr>
              <a:t>https://etherscan.io</a:t>
            </a:r>
            <a:r>
              <a:rPr lang="en-US" altLang="zh-CN" dirty="0"/>
              <a:t> ## </a:t>
            </a:r>
            <a:r>
              <a:rPr lang="en-US" altLang="zh-CN" dirty="0">
                <a:hlinkClick r:id="rId4"/>
              </a:rPr>
              <a:t>https://ropsten.etherscan.io</a:t>
            </a:r>
            <a:r>
              <a:rPr lang="en-US" altLang="zh-CN" dirty="0"/>
              <a:t> ## else</a:t>
            </a:r>
          </a:p>
          <a:p>
            <a:r>
              <a:rPr lang="en-US" altLang="zh-CN" dirty="0">
                <a:hlinkClick r:id="rId5"/>
              </a:rPr>
              <a:t>http://remix.ethereum.org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58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CAE19-8D88-4AE4-9F60-A9BF3563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8640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权限控制：构造函数失控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1B28D-637C-499D-9732-61A1D321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6" y="1875446"/>
            <a:ext cx="11392887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2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3FD22-BCC1-4A7E-ADA4-8FC2083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权限控制 转账函数问题</a:t>
            </a:r>
            <a:r>
              <a:rPr lang="en-US" altLang="zh-CN" b="1" dirty="0"/>
              <a:t>-</a:t>
            </a:r>
            <a:r>
              <a:rPr lang="zh-CN" altLang="en-US" b="1" dirty="0"/>
              <a:t>参数使用失控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7E4F5E-FE89-43A7-8E6D-8AC298265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920" y="2612518"/>
            <a:ext cx="10202484" cy="35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8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7595A-AB7A-4FD4-8E29-12A44A7C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69786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未初始化问题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E400B7-1ED4-4CF5-969D-95770187FC0B}"/>
              </a:ext>
            </a:extLst>
          </p:cNvPr>
          <p:cNvSpPr/>
          <p:nvPr/>
        </p:nvSpPr>
        <p:spPr>
          <a:xfrm>
            <a:off x="351934" y="1593259"/>
            <a:ext cx="563722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contract Fool {</a:t>
            </a:r>
          </a:p>
          <a:p>
            <a:r>
              <a:rPr lang="zh-CN" altLang="en-US" dirty="0"/>
              <a:t>  address public owner;</a:t>
            </a:r>
          </a:p>
          <a:p>
            <a:r>
              <a:rPr lang="zh-CN" altLang="en-US" dirty="0"/>
              <a:t>  string public  name = "Fool contract";</a:t>
            </a:r>
          </a:p>
          <a:p>
            <a:r>
              <a:rPr lang="zh-CN" altLang="en-US" dirty="0"/>
              <a:t>  string public  symbol = "FC";</a:t>
            </a:r>
          </a:p>
          <a:p>
            <a:r>
              <a:rPr lang="zh-CN" altLang="en-US" dirty="0"/>
              <a:t>  string public  introduce = "Become owner and  withdraw eth";</a:t>
            </a:r>
          </a:p>
          <a:p>
            <a:r>
              <a:rPr lang="zh-CN" altLang="en-US" dirty="0"/>
              <a:t>  uint256 public time;</a:t>
            </a:r>
          </a:p>
          <a:p>
            <a:r>
              <a:rPr lang="zh-CN" altLang="en-US" dirty="0"/>
              <a:t>  struct Person { </a:t>
            </a:r>
          </a:p>
          <a:p>
            <a:r>
              <a:rPr lang="zh-CN" altLang="en-US" dirty="0"/>
              <a:t>        address PersonAddress;</a:t>
            </a:r>
          </a:p>
          <a:p>
            <a:r>
              <a:rPr lang="zh-CN" altLang="en-US" dirty="0"/>
              <a:t>        uint256 value;</a:t>
            </a:r>
          </a:p>
          <a:p>
            <a:r>
              <a:rPr lang="zh-CN" altLang="en-US" dirty="0"/>
              <a:t>        string name;</a:t>
            </a:r>
          </a:p>
          <a:p>
            <a:r>
              <a:rPr lang="zh-CN" altLang="en-US" dirty="0"/>
              <a:t>        bool isrich;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  Person[] public Persons;</a:t>
            </a:r>
          </a:p>
          <a:p>
            <a:r>
              <a:rPr lang="zh-CN" altLang="en-US" dirty="0"/>
              <a:t>  address[] public winners;</a:t>
            </a:r>
          </a:p>
          <a:p>
            <a:r>
              <a:rPr lang="zh-CN" altLang="en-US" dirty="0"/>
              <a:t>......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D8172-8EF3-4E73-BD91-4F273AA8B00E}"/>
              </a:ext>
            </a:extLst>
          </p:cNvPr>
          <p:cNvSpPr/>
          <p:nvPr/>
        </p:nvSpPr>
        <p:spPr>
          <a:xfrm>
            <a:off x="6202838" y="1593259"/>
            <a:ext cx="563722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function editPerson(address _address, string _name, uint256 _account) public payable {</a:t>
            </a:r>
          </a:p>
          <a:p>
            <a:r>
              <a:rPr lang="zh-CN" altLang="en-US" dirty="0"/>
              <a:t>    if(msg.value &lt; 10 ether){</a:t>
            </a:r>
          </a:p>
          <a:p>
            <a:r>
              <a:rPr lang="zh-CN" altLang="en-US" dirty="0"/>
              <a:t>     Person storage p = Persons[_account];</a:t>
            </a:r>
          </a:p>
          <a:p>
            <a:r>
              <a:rPr lang="zh-CN" altLang="en-US" dirty="0"/>
              <a:t>     p.PersonAddress = _address;</a:t>
            </a:r>
          </a:p>
          <a:p>
            <a:r>
              <a:rPr lang="zh-CN" altLang="en-US" dirty="0"/>
              <a:t>     p.value = msg.value;</a:t>
            </a:r>
          </a:p>
          <a:p>
            <a:r>
              <a:rPr lang="zh-CN" altLang="en-US" dirty="0"/>
              <a:t>     p.name = _name;</a:t>
            </a:r>
          </a:p>
          <a:p>
            <a:r>
              <a:rPr lang="zh-CN" altLang="en-US" dirty="0"/>
              <a:t>     p.isrich = false;</a:t>
            </a:r>
          </a:p>
          <a:p>
            <a:r>
              <a:rPr lang="zh-CN" altLang="en-US" dirty="0"/>
              <a:t>     }</a:t>
            </a:r>
          </a:p>
          <a:p>
            <a:r>
              <a:rPr lang="zh-CN" altLang="en-US" dirty="0"/>
              <a:t>    else{</a:t>
            </a:r>
          </a:p>
          <a:p>
            <a:r>
              <a:rPr lang="zh-CN" altLang="en-US" dirty="0"/>
              <a:t>     p.PersonAddress = _address;</a:t>
            </a:r>
          </a:p>
          <a:p>
            <a:r>
              <a:rPr lang="zh-CN" altLang="en-US" dirty="0"/>
              <a:t>     p.value = msg.value;</a:t>
            </a:r>
          </a:p>
          <a:p>
            <a:r>
              <a:rPr lang="zh-CN" altLang="en-US" dirty="0"/>
              <a:t>     p.name = _name;</a:t>
            </a:r>
          </a:p>
          <a:p>
            <a:r>
              <a:rPr lang="zh-CN" altLang="en-US" dirty="0"/>
              <a:t>     p.isrich = true;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14199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0925B-87FE-4FD9-91D0-EA25E1B9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薅羊毛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5C6FC-7876-40E9-AA8C-E51077E5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合约创建合约</a:t>
            </a:r>
            <a:endParaRPr lang="en-US" altLang="zh-CN" dirty="0"/>
          </a:p>
          <a:p>
            <a:r>
              <a:rPr lang="zh-CN" altLang="en-US" dirty="0"/>
              <a:t>薅羊毛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4BEBE-4AA4-4162-B8AE-12265BA5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1604"/>
            <a:ext cx="10161976" cy="32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5068F7-E02C-47D6-B173-217875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97" y="0"/>
            <a:ext cx="9822549" cy="69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8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E8E24-1E36-44BB-B140-95EE567F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8640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一些方法：自毁强制转账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71C73-B3F4-45D8-8EB9-9C55B091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如果对方合约没有余额且且没有</a:t>
            </a:r>
            <a:r>
              <a:rPr lang="en-US" altLang="zh-CN" dirty="0"/>
              <a:t>payable</a:t>
            </a:r>
          </a:p>
          <a:p>
            <a:endParaRPr lang="en-US" altLang="zh-CN" dirty="0"/>
          </a:p>
          <a:p>
            <a:r>
              <a:rPr lang="zh-CN" altLang="en-US" dirty="0"/>
              <a:t>漏洞触发需要对方余额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selfdestruct</a:t>
            </a:r>
            <a:r>
              <a:rPr lang="en-US" altLang="zh-CN" dirty="0"/>
              <a:t>(address recipient): </a:t>
            </a:r>
            <a:r>
              <a:rPr lang="zh-CN" altLang="en-US" dirty="0"/>
              <a:t>销毁当前合约，并且把当前合约的余额发送指定地址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79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E8E24-1E36-44BB-B140-95EE567F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8640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一些方法：生成具有固定后缀的地址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71C73-B3F4-45D8-8EB9-9C55B091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2039365"/>
          </a:xfrm>
        </p:spPr>
        <p:txBody>
          <a:bodyPr/>
          <a:lstStyle/>
          <a:p>
            <a:r>
              <a:rPr lang="zh-CN" altLang="en-US" dirty="0"/>
              <a:t>合约通过变量覆盖使用</a:t>
            </a:r>
            <a:r>
              <a:rPr lang="en-US" altLang="zh-CN" dirty="0"/>
              <a:t>address</a:t>
            </a:r>
            <a:r>
              <a:rPr lang="zh-CN" altLang="en-US" dirty="0"/>
              <a:t>的值覆盖了一些值</a:t>
            </a:r>
            <a:endParaRPr lang="en-US" altLang="zh-CN" dirty="0"/>
          </a:p>
          <a:p>
            <a:r>
              <a:rPr lang="zh-CN" altLang="en-US" dirty="0"/>
              <a:t>我们需要操控</a:t>
            </a:r>
            <a:r>
              <a:rPr lang="en-US" altLang="zh-CN" dirty="0"/>
              <a:t>address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-》</a:t>
            </a:r>
            <a:r>
              <a:rPr lang="zh-CN" altLang="en-US" dirty="0"/>
              <a:t>生成特定后缀的</a:t>
            </a:r>
            <a:r>
              <a:rPr lang="en-US" altLang="zh-CN" dirty="0"/>
              <a:t>address</a:t>
            </a:r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466DC1-2A4A-409F-B1CF-E08C1B1A0C1D}"/>
              </a:ext>
            </a:extLst>
          </p:cNvPr>
          <p:cNvSpPr/>
          <p:nvPr/>
        </p:nvSpPr>
        <p:spPr>
          <a:xfrm>
            <a:off x="5791200" y="141456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function do_guess(uint256 number) payable public {</a:t>
            </a:r>
          </a:p>
          <a:p>
            <a:r>
              <a:rPr lang="zh-CN" altLang="en-US" dirty="0"/>
              <a:t>        require(msg.value &gt;= min_bet &amp;&amp; number &lt;= 10);</a:t>
            </a:r>
          </a:p>
          <a:p>
            <a:r>
              <a:rPr lang="zh-CN" altLang="en-US" dirty="0"/>
              <a:t>        require(!winners[msg.sender]);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Guess guess;</a:t>
            </a:r>
          </a:p>
          <a:p>
            <a:r>
              <a:rPr lang="zh-CN" altLang="en-US" dirty="0"/>
              <a:t>        guess.playerNo = uint16(uint256(msg.sender)&amp;0xffff);</a:t>
            </a:r>
          </a:p>
          <a:p>
            <a:r>
              <a:rPr lang="zh-CN" altLang="en-US" dirty="0"/>
              <a:t>        guess.number = number;</a:t>
            </a:r>
          </a:p>
          <a:p>
            <a:r>
              <a:rPr lang="zh-CN" altLang="en-US" dirty="0"/>
              <a:t>        guesses.push(guess);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if (number == current) {</a:t>
            </a:r>
          </a:p>
          <a:p>
            <a:r>
              <a:rPr lang="zh-CN" altLang="en-US" dirty="0"/>
              <a:t>            msg.sender.transfer(100000000000000000);</a:t>
            </a:r>
          </a:p>
          <a:p>
            <a:r>
              <a:rPr lang="zh-CN" altLang="en-US" dirty="0"/>
              <a:t>            winners[msg.sender] = true;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every_day_im_shufflin();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last = now;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E2EDF2-F4E4-47FB-A44E-324EF9190422}"/>
              </a:ext>
            </a:extLst>
          </p:cNvPr>
          <p:cNvSpPr/>
          <p:nvPr/>
        </p:nvSpPr>
        <p:spPr>
          <a:xfrm>
            <a:off x="483909" y="42760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contract GuessMe {</a:t>
            </a:r>
          </a:p>
          <a:p>
            <a:r>
              <a:rPr lang="zh-CN" altLang="en-US" dirty="0"/>
              <a:t>    uint256 private current;</a:t>
            </a:r>
          </a:p>
          <a:p>
            <a:r>
              <a:rPr lang="zh-CN" altLang="en-US" dirty="0"/>
              <a:t>    uint256 public last;</a:t>
            </a:r>
          </a:p>
          <a:p>
            <a:r>
              <a:rPr lang="zh-CN" altLang="en-US" dirty="0"/>
              <a:t>    address public owner;</a:t>
            </a:r>
          </a:p>
          <a:p>
            <a:r>
              <a:rPr lang="zh-CN" altLang="en-US" dirty="0"/>
              <a:t>    uint256 public min_bet = 0.001 ether;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71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B8C9C-36F6-4FE4-95AA-9863CC7E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https://vanity-eth</a:t>
            </a:r>
            <a:r>
              <a:rPr lang="en-US" altLang="zh-CN"/>
              <a:t>.tk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6A4A5E-CDF0-496B-B862-C35D1BF7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70" y="1943866"/>
            <a:ext cx="10794059" cy="41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D67D3-31D1-4A23-B86D-7E24635E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431"/>
            <a:ext cx="10515600" cy="955610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开源和逆向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F8B42-0BDD-46F1-966C-C7A8A0FA3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87044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开源（地址）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E6A3FA0-86C5-42F1-9142-28A1E858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28041"/>
            <a:ext cx="5181600" cy="192624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ida-evm</a:t>
            </a:r>
            <a:endParaRPr lang="en-US" altLang="zh-CN" dirty="0"/>
          </a:p>
          <a:p>
            <a:r>
              <a:rPr lang="en-US" altLang="zh-CN" dirty="0" err="1"/>
              <a:t>binja</a:t>
            </a:r>
            <a:endParaRPr lang="en-US" altLang="zh-CN" dirty="0"/>
          </a:p>
          <a:p>
            <a:r>
              <a:rPr lang="en-US" altLang="zh-CN" dirty="0"/>
              <a:t>https://ethervm.io</a:t>
            </a:r>
          </a:p>
          <a:p>
            <a:r>
              <a:rPr lang="en-US" altLang="zh-CN" dirty="0"/>
              <a:t>JEB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EC9D0B-E906-439D-B7C2-1146FAEB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4" y="3054285"/>
            <a:ext cx="5708716" cy="29251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2E54CC-8A32-4380-B6D1-7A7C6052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81" y="2867882"/>
            <a:ext cx="5708716" cy="39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7DD2F48-667A-4541-8F2B-861E3BC867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例题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2368B4-857D-43A8-B4E6-E8A4FB71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err="1"/>
              <a:t>JarvisOJ</a:t>
            </a:r>
            <a:r>
              <a:rPr lang="zh-CN" altLang="en-US" sz="4400" b="1" dirty="0"/>
              <a:t>，</a:t>
            </a:r>
            <a:r>
              <a:rPr lang="en-US" altLang="zh-CN" sz="4400" b="1" dirty="0"/>
              <a:t>crypto</a:t>
            </a:r>
            <a:r>
              <a:rPr lang="zh-CN" altLang="en-US" sz="4400" b="1" dirty="0"/>
              <a:t>，</a:t>
            </a:r>
            <a:r>
              <a:rPr lang="en-US" altLang="zh-CN" sz="4400" b="1" dirty="0" err="1"/>
              <a:t>babybank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470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14C90-E28C-493A-BB8C-6B8D82D7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37" y="365125"/>
            <a:ext cx="11002926" cy="1325563"/>
          </a:xfrm>
        </p:spPr>
        <p:txBody>
          <a:bodyPr/>
          <a:lstStyle/>
          <a:p>
            <a:r>
              <a:rPr lang="zh-CN" altLang="en-US" b="1" dirty="0"/>
              <a:t>基本操作</a:t>
            </a:r>
            <a:r>
              <a:rPr lang="zh-CN" altLang="en-US" b="1" dirty="0">
                <a:sym typeface="Wingdings" panose="05000000000000000000" pitchFamily="2" charset="2"/>
              </a:rPr>
              <a:t>：访问</a:t>
            </a:r>
            <a:r>
              <a:rPr lang="en-US" altLang="zh-CN" b="1" dirty="0"/>
              <a:t>http://47.97.215.88</a:t>
            </a:r>
            <a:r>
              <a:rPr lang="zh-CN" altLang="en-US" b="1" dirty="0"/>
              <a:t>获取信息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B0E5-0343-4A49-AF0B-44232D9E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从水管获取测试网络的</a:t>
            </a:r>
            <a:r>
              <a:rPr lang="en-US" altLang="zh-CN" dirty="0"/>
              <a:t>eth</a:t>
            </a:r>
          </a:p>
          <a:p>
            <a:r>
              <a:rPr lang="zh-CN" altLang="en-US" dirty="0"/>
              <a:t>转账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0xC5A1986589109dfB267f070E51B69C77FACaADcC</a:t>
            </a:r>
            <a:r>
              <a:rPr lang="zh-CN" altLang="en-US" dirty="0"/>
              <a:t>转</a:t>
            </a:r>
            <a:r>
              <a:rPr lang="en-US" altLang="zh-CN" dirty="0"/>
              <a:t>0.1</a:t>
            </a:r>
            <a:r>
              <a:rPr lang="zh-CN" altLang="en-US" dirty="0"/>
              <a:t>个</a:t>
            </a:r>
            <a:r>
              <a:rPr lang="en-US" altLang="zh-CN" dirty="0"/>
              <a:t>eth</a:t>
            </a:r>
          </a:p>
          <a:p>
            <a:r>
              <a:rPr lang="zh-CN" altLang="en-US" dirty="0"/>
              <a:t>部署智能合约</a:t>
            </a:r>
            <a:endParaRPr lang="en-US" altLang="zh-CN" dirty="0"/>
          </a:p>
          <a:p>
            <a:pPr lvl="1"/>
            <a:r>
              <a:rPr lang="zh-CN" altLang="en-US" dirty="0"/>
              <a:t>部署</a:t>
            </a:r>
            <a:r>
              <a:rPr lang="en-US" altLang="zh-CN" dirty="0" err="1"/>
              <a:t>baby.sol</a:t>
            </a:r>
            <a:r>
              <a:rPr lang="zh-CN" altLang="en-US" dirty="0"/>
              <a:t>到</a:t>
            </a:r>
            <a:r>
              <a:rPr lang="en-US" altLang="zh-CN" dirty="0" err="1"/>
              <a:t>ropsten</a:t>
            </a:r>
            <a:endParaRPr lang="en-US" altLang="zh-CN" dirty="0"/>
          </a:p>
          <a:p>
            <a:pPr lvl="1"/>
            <a:r>
              <a:rPr lang="zh-CN" altLang="en-US" dirty="0"/>
              <a:t>查看部署的合约的信息</a:t>
            </a:r>
            <a:endParaRPr lang="en-US" altLang="zh-CN" dirty="0"/>
          </a:p>
          <a:p>
            <a:r>
              <a:rPr lang="zh-CN" altLang="en-US" dirty="0"/>
              <a:t>调用智能合约</a:t>
            </a:r>
            <a:endParaRPr lang="en-US" altLang="zh-CN" dirty="0"/>
          </a:p>
          <a:p>
            <a:pPr lvl="1"/>
            <a:r>
              <a:rPr lang="zh-CN" altLang="en-US" dirty="0"/>
              <a:t>查看现有的</a:t>
            </a:r>
            <a:r>
              <a:rPr lang="en-US" altLang="zh-CN" dirty="0"/>
              <a:t>owner</a:t>
            </a:r>
            <a:r>
              <a:rPr lang="zh-CN" altLang="en-US" dirty="0"/>
              <a:t>是谁</a:t>
            </a:r>
            <a:endParaRPr lang="en-US" altLang="zh-CN" dirty="0"/>
          </a:p>
          <a:p>
            <a:pPr lvl="1"/>
            <a:r>
              <a:rPr lang="zh-CN" altLang="en-US" dirty="0"/>
              <a:t>更换一个账号</a:t>
            </a:r>
            <a:endParaRPr lang="en-US" altLang="zh-CN" dirty="0"/>
          </a:p>
          <a:p>
            <a:pPr lvl="1"/>
            <a:r>
              <a:rPr lang="zh-CN" altLang="en-US" dirty="0"/>
              <a:t>调用智能合约，修改</a:t>
            </a:r>
            <a:r>
              <a:rPr lang="en-US" altLang="zh-CN" dirty="0"/>
              <a:t>owner</a:t>
            </a:r>
          </a:p>
          <a:p>
            <a:pPr lvl="1"/>
            <a:r>
              <a:rPr lang="zh-CN" altLang="en-US" dirty="0"/>
              <a:t>查看修改后的</a:t>
            </a:r>
            <a:r>
              <a:rPr lang="en-US" altLang="zh-CN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45299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CD8CDD-A06E-4CCD-9177-2AE0BCBE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44" y="3583709"/>
            <a:ext cx="9411856" cy="1015662"/>
          </a:xfrm>
          <a:solidFill>
            <a:srgbClr val="FFBF6B"/>
          </a:solidFill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真实智能合约安全事件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AAE60D-2647-461F-9C32-F3435DFCBE1D}"/>
              </a:ext>
            </a:extLst>
          </p:cNvPr>
          <p:cNvSpPr/>
          <p:nvPr/>
        </p:nvSpPr>
        <p:spPr>
          <a:xfrm>
            <a:off x="0" y="3583709"/>
            <a:ext cx="2780144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60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899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971D71-259D-4EB2-8D0F-B03EF11792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BF6B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b="1" dirty="0"/>
              <a:t>2011-2018</a:t>
            </a:r>
            <a:r>
              <a:rPr lang="zh-CN" altLang="en-US" sz="6000" b="1" dirty="0"/>
              <a:t>年安全事件统计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38730-4695-438A-82E9-CB1A38DD8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安全事件</a:t>
            </a:r>
            <a:endParaRPr lang="en-US" altLang="zh-CN" dirty="0"/>
          </a:p>
          <a:p>
            <a:pPr lvl="1"/>
            <a:r>
              <a:rPr lang="zh-CN" altLang="en-US" dirty="0"/>
              <a:t>交易平台安全事件：</a:t>
            </a:r>
            <a:r>
              <a:rPr lang="en-US" altLang="zh-CN" dirty="0"/>
              <a:t>56.67%</a:t>
            </a:r>
          </a:p>
          <a:p>
            <a:pPr lvl="1"/>
            <a:r>
              <a:rPr lang="zh-CN" altLang="en-US" dirty="0"/>
              <a:t>矿工安全事件：</a:t>
            </a:r>
            <a:r>
              <a:rPr lang="en-US" altLang="zh-CN" dirty="0"/>
              <a:t>8.33%</a:t>
            </a:r>
          </a:p>
          <a:p>
            <a:pPr lvl="1"/>
            <a:r>
              <a:rPr lang="zh-CN" altLang="en-US" dirty="0"/>
              <a:t>共识机制安全事件：</a:t>
            </a:r>
            <a:r>
              <a:rPr lang="en-US" altLang="zh-CN" dirty="0"/>
              <a:t>3.33%</a:t>
            </a:r>
          </a:p>
          <a:p>
            <a:pPr lvl="1"/>
            <a:r>
              <a:rPr lang="zh-CN" altLang="en-US" dirty="0"/>
              <a:t>智能合约安全事件：</a:t>
            </a:r>
            <a:r>
              <a:rPr lang="en-US" altLang="zh-CN" dirty="0"/>
              <a:t>6.67%</a:t>
            </a:r>
          </a:p>
          <a:p>
            <a:pPr lvl="1"/>
            <a:r>
              <a:rPr lang="zh-CN" altLang="en-US" dirty="0"/>
              <a:t>其他安全事件：</a:t>
            </a:r>
            <a:r>
              <a:rPr lang="en-US" altLang="zh-CN" dirty="0"/>
              <a:t>25%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EA7753-5FDE-49D0-8ECD-012E52A4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87409" cy="4351338"/>
          </a:xfrm>
        </p:spPr>
        <p:txBody>
          <a:bodyPr/>
          <a:lstStyle/>
          <a:p>
            <a:r>
              <a:rPr lang="zh-CN" altLang="en-US" dirty="0"/>
              <a:t>交易损失</a:t>
            </a:r>
            <a:endParaRPr lang="en-US" altLang="zh-CN" dirty="0"/>
          </a:p>
          <a:p>
            <a:pPr lvl="1"/>
            <a:r>
              <a:rPr lang="zh-CN" altLang="en-US" dirty="0"/>
              <a:t>交易平台安全事件：</a:t>
            </a:r>
            <a:r>
              <a:rPr lang="en-US" altLang="zh-CN" dirty="0"/>
              <a:t>13.44</a:t>
            </a:r>
            <a:r>
              <a:rPr lang="zh-CN" altLang="en-US" dirty="0"/>
              <a:t>亿美元</a:t>
            </a:r>
            <a:endParaRPr lang="en-US" altLang="zh-CN" dirty="0"/>
          </a:p>
          <a:p>
            <a:pPr lvl="1"/>
            <a:r>
              <a:rPr lang="zh-CN" altLang="en-US" dirty="0"/>
              <a:t>矿工安全事件：</a:t>
            </a:r>
            <a:r>
              <a:rPr lang="en-US" altLang="zh-CN" dirty="0"/>
              <a:t>6328</a:t>
            </a:r>
            <a:r>
              <a:rPr lang="zh-CN" altLang="en-US" dirty="0"/>
              <a:t>万美元</a:t>
            </a:r>
            <a:endParaRPr lang="en-US" altLang="zh-CN" dirty="0"/>
          </a:p>
          <a:p>
            <a:pPr lvl="1"/>
            <a:r>
              <a:rPr lang="zh-CN" altLang="en-US" dirty="0"/>
              <a:t>共识机制安全事件：</a:t>
            </a:r>
            <a:r>
              <a:rPr lang="en-US" altLang="zh-CN" dirty="0"/>
              <a:t>3100</a:t>
            </a:r>
            <a:r>
              <a:rPr lang="zh-CN" altLang="en-US" dirty="0"/>
              <a:t>万美元</a:t>
            </a:r>
            <a:endParaRPr lang="en-US" altLang="zh-CN" dirty="0"/>
          </a:p>
          <a:p>
            <a:pPr lvl="1"/>
            <a:r>
              <a:rPr lang="zh-CN" altLang="en-US" dirty="0"/>
              <a:t>智能合约安全事件：</a:t>
            </a:r>
            <a:r>
              <a:rPr lang="en-US" altLang="zh-CN" dirty="0"/>
              <a:t>12.4</a:t>
            </a:r>
            <a:r>
              <a:rPr lang="zh-CN" altLang="en-US" dirty="0"/>
              <a:t>亿美元</a:t>
            </a:r>
            <a:endParaRPr lang="en-US" altLang="zh-CN" dirty="0"/>
          </a:p>
          <a:p>
            <a:pPr lvl="1"/>
            <a:r>
              <a:rPr lang="zh-CN" altLang="en-US" dirty="0"/>
              <a:t>其他安全事件：</a:t>
            </a:r>
            <a:r>
              <a:rPr lang="en-US" altLang="zh-CN" dirty="0"/>
              <a:t>1.856</a:t>
            </a:r>
            <a:r>
              <a:rPr lang="zh-CN" altLang="en-US" dirty="0"/>
              <a:t>亿美元</a:t>
            </a:r>
          </a:p>
        </p:txBody>
      </p:sp>
    </p:spTree>
    <p:extLst>
      <p:ext uri="{BB962C8B-B14F-4D97-AF65-F5344CB8AC3E}">
        <p14:creationId xmlns:p14="http://schemas.microsoft.com/office/powerpoint/2010/main" val="3139275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958A8-6515-4880-A635-E4F220F2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  <a:solidFill>
            <a:srgbClr val="FFBF6B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b="1" dirty="0"/>
              <a:t>重要事件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936BA7-DC0D-4AED-80D9-6069061F292C}"/>
              </a:ext>
            </a:extLst>
          </p:cNvPr>
          <p:cNvGrpSpPr/>
          <p:nvPr/>
        </p:nvGrpSpPr>
        <p:grpSpPr>
          <a:xfrm>
            <a:off x="276447" y="1933219"/>
            <a:ext cx="11451221" cy="4559656"/>
            <a:chOff x="276447" y="1933219"/>
            <a:chExt cx="11451221" cy="45596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63E4285-F283-48A3-9D7F-C229A34CC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32" y="1933219"/>
              <a:ext cx="11263336" cy="4122777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65838D-97B2-438A-A193-FF759A5C37CD}"/>
                </a:ext>
              </a:extLst>
            </p:cNvPr>
            <p:cNvSpPr/>
            <p:nvPr/>
          </p:nvSpPr>
          <p:spPr>
            <a:xfrm>
              <a:off x="276447" y="4380614"/>
              <a:ext cx="3125972" cy="21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21DD16-8DB2-4C85-A74F-31BB9BBF0E34}"/>
                </a:ext>
              </a:extLst>
            </p:cNvPr>
            <p:cNvSpPr/>
            <p:nvPr/>
          </p:nvSpPr>
          <p:spPr>
            <a:xfrm>
              <a:off x="3225209" y="5727309"/>
              <a:ext cx="3125972" cy="65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66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2F8F11-4D22-45B5-8722-9A66B0C8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87" y="459393"/>
            <a:ext cx="11221825" cy="924205"/>
          </a:xfrm>
          <a:solidFill>
            <a:srgbClr val="FFBF6B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zh-CN" b="1" dirty="0"/>
              <a:t>SMT</a:t>
            </a:r>
            <a:r>
              <a:rPr lang="zh-CN" altLang="en-US" b="1" dirty="0"/>
              <a:t>整数溢出攻击事件 </a:t>
            </a:r>
            <a:r>
              <a:rPr lang="en-US" altLang="zh-CN" b="1" dirty="0"/>
              <a:t>-- ⼀</a:t>
            </a:r>
            <a:r>
              <a:rPr lang="zh-CN" altLang="en-US" b="1" dirty="0"/>
              <a:t>行代码蒸发</a:t>
            </a:r>
            <a:r>
              <a:rPr lang="en-US" altLang="zh-CN" b="1" dirty="0"/>
              <a:t>64</a:t>
            </a:r>
            <a:r>
              <a:rPr lang="zh-CN" altLang="en-US" b="1" dirty="0"/>
              <a:t>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2CD749-4BE6-4AE3-9528-700769A5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9" y="1701210"/>
            <a:ext cx="10987283" cy="45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2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8985ED-13E9-4B16-8090-937DDCCD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31" y="222553"/>
            <a:ext cx="9661949" cy="64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8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E568A-8F32-4372-9CDD-92F32504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crowd-funding project (</a:t>
            </a:r>
            <a:r>
              <a:rPr lang="zh-CN" altLang="en-US" dirty="0"/>
              <a:t>众筹项目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2016.5</a:t>
            </a:r>
          </a:p>
          <a:p>
            <a:r>
              <a:rPr lang="en-US" altLang="zh-CN" dirty="0"/>
              <a:t>an smart contract of Ethereum(</a:t>
            </a:r>
            <a:r>
              <a:rPr lang="zh-CN" altLang="en-US" dirty="0"/>
              <a:t>以太坊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Token(</a:t>
            </a:r>
            <a:r>
              <a:rPr lang="zh-CN" altLang="en-US" dirty="0"/>
              <a:t>代币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Function of participants:</a:t>
            </a:r>
          </a:p>
          <a:p>
            <a:pPr lvl="1"/>
            <a:r>
              <a:rPr lang="en-US" altLang="zh-CN" dirty="0"/>
              <a:t>purchase tokens</a:t>
            </a:r>
          </a:p>
          <a:p>
            <a:pPr lvl="1"/>
            <a:r>
              <a:rPr lang="en-US" altLang="zh-CN" dirty="0"/>
              <a:t>sell tokens</a:t>
            </a:r>
          </a:p>
          <a:p>
            <a:pPr lvl="1"/>
            <a:r>
              <a:rPr lang="en-US" altLang="zh-CN" dirty="0"/>
              <a:t>vote on crowdfunding plans based on the amount of tokens they hold(</a:t>
            </a:r>
            <a:r>
              <a:rPr lang="zh-CN" altLang="en-US" dirty="0"/>
              <a:t>根据持币数量对众筹计划进行投票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$150,000,000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C673A-9CC1-49B1-8FC5-CC7A981D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092" y="140082"/>
            <a:ext cx="2086673" cy="177565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E02ABDF-48CC-4D54-AE7B-7B5C29A756C2}"/>
              </a:ext>
            </a:extLst>
          </p:cNvPr>
          <p:cNvSpPr txBox="1">
            <a:spLocks/>
          </p:cNvSpPr>
          <p:nvPr/>
        </p:nvSpPr>
        <p:spPr>
          <a:xfrm>
            <a:off x="646814" y="603309"/>
            <a:ext cx="5245948" cy="849196"/>
          </a:xfrm>
          <a:prstGeom prst="rect">
            <a:avLst/>
          </a:prstGeom>
          <a:solidFill>
            <a:srgbClr val="FFBF6B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THE DAO-</a:t>
            </a:r>
            <a:r>
              <a:rPr lang="zh-CN" altLang="en-US" b="1" dirty="0"/>
              <a:t>众筹项目</a:t>
            </a:r>
          </a:p>
        </p:txBody>
      </p:sp>
    </p:spTree>
    <p:extLst>
      <p:ext uri="{BB962C8B-B14F-4D97-AF65-F5344CB8AC3E}">
        <p14:creationId xmlns:p14="http://schemas.microsoft.com/office/powerpoint/2010/main" val="1389830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7B2D2-C6F6-4E21-8C6F-357858A3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894764"/>
            <a:ext cx="5245948" cy="849196"/>
          </a:xfrm>
          <a:solidFill>
            <a:srgbClr val="FFBF6B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zh-CN" b="1" dirty="0"/>
              <a:t>THE DAO-</a:t>
            </a:r>
            <a:r>
              <a:rPr lang="zh-CN" altLang="en-US" b="1" dirty="0"/>
              <a:t>重入攻击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0A5953-8E23-4175-89F2-283ED14A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39" y="2728081"/>
            <a:ext cx="10174554" cy="30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8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B90AA3-7726-41A4-B5D6-7FA11012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88" y="903768"/>
            <a:ext cx="8373823" cy="45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6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B0582-88F4-499F-9E93-E0A13C66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C0280-797E-4B70-81D5-A61CA3D0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2017.6.17,</a:t>
            </a:r>
            <a:r>
              <a:rPr lang="zh-CN" altLang="en-US" dirty="0"/>
              <a:t> </a:t>
            </a:r>
            <a:r>
              <a:rPr lang="en-US" altLang="zh-CN" dirty="0"/>
              <a:t>hacker-&gt;vulnerability-&gt;attack the DAO</a:t>
            </a:r>
          </a:p>
          <a:p>
            <a:r>
              <a:rPr lang="en-US" altLang="zh-CN" dirty="0"/>
              <a:t>Illegal withdrawal of $50,000,000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882758-3E68-41B0-AD5C-0FBC297D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5" y="3133365"/>
            <a:ext cx="8557251" cy="30435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693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BFACF-D974-4EE6-BA30-08022A35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801278"/>
            <a:ext cx="4044936" cy="799812"/>
          </a:xfrm>
          <a:solidFill>
            <a:srgbClr val="FFBF6B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b="1" dirty="0"/>
              <a:t>安全事件</a:t>
            </a:r>
            <a:r>
              <a:rPr lang="en-US" altLang="zh-CN" b="1" dirty="0"/>
              <a:t>BEC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64F90C-146A-48F4-AFE4-34FE4469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61" y="3420509"/>
            <a:ext cx="3729272" cy="21286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F4C7A1-1C5B-45A6-A6E5-0B9DBAF4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99" y="218693"/>
            <a:ext cx="4044936" cy="25911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4096F2-3CEE-4AC8-A9DD-F7505E870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62" y="2112222"/>
            <a:ext cx="7589811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6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ED3CFA-673C-46BC-BC60-7377DBBE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67749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漏洞类型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D3F2B2-FE52-4255-BE73-C1A467B170D6}"/>
              </a:ext>
            </a:extLst>
          </p:cNvPr>
          <p:cNvSpPr/>
          <p:nvPr/>
        </p:nvSpPr>
        <p:spPr>
          <a:xfrm>
            <a:off x="1081668" y="2096429"/>
            <a:ext cx="2196791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重入攻击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57E44-BB12-4114-9B3B-746609CA4208}"/>
              </a:ext>
            </a:extLst>
          </p:cNvPr>
          <p:cNvSpPr/>
          <p:nvPr/>
        </p:nvSpPr>
        <p:spPr>
          <a:xfrm>
            <a:off x="1081666" y="3505229"/>
            <a:ext cx="2196791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权限控制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4D4079-FB88-4A83-B29D-ECC701EE3568}"/>
              </a:ext>
            </a:extLst>
          </p:cNvPr>
          <p:cNvSpPr/>
          <p:nvPr/>
        </p:nvSpPr>
        <p:spPr>
          <a:xfrm>
            <a:off x="1081666" y="4914029"/>
            <a:ext cx="2196791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整型溢出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201FC-7940-48D2-AAA7-223E5B8CD0F1}"/>
              </a:ext>
            </a:extLst>
          </p:cNvPr>
          <p:cNvSpPr/>
          <p:nvPr/>
        </p:nvSpPr>
        <p:spPr>
          <a:xfrm>
            <a:off x="3880496" y="2096429"/>
            <a:ext cx="3412402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未检查</a:t>
            </a:r>
            <a:r>
              <a:rPr lang="en-US" altLang="zh-CN" sz="3200" b="1" dirty="0"/>
              <a:t>Call</a:t>
            </a:r>
            <a:r>
              <a:rPr lang="zh-CN" altLang="en-US" sz="3200" b="1" dirty="0"/>
              <a:t>返回值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ABF28F-82EA-4D40-8385-1E87F72B2242}"/>
              </a:ext>
            </a:extLst>
          </p:cNvPr>
          <p:cNvSpPr/>
          <p:nvPr/>
        </p:nvSpPr>
        <p:spPr>
          <a:xfrm>
            <a:off x="3880496" y="3505229"/>
            <a:ext cx="3412402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交易顺序依赖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81A014-93E9-4587-9ACC-680369C5E6C4}"/>
              </a:ext>
            </a:extLst>
          </p:cNvPr>
          <p:cNvSpPr/>
          <p:nvPr/>
        </p:nvSpPr>
        <p:spPr>
          <a:xfrm>
            <a:off x="3880496" y="4914028"/>
            <a:ext cx="3412402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时间戳依赖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F93546-75D8-4E84-A2B2-0816ED854D8A}"/>
              </a:ext>
            </a:extLst>
          </p:cNvPr>
          <p:cNvSpPr/>
          <p:nvPr/>
        </p:nvSpPr>
        <p:spPr>
          <a:xfrm>
            <a:off x="7894935" y="2096428"/>
            <a:ext cx="3077865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条件竞争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B7DED7-1DB3-4266-BBFE-C78F106D5158}"/>
              </a:ext>
            </a:extLst>
          </p:cNvPr>
          <p:cNvSpPr/>
          <p:nvPr/>
        </p:nvSpPr>
        <p:spPr>
          <a:xfrm>
            <a:off x="7894934" y="3505228"/>
            <a:ext cx="3077866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短地址攻击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F521A5-393D-488A-93C8-41AC2D61018D}"/>
              </a:ext>
            </a:extLst>
          </p:cNvPr>
          <p:cNvSpPr/>
          <p:nvPr/>
        </p:nvSpPr>
        <p:spPr>
          <a:xfrm>
            <a:off x="7894933" y="4914027"/>
            <a:ext cx="3077867" cy="791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可预测的随机数</a:t>
            </a:r>
          </a:p>
        </p:txBody>
      </p:sp>
    </p:spTree>
    <p:extLst>
      <p:ext uri="{BB962C8B-B14F-4D97-AF65-F5344CB8AC3E}">
        <p14:creationId xmlns:p14="http://schemas.microsoft.com/office/powerpoint/2010/main" val="182539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A498E-E500-4AE0-BBE2-1D30B0FF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973"/>
            <a:ext cx="3931763" cy="785715"/>
          </a:xfrm>
          <a:solidFill>
            <a:srgbClr val="FFBF6B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CN" altLang="en-US" b="1" dirty="0"/>
              <a:t>安全事件</a:t>
            </a:r>
            <a:r>
              <a:rPr lang="en-US" altLang="zh-CN" b="1" dirty="0"/>
              <a:t>EDU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467D0-92C0-4EB3-8FF9-9FE3EE80A2FE}"/>
              </a:ext>
            </a:extLst>
          </p:cNvPr>
          <p:cNvSpPr/>
          <p:nvPr/>
        </p:nvSpPr>
        <p:spPr>
          <a:xfrm>
            <a:off x="5018203" y="274290"/>
            <a:ext cx="6096000" cy="630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 dirty="0"/>
              <a:t>// 批准转账上限（批准目标可以代我转账的上限）</a:t>
            </a:r>
          </a:p>
          <a:p>
            <a:r>
              <a:rPr lang="zh-CN" altLang="en-US" sz="1600" dirty="0"/>
              <a:t>    function approve(address _spender, uint256 _value) public returns (bool success) {</a:t>
            </a:r>
          </a:p>
          <a:p>
            <a:r>
              <a:rPr lang="zh-CN" altLang="en-US" sz="1600" dirty="0"/>
              <a:t>        allowed[msg.sender][_spender] = _value;</a:t>
            </a:r>
          </a:p>
          <a:p>
            <a:r>
              <a:rPr lang="zh-CN" altLang="en-US" sz="1600" dirty="0"/>
              <a:t>        Approval(msg.sender, _spender, _value);</a:t>
            </a:r>
          </a:p>
          <a:p>
            <a:r>
              <a:rPr lang="zh-CN" altLang="en-US" sz="1600" dirty="0"/>
              <a:t>        return true;</a:t>
            </a:r>
          </a:p>
          <a:p>
            <a:r>
              <a:rPr lang="zh-CN" altLang="en-US" sz="1600" dirty="0"/>
              <a:t>    }</a:t>
            </a:r>
          </a:p>
          <a:p>
            <a:r>
              <a:rPr lang="zh-CN" altLang="en-US" sz="1600" dirty="0"/>
              <a:t> // 代我转账的流程</a:t>
            </a:r>
          </a:p>
          <a:p>
            <a:r>
              <a:rPr lang="zh-CN" altLang="en-US" sz="1600" dirty="0"/>
              <a:t>    function transferFrom(address _from, address _to, uint256 _value) public returns (bool success) {</a:t>
            </a:r>
          </a:p>
          <a:p>
            <a:r>
              <a:rPr lang="zh-CN" altLang="en-US" sz="1600" dirty="0"/>
              <a:t>        /// same as above</a:t>
            </a:r>
          </a:p>
          <a:p>
            <a:r>
              <a:rPr lang="zh-CN" altLang="en-US" sz="1600" dirty="0"/>
              <a:t>        require(_to != 0x0); // 检测转账对象非空地址</a:t>
            </a:r>
          </a:p>
          <a:p>
            <a:r>
              <a:rPr lang="zh-CN" altLang="en-US" sz="1600" dirty="0"/>
              <a:t>        require(balances[_from] &gt;= _value); // 检测被转账者余额大于_value</a:t>
            </a:r>
          </a:p>
          <a:p>
            <a:r>
              <a:rPr lang="zh-CN" altLang="en-US" sz="1600" dirty="0"/>
              <a:t>        require(balances[_to] + _value &gt; balances[_to]);</a:t>
            </a:r>
          </a:p>
          <a:p>
            <a:r>
              <a:rPr lang="zh-CN" altLang="en-US" sz="1600" dirty="0"/>
              <a:t>        uint previousBalances = balances[_from] + balances[_to];</a:t>
            </a:r>
          </a:p>
          <a:p>
            <a:r>
              <a:rPr lang="zh-CN" altLang="en-US" sz="1600" dirty="0"/>
              <a:t>        balances[_from] -= _value;</a:t>
            </a:r>
          </a:p>
          <a:p>
            <a:r>
              <a:rPr lang="zh-CN" altLang="en-US" sz="1600" dirty="0"/>
              <a:t>        balances[_to] += _value;</a:t>
            </a:r>
          </a:p>
          <a:p>
            <a:r>
              <a:rPr lang="zh-CN" altLang="en-US" sz="1600" dirty="0"/>
              <a:t>        // 减少从被转账者到本交易发起者的允许转账额度，但没有做异常检测，导致报错后继续执行</a:t>
            </a:r>
          </a:p>
          <a:p>
            <a:r>
              <a:rPr lang="zh-CN" altLang="en-US" sz="1600" dirty="0"/>
              <a:t>        allowed[_from][msg.sender] -= _value;</a:t>
            </a:r>
          </a:p>
          <a:p>
            <a:r>
              <a:rPr lang="zh-CN" altLang="en-US" sz="1600" dirty="0"/>
              <a:t>        Transfer(_from, _to, _value);</a:t>
            </a:r>
          </a:p>
          <a:p>
            <a:r>
              <a:rPr lang="zh-CN" altLang="en-US" sz="1600" dirty="0"/>
              <a:t>        assert(balances[_from] + balances[_to] == previousBalances);</a:t>
            </a:r>
          </a:p>
          <a:p>
            <a:r>
              <a:rPr lang="zh-CN" altLang="en-US" sz="1600" dirty="0"/>
              <a:t>        return true;</a:t>
            </a:r>
          </a:p>
          <a:p>
            <a:r>
              <a:rPr lang="zh-CN" altLang="en-US" sz="1600" dirty="0"/>
              <a:t>    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437D6-BF84-4D76-94AE-49E1A4B7382B}"/>
              </a:ext>
            </a:extLst>
          </p:cNvPr>
          <p:cNvSpPr/>
          <p:nvPr/>
        </p:nvSpPr>
        <p:spPr>
          <a:xfrm>
            <a:off x="663018" y="2237850"/>
            <a:ext cx="3842994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曝出合约漏洞之前，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的交易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线就已出现了大量抛售的现象。从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日午夜开始，大量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被人抛售，而持续的抛售带来的则是市场的进一步恐慌，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的价格持续走低，直到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的交易对被迫关停，期间累计售出的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en-US" altLang="zh-CN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A221-F680-4859-8A43-3B2B3CCA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379645" cy="1325563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整数溢出漏洞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B7A5D-1F74-484E-9D69-6D1608AE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1252" cy="1325563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b="1" dirty="0"/>
              <a:t>uint8: 0~2^8-1 </a:t>
            </a:r>
          </a:p>
          <a:p>
            <a:pPr lvl="1"/>
            <a:r>
              <a:rPr lang="en-US" altLang="zh-CN" sz="2800" b="1" dirty="0"/>
              <a:t>uint256: 0~2^256-1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70A00C-3F43-43AD-A82B-D3B36B14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29" y="3167262"/>
            <a:ext cx="9544437" cy="3484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26C974-7F54-48FF-94A1-08253DD1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424" y="123469"/>
            <a:ext cx="2820603" cy="24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B172-D039-4F88-86F7-CA373D73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39" y="418288"/>
            <a:ext cx="11066721" cy="1325563"/>
          </a:xfrm>
        </p:spPr>
        <p:txBody>
          <a:bodyPr/>
          <a:lstStyle/>
          <a:p>
            <a:r>
              <a:rPr lang="zh-CN" altLang="en-US" b="1" dirty="0"/>
              <a:t>整型溢出例题：</a:t>
            </a:r>
            <a:r>
              <a:rPr lang="zh-CN" altLang="en-US" b="1" dirty="0">
                <a:sym typeface="Wingdings" panose="05000000000000000000" pitchFamily="2" charset="2"/>
              </a:rPr>
              <a:t>访问</a:t>
            </a:r>
            <a:r>
              <a:rPr lang="en-US" altLang="zh-CN" b="1" dirty="0"/>
              <a:t>http://47.97.215.88</a:t>
            </a:r>
            <a:r>
              <a:rPr lang="zh-CN" altLang="en-US" b="1" dirty="0"/>
              <a:t>获取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8BF77C-BC1A-467F-B502-77C3C978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部署合约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查看自己账户的余额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放入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  <a:r>
              <a:rPr lang="zh-CN" altLang="en-US" dirty="0"/>
              <a:t>，取走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观察变化并思考为什么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5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5C139-8251-41D4-8550-966C5E54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b="1" dirty="0"/>
              <a:t>Call</a:t>
            </a:r>
            <a:r>
              <a:rPr lang="zh-CN" altLang="en-US" b="1" dirty="0"/>
              <a:t>函数簇滥用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ABA53F-BD10-4DAE-B610-3E0663EE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3" y="2344036"/>
            <a:ext cx="5303980" cy="31930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6522F5-A310-46EA-BFF5-59FA76FB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89" y="2242558"/>
            <a:ext cx="4902883" cy="13255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50E9C1-D803-454A-9C19-DB238FF7E554}"/>
              </a:ext>
            </a:extLst>
          </p:cNvPr>
          <p:cNvSpPr txBox="1"/>
          <p:nvPr/>
        </p:nvSpPr>
        <p:spPr>
          <a:xfrm>
            <a:off x="7159613" y="4119991"/>
            <a:ext cx="366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data</a:t>
            </a:r>
            <a:r>
              <a:rPr lang="zh-CN" altLang="en-US" sz="2400" b="1" dirty="0"/>
              <a:t>可控，伪造恶意合约</a:t>
            </a:r>
          </a:p>
        </p:txBody>
      </p:sp>
    </p:spTree>
    <p:extLst>
      <p:ext uri="{BB962C8B-B14F-4D97-AF65-F5344CB8AC3E}">
        <p14:creationId xmlns:p14="http://schemas.microsoft.com/office/powerpoint/2010/main" val="286601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1C3B-628C-4963-9B6E-9D37E959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926347"/>
          </a:xfrm>
          <a:solidFill>
            <a:srgbClr val="FFBF6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b="1" dirty="0"/>
              <a:t>重入漏洞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1DB7C-C664-4837-BBE3-D85C1DDB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79" y="1929320"/>
            <a:ext cx="5572027" cy="4351338"/>
          </a:xfrm>
        </p:spPr>
        <p:txBody>
          <a:bodyPr/>
          <a:lstStyle/>
          <a:p>
            <a:r>
              <a:rPr lang="zh-CN" altLang="en-US" b="1" dirty="0"/>
              <a:t>条件：逻辑顺序（检查、取钱、扣除余额）</a:t>
            </a:r>
            <a:endParaRPr lang="en-US" altLang="zh-CN" b="1" dirty="0"/>
          </a:p>
          <a:p>
            <a:r>
              <a:rPr lang="zh-CN" altLang="en-US" b="1" dirty="0"/>
              <a:t>攻击效果：多次提钱</a:t>
            </a:r>
            <a:r>
              <a:rPr lang="en-US" altLang="zh-CN" b="1" dirty="0"/>
              <a:t>/</a:t>
            </a:r>
            <a:r>
              <a:rPr lang="zh-CN" altLang="en-US" b="1" dirty="0"/>
              <a:t>绕过验证逻辑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D6EA1D-4387-4EF9-90D2-73CB6E12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96" y="1690688"/>
            <a:ext cx="5688291" cy="43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D835E-01DA-49CD-97A2-678EA94D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Reentrancy Attack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D118F-CA15-4CFD-A5B2-E4395A01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76" y="1554765"/>
            <a:ext cx="8870449" cy="28425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A11EC4-DC97-46DD-A77A-C00E3E84F4E0}"/>
              </a:ext>
            </a:extLst>
          </p:cNvPr>
          <p:cNvSpPr txBox="1"/>
          <p:nvPr/>
        </p:nvSpPr>
        <p:spPr>
          <a:xfrm>
            <a:off x="2456934" y="4771895"/>
            <a:ext cx="72781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b="1" dirty="0"/>
              <a:t>check if your balance is enough for you to withdraw so much money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b="1" dirty="0"/>
              <a:t>transfer money to you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b="1" dirty="0"/>
              <a:t>update your balance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9AF49-AF8A-42A3-9BAC-3322D36164CD}"/>
              </a:ext>
            </a:extLst>
          </p:cNvPr>
          <p:cNvSpPr/>
          <p:nvPr/>
        </p:nvSpPr>
        <p:spPr>
          <a:xfrm>
            <a:off x="1869989" y="2014152"/>
            <a:ext cx="395416" cy="432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0A9733-0AED-4445-8522-5FB579D64FF4}"/>
              </a:ext>
            </a:extLst>
          </p:cNvPr>
          <p:cNvSpPr/>
          <p:nvPr/>
        </p:nvSpPr>
        <p:spPr>
          <a:xfrm>
            <a:off x="2456934" y="2543532"/>
            <a:ext cx="395416" cy="432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793843-82F4-4A86-AFCF-B5130DE78F66}"/>
              </a:ext>
            </a:extLst>
          </p:cNvPr>
          <p:cNvSpPr/>
          <p:nvPr/>
        </p:nvSpPr>
        <p:spPr>
          <a:xfrm>
            <a:off x="2456934" y="3037802"/>
            <a:ext cx="395416" cy="432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424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帽学院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2303</Words>
  <Application>Microsoft Office PowerPoint</Application>
  <PresentationFormat>宽屏</PresentationFormat>
  <Paragraphs>331</Paragraphs>
  <Slides>40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Microsoft YaHei UI</vt:lpstr>
      <vt:lpstr>等线</vt:lpstr>
      <vt:lpstr>等线 Light</vt:lpstr>
      <vt:lpstr>微软雅黑</vt:lpstr>
      <vt:lpstr>Arial</vt:lpstr>
      <vt:lpstr>Wingdings</vt:lpstr>
      <vt:lpstr>Office 主题​​</vt:lpstr>
      <vt:lpstr>白帽学院模板​​</vt:lpstr>
      <vt:lpstr>区块链智能合约安全</vt:lpstr>
      <vt:lpstr>做题必备工具-安装</vt:lpstr>
      <vt:lpstr>基本操作：访问http://47.97.215.88获取信息</vt:lpstr>
      <vt:lpstr>漏洞类型</vt:lpstr>
      <vt:lpstr>整数溢出漏洞</vt:lpstr>
      <vt:lpstr>整型溢出例题：访问http://47.97.215.88获取</vt:lpstr>
      <vt:lpstr>Call函数簇滥用</vt:lpstr>
      <vt:lpstr>重入漏洞</vt:lpstr>
      <vt:lpstr>Reentrancy Attack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题目：重入漏洞+整型溢出</vt:lpstr>
      <vt:lpstr>变量覆盖问题</vt:lpstr>
      <vt:lpstr>例题</vt:lpstr>
      <vt:lpstr>PowerPoint 演示文稿</vt:lpstr>
      <vt:lpstr>权限控制：构造函数失控</vt:lpstr>
      <vt:lpstr>权限控制 转账函数问题-参数使用失控</vt:lpstr>
      <vt:lpstr>未初始化问题</vt:lpstr>
      <vt:lpstr>薅羊毛</vt:lpstr>
      <vt:lpstr>PowerPoint 演示文稿</vt:lpstr>
      <vt:lpstr>一些方法：自毁强制转账</vt:lpstr>
      <vt:lpstr>一些方法：生成具有固定后缀的地址</vt:lpstr>
      <vt:lpstr>https://vanity-eth.tk</vt:lpstr>
      <vt:lpstr>开源和逆向</vt:lpstr>
      <vt:lpstr>例题</vt:lpstr>
      <vt:lpstr>真实智能合约安全事件</vt:lpstr>
      <vt:lpstr>2011-2018年安全事件统计</vt:lpstr>
      <vt:lpstr>重要事件</vt:lpstr>
      <vt:lpstr>SMT整数溢出攻击事件 -- ⼀行代码蒸发64亿</vt:lpstr>
      <vt:lpstr>PowerPoint 演示文稿</vt:lpstr>
      <vt:lpstr>PowerPoint 演示文稿</vt:lpstr>
      <vt:lpstr>THE DAO-重入攻击</vt:lpstr>
      <vt:lpstr>PowerPoint 演示文稿</vt:lpstr>
      <vt:lpstr>Hacker</vt:lpstr>
      <vt:lpstr>安全事件BEC</vt:lpstr>
      <vt:lpstr>安全事件EDU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区块链智能合约安全</dc:title>
  <dc:creator>b</dc:creator>
  <cp:lastModifiedBy>b</cp:lastModifiedBy>
  <cp:revision>44</cp:revision>
  <dcterms:created xsi:type="dcterms:W3CDTF">2019-07-29T07:45:05Z</dcterms:created>
  <dcterms:modified xsi:type="dcterms:W3CDTF">2019-07-30T10:14:07Z</dcterms:modified>
</cp:coreProperties>
</file>