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5" r:id="rId3"/>
    <p:sldId id="322" r:id="rId4"/>
    <p:sldId id="292" r:id="rId5"/>
    <p:sldId id="293" r:id="rId6"/>
    <p:sldId id="294" r:id="rId7"/>
    <p:sldId id="295" r:id="rId8"/>
    <p:sldId id="296" r:id="rId9"/>
    <p:sldId id="323" r:id="rId10"/>
    <p:sldId id="261" r:id="rId11"/>
    <p:sldId id="291" r:id="rId12"/>
    <p:sldId id="324" r:id="rId13"/>
    <p:sldId id="299" r:id="rId14"/>
    <p:sldId id="300" r:id="rId15"/>
    <p:sldId id="301" r:id="rId16"/>
    <p:sldId id="302" r:id="rId17"/>
    <p:sldId id="303" r:id="rId18"/>
    <p:sldId id="298" r:id="rId19"/>
    <p:sldId id="304" r:id="rId20"/>
    <p:sldId id="305" r:id="rId21"/>
    <p:sldId id="306" r:id="rId22"/>
    <p:sldId id="307" r:id="rId23"/>
    <p:sldId id="308" r:id="rId24"/>
    <p:sldId id="309" r:id="rId25"/>
    <p:sldId id="310" r:id="rId26"/>
    <p:sldId id="317" r:id="rId27"/>
    <p:sldId id="318" r:id="rId28"/>
    <p:sldId id="319" r:id="rId29"/>
    <p:sldId id="320" r:id="rId30"/>
    <p:sldId id="321" r:id="rId31"/>
    <p:sldId id="311" r:id="rId32"/>
    <p:sldId id="312" r:id="rId33"/>
    <p:sldId id="313" r:id="rId34"/>
    <p:sldId id="315" r:id="rId35"/>
    <p:sldId id="316" r:id="rId36"/>
    <p:sldId id="314" r:id="rId37"/>
    <p:sldId id="325" r:id="rId38"/>
    <p:sldId id="266" r:id="rId39"/>
    <p:sldId id="26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601"/>
    <a:srgbClr val="3C50A0"/>
    <a:srgbClr val="F3F3F3"/>
    <a:srgbClr val="D9D9D9"/>
    <a:srgbClr val="ECECEC"/>
    <a:srgbClr val="00AFE1"/>
    <a:srgbClr val="F5F5F5"/>
    <a:srgbClr val="00B0F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70" autoAdjust="0"/>
    <p:restoredTop sz="94660"/>
  </p:normalViewPr>
  <p:slideViewPr>
    <p:cSldViewPr snapToGrid="0" showGuides="1">
      <p:cViewPr varScale="1">
        <p:scale>
          <a:sx n="80" d="100"/>
          <a:sy n="80" d="100"/>
        </p:scale>
        <p:origin x="840" y="184"/>
      </p:cViewPr>
      <p:guideLst>
        <p:guide orient="horz" pos="2160"/>
        <p:guide pos="383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首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054" y="1553944"/>
            <a:ext cx="8494718" cy="2316159"/>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95293"/>
            <a:ext cx="7748465" cy="1204522"/>
          </a:xfrm>
          <a:prstGeom prst="rect">
            <a:avLst/>
          </a:prstGeom>
        </p:spPr>
        <p:txBody>
          <a:bodyPr/>
          <a:lstStyle>
            <a:lvl1pPr marL="0" indent="0" algn="l">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pic>
        <p:nvPicPr>
          <p:cNvPr id="266" name="图形 265"/>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986884" y="393800"/>
            <a:ext cx="2165711" cy="512805"/>
          </a:xfrm>
          <a:prstGeom prst="rect">
            <a:avLst/>
          </a:prstGeom>
        </p:spPr>
      </p:pic>
      <p:pic>
        <p:nvPicPr>
          <p:cNvPr id="267" name="图形 266"/>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9555770" y="403001"/>
            <a:ext cx="1763259" cy="5128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cxnSp>
        <p:nvCxnSpPr>
          <p:cNvPr id="16" name="直接连接符 15"/>
          <p:cNvCxnSpPr/>
          <p:nvPr userDrawn="1"/>
        </p:nvCxnSpPr>
        <p:spPr>
          <a:xfrm flipV="1">
            <a:off x="2159001" y="812727"/>
            <a:ext cx="0" cy="6045273"/>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16200000">
            <a:off x="1805904" y="353097"/>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2" name="标题 1"/>
          <p:cNvSpPr txBox="1"/>
          <p:nvPr userDrawn="1"/>
        </p:nvSpPr>
        <p:spPr>
          <a:xfrm>
            <a:off x="2336800" y="787254"/>
            <a:ext cx="1155700"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dirty="0">
                <a:solidFill>
                  <a:srgbClr val="3C50A0"/>
                </a:solidFill>
              </a:rPr>
              <a:t>目录</a:t>
            </a:r>
          </a:p>
        </p:txBody>
      </p:sp>
      <p:sp>
        <p:nvSpPr>
          <p:cNvPr id="14" name="文本占位符 13"/>
          <p:cNvSpPr>
            <a:spLocks noGrp="1"/>
          </p:cNvSpPr>
          <p:nvPr userDrawn="1">
            <p:ph type="body" sz="quarter" idx="10" hasCustomPrompt="1"/>
          </p:nvPr>
        </p:nvSpPr>
        <p:spPr>
          <a:xfrm>
            <a:off x="2336799" y="1663700"/>
            <a:ext cx="8597873" cy="4407046"/>
          </a:xfrm>
          <a:prstGeom prst="rect">
            <a:avLst/>
          </a:prstGeom>
        </p:spPr>
        <p:txBody>
          <a:bodyPr/>
          <a:lstStyle>
            <a:lvl1pPr marL="0" indent="0">
              <a:lnSpc>
                <a:spcPct val="150000"/>
              </a:lnSpc>
              <a:buFontTx/>
              <a:buNone/>
              <a:defRPr sz="2400" b="1">
                <a:solidFill>
                  <a:schemeClr val="bg1">
                    <a:lumMod val="50000"/>
                  </a:schemeClr>
                </a:solidFill>
              </a:defRPr>
            </a:lvl1pPr>
          </a:lstStyle>
          <a:p>
            <a:pPr lvl="0"/>
            <a:r>
              <a:rPr lang="zh-CN" altLang="en-US" dirty="0"/>
              <a:t>单击此处编辑目录文本</a:t>
            </a:r>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个人简介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个人简介</a:t>
            </a:r>
          </a:p>
        </p:txBody>
      </p:sp>
      <p:sp>
        <p:nvSpPr>
          <p:cNvPr id="3" name="内容占位符 2"/>
          <p:cNvSpPr>
            <a:spLocks noGrp="1"/>
          </p:cNvSpPr>
          <p:nvPr>
            <p:ph idx="1" hasCustomPrompt="1"/>
          </p:nvPr>
        </p:nvSpPr>
        <p:spPr>
          <a:xfrm>
            <a:off x="3642360" y="1602740"/>
            <a:ext cx="6233160" cy="4796790"/>
          </a:xfrm>
          <a:prstGeom prst="roundRect">
            <a:avLst>
              <a:gd name="adj" fmla="val 1666"/>
            </a:avLst>
          </a:prstGeom>
          <a:solidFill>
            <a:schemeClr val="bg1">
              <a:lumMod val="85000"/>
              <a:alpha val="20000"/>
            </a:schemeClr>
          </a:solidFill>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flipV="1">
            <a:off x="3537588" y="3686174"/>
            <a:ext cx="0" cy="2713367"/>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3537589" y="1617601"/>
            <a:ext cx="0" cy="1890774"/>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4" name="图片占位符 13"/>
          <p:cNvSpPr>
            <a:spLocks noGrp="1"/>
          </p:cNvSpPr>
          <p:nvPr>
            <p:ph type="pic" sz="quarter" idx="11" hasCustomPrompt="1"/>
          </p:nvPr>
        </p:nvSpPr>
        <p:spPr>
          <a:xfrm>
            <a:off x="1527813" y="1603375"/>
            <a:ext cx="1905000" cy="1905000"/>
          </a:xfrm>
          <a:prstGeom prst="roundRect">
            <a:avLst>
              <a:gd name="adj" fmla="val 5667"/>
            </a:avLst>
          </a:prstGeom>
          <a:solidFill>
            <a:schemeClr val="bg1">
              <a:lumMod val="85000"/>
              <a:alpha val="20000"/>
            </a:schemeClr>
          </a:solidFill>
        </p:spPr>
        <p:txBody>
          <a:bodyPr anchor="ctr"/>
          <a:lstStyle>
            <a:lvl1pPr marL="0" indent="0" algn="ctr">
              <a:buFontTx/>
              <a:buNone/>
              <a:defRPr sz="1400"/>
            </a:lvl1pPr>
          </a:lstStyle>
          <a:p>
            <a:r>
              <a:rPr lang="zh-CN" altLang="en-US" dirty="0"/>
              <a:t>个人照片</a:t>
            </a:r>
          </a:p>
        </p:txBody>
      </p:sp>
      <p:pic>
        <p:nvPicPr>
          <p:cNvPr id="17" name="图形 1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正文内容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3" name="内容占位符 2"/>
          <p:cNvSpPr>
            <a:spLocks noGrp="1"/>
          </p:cNvSpPr>
          <p:nvPr>
            <p:ph idx="1" hasCustomPrompt="1"/>
          </p:nvPr>
        </p:nvSpPr>
        <p:spPr>
          <a:xfrm>
            <a:off x="415636" y="1603048"/>
            <a:ext cx="11360728" cy="4796492"/>
          </a:xfrm>
          <a:prstGeom prst="rect">
            <a:avLst/>
          </a:prstGeom>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空白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295" y="2942715"/>
            <a:ext cx="5892396" cy="746837"/>
          </a:xfrm>
          <a:prstGeom prst="rect">
            <a:avLst/>
          </a:prstGeom>
        </p:spPr>
        <p:txBody>
          <a:bodyPr anchor="b"/>
          <a:lstStyle>
            <a:lvl1pPr algn="l">
              <a:lnSpc>
                <a:spcPts val="5000"/>
              </a:lnSpc>
              <a:defRPr sz="4800" b="1">
                <a:solidFill>
                  <a:schemeClr val="bg2">
                    <a:lumMod val="25000"/>
                  </a:schemeClr>
                </a:solidFill>
              </a:defRPr>
            </a:lvl1pPr>
          </a:lstStyle>
          <a:p>
            <a:r>
              <a:rPr lang="zh-CN" altLang="en-US" dirty="0"/>
              <a:t>单击此处编辑主标题</a:t>
            </a:r>
          </a:p>
        </p:txBody>
      </p:sp>
      <p:cxnSp>
        <p:nvCxnSpPr>
          <p:cNvPr id="16" name="直接连接符 15"/>
          <p:cNvCxnSpPr/>
          <p:nvPr userDrawn="1"/>
        </p:nvCxnSpPr>
        <p:spPr>
          <a:xfrm>
            <a:off x="1090295" y="3798137"/>
            <a:ext cx="2762614"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955163" y="3798137"/>
            <a:ext cx="821024"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userDrawn="1"/>
        </p:nvSpPr>
        <p:spPr>
          <a:xfrm>
            <a:off x="7850172" y="5496097"/>
            <a:ext cx="3998044" cy="988219"/>
          </a:xfrm>
          <a:prstGeom prst="rect">
            <a:avLst/>
          </a:prstGeom>
          <a:noFill/>
        </p:spPr>
        <p:txBody>
          <a:bodyPr wrap="square" rtlCol="0">
            <a:spAutoFit/>
          </a:bodyPr>
          <a:lstStyle/>
          <a:p>
            <a:pPr>
              <a:lnSpc>
                <a:spcPct val="150000"/>
              </a:lnSpc>
            </a:pPr>
            <a:r>
              <a:rPr lang="zh-CN" altLang="en-US" sz="1000" dirty="0">
                <a:solidFill>
                  <a:schemeClr val="bg2">
                    <a:lumMod val="25000"/>
                  </a:schemeClr>
                </a:solidFill>
              </a:rPr>
              <a:t>南京</a:t>
            </a:r>
            <a:r>
              <a:rPr lang="en-US" altLang="zh-CN" sz="1000" dirty="0">
                <a:solidFill>
                  <a:schemeClr val="bg2">
                    <a:lumMod val="25000"/>
                  </a:schemeClr>
                </a:solidFill>
              </a:rPr>
              <a:t>:</a:t>
            </a:r>
            <a:r>
              <a:rPr lang="zh-CN" altLang="en-US" sz="1000" dirty="0">
                <a:solidFill>
                  <a:schemeClr val="bg2">
                    <a:lumMod val="25000"/>
                  </a:schemeClr>
                </a:solidFill>
              </a:rPr>
              <a:t>南京市江宁区秣周东路</a:t>
            </a:r>
            <a:r>
              <a:rPr lang="en-US" altLang="zh-CN" sz="1000" dirty="0">
                <a:solidFill>
                  <a:schemeClr val="bg2">
                    <a:lumMod val="25000"/>
                  </a:schemeClr>
                </a:solidFill>
              </a:rPr>
              <a:t>12</a:t>
            </a:r>
            <a:r>
              <a:rPr lang="zh-CN" altLang="en-US" sz="1000" dirty="0">
                <a:solidFill>
                  <a:schemeClr val="bg2">
                    <a:lumMod val="25000"/>
                  </a:schemeClr>
                </a:solidFill>
              </a:rPr>
              <a:t>号</a:t>
            </a:r>
            <a:r>
              <a:rPr lang="en-US" altLang="zh-CN" sz="1000" dirty="0">
                <a:solidFill>
                  <a:schemeClr val="bg2">
                    <a:lumMod val="25000"/>
                  </a:schemeClr>
                </a:solidFill>
              </a:rPr>
              <a:t>3</a:t>
            </a:r>
            <a:r>
              <a:rPr lang="zh-CN" altLang="en-US" sz="1000" dirty="0">
                <a:solidFill>
                  <a:schemeClr val="bg2">
                    <a:lumMod val="25000"/>
                  </a:schemeClr>
                </a:solidFill>
              </a:rPr>
              <a:t>号楼四层</a:t>
            </a:r>
            <a:r>
              <a:rPr lang="en-US" altLang="zh-CN" sz="1000" dirty="0">
                <a:solidFill>
                  <a:schemeClr val="bg2">
                    <a:lumMod val="25000"/>
                  </a:schemeClr>
                </a:solidFill>
              </a:rPr>
              <a:t>(025-84981178)</a:t>
            </a:r>
          </a:p>
          <a:p>
            <a:pPr>
              <a:lnSpc>
                <a:spcPct val="150000"/>
              </a:lnSpc>
            </a:pPr>
            <a:r>
              <a:rPr lang="zh-CN" altLang="en-US" sz="1000" dirty="0">
                <a:solidFill>
                  <a:schemeClr val="bg2">
                    <a:lumMod val="25000"/>
                  </a:schemeClr>
                </a:solidFill>
              </a:rPr>
              <a:t>北京</a:t>
            </a:r>
            <a:r>
              <a:rPr lang="en-US" altLang="zh-CN" sz="1000" dirty="0">
                <a:solidFill>
                  <a:schemeClr val="bg2">
                    <a:lumMod val="25000"/>
                  </a:schemeClr>
                </a:solidFill>
              </a:rPr>
              <a:t>:</a:t>
            </a:r>
            <a:r>
              <a:rPr lang="zh-CN" altLang="en-US" sz="1000" dirty="0">
                <a:solidFill>
                  <a:schemeClr val="bg2">
                    <a:lumMod val="25000"/>
                  </a:schemeClr>
                </a:solidFill>
              </a:rPr>
              <a:t>北京海淀区信息路</a:t>
            </a:r>
            <a:r>
              <a:rPr lang="en-US" altLang="zh-CN" sz="1000" dirty="0">
                <a:solidFill>
                  <a:schemeClr val="bg2">
                    <a:lumMod val="25000"/>
                  </a:schemeClr>
                </a:solidFill>
              </a:rPr>
              <a:t>7</a:t>
            </a:r>
            <a:r>
              <a:rPr lang="zh-CN" altLang="en-US" sz="1000" dirty="0">
                <a:solidFill>
                  <a:schemeClr val="bg2">
                    <a:lumMod val="25000"/>
                  </a:schemeClr>
                </a:solidFill>
              </a:rPr>
              <a:t>号弘源首著</a:t>
            </a:r>
            <a:r>
              <a:rPr lang="en-US" altLang="zh-CN" sz="1000" dirty="0">
                <a:solidFill>
                  <a:schemeClr val="bg2">
                    <a:lumMod val="25000"/>
                  </a:schemeClr>
                </a:solidFill>
              </a:rPr>
              <a:t>2</a:t>
            </a:r>
            <a:r>
              <a:rPr lang="zh-CN" altLang="en-US" sz="1000" dirty="0">
                <a:solidFill>
                  <a:schemeClr val="bg2">
                    <a:lumMod val="25000"/>
                  </a:schemeClr>
                </a:solidFill>
              </a:rPr>
              <a:t>号七层</a:t>
            </a:r>
            <a:r>
              <a:rPr lang="en-US" altLang="zh-CN" sz="1000" dirty="0">
                <a:solidFill>
                  <a:schemeClr val="bg2">
                    <a:lumMod val="25000"/>
                  </a:schemeClr>
                </a:solidFill>
              </a:rPr>
              <a:t>(010-56201285)</a:t>
            </a:r>
          </a:p>
          <a:p>
            <a:pPr>
              <a:lnSpc>
                <a:spcPct val="150000"/>
              </a:lnSpc>
            </a:pPr>
            <a:r>
              <a:rPr lang="zh-CN" altLang="en-US" sz="1000" dirty="0">
                <a:solidFill>
                  <a:schemeClr val="bg2">
                    <a:lumMod val="25000"/>
                  </a:schemeClr>
                </a:solidFill>
              </a:rPr>
              <a:t>成都</a:t>
            </a:r>
            <a:r>
              <a:rPr lang="en-US" altLang="zh-CN" sz="1000" dirty="0">
                <a:solidFill>
                  <a:schemeClr val="bg2">
                    <a:lumMod val="25000"/>
                  </a:schemeClr>
                </a:solidFill>
              </a:rPr>
              <a:t>:</a:t>
            </a:r>
            <a:r>
              <a:rPr lang="zh-CN" altLang="en-US" sz="1000" dirty="0">
                <a:solidFill>
                  <a:schemeClr val="bg2">
                    <a:lumMod val="25000"/>
                  </a:schemeClr>
                </a:solidFill>
              </a:rPr>
              <a:t>成都市成华区建设北路二段四号电子科技大学</a:t>
            </a:r>
          </a:p>
          <a:p>
            <a:pPr>
              <a:lnSpc>
                <a:spcPct val="150000"/>
              </a:lnSpc>
            </a:pPr>
            <a:r>
              <a:rPr lang="zh-CN" altLang="en-US" sz="1000" dirty="0">
                <a:solidFill>
                  <a:schemeClr val="bg2">
                    <a:lumMod val="25000"/>
                  </a:schemeClr>
                </a:solidFill>
              </a:rPr>
              <a:t>武汉</a:t>
            </a:r>
            <a:r>
              <a:rPr lang="en-US" altLang="zh-CN" sz="1000" dirty="0">
                <a:solidFill>
                  <a:schemeClr val="bg2">
                    <a:lumMod val="25000"/>
                  </a:schemeClr>
                </a:solidFill>
              </a:rPr>
              <a:t>:</a:t>
            </a:r>
            <a:r>
              <a:rPr lang="zh-CN" altLang="en-US" sz="1000" dirty="0">
                <a:solidFill>
                  <a:schemeClr val="bg2">
                    <a:lumMod val="25000"/>
                  </a:schemeClr>
                </a:solidFill>
              </a:rPr>
              <a:t>国家网络安全人才与创新基地</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1467" y="5166803"/>
            <a:ext cx="1285718" cy="1285718"/>
          </a:xfrm>
          <a:prstGeom prst="rect">
            <a:avLst/>
          </a:prstGeom>
        </p:spPr>
      </p:pic>
      <p:sp>
        <p:nvSpPr>
          <p:cNvPr id="266" name="文本框 265"/>
          <p:cNvSpPr txBox="1"/>
          <p:nvPr userDrawn="1"/>
        </p:nvSpPr>
        <p:spPr>
          <a:xfrm>
            <a:off x="7850172" y="5037638"/>
            <a:ext cx="3468857" cy="458459"/>
          </a:xfrm>
          <a:prstGeom prst="rect">
            <a:avLst/>
          </a:prstGeom>
          <a:noFill/>
        </p:spPr>
        <p:txBody>
          <a:bodyPr wrap="square" rtlCol="0">
            <a:spAutoFit/>
          </a:bodyPr>
          <a:lstStyle/>
          <a:p>
            <a:pPr algn="l">
              <a:lnSpc>
                <a:spcPct val="150000"/>
              </a:lnSpc>
            </a:pPr>
            <a:r>
              <a:rPr lang="zh-CN" altLang="en-US" sz="1800" dirty="0">
                <a:solidFill>
                  <a:schemeClr val="bg2">
                    <a:lumMod val="25000"/>
                  </a:schemeClr>
                </a:solidFill>
              </a:rPr>
              <a:t>打造最专业的网络安全培训平台</a:t>
            </a:r>
          </a:p>
        </p:txBody>
      </p:sp>
      <p:pic>
        <p:nvPicPr>
          <p:cNvPr id="15" name="图形 1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86884" y="393800"/>
            <a:ext cx="2165711" cy="512805"/>
          </a:xfrm>
          <a:prstGeom prst="rect">
            <a:avLst/>
          </a:prstGeom>
        </p:spPr>
      </p:pic>
      <p:pic>
        <p:nvPicPr>
          <p:cNvPr id="17" name="图形 16"/>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55770" y="403001"/>
            <a:ext cx="1763259" cy="5128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tf-wiki.github.io/ctf-wiki/pwn/linux/fmtstr/fmtstr_intro-zh/"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6" Type="http://schemas.openxmlformats.org/officeDocument/2006/relationships/image" Target="../media/image56.png"/><Relationship Id="rId21" Type="http://schemas.openxmlformats.org/officeDocument/2006/relationships/image" Target="../media/image51.svg"/><Relationship Id="rId42" Type="http://schemas.openxmlformats.org/officeDocument/2006/relationships/image" Target="../media/image72.png"/><Relationship Id="rId47" Type="http://schemas.openxmlformats.org/officeDocument/2006/relationships/image" Target="../media/image77.svg"/><Relationship Id="rId63" Type="http://schemas.openxmlformats.org/officeDocument/2006/relationships/image" Target="../media/image93.svg"/><Relationship Id="rId68" Type="http://schemas.openxmlformats.org/officeDocument/2006/relationships/image" Target="../media/image98.png"/><Relationship Id="rId84" Type="http://schemas.openxmlformats.org/officeDocument/2006/relationships/image" Target="../media/image114.png"/><Relationship Id="rId89" Type="http://schemas.openxmlformats.org/officeDocument/2006/relationships/image" Target="../media/image119.svg"/><Relationship Id="rId112" Type="http://schemas.openxmlformats.org/officeDocument/2006/relationships/image" Target="../media/image142.png"/><Relationship Id="rId16" Type="http://schemas.openxmlformats.org/officeDocument/2006/relationships/image" Target="../media/image46.png"/><Relationship Id="rId107" Type="http://schemas.openxmlformats.org/officeDocument/2006/relationships/image" Target="../media/image137.svg"/><Relationship Id="rId11" Type="http://schemas.openxmlformats.org/officeDocument/2006/relationships/image" Target="../media/image41.svg"/><Relationship Id="rId32" Type="http://schemas.openxmlformats.org/officeDocument/2006/relationships/image" Target="../media/image62.png"/><Relationship Id="rId37" Type="http://schemas.openxmlformats.org/officeDocument/2006/relationships/image" Target="../media/image67.svg"/><Relationship Id="rId53" Type="http://schemas.openxmlformats.org/officeDocument/2006/relationships/image" Target="../media/image83.svg"/><Relationship Id="rId58" Type="http://schemas.openxmlformats.org/officeDocument/2006/relationships/image" Target="../media/image88.png"/><Relationship Id="rId74" Type="http://schemas.openxmlformats.org/officeDocument/2006/relationships/image" Target="../media/image104.png"/><Relationship Id="rId79" Type="http://schemas.openxmlformats.org/officeDocument/2006/relationships/image" Target="../media/image109.svg"/><Relationship Id="rId102" Type="http://schemas.openxmlformats.org/officeDocument/2006/relationships/image" Target="../media/image132.png"/><Relationship Id="rId5" Type="http://schemas.openxmlformats.org/officeDocument/2006/relationships/image" Target="../media/image35.svg"/><Relationship Id="rId90" Type="http://schemas.openxmlformats.org/officeDocument/2006/relationships/image" Target="../media/image120.png"/><Relationship Id="rId95" Type="http://schemas.openxmlformats.org/officeDocument/2006/relationships/image" Target="../media/image125.svg"/><Relationship Id="rId22" Type="http://schemas.openxmlformats.org/officeDocument/2006/relationships/image" Target="../media/image52.png"/><Relationship Id="rId27" Type="http://schemas.openxmlformats.org/officeDocument/2006/relationships/image" Target="../media/image57.svg"/><Relationship Id="rId43" Type="http://schemas.openxmlformats.org/officeDocument/2006/relationships/image" Target="../media/image73.svg"/><Relationship Id="rId48" Type="http://schemas.openxmlformats.org/officeDocument/2006/relationships/image" Target="../media/image78.png"/><Relationship Id="rId64" Type="http://schemas.openxmlformats.org/officeDocument/2006/relationships/image" Target="../media/image94.png"/><Relationship Id="rId69" Type="http://schemas.openxmlformats.org/officeDocument/2006/relationships/image" Target="../media/image99.svg"/><Relationship Id="rId113" Type="http://schemas.openxmlformats.org/officeDocument/2006/relationships/image" Target="../media/image143.svg"/><Relationship Id="rId80" Type="http://schemas.openxmlformats.org/officeDocument/2006/relationships/image" Target="../media/image110.png"/><Relationship Id="rId85" Type="http://schemas.openxmlformats.org/officeDocument/2006/relationships/image" Target="../media/image115.svg"/><Relationship Id="rId12" Type="http://schemas.openxmlformats.org/officeDocument/2006/relationships/image" Target="../media/image42.png"/><Relationship Id="rId17" Type="http://schemas.openxmlformats.org/officeDocument/2006/relationships/image" Target="../media/image47.svg"/><Relationship Id="rId33" Type="http://schemas.openxmlformats.org/officeDocument/2006/relationships/image" Target="../media/image63.svg"/><Relationship Id="rId38" Type="http://schemas.openxmlformats.org/officeDocument/2006/relationships/image" Target="../media/image68.png"/><Relationship Id="rId59" Type="http://schemas.openxmlformats.org/officeDocument/2006/relationships/image" Target="../media/image89.svg"/><Relationship Id="rId103" Type="http://schemas.openxmlformats.org/officeDocument/2006/relationships/image" Target="../media/image133.svg"/><Relationship Id="rId108" Type="http://schemas.openxmlformats.org/officeDocument/2006/relationships/image" Target="../media/image138.png"/><Relationship Id="rId54" Type="http://schemas.openxmlformats.org/officeDocument/2006/relationships/image" Target="../media/image84.png"/><Relationship Id="rId70" Type="http://schemas.openxmlformats.org/officeDocument/2006/relationships/image" Target="../media/image100.png"/><Relationship Id="rId75" Type="http://schemas.openxmlformats.org/officeDocument/2006/relationships/image" Target="../media/image105.svg"/><Relationship Id="rId91" Type="http://schemas.openxmlformats.org/officeDocument/2006/relationships/image" Target="../media/image121.svg"/><Relationship Id="rId96" Type="http://schemas.openxmlformats.org/officeDocument/2006/relationships/image" Target="../media/image126.png"/><Relationship Id="rId1" Type="http://schemas.openxmlformats.org/officeDocument/2006/relationships/slideLayout" Target="../slideLayouts/slideLayout5.xml"/><Relationship Id="rId6" Type="http://schemas.openxmlformats.org/officeDocument/2006/relationships/image" Target="../media/image36.png"/><Relationship Id="rId15" Type="http://schemas.openxmlformats.org/officeDocument/2006/relationships/image" Target="../media/image45.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6.png"/><Relationship Id="rId49" Type="http://schemas.openxmlformats.org/officeDocument/2006/relationships/image" Target="../media/image79.svg"/><Relationship Id="rId57" Type="http://schemas.openxmlformats.org/officeDocument/2006/relationships/image" Target="../media/image87.svg"/><Relationship Id="rId106" Type="http://schemas.openxmlformats.org/officeDocument/2006/relationships/image" Target="../media/image136.png"/><Relationship Id="rId10" Type="http://schemas.openxmlformats.org/officeDocument/2006/relationships/image" Target="../media/image40.png"/><Relationship Id="rId31" Type="http://schemas.openxmlformats.org/officeDocument/2006/relationships/image" Target="../media/image61.svg"/><Relationship Id="rId44" Type="http://schemas.openxmlformats.org/officeDocument/2006/relationships/image" Target="../media/image74.png"/><Relationship Id="rId52" Type="http://schemas.openxmlformats.org/officeDocument/2006/relationships/image" Target="../media/image82.png"/><Relationship Id="rId60" Type="http://schemas.openxmlformats.org/officeDocument/2006/relationships/image" Target="../media/image90.png"/><Relationship Id="rId65" Type="http://schemas.openxmlformats.org/officeDocument/2006/relationships/image" Target="../media/image95.svg"/><Relationship Id="rId73" Type="http://schemas.openxmlformats.org/officeDocument/2006/relationships/image" Target="../media/image103.svg"/><Relationship Id="rId78" Type="http://schemas.openxmlformats.org/officeDocument/2006/relationships/image" Target="../media/image108.png"/><Relationship Id="rId81" Type="http://schemas.openxmlformats.org/officeDocument/2006/relationships/image" Target="../media/image111.svg"/><Relationship Id="rId86" Type="http://schemas.openxmlformats.org/officeDocument/2006/relationships/image" Target="../media/image116.png"/><Relationship Id="rId94" Type="http://schemas.openxmlformats.org/officeDocument/2006/relationships/image" Target="../media/image124.png"/><Relationship Id="rId99" Type="http://schemas.openxmlformats.org/officeDocument/2006/relationships/image" Target="../media/image129.svg"/><Relationship Id="rId101" Type="http://schemas.openxmlformats.org/officeDocument/2006/relationships/image" Target="../media/image131.svg"/><Relationship Id="rId4" Type="http://schemas.openxmlformats.org/officeDocument/2006/relationships/image" Target="../media/image34.png"/><Relationship Id="rId9" Type="http://schemas.openxmlformats.org/officeDocument/2006/relationships/image" Target="../media/image39.svg"/><Relationship Id="rId13" Type="http://schemas.openxmlformats.org/officeDocument/2006/relationships/image" Target="../media/image43.svg"/><Relationship Id="rId18" Type="http://schemas.openxmlformats.org/officeDocument/2006/relationships/image" Target="../media/image48.png"/><Relationship Id="rId39" Type="http://schemas.openxmlformats.org/officeDocument/2006/relationships/image" Target="../media/image69.svg"/><Relationship Id="rId109" Type="http://schemas.openxmlformats.org/officeDocument/2006/relationships/image" Target="../media/image139.svg"/><Relationship Id="rId34" Type="http://schemas.openxmlformats.org/officeDocument/2006/relationships/image" Target="../media/image64.png"/><Relationship Id="rId50" Type="http://schemas.openxmlformats.org/officeDocument/2006/relationships/image" Target="../media/image80.png"/><Relationship Id="rId55" Type="http://schemas.openxmlformats.org/officeDocument/2006/relationships/image" Target="../media/image85.svg"/><Relationship Id="rId76" Type="http://schemas.openxmlformats.org/officeDocument/2006/relationships/image" Target="../media/image106.png"/><Relationship Id="rId97" Type="http://schemas.openxmlformats.org/officeDocument/2006/relationships/image" Target="../media/image127.svg"/><Relationship Id="rId104" Type="http://schemas.openxmlformats.org/officeDocument/2006/relationships/image" Target="../media/image134.png"/><Relationship Id="rId7" Type="http://schemas.openxmlformats.org/officeDocument/2006/relationships/image" Target="../media/image37.svg"/><Relationship Id="rId71" Type="http://schemas.openxmlformats.org/officeDocument/2006/relationships/image" Target="../media/image101.svg"/><Relationship Id="rId92" Type="http://schemas.openxmlformats.org/officeDocument/2006/relationships/image" Target="../media/image122.png"/><Relationship Id="rId2" Type="http://schemas.openxmlformats.org/officeDocument/2006/relationships/image" Target="../media/image32.png"/><Relationship Id="rId29" Type="http://schemas.openxmlformats.org/officeDocument/2006/relationships/image" Target="../media/image59.svg"/><Relationship Id="rId24" Type="http://schemas.openxmlformats.org/officeDocument/2006/relationships/image" Target="../media/image54.png"/><Relationship Id="rId40" Type="http://schemas.openxmlformats.org/officeDocument/2006/relationships/image" Target="../media/image70.png"/><Relationship Id="rId45" Type="http://schemas.openxmlformats.org/officeDocument/2006/relationships/image" Target="../media/image75.svg"/><Relationship Id="rId66" Type="http://schemas.openxmlformats.org/officeDocument/2006/relationships/image" Target="../media/image96.png"/><Relationship Id="rId87" Type="http://schemas.openxmlformats.org/officeDocument/2006/relationships/image" Target="../media/image117.svg"/><Relationship Id="rId110" Type="http://schemas.openxmlformats.org/officeDocument/2006/relationships/image" Target="../media/image140.png"/><Relationship Id="rId61" Type="http://schemas.openxmlformats.org/officeDocument/2006/relationships/image" Target="../media/image91.svg"/><Relationship Id="rId82" Type="http://schemas.openxmlformats.org/officeDocument/2006/relationships/image" Target="../media/image112.png"/><Relationship Id="rId19" Type="http://schemas.openxmlformats.org/officeDocument/2006/relationships/image" Target="../media/image49.svg"/><Relationship Id="rId14" Type="http://schemas.openxmlformats.org/officeDocument/2006/relationships/image" Target="../media/image44.png"/><Relationship Id="rId30" Type="http://schemas.openxmlformats.org/officeDocument/2006/relationships/image" Target="../media/image60.png"/><Relationship Id="rId35" Type="http://schemas.openxmlformats.org/officeDocument/2006/relationships/image" Target="../media/image65.svg"/><Relationship Id="rId56" Type="http://schemas.openxmlformats.org/officeDocument/2006/relationships/image" Target="../media/image86.png"/><Relationship Id="rId77" Type="http://schemas.openxmlformats.org/officeDocument/2006/relationships/image" Target="../media/image107.svg"/><Relationship Id="rId100" Type="http://schemas.openxmlformats.org/officeDocument/2006/relationships/image" Target="../media/image130.png"/><Relationship Id="rId105" Type="http://schemas.openxmlformats.org/officeDocument/2006/relationships/image" Target="../media/image135.svg"/><Relationship Id="rId8" Type="http://schemas.openxmlformats.org/officeDocument/2006/relationships/image" Target="../media/image38.png"/><Relationship Id="rId51" Type="http://schemas.openxmlformats.org/officeDocument/2006/relationships/image" Target="../media/image81.svg"/><Relationship Id="rId72" Type="http://schemas.openxmlformats.org/officeDocument/2006/relationships/image" Target="../media/image102.png"/><Relationship Id="rId93" Type="http://schemas.openxmlformats.org/officeDocument/2006/relationships/image" Target="../media/image123.svg"/><Relationship Id="rId98" Type="http://schemas.openxmlformats.org/officeDocument/2006/relationships/image" Target="../media/image128.png"/><Relationship Id="rId3" Type="http://schemas.openxmlformats.org/officeDocument/2006/relationships/image" Target="../media/image33.svg"/><Relationship Id="rId25" Type="http://schemas.openxmlformats.org/officeDocument/2006/relationships/image" Target="../media/image55.svg"/><Relationship Id="rId46" Type="http://schemas.openxmlformats.org/officeDocument/2006/relationships/image" Target="../media/image76.png"/><Relationship Id="rId67" Type="http://schemas.openxmlformats.org/officeDocument/2006/relationships/image" Target="../media/image97.svg"/><Relationship Id="rId20" Type="http://schemas.openxmlformats.org/officeDocument/2006/relationships/image" Target="../media/image50.png"/><Relationship Id="rId41" Type="http://schemas.openxmlformats.org/officeDocument/2006/relationships/image" Target="../media/image71.svg"/><Relationship Id="rId62" Type="http://schemas.openxmlformats.org/officeDocument/2006/relationships/image" Target="../media/image92.png"/><Relationship Id="rId83" Type="http://schemas.openxmlformats.org/officeDocument/2006/relationships/image" Target="../media/image113.svg"/><Relationship Id="rId88" Type="http://schemas.openxmlformats.org/officeDocument/2006/relationships/image" Target="../media/image118.png"/><Relationship Id="rId111" Type="http://schemas.openxmlformats.org/officeDocument/2006/relationships/image" Target="../media/image14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3challs.com/syscall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栈入门</a:t>
            </a:r>
          </a:p>
        </p:txBody>
      </p:sp>
      <p:sp>
        <p:nvSpPr>
          <p:cNvPr id="4" name="副标题 3"/>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a:t>
            </a:r>
            <a:r>
              <a:rPr lang="zh-CN" altLang="en-US" dirty="0"/>
              <a:t>程序保护机制介绍</a:t>
            </a:r>
          </a:p>
        </p:txBody>
      </p:sp>
      <p:sp>
        <p:nvSpPr>
          <p:cNvPr id="4" name="内容占位符 3"/>
          <p:cNvSpPr>
            <a:spLocks noGrp="1"/>
          </p:cNvSpPr>
          <p:nvPr>
            <p:ph idx="1"/>
          </p:nvPr>
        </p:nvSpPr>
        <p:spPr/>
        <p:txBody>
          <a:bodyPr/>
          <a:lstStyle/>
          <a:p>
            <a:pPr lvl="1"/>
            <a:r>
              <a:rPr lang="en-US" altLang="zh-CN" sz="2000" dirty="0">
                <a:solidFill>
                  <a:schemeClr val="tx1"/>
                </a:solidFill>
              </a:rPr>
              <a:t>ASLR</a:t>
            </a:r>
            <a:r>
              <a:rPr lang="zh-CN" altLang="en-US" sz="2000" dirty="0">
                <a:solidFill>
                  <a:schemeClr val="tx1"/>
                </a:solidFill>
              </a:rPr>
              <a:t>：堆、栈、共享库地址随机化，程序每一次运行时，三者的地址都会变化，运行过程中不变，有操作系统决定开不开启，所以通常所有程序都有</a:t>
            </a:r>
            <a:r>
              <a:rPr lang="en-US" altLang="zh-CN" sz="2000" dirty="0">
                <a:solidFill>
                  <a:schemeClr val="tx1"/>
                </a:solidFill>
              </a:rPr>
              <a:t>,</a:t>
            </a:r>
          </a:p>
          <a:p>
            <a:pPr lvl="1"/>
            <a:r>
              <a:rPr lang="en-US" altLang="zh-CN" sz="2000" dirty="0">
                <a:solidFill>
                  <a:schemeClr val="tx1"/>
                </a:solidFill>
              </a:rPr>
              <a:t>NX</a:t>
            </a:r>
            <a:r>
              <a:rPr lang="zh-CN" altLang="en-US" sz="2000" dirty="0">
                <a:solidFill>
                  <a:schemeClr val="tx1"/>
                </a:solidFill>
              </a:rPr>
              <a:t>：堆、栈不可执行</a:t>
            </a:r>
            <a:endParaRPr lang="en-US" altLang="zh-CN" sz="2000" dirty="0">
              <a:solidFill>
                <a:schemeClr val="tx1"/>
              </a:solidFill>
            </a:endParaRPr>
          </a:p>
          <a:p>
            <a:pPr lvl="1"/>
            <a:r>
              <a:rPr lang="en-US" altLang="zh-CN" sz="2000" dirty="0">
                <a:solidFill>
                  <a:schemeClr val="tx1"/>
                </a:solidFill>
              </a:rPr>
              <a:t>PIE</a:t>
            </a:r>
            <a:r>
              <a:rPr lang="zh-CN" altLang="en-US" sz="2000" dirty="0">
                <a:solidFill>
                  <a:schemeClr val="tx1"/>
                </a:solidFill>
              </a:rPr>
              <a:t>：程序地址随机化，程序每次运行时，地址都会发生变化，运行过程中不变</a:t>
            </a:r>
            <a:endParaRPr lang="en-US" altLang="zh-CN" sz="2000" dirty="0">
              <a:solidFill>
                <a:schemeClr val="tx1"/>
              </a:solidFill>
            </a:endParaRPr>
          </a:p>
          <a:p>
            <a:pPr lvl="1"/>
            <a:r>
              <a:rPr lang="en-US" altLang="zh-CN" sz="2000" dirty="0">
                <a:solidFill>
                  <a:schemeClr val="tx1"/>
                </a:solidFill>
              </a:rPr>
              <a:t>RELRO</a:t>
            </a:r>
            <a:r>
              <a:rPr lang="zh-CN" altLang="en-US" sz="2000" dirty="0">
                <a:solidFill>
                  <a:schemeClr val="tx1"/>
                </a:solidFill>
              </a:rPr>
              <a:t>： </a:t>
            </a:r>
            <a:r>
              <a:rPr lang="en-US" altLang="zh-CN" sz="2000" dirty="0">
                <a:solidFill>
                  <a:schemeClr val="tx1"/>
                </a:solidFill>
              </a:rPr>
              <a:t>full </a:t>
            </a:r>
            <a:r>
              <a:rPr lang="zh-CN" altLang="en-US" sz="2000" dirty="0">
                <a:solidFill>
                  <a:schemeClr val="tx1"/>
                </a:solidFill>
              </a:rPr>
              <a:t>模式下，</a:t>
            </a:r>
            <a:r>
              <a:rPr lang="en-US" altLang="zh-CN" sz="2000" dirty="0">
                <a:solidFill>
                  <a:schemeClr val="tx1"/>
                </a:solidFill>
              </a:rPr>
              <a:t>got </a:t>
            </a:r>
            <a:r>
              <a:rPr lang="zh-CN" altLang="en-US" sz="2000" dirty="0">
                <a:solidFill>
                  <a:schemeClr val="tx1"/>
                </a:solidFill>
              </a:rPr>
              <a:t>表不可改，</a:t>
            </a:r>
            <a:r>
              <a:rPr lang="en-US" altLang="zh-CN" sz="2000" dirty="0">
                <a:solidFill>
                  <a:schemeClr val="tx1"/>
                </a:solidFill>
              </a:rPr>
              <a:t>partial </a:t>
            </a:r>
            <a:r>
              <a:rPr lang="zh-CN" altLang="en-US" sz="2000" dirty="0">
                <a:solidFill>
                  <a:schemeClr val="tx1"/>
                </a:solidFill>
              </a:rPr>
              <a:t>下，全局变量的地址大于</a:t>
            </a:r>
            <a:r>
              <a:rPr lang="en-US" altLang="zh-CN" sz="2000" dirty="0">
                <a:solidFill>
                  <a:schemeClr val="tx1"/>
                </a:solidFill>
              </a:rPr>
              <a:t>got</a:t>
            </a:r>
            <a:r>
              <a:rPr lang="zh-CN" altLang="en-US" sz="2000" dirty="0">
                <a:solidFill>
                  <a:schemeClr val="tx1"/>
                </a:solidFill>
              </a:rPr>
              <a:t>表地址，即全局变量溢出无法修改到</a:t>
            </a:r>
            <a:r>
              <a:rPr lang="en-US" altLang="zh-CN" sz="2000" dirty="0">
                <a:solidFill>
                  <a:schemeClr val="tx1"/>
                </a:solidFill>
              </a:rPr>
              <a:t>got</a:t>
            </a:r>
            <a:r>
              <a:rPr lang="zh-CN" altLang="en-US" sz="2000" dirty="0">
                <a:solidFill>
                  <a:schemeClr val="tx1"/>
                </a:solidFill>
              </a:rPr>
              <a:t>表</a:t>
            </a:r>
            <a:endParaRPr lang="en-US" altLang="zh-CN" sz="2000" dirty="0">
              <a:solidFill>
                <a:schemeClr val="tx1"/>
              </a:solidFill>
            </a:endParaRPr>
          </a:p>
          <a:p>
            <a:pPr lvl="1"/>
            <a:r>
              <a:rPr lang="en-US" altLang="zh-CN" sz="2000" dirty="0">
                <a:solidFill>
                  <a:schemeClr val="tx1"/>
                </a:solidFill>
              </a:rPr>
              <a:t>Canary:</a:t>
            </a:r>
            <a:r>
              <a:rPr lang="zh-CN" altLang="en-US" sz="2000" dirty="0">
                <a:solidFill>
                  <a:schemeClr val="tx1"/>
                </a:solidFill>
              </a:rPr>
              <a:t>在栈添加一个随机数，防止栈里面的返回地址被修改</a:t>
            </a:r>
            <a:endParaRPr lang="en-US" altLang="zh-CN" sz="2000" dirty="0">
              <a:solidFill>
                <a:schemeClr val="tx1"/>
              </a:solidFill>
            </a:endParaRPr>
          </a:p>
          <a:p>
            <a:pPr marL="457200" lvl="1" indent="0">
              <a:buNone/>
            </a:pPr>
            <a:r>
              <a:rPr lang="zh-CN" altLang="en-US" sz="2000" dirty="0">
                <a:solidFill>
                  <a:schemeClr val="tx1"/>
                </a:solidFill>
              </a:rPr>
              <a:t>使用</a:t>
            </a:r>
            <a:r>
              <a:rPr lang="en-US" altLang="zh-CN" sz="2000" dirty="0" err="1">
                <a:solidFill>
                  <a:schemeClr val="tx1"/>
                </a:solidFill>
              </a:rPr>
              <a:t>checksec</a:t>
            </a:r>
            <a:r>
              <a:rPr lang="en-US" altLang="zh-CN" sz="2000" dirty="0">
                <a:solidFill>
                  <a:schemeClr val="tx1"/>
                </a:solidFill>
              </a:rPr>
              <a:t> xxx</a:t>
            </a:r>
            <a:r>
              <a:rPr lang="zh-CN" altLang="en-US" sz="2000" dirty="0">
                <a:solidFill>
                  <a:schemeClr val="tx1"/>
                </a:solidFill>
              </a:rPr>
              <a:t> 命令可以查看开启哪些保护，在</a:t>
            </a:r>
            <a:r>
              <a:rPr lang="en-US" altLang="zh-CN" sz="2000" dirty="0" err="1">
                <a:solidFill>
                  <a:schemeClr val="tx1"/>
                </a:solidFill>
              </a:rPr>
              <a:t>gdb</a:t>
            </a:r>
            <a:r>
              <a:rPr lang="en-US" altLang="zh-CN" sz="2000" dirty="0">
                <a:solidFill>
                  <a:schemeClr val="tx1"/>
                </a:solidFill>
              </a:rPr>
              <a:t> </a:t>
            </a:r>
            <a:r>
              <a:rPr lang="zh-CN" altLang="en-US" sz="2000" dirty="0">
                <a:solidFill>
                  <a:schemeClr val="tx1"/>
                </a:solidFill>
              </a:rPr>
              <a:t>中使用</a:t>
            </a:r>
            <a:r>
              <a:rPr lang="en-US" altLang="zh-CN" sz="2000" dirty="0" err="1">
                <a:solidFill>
                  <a:schemeClr val="tx1"/>
                </a:solidFill>
              </a:rPr>
              <a:t>vmmap</a:t>
            </a:r>
            <a:r>
              <a:rPr lang="en-US" altLang="zh-CN" sz="2000" dirty="0">
                <a:solidFill>
                  <a:schemeClr val="tx1"/>
                </a:solidFill>
              </a:rPr>
              <a:t> </a:t>
            </a:r>
            <a:r>
              <a:rPr lang="zh-CN" altLang="en-US" sz="2000" dirty="0">
                <a:solidFill>
                  <a:schemeClr val="tx1"/>
                </a:solidFill>
              </a:rPr>
              <a:t>命令，可以查看 每个数据段的权限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a:t>
            </a:r>
            <a:r>
              <a:rPr lang="zh-CN" altLang="en-US" dirty="0"/>
              <a:t>程序保护机制介绍</a:t>
            </a:r>
          </a:p>
        </p:txBody>
      </p:sp>
      <p:pic>
        <p:nvPicPr>
          <p:cNvPr id="5" name="内容占位符 4">
            <a:extLst>
              <a:ext uri="{FF2B5EF4-FFF2-40B4-BE49-F238E27FC236}">
                <a16:creationId xmlns:a16="http://schemas.microsoft.com/office/drawing/2014/main" id="{A4201EE0-FDBC-0A4B-A3ED-BC4B072D5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560" y="1456615"/>
            <a:ext cx="7734300" cy="1752600"/>
          </a:xfrm>
        </p:spPr>
      </p:pic>
      <p:pic>
        <p:nvPicPr>
          <p:cNvPr id="7" name="图片 6">
            <a:extLst>
              <a:ext uri="{FF2B5EF4-FFF2-40B4-BE49-F238E27FC236}">
                <a16:creationId xmlns:a16="http://schemas.microsoft.com/office/drawing/2014/main" id="{9C389EAB-4A0B-F647-A778-026A39283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100" y="2070225"/>
            <a:ext cx="7835900" cy="4622800"/>
          </a:xfrm>
          <a:prstGeom prst="rect">
            <a:avLst/>
          </a:prstGeom>
        </p:spPr>
      </p:pic>
    </p:spTree>
    <p:extLst>
      <p:ext uri="{BB962C8B-B14F-4D97-AF65-F5344CB8AC3E}">
        <p14:creationId xmlns:p14="http://schemas.microsoft.com/office/powerpoint/2010/main" val="125668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1.Shellcode </a:t>
            </a:r>
            <a:r>
              <a:rPr lang="zh-CN" altLang="en-US" dirty="0"/>
              <a:t>编写</a:t>
            </a:r>
            <a:endParaRPr lang="en-US" altLang="zh-CN" dirty="0"/>
          </a:p>
          <a:p>
            <a:r>
              <a:rPr lang="en-US" altLang="zh-CN" dirty="0"/>
              <a:t>2. </a:t>
            </a:r>
            <a:r>
              <a:rPr lang="zh-CN" altLang="en-US" dirty="0"/>
              <a:t>程序保护机制</a:t>
            </a:r>
            <a:endParaRPr lang="en-US" altLang="zh-CN" dirty="0"/>
          </a:p>
          <a:p>
            <a:r>
              <a:rPr lang="en-US" altLang="zh-CN" dirty="0">
                <a:solidFill>
                  <a:srgbClr val="FF8601"/>
                </a:solidFill>
              </a:rPr>
              <a:t>3.ROP</a:t>
            </a:r>
          </a:p>
          <a:p>
            <a:r>
              <a:rPr lang="en-US" altLang="zh-CN" dirty="0"/>
              <a:t>4.</a:t>
            </a:r>
            <a:r>
              <a:rPr lang="zh-CN" altLang="en-US" dirty="0"/>
              <a:t>绕过保护的几种技巧</a:t>
            </a:r>
            <a:endParaRPr lang="en-US" altLang="zh-CN" dirty="0"/>
          </a:p>
          <a:p>
            <a:r>
              <a:rPr lang="en-US" altLang="zh-CN" dirty="0"/>
              <a:t>5.</a:t>
            </a:r>
            <a:r>
              <a:rPr lang="zh-CN" altLang="en-US" dirty="0"/>
              <a:t>格式化字符串漏洞</a:t>
            </a:r>
          </a:p>
        </p:txBody>
      </p:sp>
    </p:spTree>
    <p:extLst>
      <p:ext uri="{BB962C8B-B14F-4D97-AF65-F5344CB8AC3E}">
        <p14:creationId xmlns:p14="http://schemas.microsoft.com/office/powerpoint/2010/main" val="417732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p:txBody>
          <a:bodyPr/>
          <a:lstStyle/>
          <a:p>
            <a:r>
              <a:rPr kumimoji="1" lang="zh-CN" altLang="en-US" sz="2400" dirty="0"/>
              <a:t>通常而言：</a:t>
            </a:r>
            <a:r>
              <a:rPr kumimoji="1" lang="en-US" altLang="zh-CN" sz="2400" dirty="0"/>
              <a:t>ROP </a:t>
            </a:r>
            <a:r>
              <a:rPr kumimoji="1" lang="zh-CN" altLang="en-US" sz="2400" dirty="0"/>
              <a:t>的定义十分广泛，可以参照</a:t>
            </a:r>
            <a:r>
              <a:rPr kumimoji="1" lang="en-US" altLang="zh-CN" sz="2400" dirty="0"/>
              <a:t>CTF WIKI </a:t>
            </a:r>
          </a:p>
          <a:p>
            <a:r>
              <a:rPr kumimoji="1" lang="zh-CN" altLang="en-US" sz="2400" dirty="0"/>
              <a:t>我们这里主要讲三种</a:t>
            </a:r>
            <a:r>
              <a:rPr kumimoji="1" lang="en-US" altLang="zh-CN" sz="2400" dirty="0"/>
              <a:t>ROP</a:t>
            </a:r>
            <a:r>
              <a:rPr kumimoji="1" lang="zh-CN" altLang="en-US" sz="2400" dirty="0"/>
              <a:t>：</a:t>
            </a:r>
            <a:endParaRPr kumimoji="1" lang="en-US" altLang="zh-CN" sz="2400" dirty="0"/>
          </a:p>
          <a:p>
            <a:r>
              <a:rPr kumimoji="1" lang="en-US" altLang="zh-CN" sz="2400" dirty="0"/>
              <a:t>	1.ret to gadget</a:t>
            </a:r>
          </a:p>
          <a:p>
            <a:r>
              <a:rPr kumimoji="1" lang="en-US" altLang="zh-CN" sz="2400" dirty="0"/>
              <a:t>	2.ret to </a:t>
            </a:r>
            <a:r>
              <a:rPr kumimoji="1" lang="en-US" altLang="zh-CN" sz="2400" dirty="0" err="1"/>
              <a:t>libc</a:t>
            </a:r>
            <a:endParaRPr kumimoji="1" lang="en-US" altLang="zh-CN" sz="2400" dirty="0"/>
          </a:p>
          <a:p>
            <a:r>
              <a:rPr kumimoji="1" lang="en-US" altLang="zh-CN" sz="2400" dirty="0"/>
              <a:t>	3.ret to </a:t>
            </a:r>
            <a:r>
              <a:rPr kumimoji="1" lang="en-US" altLang="zh-CN" sz="2400" dirty="0" err="1"/>
              <a:t>csu</a:t>
            </a:r>
            <a:r>
              <a:rPr kumimoji="1" lang="en-US" altLang="zh-CN" sz="2400" dirty="0"/>
              <a:t>(</a:t>
            </a:r>
            <a:r>
              <a:rPr kumimoji="1" lang="zh-CN" altLang="en-US" sz="2400" dirty="0"/>
              <a:t>其实也是需要</a:t>
            </a:r>
            <a:r>
              <a:rPr kumimoji="1" lang="en-US" altLang="zh-CN" sz="2400" dirty="0"/>
              <a:t>ret to </a:t>
            </a:r>
            <a:r>
              <a:rPr kumimoji="1" lang="en-US" altLang="zh-CN" sz="2400" dirty="0" err="1"/>
              <a:t>libc</a:t>
            </a:r>
            <a:r>
              <a:rPr kumimoji="1" lang="en-US" altLang="zh-CN" sz="2400" dirty="0"/>
              <a:t>)</a:t>
            </a:r>
          </a:p>
        </p:txBody>
      </p:sp>
    </p:spTree>
    <p:extLst>
      <p:ext uri="{BB962C8B-B14F-4D97-AF65-F5344CB8AC3E}">
        <p14:creationId xmlns:p14="http://schemas.microsoft.com/office/powerpoint/2010/main" val="9441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gadget</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51284" y="1603048"/>
            <a:ext cx="10764252" cy="4796492"/>
          </a:xfrm>
        </p:spPr>
        <p:txBody>
          <a:bodyPr/>
          <a:lstStyle/>
          <a:p>
            <a:r>
              <a:rPr kumimoji="1" lang="en-US" altLang="zh-CN" sz="2400" dirty="0"/>
              <a:t>Ret to gadget </a:t>
            </a:r>
            <a:r>
              <a:rPr kumimoji="1" lang="zh-CN" altLang="en-US" sz="2400" dirty="0"/>
              <a:t>是将栈溢出</a:t>
            </a:r>
            <a:r>
              <a:rPr kumimoji="1" lang="en-US" altLang="zh-CN" sz="2400" dirty="0"/>
              <a:t> </a:t>
            </a:r>
            <a:r>
              <a:rPr kumimoji="1" lang="zh-CN" altLang="en-US" sz="2400" dirty="0"/>
              <a:t>和</a:t>
            </a:r>
            <a:r>
              <a:rPr kumimoji="1" lang="en-US" altLang="zh-CN" sz="2400" dirty="0"/>
              <a:t> Shellcode </a:t>
            </a:r>
            <a:r>
              <a:rPr kumimoji="1" lang="zh-CN" altLang="en-US" sz="2400" dirty="0"/>
              <a:t>结合起来，通过执行程序中原有的指令来实现</a:t>
            </a:r>
            <a:r>
              <a:rPr kumimoji="1" lang="en-US" altLang="zh-CN" sz="2400" dirty="0"/>
              <a:t>shellcode </a:t>
            </a:r>
            <a:r>
              <a:rPr kumimoji="1" lang="zh-CN" altLang="en-US" sz="2400" dirty="0"/>
              <a:t>的效果</a:t>
            </a:r>
            <a:endParaRPr kumimoji="1" lang="en-US" altLang="zh-CN" sz="2400" dirty="0"/>
          </a:p>
          <a:p>
            <a:endParaRPr kumimoji="1" lang="en-US" altLang="zh-CN" sz="2400" dirty="0"/>
          </a:p>
          <a:p>
            <a:r>
              <a:rPr kumimoji="1" lang="zh-CN" altLang="en-US" sz="2400" dirty="0"/>
              <a:t>一般来说，就是将数据写在栈上，不断通过</a:t>
            </a:r>
            <a:r>
              <a:rPr kumimoji="1" lang="en-US" altLang="zh-CN" sz="2400" dirty="0"/>
              <a:t>pop</a:t>
            </a:r>
            <a:r>
              <a:rPr kumimoji="1" lang="zh-CN" altLang="en-US" sz="2400" dirty="0"/>
              <a:t> </a:t>
            </a:r>
            <a:r>
              <a:rPr kumimoji="1" lang="en-US" altLang="zh-CN" sz="2400" dirty="0" err="1"/>
              <a:t>rdi</a:t>
            </a:r>
            <a:r>
              <a:rPr kumimoji="1" lang="en-US" altLang="zh-CN" sz="2400" dirty="0"/>
              <a:t> ret </a:t>
            </a:r>
            <a:r>
              <a:rPr kumimoji="1" lang="zh-CN" altLang="en-US" sz="2400" dirty="0"/>
              <a:t>等</a:t>
            </a:r>
            <a:r>
              <a:rPr kumimoji="1" lang="en-US" altLang="zh-CN" sz="2400" dirty="0"/>
              <a:t>gadget </a:t>
            </a:r>
            <a:r>
              <a:rPr kumimoji="1" lang="zh-CN" altLang="en-US" sz="2400" dirty="0"/>
              <a:t>来控制寄存器</a:t>
            </a:r>
            <a:endParaRPr kumimoji="1" lang="en-US" altLang="zh-CN" sz="2400" dirty="0"/>
          </a:p>
          <a:p>
            <a:r>
              <a:rPr kumimoji="1" lang="zh-CN" altLang="en-US" sz="2400" dirty="0"/>
              <a:t>可以使用</a:t>
            </a:r>
            <a:r>
              <a:rPr kumimoji="1" lang="en-US" altLang="zh-CN" sz="2400" dirty="0" err="1"/>
              <a:t>ROPgadget</a:t>
            </a:r>
            <a:r>
              <a:rPr kumimoji="1" lang="en-US" altLang="zh-CN" sz="2400" dirty="0"/>
              <a:t> </a:t>
            </a:r>
            <a:r>
              <a:rPr kumimoji="1" lang="zh-CN" altLang="en-US" sz="2400" dirty="0"/>
              <a:t>获取文件所有的</a:t>
            </a:r>
            <a:r>
              <a:rPr kumimoji="1" lang="en-US" altLang="zh-CN" sz="2400" dirty="0"/>
              <a:t>gadget</a:t>
            </a:r>
          </a:p>
          <a:p>
            <a:r>
              <a:rPr kumimoji="1" lang="zh-CN" altLang="en-US" sz="2400" dirty="0"/>
              <a:t>最后在调用</a:t>
            </a:r>
            <a:r>
              <a:rPr kumimoji="1" lang="en-US" altLang="zh-CN" sz="2400" dirty="0" err="1"/>
              <a:t>int</a:t>
            </a:r>
            <a:r>
              <a:rPr kumimoji="1" lang="en-US" altLang="zh-CN" sz="2400" dirty="0"/>
              <a:t> 0x80(</a:t>
            </a:r>
            <a:r>
              <a:rPr kumimoji="1" lang="en-US" altLang="zh-CN" sz="2400" dirty="0" err="1"/>
              <a:t>syscall</a:t>
            </a:r>
            <a:r>
              <a:rPr kumimoji="1" lang="en-US" altLang="zh-CN" sz="2400" dirty="0"/>
              <a:t>)</a:t>
            </a:r>
            <a:r>
              <a:rPr kumimoji="1" lang="zh-CN" altLang="en-US" sz="2400" dirty="0"/>
              <a:t>来执行系统调用</a:t>
            </a:r>
            <a:r>
              <a:rPr kumimoji="1" lang="en-US" altLang="zh-CN" sz="2400" dirty="0"/>
              <a:t>	</a:t>
            </a:r>
          </a:p>
        </p:txBody>
      </p:sp>
      <p:pic>
        <p:nvPicPr>
          <p:cNvPr id="7" name="图片 6">
            <a:extLst>
              <a:ext uri="{FF2B5EF4-FFF2-40B4-BE49-F238E27FC236}">
                <a16:creationId xmlns:a16="http://schemas.microsoft.com/office/drawing/2014/main" id="{4CFA830B-3AC3-144C-950F-11A62CBF1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4" y="3129548"/>
            <a:ext cx="4686300" cy="406400"/>
          </a:xfrm>
          <a:prstGeom prst="rect">
            <a:avLst/>
          </a:prstGeom>
        </p:spPr>
      </p:pic>
    </p:spTree>
    <p:extLst>
      <p:ext uri="{BB962C8B-B14F-4D97-AF65-F5344CB8AC3E}">
        <p14:creationId xmlns:p14="http://schemas.microsoft.com/office/powerpoint/2010/main" val="329677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gadget</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51284" y="1603048"/>
            <a:ext cx="10764252" cy="4796492"/>
          </a:xfrm>
        </p:spPr>
        <p:txBody>
          <a:bodyPr/>
          <a:lstStyle/>
          <a:p>
            <a:r>
              <a:rPr kumimoji="1" lang="zh-CN" altLang="en-US" sz="2400" dirty="0"/>
              <a:t>一个简单的例题：</a:t>
            </a:r>
            <a:endParaRPr kumimoji="1" lang="en-US" altLang="zh-CN" sz="2400" dirty="0"/>
          </a:p>
          <a:p>
            <a:r>
              <a:rPr kumimoji="1" lang="en-US" altLang="zh-CN" sz="2400" dirty="0"/>
              <a:t>	32</a:t>
            </a:r>
            <a:r>
              <a:rPr kumimoji="1" lang="zh-CN" altLang="en-US" sz="2400" dirty="0"/>
              <a:t>位</a:t>
            </a:r>
            <a:r>
              <a:rPr kumimoji="1" lang="en-US" altLang="zh-CN" sz="2400" dirty="0"/>
              <a:t>ROP</a:t>
            </a:r>
          </a:p>
          <a:p>
            <a:r>
              <a:rPr kumimoji="1" lang="en-US" altLang="zh-CN" sz="2400" dirty="0"/>
              <a:t>	</a:t>
            </a:r>
          </a:p>
        </p:txBody>
      </p:sp>
    </p:spTree>
    <p:extLst>
      <p:ext uri="{BB962C8B-B14F-4D97-AF65-F5344CB8AC3E}">
        <p14:creationId xmlns:p14="http://schemas.microsoft.com/office/powerpoint/2010/main" val="369372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gadget</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6047874" y="2061508"/>
            <a:ext cx="4940966" cy="4796492"/>
          </a:xfrm>
        </p:spPr>
        <p:txBody>
          <a:bodyPr/>
          <a:lstStyle/>
          <a:p>
            <a:r>
              <a:rPr kumimoji="1" lang="zh-CN" altLang="en-US" sz="2400" dirty="0"/>
              <a:t>例题：</a:t>
            </a:r>
            <a:r>
              <a:rPr kumimoji="1" lang="en-US" altLang="zh-CN" sz="2400" dirty="0" err="1"/>
              <a:t>ropchain</a:t>
            </a:r>
            <a:endParaRPr kumimoji="1" lang="en-US" altLang="zh-CN" sz="2400" dirty="0"/>
          </a:p>
          <a:p>
            <a:r>
              <a:rPr kumimoji="1" lang="zh-CN" altLang="en-US" sz="2400" dirty="0"/>
              <a:t>对于一些静态连接的程序，因为程序本身较大，</a:t>
            </a:r>
            <a:r>
              <a:rPr kumimoji="1" lang="en-US" altLang="zh-CN" sz="2400" dirty="0"/>
              <a:t>gadget </a:t>
            </a:r>
            <a:r>
              <a:rPr kumimoji="1" lang="zh-CN" altLang="en-US" sz="2400" dirty="0"/>
              <a:t>较多，所以可以直接使用</a:t>
            </a:r>
            <a:r>
              <a:rPr kumimoji="1" lang="en-US" altLang="zh-CN" sz="2400" dirty="0" err="1"/>
              <a:t>ROPgadget</a:t>
            </a:r>
            <a:r>
              <a:rPr kumimoji="1" lang="en-US" altLang="zh-CN" sz="2400" dirty="0"/>
              <a:t> </a:t>
            </a:r>
            <a:r>
              <a:rPr kumimoji="1" lang="zh-CN" altLang="en-US" sz="2400" dirty="0"/>
              <a:t>获取</a:t>
            </a:r>
            <a:r>
              <a:rPr kumimoji="1" lang="en-US" altLang="zh-CN" sz="2400" dirty="0" err="1"/>
              <a:t>ropchain</a:t>
            </a:r>
            <a:endParaRPr kumimoji="1" lang="en-US" altLang="zh-CN" sz="2400" dirty="0"/>
          </a:p>
          <a:p>
            <a:endParaRPr kumimoji="1" lang="en-US" altLang="zh-CN" sz="2400" dirty="0"/>
          </a:p>
          <a:p>
            <a:r>
              <a:rPr kumimoji="1" lang="en-US" altLang="zh-CN" sz="2400" dirty="0"/>
              <a:t>	</a:t>
            </a:r>
          </a:p>
        </p:txBody>
      </p:sp>
      <p:pic>
        <p:nvPicPr>
          <p:cNvPr id="5" name="图片 4">
            <a:extLst>
              <a:ext uri="{FF2B5EF4-FFF2-40B4-BE49-F238E27FC236}">
                <a16:creationId xmlns:a16="http://schemas.microsoft.com/office/drawing/2014/main" id="{B55D4071-A4EF-5447-A6D9-236B902D7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818" y="1603047"/>
            <a:ext cx="9050063" cy="305963"/>
          </a:xfrm>
          <a:prstGeom prst="rect">
            <a:avLst/>
          </a:prstGeom>
        </p:spPr>
      </p:pic>
      <p:pic>
        <p:nvPicPr>
          <p:cNvPr id="7" name="图片 6">
            <a:extLst>
              <a:ext uri="{FF2B5EF4-FFF2-40B4-BE49-F238E27FC236}">
                <a16:creationId xmlns:a16="http://schemas.microsoft.com/office/drawing/2014/main" id="{358F331D-B4FD-4741-A3C1-EC0B693B7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16" y="2061508"/>
            <a:ext cx="3559924" cy="4184382"/>
          </a:xfrm>
          <a:prstGeom prst="rect">
            <a:avLst/>
          </a:prstGeom>
        </p:spPr>
      </p:pic>
    </p:spTree>
    <p:extLst>
      <p:ext uri="{BB962C8B-B14F-4D97-AF65-F5344CB8AC3E}">
        <p14:creationId xmlns:p14="http://schemas.microsoft.com/office/powerpoint/2010/main" val="273055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libc</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pPr lvl="1"/>
            <a:r>
              <a:rPr kumimoji="1" lang="en-US" altLang="zh-CN" sz="2200" dirty="0"/>
              <a:t>Ret to gadget </a:t>
            </a:r>
            <a:r>
              <a:rPr kumimoji="1" lang="zh-CN" altLang="en-US" sz="2200" dirty="0"/>
              <a:t>看起来十分的强大，但事实上，只要程序中没有出现</a:t>
            </a:r>
            <a:r>
              <a:rPr kumimoji="1" lang="en-US" altLang="zh-CN" sz="2200" dirty="0" err="1"/>
              <a:t>syscall</a:t>
            </a:r>
            <a:r>
              <a:rPr kumimoji="1" lang="en-US" altLang="zh-CN" sz="2200" dirty="0"/>
              <a:t>(</a:t>
            </a:r>
            <a:r>
              <a:rPr kumimoji="1" lang="en-US" altLang="zh-CN" sz="2200" dirty="0" err="1"/>
              <a:t>int</a:t>
            </a:r>
            <a:r>
              <a:rPr kumimoji="1" lang="en-US" altLang="zh-CN" sz="2200" dirty="0"/>
              <a:t> 0x80)</a:t>
            </a:r>
            <a:r>
              <a:rPr kumimoji="1" lang="zh-CN" altLang="en-US" sz="2200" dirty="0"/>
              <a:t>，那么单纯的</a:t>
            </a:r>
            <a:r>
              <a:rPr kumimoji="1" lang="en-US" altLang="zh-CN" sz="2200" dirty="0"/>
              <a:t>ret to gadget </a:t>
            </a:r>
            <a:r>
              <a:rPr kumimoji="1" lang="zh-CN" altLang="en-US" sz="2200" dirty="0"/>
              <a:t>就无法使用，而且，一般动态连接的题目，</a:t>
            </a:r>
            <a:r>
              <a:rPr kumimoji="1" lang="en-US" altLang="zh-CN" sz="2200" dirty="0"/>
              <a:t>gadget </a:t>
            </a:r>
            <a:r>
              <a:rPr kumimoji="1" lang="zh-CN" altLang="en-US" sz="2200" dirty="0"/>
              <a:t>的数量都不多</a:t>
            </a:r>
            <a:endParaRPr kumimoji="1" lang="en-US" altLang="zh-CN" sz="2200" dirty="0"/>
          </a:p>
          <a:p>
            <a:pPr lvl="1"/>
            <a:endParaRPr kumimoji="1" lang="en-US" altLang="zh-CN" sz="2200" dirty="0"/>
          </a:p>
          <a:p>
            <a:pPr lvl="1"/>
            <a:r>
              <a:rPr kumimoji="1" lang="zh-CN" altLang="en-US" sz="2200" dirty="0"/>
              <a:t>但是对于动态连接的题目而言， </a:t>
            </a:r>
            <a:r>
              <a:rPr kumimoji="1" lang="en-US" altLang="zh-CN" sz="2200" dirty="0" err="1"/>
              <a:t>libc</a:t>
            </a:r>
            <a:r>
              <a:rPr kumimoji="1" lang="en-US" altLang="zh-CN" sz="2200" dirty="0"/>
              <a:t> </a:t>
            </a:r>
            <a:r>
              <a:rPr kumimoji="1" lang="zh-CN" altLang="en-US" sz="2200" dirty="0"/>
              <a:t>则是一个十分好利用的工具</a:t>
            </a:r>
            <a:endParaRPr kumimoji="1" lang="en-US" altLang="zh-CN" sz="2200" dirty="0"/>
          </a:p>
        </p:txBody>
      </p:sp>
    </p:spTree>
    <p:extLst>
      <p:ext uri="{BB962C8B-B14F-4D97-AF65-F5344CB8AC3E}">
        <p14:creationId xmlns:p14="http://schemas.microsoft.com/office/powerpoint/2010/main" val="66679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libc</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r>
              <a:rPr kumimoji="1" lang="zh-CN" altLang="en-US" sz="2400" dirty="0"/>
              <a:t>在之前我们讲到在</a:t>
            </a:r>
            <a:r>
              <a:rPr kumimoji="1" lang="en-US" altLang="zh-CN" sz="2400" dirty="0" err="1"/>
              <a:t>libc</a:t>
            </a:r>
            <a:r>
              <a:rPr kumimoji="1" lang="zh-CN" altLang="en-US" sz="2400" dirty="0"/>
              <a:t>中，存在</a:t>
            </a:r>
            <a:r>
              <a:rPr kumimoji="1" lang="en-US" altLang="zh-CN" sz="2400" dirty="0"/>
              <a:t>system </a:t>
            </a:r>
            <a:r>
              <a:rPr kumimoji="1" lang="zh-CN" altLang="en-US" sz="2400" dirty="0"/>
              <a:t>函数和</a:t>
            </a:r>
            <a:r>
              <a:rPr kumimoji="1" lang="en-US" altLang="zh-CN" sz="2400" dirty="0" err="1"/>
              <a:t>execve</a:t>
            </a:r>
            <a:r>
              <a:rPr kumimoji="1" lang="zh-CN" altLang="en-US" sz="2400" dirty="0"/>
              <a:t>函数（其实也有</a:t>
            </a:r>
            <a:r>
              <a:rPr kumimoji="1" lang="en-US" altLang="zh-CN" sz="2400" dirty="0"/>
              <a:t>/bin/</a:t>
            </a:r>
            <a:r>
              <a:rPr kumimoji="1" lang="en-US" altLang="zh-CN" sz="2400" dirty="0" err="1"/>
              <a:t>sh</a:t>
            </a:r>
            <a:r>
              <a:rPr kumimoji="1" lang="en-US" altLang="zh-CN" sz="2400" dirty="0"/>
              <a:t> </a:t>
            </a:r>
            <a:r>
              <a:rPr kumimoji="1" lang="zh-CN" altLang="en-US" sz="2400" dirty="0"/>
              <a:t>字符串），所以，对于有栈溢出的题目，我们的想法是直接将返回地址改成</a:t>
            </a:r>
            <a:r>
              <a:rPr kumimoji="1" lang="en-US" altLang="zh-CN" sz="2400" dirty="0"/>
              <a:t>system</a:t>
            </a:r>
            <a:r>
              <a:rPr kumimoji="1" lang="zh-CN" altLang="en-US" sz="2400" dirty="0"/>
              <a:t>函数的地址，并且控制好参数，从而获取</a:t>
            </a:r>
            <a:r>
              <a:rPr kumimoji="1" lang="en-US" altLang="zh-CN" sz="2400" dirty="0"/>
              <a:t>shell</a:t>
            </a:r>
          </a:p>
          <a:p>
            <a:r>
              <a:rPr kumimoji="1" lang="zh-CN" altLang="en-US" sz="2400" dirty="0"/>
              <a:t>但是，上一节我们提到，一般来说程序都是开了</a:t>
            </a:r>
            <a:r>
              <a:rPr kumimoji="1" lang="en-US" altLang="zh-CN" sz="2400" dirty="0" err="1"/>
              <a:t>aslr</a:t>
            </a:r>
            <a:r>
              <a:rPr kumimoji="1" lang="en-US" altLang="zh-CN" sz="2400" dirty="0"/>
              <a:t> </a:t>
            </a:r>
            <a:r>
              <a:rPr kumimoji="1" lang="zh-CN" altLang="en-US" sz="2400" dirty="0"/>
              <a:t>保护，所以，</a:t>
            </a:r>
            <a:r>
              <a:rPr kumimoji="1" lang="en-US" altLang="zh-CN" sz="2400" dirty="0" err="1"/>
              <a:t>libc</a:t>
            </a:r>
            <a:r>
              <a:rPr kumimoji="1" lang="en-US" altLang="zh-CN" sz="2400" dirty="0"/>
              <a:t> </a:t>
            </a:r>
            <a:r>
              <a:rPr kumimoji="1" lang="zh-CN" altLang="en-US" sz="2400" dirty="0"/>
              <a:t>的加载地址是未知的，我们一般是需要先泄漏一个</a:t>
            </a:r>
            <a:r>
              <a:rPr kumimoji="1" lang="en-US" altLang="zh-CN" sz="2400" dirty="0" err="1"/>
              <a:t>libc</a:t>
            </a:r>
            <a:r>
              <a:rPr kumimoji="1" lang="zh-CN" altLang="en-US" sz="2400" dirty="0"/>
              <a:t>上的任意地址，之后通过偏移计算其他函数的地址</a:t>
            </a:r>
          </a:p>
        </p:txBody>
      </p:sp>
    </p:spTree>
    <p:extLst>
      <p:ext uri="{BB962C8B-B14F-4D97-AF65-F5344CB8AC3E}">
        <p14:creationId xmlns:p14="http://schemas.microsoft.com/office/powerpoint/2010/main" val="363690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libc</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r>
              <a:rPr kumimoji="1" lang="zh-CN" altLang="en-US" sz="2400" dirty="0">
                <a:solidFill>
                  <a:srgbClr val="C00000"/>
                </a:solidFill>
              </a:rPr>
              <a:t>如何泄漏</a:t>
            </a:r>
            <a:r>
              <a:rPr kumimoji="1" lang="en-US" altLang="zh-CN" sz="2400" dirty="0" err="1">
                <a:solidFill>
                  <a:srgbClr val="C00000"/>
                </a:solidFill>
              </a:rPr>
              <a:t>libc</a:t>
            </a:r>
            <a:r>
              <a:rPr kumimoji="1" lang="en-US" altLang="zh-CN" sz="2400" dirty="0">
                <a:solidFill>
                  <a:srgbClr val="C00000"/>
                </a:solidFill>
              </a:rPr>
              <a:t> </a:t>
            </a:r>
            <a:r>
              <a:rPr kumimoji="1" lang="zh-CN" altLang="en-US" sz="2400" dirty="0">
                <a:solidFill>
                  <a:srgbClr val="C00000"/>
                </a:solidFill>
              </a:rPr>
              <a:t>的地址？</a:t>
            </a:r>
            <a:endParaRPr kumimoji="1" lang="en-US" altLang="zh-CN" sz="2400" dirty="0">
              <a:solidFill>
                <a:srgbClr val="C00000"/>
              </a:solidFill>
            </a:endParaRPr>
          </a:p>
          <a:p>
            <a:pPr marL="457200" lvl="1" indent="0">
              <a:buNone/>
            </a:pPr>
            <a:r>
              <a:rPr kumimoji="1" lang="zh-CN" altLang="en-US" sz="2200" dirty="0"/>
              <a:t>这里需要简略一个</a:t>
            </a:r>
            <a:r>
              <a:rPr kumimoji="1" lang="en-US" altLang="zh-CN" sz="2200" dirty="0" err="1"/>
              <a:t>plt</a:t>
            </a:r>
            <a:r>
              <a:rPr kumimoji="1" lang="zh-CN" altLang="en-US" sz="2200" dirty="0"/>
              <a:t>表</a:t>
            </a:r>
            <a:r>
              <a:rPr kumimoji="1" lang="en-US" altLang="zh-CN" sz="2200" dirty="0"/>
              <a:t> </a:t>
            </a:r>
            <a:r>
              <a:rPr kumimoji="1" lang="zh-CN" altLang="en-US" sz="2200" dirty="0"/>
              <a:t>和 </a:t>
            </a:r>
            <a:r>
              <a:rPr kumimoji="1" lang="en-US" altLang="zh-CN" sz="2200" dirty="0"/>
              <a:t>got</a:t>
            </a:r>
            <a:r>
              <a:rPr kumimoji="1" lang="zh-CN" altLang="en-US" sz="2200" dirty="0"/>
              <a:t>表的概念（如果听不懂的话，依样画葫芦也是可以的，这个概念可以得到进阶后再去学）</a:t>
            </a:r>
            <a:endParaRPr kumimoji="1" lang="en-US" altLang="zh-CN" sz="2200" dirty="0"/>
          </a:p>
          <a:p>
            <a:pPr marL="457200" lvl="1" indent="0">
              <a:buNone/>
            </a:pPr>
            <a:r>
              <a:rPr kumimoji="1" lang="zh-CN" altLang="en-US" sz="2200" dirty="0"/>
              <a:t>概念：程序调用</a:t>
            </a:r>
            <a:r>
              <a:rPr kumimoji="1" lang="en-US" altLang="zh-CN" sz="2200" dirty="0" err="1"/>
              <a:t>libc</a:t>
            </a:r>
            <a:r>
              <a:rPr kumimoji="1" lang="zh-CN" altLang="en-US" sz="2200" dirty="0"/>
              <a:t>中的函数，所以是去调用</a:t>
            </a:r>
            <a:r>
              <a:rPr kumimoji="1" lang="en-US" altLang="zh-CN" sz="2200" dirty="0" err="1"/>
              <a:t>plt</a:t>
            </a:r>
            <a:r>
              <a:rPr kumimoji="1" lang="en-US" altLang="zh-CN" sz="2200" dirty="0"/>
              <a:t> </a:t>
            </a:r>
            <a:r>
              <a:rPr kumimoji="1" lang="zh-CN" altLang="en-US" sz="2200" dirty="0"/>
              <a:t>表中对应的条目，</a:t>
            </a:r>
            <a:r>
              <a:rPr kumimoji="1" lang="en-US" altLang="zh-CN" sz="2200" dirty="0" err="1"/>
              <a:t>plt</a:t>
            </a:r>
            <a:r>
              <a:rPr kumimoji="1" lang="zh-CN" altLang="en-US" sz="2200" dirty="0"/>
              <a:t>表对应的条目又调用了</a:t>
            </a:r>
            <a:r>
              <a:rPr kumimoji="1" lang="en-US" altLang="zh-CN" sz="2200" dirty="0"/>
              <a:t>got </a:t>
            </a:r>
            <a:r>
              <a:rPr kumimoji="1" lang="zh-CN" altLang="en-US" sz="2200" dirty="0"/>
              <a:t>表中对应的条目</a:t>
            </a:r>
            <a:endParaRPr kumimoji="1" lang="en-US" altLang="zh-CN" sz="2200" dirty="0"/>
          </a:p>
          <a:p>
            <a:pPr lvl="2"/>
            <a:r>
              <a:rPr kumimoji="1" lang="zh-CN" altLang="en-US" sz="2000" dirty="0"/>
              <a:t>对于没有被调用的函数而言，其对应的</a:t>
            </a:r>
            <a:r>
              <a:rPr kumimoji="1" lang="en-US" altLang="zh-CN" sz="2000" dirty="0"/>
              <a:t>got </a:t>
            </a:r>
            <a:r>
              <a:rPr kumimoji="1" lang="zh-CN" altLang="en-US" sz="2000" dirty="0"/>
              <a:t>表条目指向了</a:t>
            </a:r>
            <a:r>
              <a:rPr kumimoji="1" lang="en-US" altLang="zh-CN" sz="2000" dirty="0" err="1"/>
              <a:t>plt</a:t>
            </a:r>
            <a:r>
              <a:rPr kumimoji="1" lang="zh-CN" altLang="en-US" sz="2000" dirty="0"/>
              <a:t>条目</a:t>
            </a:r>
            <a:r>
              <a:rPr kumimoji="1" lang="en-US" altLang="zh-CN" sz="2000" dirty="0"/>
              <a:t>+6</a:t>
            </a:r>
            <a:r>
              <a:rPr kumimoji="1" lang="zh-CN" altLang="en-US" sz="2000" dirty="0"/>
              <a:t>的位置</a:t>
            </a:r>
            <a:endParaRPr kumimoji="1" lang="en-US" altLang="zh-CN" sz="2000" dirty="0"/>
          </a:p>
          <a:p>
            <a:pPr lvl="2"/>
            <a:r>
              <a:rPr kumimoji="1" lang="zh-CN" altLang="en-US" sz="2000" dirty="0"/>
              <a:t>对于调用过的函数而言，其</a:t>
            </a:r>
            <a:r>
              <a:rPr kumimoji="1" lang="en-US" altLang="zh-CN" sz="2000" dirty="0"/>
              <a:t>got </a:t>
            </a:r>
            <a:r>
              <a:rPr kumimoji="1" lang="zh-CN" altLang="en-US" sz="2000" dirty="0"/>
              <a:t>条目被写入了函数真实的地址</a:t>
            </a:r>
            <a:endParaRPr kumimoji="1" lang="en-US" altLang="zh-CN" sz="2000" dirty="0"/>
          </a:p>
        </p:txBody>
      </p:sp>
    </p:spTree>
    <p:extLst>
      <p:ext uri="{BB962C8B-B14F-4D97-AF65-F5344CB8AC3E}">
        <p14:creationId xmlns:p14="http://schemas.microsoft.com/office/powerpoint/2010/main" val="414131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讲师简介</a:t>
            </a:r>
          </a:p>
        </p:txBody>
      </p:sp>
      <p:sp>
        <p:nvSpPr>
          <p:cNvPr id="3" name="内容占位符 2"/>
          <p:cNvSpPr>
            <a:spLocks noGrp="1"/>
          </p:cNvSpPr>
          <p:nvPr>
            <p:ph idx="1"/>
          </p:nvPr>
        </p:nvSpPr>
        <p:spPr/>
        <p:txBody>
          <a:bodyPr/>
          <a:lstStyle/>
          <a:p>
            <a:r>
              <a:rPr lang="zh-CN" altLang="en-US" dirty="0"/>
              <a:t>讲师姓名：林国鹏</a:t>
            </a:r>
          </a:p>
          <a:p>
            <a:r>
              <a:rPr lang="zh-CN" altLang="en-US" dirty="0"/>
              <a:t>毕业院校：复旦大学（在读）</a:t>
            </a:r>
          </a:p>
          <a:p>
            <a:r>
              <a:rPr lang="zh-CN" altLang="en-US" dirty="0"/>
              <a:t>研究方向：</a:t>
            </a:r>
            <a:r>
              <a:rPr lang="en-US" altLang="zh-CN" dirty="0" err="1"/>
              <a:t>pwn</a:t>
            </a:r>
            <a:endParaRPr lang="zh-CN" altLang="en-US" dirty="0"/>
          </a:p>
          <a:p>
            <a:r>
              <a:rPr lang="zh-CN" altLang="en-US" dirty="0"/>
              <a:t>工作经历：暂无</a:t>
            </a:r>
          </a:p>
          <a:p>
            <a:r>
              <a:rPr lang="zh-CN" altLang="en-US" dirty="0"/>
              <a:t>授课内容：二进制漏洞挖掘的原理与技巧</a:t>
            </a:r>
          </a:p>
          <a:p>
            <a:r>
              <a:rPr lang="zh-CN" altLang="en-US" dirty="0"/>
              <a:t>课程难点：</a:t>
            </a:r>
          </a:p>
          <a:p>
            <a:r>
              <a:rPr lang="zh-CN" altLang="en-US" dirty="0"/>
              <a:t>课程要求：</a:t>
            </a:r>
          </a:p>
          <a:p>
            <a:r>
              <a:rPr lang="zh-CN" altLang="en-US" dirty="0"/>
              <a:t>授课时间：</a:t>
            </a:r>
            <a:r>
              <a:rPr lang="en-US" altLang="zh-CN" dirty="0"/>
              <a:t>8</a:t>
            </a:r>
            <a:r>
              <a:rPr lang="zh-CN" altLang="en-US" dirty="0"/>
              <a:t>月</a:t>
            </a:r>
            <a:r>
              <a:rPr lang="en-US" altLang="zh-CN" dirty="0"/>
              <a:t>5</a:t>
            </a:r>
            <a:r>
              <a:rPr lang="zh-CN" altLang="en-US" dirty="0"/>
              <a:t>号</a:t>
            </a:r>
            <a:r>
              <a:rPr lang="en-US" altLang="zh-CN" dirty="0"/>
              <a:t>-6</a:t>
            </a:r>
            <a:r>
              <a:rPr lang="zh-CN" altLang="en-US" dirty="0"/>
              <a:t>号</a:t>
            </a:r>
          </a:p>
        </p:txBody>
      </p:sp>
      <p:sp>
        <p:nvSpPr>
          <p:cNvPr id="4" name="图片占位符 3"/>
          <p:cNvSpPr>
            <a:spLocks noGrp="1"/>
          </p:cNvSpPr>
          <p:nvPr>
            <p:ph type="pic" sz="quarter" idx="11"/>
          </p:nvPr>
        </p:nvSpPr>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libc</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r>
              <a:rPr kumimoji="1" lang="zh-CN" altLang="en-US" sz="2400" dirty="0">
                <a:solidFill>
                  <a:srgbClr val="C00000"/>
                </a:solidFill>
              </a:rPr>
              <a:t>如何泄漏</a:t>
            </a:r>
            <a:r>
              <a:rPr kumimoji="1" lang="en-US" altLang="zh-CN" sz="2400" dirty="0" err="1">
                <a:solidFill>
                  <a:srgbClr val="C00000"/>
                </a:solidFill>
              </a:rPr>
              <a:t>libc</a:t>
            </a:r>
            <a:r>
              <a:rPr kumimoji="1" lang="en-US" altLang="zh-CN" sz="2400" dirty="0">
                <a:solidFill>
                  <a:srgbClr val="C00000"/>
                </a:solidFill>
              </a:rPr>
              <a:t> </a:t>
            </a:r>
            <a:r>
              <a:rPr kumimoji="1" lang="zh-CN" altLang="en-US" sz="2400" dirty="0">
                <a:solidFill>
                  <a:srgbClr val="C00000"/>
                </a:solidFill>
              </a:rPr>
              <a:t>的地址？</a:t>
            </a:r>
            <a:endParaRPr kumimoji="1" lang="en-US" altLang="zh-CN" sz="2400" dirty="0">
              <a:solidFill>
                <a:srgbClr val="C00000"/>
              </a:solidFill>
            </a:endParaRPr>
          </a:p>
          <a:p>
            <a:r>
              <a:rPr kumimoji="1" lang="en-US" altLang="zh-CN" sz="2400" dirty="0"/>
              <a:t>	</a:t>
            </a:r>
            <a:r>
              <a:rPr kumimoji="1" lang="zh-CN" altLang="en-US" sz="2400" dirty="0"/>
              <a:t>依据上述，如果想调用某一个</a:t>
            </a:r>
            <a:r>
              <a:rPr kumimoji="1" lang="en-US" altLang="zh-CN" sz="2400" dirty="0" err="1"/>
              <a:t>libc</a:t>
            </a:r>
            <a:r>
              <a:rPr kumimoji="1" lang="zh-CN" altLang="en-US" sz="2400" dirty="0"/>
              <a:t>的函数，直接将返回地址覆盖成它的</a:t>
            </a:r>
            <a:r>
              <a:rPr kumimoji="1" lang="en-US" altLang="zh-CN" sz="2400" dirty="0" err="1"/>
              <a:t>plt</a:t>
            </a:r>
            <a:r>
              <a:rPr kumimoji="1" lang="zh-CN" altLang="en-US" sz="2400" dirty="0"/>
              <a:t>，如果想泄漏地址，那么就泄漏</a:t>
            </a:r>
            <a:r>
              <a:rPr kumimoji="1" lang="en-US" altLang="zh-CN" sz="2400" dirty="0"/>
              <a:t>got</a:t>
            </a:r>
            <a:r>
              <a:rPr kumimoji="1" lang="zh-CN" altLang="en-US" sz="2400" dirty="0"/>
              <a:t>表中的数据</a:t>
            </a:r>
            <a:endParaRPr kumimoji="1" lang="en-US" altLang="zh-CN" sz="2400" dirty="0"/>
          </a:p>
          <a:p>
            <a:endParaRPr kumimoji="1" lang="en-US" altLang="zh-CN" sz="2400" dirty="0"/>
          </a:p>
          <a:p>
            <a:r>
              <a:rPr kumimoji="1" lang="en-US" altLang="zh-CN" sz="2400" dirty="0"/>
              <a:t>	</a:t>
            </a:r>
            <a:r>
              <a:rPr kumimoji="1" lang="zh-CN" altLang="en-US" sz="2400" dirty="0"/>
              <a:t>一个简单的办法：将返回地址覆盖成</a:t>
            </a:r>
            <a:r>
              <a:rPr kumimoji="1" lang="en-US" altLang="zh-CN" sz="2400" dirty="0"/>
              <a:t>puts </a:t>
            </a:r>
            <a:r>
              <a:rPr kumimoji="1" lang="zh-CN" altLang="en-US" sz="2400" dirty="0"/>
              <a:t>的</a:t>
            </a:r>
            <a:r>
              <a:rPr kumimoji="1" lang="en-US" altLang="zh-CN" sz="2400" dirty="0" err="1"/>
              <a:t>plt</a:t>
            </a:r>
            <a:r>
              <a:rPr kumimoji="1" lang="en-US" altLang="zh-CN" sz="2400" dirty="0"/>
              <a:t>,</a:t>
            </a:r>
            <a:r>
              <a:rPr kumimoji="1" lang="zh-CN" altLang="en-US" sz="2400" dirty="0"/>
              <a:t>参数为任何一个函数的</a:t>
            </a:r>
            <a:r>
              <a:rPr kumimoji="1" lang="en-US" altLang="zh-CN" sz="2400" dirty="0"/>
              <a:t>got</a:t>
            </a:r>
            <a:r>
              <a:rPr kumimoji="1" lang="zh-CN" altLang="en-US" sz="2400" dirty="0"/>
              <a:t>表地址，那么就可以得到</a:t>
            </a:r>
            <a:r>
              <a:rPr kumimoji="1" lang="en-US" altLang="zh-CN" sz="2400" dirty="0" err="1"/>
              <a:t>libc</a:t>
            </a:r>
            <a:r>
              <a:rPr kumimoji="1" lang="zh-CN" altLang="en-US" sz="2400" dirty="0"/>
              <a:t>中该函数的地址，之后减去偏移即可得到</a:t>
            </a:r>
            <a:r>
              <a:rPr kumimoji="1" lang="en-US" altLang="zh-CN" sz="2400" dirty="0" err="1"/>
              <a:t>libc</a:t>
            </a:r>
            <a:r>
              <a:rPr kumimoji="1" lang="zh-CN" altLang="en-US" sz="2400" dirty="0"/>
              <a:t>的基址</a:t>
            </a:r>
            <a:endParaRPr kumimoji="1" lang="en-US" altLang="zh-CN" sz="2400" dirty="0"/>
          </a:p>
        </p:txBody>
      </p:sp>
    </p:spTree>
    <p:extLst>
      <p:ext uri="{BB962C8B-B14F-4D97-AF65-F5344CB8AC3E}">
        <p14:creationId xmlns:p14="http://schemas.microsoft.com/office/powerpoint/2010/main" val="194983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libc</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r>
              <a:rPr kumimoji="1" lang="zh-CN" altLang="en-US" sz="2400" dirty="0"/>
              <a:t>例题：</a:t>
            </a:r>
            <a:r>
              <a:rPr kumimoji="1" lang="en-US" altLang="zh-CN" sz="2400" dirty="0"/>
              <a:t>ret2libc</a:t>
            </a:r>
          </a:p>
          <a:p>
            <a:r>
              <a:rPr kumimoji="1" lang="en-US" altLang="zh-CN" sz="2400" dirty="0"/>
              <a:t>	</a:t>
            </a:r>
            <a:r>
              <a:rPr kumimoji="1" lang="zh-CN" altLang="en-US" sz="2400" dirty="0"/>
              <a:t>泄漏完之后记得将返回地址覆盖成</a:t>
            </a:r>
            <a:r>
              <a:rPr kumimoji="1" lang="en-US" altLang="zh-CN" sz="2400" dirty="0"/>
              <a:t>main </a:t>
            </a:r>
            <a:r>
              <a:rPr kumimoji="1" lang="zh-CN" altLang="en-US" sz="2400" dirty="0"/>
              <a:t>函数，再一次溢出，便可以调用</a:t>
            </a:r>
            <a:r>
              <a:rPr kumimoji="1" lang="en-US" altLang="zh-CN" sz="2400" dirty="0" err="1"/>
              <a:t>libc</a:t>
            </a:r>
            <a:r>
              <a:rPr kumimoji="1" lang="en-US" altLang="zh-CN" sz="2400" dirty="0"/>
              <a:t> </a:t>
            </a:r>
            <a:r>
              <a:rPr kumimoji="1" lang="zh-CN" altLang="en-US" sz="2400" dirty="0"/>
              <a:t>中的</a:t>
            </a:r>
            <a:r>
              <a:rPr kumimoji="1" lang="en-US" altLang="zh-CN" sz="2400" dirty="0"/>
              <a:t>system</a:t>
            </a:r>
          </a:p>
        </p:txBody>
      </p:sp>
    </p:spTree>
    <p:extLst>
      <p:ext uri="{BB962C8B-B14F-4D97-AF65-F5344CB8AC3E}">
        <p14:creationId xmlns:p14="http://schemas.microsoft.com/office/powerpoint/2010/main" val="3552111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csu</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073361" y="2282707"/>
            <a:ext cx="9241711" cy="4796492"/>
          </a:xfrm>
        </p:spPr>
        <p:txBody>
          <a:bodyPr/>
          <a:lstStyle/>
          <a:p>
            <a:pPr marL="457200" lvl="1" indent="0">
              <a:buNone/>
            </a:pPr>
            <a:r>
              <a:rPr kumimoji="1" lang="zh-CN" altLang="en-US" sz="2200" dirty="0"/>
              <a:t>对于</a:t>
            </a:r>
            <a:r>
              <a:rPr kumimoji="1" lang="en-US" altLang="zh-CN" sz="2200" dirty="0"/>
              <a:t>64</a:t>
            </a:r>
            <a:r>
              <a:rPr kumimoji="1" lang="zh-CN" altLang="en-US" sz="2200" dirty="0"/>
              <a:t>位的程序而言，前</a:t>
            </a:r>
            <a:r>
              <a:rPr kumimoji="1" lang="en-US" altLang="zh-CN" sz="2200" dirty="0"/>
              <a:t>6</a:t>
            </a:r>
            <a:r>
              <a:rPr kumimoji="1" lang="zh-CN" altLang="en-US" sz="2200" dirty="0"/>
              <a:t>个参数都是通过寄存器来传递的，所以需要一些</a:t>
            </a:r>
            <a:r>
              <a:rPr kumimoji="1" lang="en-US" altLang="zh-CN" sz="2200" dirty="0"/>
              <a:t>gadget </a:t>
            </a:r>
            <a:r>
              <a:rPr kumimoji="1" lang="zh-CN" altLang="en-US" sz="2200" dirty="0"/>
              <a:t>来控制寄存器</a:t>
            </a:r>
            <a:endParaRPr kumimoji="1" lang="en-US" altLang="zh-CN" sz="2200" dirty="0"/>
          </a:p>
          <a:p>
            <a:pPr marL="457200" lvl="1" indent="0">
              <a:buNone/>
            </a:pPr>
            <a:r>
              <a:rPr kumimoji="1" lang="zh-CN" altLang="en-US" sz="2200" dirty="0"/>
              <a:t>对于一般的</a:t>
            </a:r>
            <a:r>
              <a:rPr kumimoji="1" lang="en-US" altLang="zh-CN" sz="2200" dirty="0"/>
              <a:t>64</a:t>
            </a:r>
            <a:r>
              <a:rPr kumimoji="1" lang="zh-CN" altLang="en-US" sz="2200" dirty="0"/>
              <a:t>位程序，</a:t>
            </a:r>
            <a:r>
              <a:rPr kumimoji="1" lang="en-US" altLang="zh-CN" sz="2200" dirty="0" err="1"/>
              <a:t>ROPgadget</a:t>
            </a:r>
            <a:r>
              <a:rPr kumimoji="1" lang="en-US" altLang="zh-CN" sz="2200" dirty="0"/>
              <a:t> </a:t>
            </a:r>
            <a:r>
              <a:rPr kumimoji="1" lang="zh-CN" altLang="en-US" sz="2200" dirty="0"/>
              <a:t>都有</a:t>
            </a:r>
            <a:r>
              <a:rPr kumimoji="1" lang="en-US" altLang="zh-CN" sz="2200" dirty="0"/>
              <a:t>gadget </a:t>
            </a:r>
            <a:r>
              <a:rPr kumimoji="1" lang="zh-CN" altLang="en-US" sz="2200" dirty="0"/>
              <a:t>来控制</a:t>
            </a:r>
            <a:r>
              <a:rPr kumimoji="1" lang="en-US" altLang="zh-CN" sz="2200" dirty="0" err="1"/>
              <a:t>rdi</a:t>
            </a:r>
            <a:r>
              <a:rPr kumimoji="1" lang="en-US" altLang="zh-CN" sz="2200" dirty="0"/>
              <a:t> </a:t>
            </a:r>
            <a:r>
              <a:rPr kumimoji="1" lang="zh-CN" altLang="en-US" sz="2200" dirty="0"/>
              <a:t>和 </a:t>
            </a:r>
            <a:r>
              <a:rPr kumimoji="1" lang="en-US" altLang="zh-CN" sz="2200" dirty="0" err="1"/>
              <a:t>rsi</a:t>
            </a:r>
            <a:r>
              <a:rPr kumimoji="1" lang="en-US" altLang="zh-CN" sz="2200" dirty="0"/>
              <a:t>,</a:t>
            </a:r>
            <a:r>
              <a:rPr kumimoji="1" lang="zh-CN" altLang="en-US" sz="2200" dirty="0"/>
              <a:t>但是对于</a:t>
            </a:r>
            <a:r>
              <a:rPr kumimoji="1" lang="en-US" altLang="zh-CN" sz="2200" dirty="0" err="1"/>
              <a:t>rdx</a:t>
            </a:r>
            <a:r>
              <a:rPr kumimoji="1" lang="zh-CN" altLang="en-US" sz="2200" dirty="0"/>
              <a:t>的控制则比较麻烦</a:t>
            </a:r>
            <a:endParaRPr kumimoji="1" lang="en-US" altLang="zh-CN" sz="2200" dirty="0"/>
          </a:p>
          <a:p>
            <a:pPr marL="457200" lvl="1" indent="0">
              <a:buNone/>
            </a:pPr>
            <a:r>
              <a:rPr kumimoji="1" lang="zh-CN" altLang="en-US" sz="2200" dirty="0"/>
              <a:t>这个时候就需要用上</a:t>
            </a:r>
            <a:r>
              <a:rPr kumimoji="1" lang="en-US" altLang="zh-CN" sz="2200" dirty="0"/>
              <a:t>ret to </a:t>
            </a:r>
            <a:r>
              <a:rPr kumimoji="1" lang="en-US" altLang="zh-CN" sz="2200" dirty="0" err="1"/>
              <a:t>csu</a:t>
            </a:r>
            <a:r>
              <a:rPr kumimoji="1" lang="en-US" altLang="zh-CN" sz="2200" dirty="0"/>
              <a:t> </a:t>
            </a:r>
          </a:p>
        </p:txBody>
      </p:sp>
      <p:pic>
        <p:nvPicPr>
          <p:cNvPr id="5" name="图片 4">
            <a:extLst>
              <a:ext uri="{FF2B5EF4-FFF2-40B4-BE49-F238E27FC236}">
                <a16:creationId xmlns:a16="http://schemas.microsoft.com/office/drawing/2014/main" id="{CFDAD193-37D4-484F-ADF1-EFB2E6CB1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472" y="3957721"/>
            <a:ext cx="4800600" cy="482600"/>
          </a:xfrm>
          <a:prstGeom prst="rect">
            <a:avLst/>
          </a:prstGeom>
        </p:spPr>
      </p:pic>
    </p:spTree>
    <p:extLst>
      <p:ext uri="{BB962C8B-B14F-4D97-AF65-F5344CB8AC3E}">
        <p14:creationId xmlns:p14="http://schemas.microsoft.com/office/powerpoint/2010/main" val="50808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csu</a:t>
            </a:r>
            <a:endParaRPr lang="zh-CN" altLang="en-US" dirty="0"/>
          </a:p>
        </p:txBody>
      </p:sp>
      <p:sp>
        <p:nvSpPr>
          <p:cNvPr id="2" name="内容占位符 1">
            <a:extLst>
              <a:ext uri="{FF2B5EF4-FFF2-40B4-BE49-F238E27FC236}">
                <a16:creationId xmlns:a16="http://schemas.microsoft.com/office/drawing/2014/main" id="{EF8F040F-EE39-BD4D-914F-841CF1C425B6}"/>
              </a:ext>
            </a:extLst>
          </p:cNvPr>
          <p:cNvSpPr>
            <a:spLocks noGrp="1"/>
          </p:cNvSpPr>
          <p:nvPr>
            <p:ph idx="1"/>
          </p:nvPr>
        </p:nvSpPr>
        <p:spPr>
          <a:xfrm>
            <a:off x="1249825" y="1619090"/>
            <a:ext cx="9241711" cy="4796492"/>
          </a:xfrm>
        </p:spPr>
        <p:txBody>
          <a:bodyPr/>
          <a:lstStyle/>
          <a:p>
            <a:r>
              <a:rPr kumimoji="1" lang="zh-CN" altLang="en-US" sz="2400" dirty="0"/>
              <a:t>对于动态连接的</a:t>
            </a:r>
            <a:r>
              <a:rPr kumimoji="1" lang="en-US" altLang="zh-CN" sz="2400" dirty="0"/>
              <a:t>64</a:t>
            </a:r>
            <a:r>
              <a:rPr kumimoji="1" lang="zh-CN" altLang="en-US" sz="2400" dirty="0"/>
              <a:t>位程序而言，都会存在这样一个函数</a:t>
            </a:r>
            <a:endParaRPr kumimoji="1" lang="en-US" altLang="zh-CN" sz="2400" dirty="0"/>
          </a:p>
        </p:txBody>
      </p:sp>
      <p:pic>
        <p:nvPicPr>
          <p:cNvPr id="5" name="图片 4">
            <a:extLst>
              <a:ext uri="{FF2B5EF4-FFF2-40B4-BE49-F238E27FC236}">
                <a16:creationId xmlns:a16="http://schemas.microsoft.com/office/drawing/2014/main" id="{23A0BF48-334C-E547-9CA7-546B9F68B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14" y="2277979"/>
            <a:ext cx="9404613" cy="4323347"/>
          </a:xfrm>
          <a:prstGeom prst="rect">
            <a:avLst/>
          </a:prstGeom>
        </p:spPr>
      </p:pic>
    </p:spTree>
    <p:extLst>
      <p:ext uri="{BB962C8B-B14F-4D97-AF65-F5344CB8AC3E}">
        <p14:creationId xmlns:p14="http://schemas.microsoft.com/office/powerpoint/2010/main" val="357923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csu</a:t>
            </a:r>
            <a:endParaRPr lang="zh-CN" altLang="en-US" dirty="0"/>
          </a:p>
        </p:txBody>
      </p:sp>
      <p:pic>
        <p:nvPicPr>
          <p:cNvPr id="7" name="内容占位符 6">
            <a:extLst>
              <a:ext uri="{FF2B5EF4-FFF2-40B4-BE49-F238E27FC236}">
                <a16:creationId xmlns:a16="http://schemas.microsoft.com/office/drawing/2014/main" id="{40D540B3-6DB4-6941-A7B7-6E326012C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81" y="1806845"/>
            <a:ext cx="9245600" cy="3060700"/>
          </a:xfrm>
        </p:spPr>
      </p:pic>
      <p:sp>
        <p:nvSpPr>
          <p:cNvPr id="8" name="文本框 7">
            <a:extLst>
              <a:ext uri="{FF2B5EF4-FFF2-40B4-BE49-F238E27FC236}">
                <a16:creationId xmlns:a16="http://schemas.microsoft.com/office/drawing/2014/main" id="{4B6C2D9B-BC8D-B846-A518-B5BE7896868F}"/>
              </a:ext>
            </a:extLst>
          </p:cNvPr>
          <p:cNvSpPr txBox="1"/>
          <p:nvPr/>
        </p:nvSpPr>
        <p:spPr>
          <a:xfrm>
            <a:off x="290181" y="1382814"/>
            <a:ext cx="8085221" cy="830997"/>
          </a:xfrm>
          <a:prstGeom prst="rect">
            <a:avLst/>
          </a:prstGeom>
          <a:noFill/>
        </p:spPr>
        <p:txBody>
          <a:bodyPr wrap="square" rtlCol="0">
            <a:spAutoFit/>
          </a:bodyPr>
          <a:lstStyle/>
          <a:p>
            <a:r>
              <a:rPr kumimoji="1" lang="zh-CN" altLang="en-US" sz="2400" dirty="0"/>
              <a:t>其中最为</a:t>
            </a:r>
            <a:r>
              <a:rPr kumimoji="1" lang="zh-CN" altLang="en-US" sz="2400" dirty="0">
                <a:solidFill>
                  <a:srgbClr val="C00000"/>
                </a:solidFill>
              </a:rPr>
              <a:t>重要</a:t>
            </a:r>
            <a:r>
              <a:rPr kumimoji="1" lang="zh-CN" altLang="en-US" sz="2400" dirty="0"/>
              <a:t>的一部分：</a:t>
            </a:r>
            <a:endParaRPr kumimoji="1" lang="en-US" altLang="zh-CN" sz="2400" dirty="0"/>
          </a:p>
          <a:p>
            <a:r>
              <a:rPr kumimoji="1" lang="en-US" altLang="zh-CN" sz="2400" dirty="0"/>
              <a:t>	</a:t>
            </a:r>
            <a:endParaRPr kumimoji="1" lang="zh-CN" altLang="en-US" sz="2400" dirty="0"/>
          </a:p>
        </p:txBody>
      </p:sp>
      <p:sp>
        <p:nvSpPr>
          <p:cNvPr id="10" name="文本框 9">
            <a:extLst>
              <a:ext uri="{FF2B5EF4-FFF2-40B4-BE49-F238E27FC236}">
                <a16:creationId xmlns:a16="http://schemas.microsoft.com/office/drawing/2014/main" id="{8CF79F50-7565-C341-B0DD-B25ED28EA74A}"/>
              </a:ext>
            </a:extLst>
          </p:cNvPr>
          <p:cNvSpPr txBox="1"/>
          <p:nvPr/>
        </p:nvSpPr>
        <p:spPr>
          <a:xfrm>
            <a:off x="290181" y="4867545"/>
            <a:ext cx="9585339" cy="830997"/>
          </a:xfrm>
          <a:prstGeom prst="rect">
            <a:avLst/>
          </a:prstGeom>
          <a:noFill/>
        </p:spPr>
        <p:txBody>
          <a:bodyPr wrap="square" rtlCol="0">
            <a:spAutoFit/>
          </a:bodyPr>
          <a:lstStyle/>
          <a:p>
            <a:r>
              <a:rPr kumimoji="1" lang="zh-CN" altLang="en-US" sz="2400" dirty="0"/>
              <a:t>看起来最下面的</a:t>
            </a:r>
            <a:r>
              <a:rPr kumimoji="1" lang="en-US" altLang="zh-CN" sz="2400" dirty="0"/>
              <a:t>pop </a:t>
            </a:r>
            <a:r>
              <a:rPr kumimoji="1" lang="zh-CN" altLang="en-US" sz="2400" dirty="0"/>
              <a:t>只能控制几个无关的寄存器，但是再加上上面的</a:t>
            </a:r>
            <a:r>
              <a:rPr kumimoji="1" lang="en-US" altLang="zh-CN" sz="2400" dirty="0" err="1"/>
              <a:t>mov</a:t>
            </a:r>
            <a:r>
              <a:rPr kumimoji="1" lang="zh-CN" altLang="en-US" sz="2400" dirty="0"/>
              <a:t>，则不但可以控制前三个寄存器，也可以控制调用的函数</a:t>
            </a:r>
          </a:p>
        </p:txBody>
      </p:sp>
    </p:spTree>
    <p:extLst>
      <p:ext uri="{BB962C8B-B14F-4D97-AF65-F5344CB8AC3E}">
        <p14:creationId xmlns:p14="http://schemas.microsoft.com/office/powerpoint/2010/main" val="698586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3.ROP –ret to </a:t>
            </a:r>
            <a:r>
              <a:rPr lang="en-US" altLang="zh-CN" dirty="0" err="1"/>
              <a:t>csu</a:t>
            </a:r>
            <a:endParaRPr lang="zh-CN" altLang="en-US" dirty="0"/>
          </a:p>
        </p:txBody>
      </p:sp>
      <p:sp>
        <p:nvSpPr>
          <p:cNvPr id="4" name="文本框 3">
            <a:extLst>
              <a:ext uri="{FF2B5EF4-FFF2-40B4-BE49-F238E27FC236}">
                <a16:creationId xmlns:a16="http://schemas.microsoft.com/office/drawing/2014/main" id="{19C65714-3489-A548-B95E-355CB9322F3D}"/>
              </a:ext>
            </a:extLst>
          </p:cNvPr>
          <p:cNvSpPr txBox="1"/>
          <p:nvPr/>
        </p:nvSpPr>
        <p:spPr>
          <a:xfrm>
            <a:off x="320842" y="1620253"/>
            <a:ext cx="11101137" cy="2427075"/>
          </a:xfrm>
          <a:prstGeom prst="rect">
            <a:avLst/>
          </a:prstGeom>
          <a:noFill/>
        </p:spPr>
        <p:txBody>
          <a:bodyPr wrap="square" rtlCol="0">
            <a:spAutoFit/>
          </a:bodyPr>
          <a:lstStyle/>
          <a:p>
            <a:r>
              <a:rPr kumimoji="1" lang="zh-CN" altLang="en-US" sz="2400" dirty="0"/>
              <a:t>一个例题：</a:t>
            </a:r>
            <a:r>
              <a:rPr kumimoji="1" lang="en-US" altLang="zh-CN" sz="2400" dirty="0"/>
              <a:t>ret2csu</a:t>
            </a:r>
          </a:p>
          <a:p>
            <a:endParaRPr kumimoji="1" lang="en-US" altLang="zh-CN" sz="2400" dirty="0"/>
          </a:p>
          <a:p>
            <a:pPr>
              <a:lnSpc>
                <a:spcPct val="150000"/>
              </a:lnSpc>
            </a:pPr>
            <a:r>
              <a:rPr kumimoji="1" lang="en-US" altLang="zh-CN" sz="2400" dirty="0"/>
              <a:t>	</a:t>
            </a:r>
            <a:r>
              <a:rPr kumimoji="1" lang="zh-CN" altLang="en-US" sz="2400" dirty="0"/>
              <a:t>因为输出函数只有</a:t>
            </a:r>
            <a:r>
              <a:rPr kumimoji="1" lang="en-US" altLang="zh-CN" sz="2400" dirty="0"/>
              <a:t>write </a:t>
            </a:r>
            <a:r>
              <a:rPr kumimoji="1" lang="zh-CN" altLang="en-US" sz="2400" dirty="0"/>
              <a:t>，所以在泄漏的时候，需要保证</a:t>
            </a:r>
            <a:r>
              <a:rPr kumimoji="1" lang="en-US" altLang="zh-CN" sz="2400" dirty="0"/>
              <a:t>3</a:t>
            </a:r>
            <a:r>
              <a:rPr kumimoji="1" lang="zh-CN" altLang="en-US" sz="2400" dirty="0"/>
              <a:t>个寄存器，</a:t>
            </a:r>
            <a:endParaRPr kumimoji="1" lang="en-US" altLang="zh-CN" sz="2400" dirty="0"/>
          </a:p>
          <a:p>
            <a:pPr>
              <a:lnSpc>
                <a:spcPct val="150000"/>
              </a:lnSpc>
            </a:pPr>
            <a:r>
              <a:rPr kumimoji="1" lang="en-US" altLang="zh-CN" sz="2400" dirty="0" err="1"/>
              <a:t>rdi,rsi,rdx</a:t>
            </a:r>
            <a:r>
              <a:rPr kumimoji="1" lang="en-US" altLang="zh-CN" sz="2400" dirty="0"/>
              <a:t>,</a:t>
            </a:r>
            <a:r>
              <a:rPr kumimoji="1" lang="zh-CN" altLang="en-US" sz="2400" dirty="0"/>
              <a:t>而且这三个寄存器在返回的时候被改成了</a:t>
            </a:r>
            <a:r>
              <a:rPr kumimoji="1" lang="en-US" altLang="zh-CN" sz="2400" dirty="0"/>
              <a:t>0xffffffff</a:t>
            </a:r>
            <a:r>
              <a:rPr kumimoji="1" lang="zh-CN" altLang="en-US" sz="2400" dirty="0"/>
              <a:t>（我故意的，哈哈！），所以只能通过</a:t>
            </a:r>
            <a:r>
              <a:rPr kumimoji="1" lang="en-US" altLang="zh-CN" sz="2400" dirty="0" err="1"/>
              <a:t>csu</a:t>
            </a:r>
            <a:r>
              <a:rPr kumimoji="1" lang="en-US" altLang="zh-CN" sz="2400" dirty="0"/>
              <a:t> </a:t>
            </a:r>
            <a:r>
              <a:rPr kumimoji="1" lang="zh-CN" altLang="en-US" sz="2400" dirty="0"/>
              <a:t>去控制。</a:t>
            </a:r>
            <a:endParaRPr kumimoji="1" lang="en-US" altLang="zh-CN" sz="2400" dirty="0"/>
          </a:p>
        </p:txBody>
      </p:sp>
    </p:spTree>
    <p:extLst>
      <p:ext uri="{BB962C8B-B14F-4D97-AF65-F5344CB8AC3E}">
        <p14:creationId xmlns:p14="http://schemas.microsoft.com/office/powerpoint/2010/main" val="388064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1.Shellcode </a:t>
            </a:r>
            <a:r>
              <a:rPr lang="zh-CN" altLang="en-US" dirty="0"/>
              <a:t>编写</a:t>
            </a:r>
            <a:endParaRPr lang="en-US" altLang="zh-CN" dirty="0"/>
          </a:p>
          <a:p>
            <a:r>
              <a:rPr lang="en-US" altLang="zh-CN" dirty="0"/>
              <a:t>2. </a:t>
            </a:r>
            <a:r>
              <a:rPr lang="zh-CN" altLang="en-US" dirty="0"/>
              <a:t>程序保护机制</a:t>
            </a:r>
            <a:endParaRPr lang="en-US" altLang="zh-CN" dirty="0"/>
          </a:p>
          <a:p>
            <a:r>
              <a:rPr lang="en-US" altLang="zh-CN" dirty="0"/>
              <a:t>3.ROP</a:t>
            </a:r>
          </a:p>
          <a:p>
            <a:r>
              <a:rPr lang="en-US" altLang="zh-CN" dirty="0">
                <a:solidFill>
                  <a:srgbClr val="FF8601"/>
                </a:solidFill>
              </a:rPr>
              <a:t>4.</a:t>
            </a:r>
            <a:r>
              <a:rPr lang="zh-CN" altLang="en-US" dirty="0">
                <a:solidFill>
                  <a:srgbClr val="FF8601"/>
                </a:solidFill>
              </a:rPr>
              <a:t>绕过保护的几种技巧</a:t>
            </a:r>
            <a:endParaRPr lang="en-US" altLang="zh-CN" dirty="0">
              <a:solidFill>
                <a:srgbClr val="FF8601"/>
              </a:solidFill>
            </a:endParaRPr>
          </a:p>
          <a:p>
            <a:r>
              <a:rPr lang="en-US" altLang="zh-CN" dirty="0"/>
              <a:t>5.</a:t>
            </a:r>
            <a:r>
              <a:rPr lang="zh-CN" altLang="en-US" dirty="0"/>
              <a:t>格式化字符串漏洞</a:t>
            </a:r>
          </a:p>
        </p:txBody>
      </p:sp>
    </p:spTree>
    <p:extLst>
      <p:ext uri="{BB962C8B-B14F-4D97-AF65-F5344CB8AC3E}">
        <p14:creationId xmlns:p14="http://schemas.microsoft.com/office/powerpoint/2010/main" val="9757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a:t>绕过保护的几种技巧</a:t>
            </a:r>
          </a:p>
        </p:txBody>
      </p:sp>
      <p:sp>
        <p:nvSpPr>
          <p:cNvPr id="2" name="文本框 1">
            <a:extLst>
              <a:ext uri="{FF2B5EF4-FFF2-40B4-BE49-F238E27FC236}">
                <a16:creationId xmlns:a16="http://schemas.microsoft.com/office/drawing/2014/main" id="{332C3CDE-51A0-B441-8F6B-68313D32780E}"/>
              </a:ext>
            </a:extLst>
          </p:cNvPr>
          <p:cNvSpPr txBox="1"/>
          <p:nvPr/>
        </p:nvSpPr>
        <p:spPr>
          <a:xfrm>
            <a:off x="1621676" y="1909011"/>
            <a:ext cx="8741524" cy="2308324"/>
          </a:xfrm>
          <a:prstGeom prst="rect">
            <a:avLst/>
          </a:prstGeom>
          <a:noFill/>
        </p:spPr>
        <p:txBody>
          <a:bodyPr wrap="square" rtlCol="0">
            <a:spAutoFit/>
          </a:bodyPr>
          <a:lstStyle/>
          <a:p>
            <a:r>
              <a:rPr lang="zh-CN" altLang="en" sz="2400" dirty="0"/>
              <a:t>关于</a:t>
            </a:r>
            <a:r>
              <a:rPr lang="en-US" altLang="zh-CN" sz="2400" dirty="0"/>
              <a:t>canary :</a:t>
            </a:r>
            <a:endParaRPr lang="en" altLang="zh-CN" sz="2400" dirty="0"/>
          </a:p>
          <a:p>
            <a:r>
              <a:rPr kumimoji="1" lang="en-US" altLang="zh-CN" sz="2400" dirty="0"/>
              <a:t>	</a:t>
            </a:r>
            <a:r>
              <a:rPr kumimoji="1" lang="zh-CN" altLang="en-US" sz="2400" dirty="0"/>
              <a:t>开始</a:t>
            </a:r>
            <a:r>
              <a:rPr kumimoji="1" lang="en-US" altLang="zh-CN" sz="2400" dirty="0"/>
              <a:t>canary </a:t>
            </a:r>
            <a:r>
              <a:rPr kumimoji="1" lang="zh-CN" altLang="en-US" sz="2400" dirty="0"/>
              <a:t>时，程序会在函数的返回地址前加入一个随机值，这个随机值在函数返回前会被检查，一旦被修改，程序就会崩溃</a:t>
            </a:r>
            <a:endParaRPr kumimoji="1" lang="en-US" altLang="zh-CN" sz="2400" dirty="0"/>
          </a:p>
          <a:p>
            <a:endParaRPr kumimoji="1" lang="en-US" altLang="zh-CN" sz="2400" dirty="0"/>
          </a:p>
          <a:p>
            <a:r>
              <a:rPr kumimoji="1" lang="zh-CN" altLang="en-US" sz="2400" dirty="0"/>
              <a:t>随机值在程序运行过程中不变，只有程序重启时才会改变</a:t>
            </a:r>
            <a:endParaRPr kumimoji="1" lang="en-US" altLang="zh-CN" sz="2400" dirty="0"/>
          </a:p>
        </p:txBody>
      </p:sp>
    </p:spTree>
    <p:extLst>
      <p:ext uri="{BB962C8B-B14F-4D97-AF65-F5344CB8AC3E}">
        <p14:creationId xmlns:p14="http://schemas.microsoft.com/office/powerpoint/2010/main" val="426535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a:t>绕过保护的几种技巧</a:t>
            </a:r>
          </a:p>
        </p:txBody>
      </p:sp>
      <p:pic>
        <p:nvPicPr>
          <p:cNvPr id="5" name="图片 4">
            <a:extLst>
              <a:ext uri="{FF2B5EF4-FFF2-40B4-BE49-F238E27FC236}">
                <a16:creationId xmlns:a16="http://schemas.microsoft.com/office/drawing/2014/main" id="{2264C0F5-EE83-9C4D-A610-E1EB328AF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66" y="2059672"/>
            <a:ext cx="9740900" cy="2057400"/>
          </a:xfrm>
          <a:prstGeom prst="rect">
            <a:avLst/>
          </a:prstGeom>
        </p:spPr>
      </p:pic>
      <p:pic>
        <p:nvPicPr>
          <p:cNvPr id="7" name="图片 6">
            <a:extLst>
              <a:ext uri="{FF2B5EF4-FFF2-40B4-BE49-F238E27FC236}">
                <a16:creationId xmlns:a16="http://schemas.microsoft.com/office/drawing/2014/main" id="{F855DF98-D7CE-FC4D-A44E-7343EEC2F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66" y="4830946"/>
            <a:ext cx="7137400" cy="1447800"/>
          </a:xfrm>
          <a:prstGeom prst="rect">
            <a:avLst/>
          </a:prstGeom>
        </p:spPr>
      </p:pic>
    </p:spTree>
    <p:extLst>
      <p:ext uri="{BB962C8B-B14F-4D97-AF65-F5344CB8AC3E}">
        <p14:creationId xmlns:p14="http://schemas.microsoft.com/office/powerpoint/2010/main" val="200904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a:t>绕过保护的几种技巧</a:t>
            </a:r>
          </a:p>
        </p:txBody>
      </p:sp>
      <p:sp>
        <p:nvSpPr>
          <p:cNvPr id="2" name="文本框 1">
            <a:extLst>
              <a:ext uri="{FF2B5EF4-FFF2-40B4-BE49-F238E27FC236}">
                <a16:creationId xmlns:a16="http://schemas.microsoft.com/office/drawing/2014/main" id="{FC93FA46-EFA9-C848-9766-61E52B2F1059}"/>
              </a:ext>
            </a:extLst>
          </p:cNvPr>
          <p:cNvSpPr txBox="1"/>
          <p:nvPr/>
        </p:nvSpPr>
        <p:spPr>
          <a:xfrm>
            <a:off x="978567" y="1716506"/>
            <a:ext cx="8598569" cy="3416320"/>
          </a:xfrm>
          <a:prstGeom prst="rect">
            <a:avLst/>
          </a:prstGeom>
          <a:noFill/>
        </p:spPr>
        <p:txBody>
          <a:bodyPr wrap="square" rtlCol="0">
            <a:spAutoFit/>
          </a:bodyPr>
          <a:lstStyle/>
          <a:p>
            <a:r>
              <a:rPr kumimoji="1" lang="zh-CN" altLang="en-US" sz="2400" dirty="0"/>
              <a:t>绕过</a:t>
            </a:r>
            <a:r>
              <a:rPr kumimoji="1" lang="en-US" altLang="zh-CN" sz="2400" dirty="0"/>
              <a:t>canary </a:t>
            </a:r>
            <a:r>
              <a:rPr kumimoji="1" lang="zh-CN" altLang="en-US" sz="2400" dirty="0"/>
              <a:t>的技巧：</a:t>
            </a:r>
            <a:endParaRPr kumimoji="1" lang="en-US" altLang="zh-CN" sz="2400" dirty="0"/>
          </a:p>
          <a:p>
            <a:endParaRPr kumimoji="1" lang="en-US" altLang="zh-CN" sz="2400" dirty="0"/>
          </a:p>
          <a:p>
            <a:pPr lvl="1"/>
            <a:r>
              <a:rPr kumimoji="1" lang="en-US" altLang="zh-CN" sz="2400" dirty="0"/>
              <a:t>1.</a:t>
            </a:r>
            <a:r>
              <a:rPr kumimoji="1" lang="zh-CN" altLang="en-US" sz="2400" dirty="0"/>
              <a:t>利用程序本身泄漏</a:t>
            </a:r>
            <a:r>
              <a:rPr kumimoji="1" lang="en-US" altLang="zh-CN" sz="2400" dirty="0"/>
              <a:t>canary </a:t>
            </a:r>
          </a:p>
          <a:p>
            <a:pPr lvl="1"/>
            <a:r>
              <a:rPr kumimoji="1" lang="en-US" altLang="zh-CN" sz="2400" dirty="0"/>
              <a:t>	</a:t>
            </a:r>
            <a:r>
              <a:rPr kumimoji="1" lang="zh-CN" altLang="en-US" sz="2400" dirty="0"/>
              <a:t>例题</a:t>
            </a:r>
            <a:r>
              <a:rPr kumimoji="1" lang="en-US" altLang="zh-CN" sz="2400" dirty="0"/>
              <a:t>: canary</a:t>
            </a:r>
          </a:p>
          <a:p>
            <a:pPr lvl="1"/>
            <a:endParaRPr kumimoji="1" lang="en-US" altLang="zh-CN" sz="2400" dirty="0"/>
          </a:p>
          <a:p>
            <a:pPr lvl="1"/>
            <a:r>
              <a:rPr kumimoji="1" lang="en-US" altLang="zh-CN" sz="2400" dirty="0"/>
              <a:t>2.</a:t>
            </a:r>
            <a:r>
              <a:rPr kumimoji="1" lang="zh-CN" altLang="en-US" sz="2400" dirty="0"/>
              <a:t>修改</a:t>
            </a:r>
            <a:r>
              <a:rPr kumimoji="1" lang="en-US" altLang="zh-CN" sz="2400" dirty="0"/>
              <a:t>__</a:t>
            </a:r>
            <a:r>
              <a:rPr kumimoji="1" lang="en-US" altLang="zh-CN" sz="2400" dirty="0" err="1"/>
              <a:t>stack_check_fail</a:t>
            </a:r>
            <a:r>
              <a:rPr kumimoji="1" lang="en-US" altLang="zh-CN" sz="2400" dirty="0"/>
              <a:t> </a:t>
            </a:r>
            <a:r>
              <a:rPr kumimoji="1" lang="zh-CN" altLang="en-US" sz="2400" dirty="0"/>
              <a:t>的</a:t>
            </a:r>
            <a:r>
              <a:rPr kumimoji="1" lang="en-US" altLang="zh-CN" sz="2400" dirty="0"/>
              <a:t>got</a:t>
            </a:r>
            <a:r>
              <a:rPr kumimoji="1" lang="zh-CN" altLang="en-US" sz="2400" dirty="0"/>
              <a:t>（比如改成</a:t>
            </a:r>
            <a:r>
              <a:rPr kumimoji="1" lang="en-US" altLang="zh-CN" sz="2400" dirty="0"/>
              <a:t>ret </a:t>
            </a:r>
            <a:r>
              <a:rPr kumimoji="1" lang="zh-CN" altLang="en-US" sz="2400" dirty="0"/>
              <a:t>的地址）</a:t>
            </a:r>
            <a:r>
              <a:rPr kumimoji="1" lang="en-US" altLang="zh-CN" sz="2400" dirty="0"/>
              <a:t> </a:t>
            </a:r>
            <a:r>
              <a:rPr kumimoji="1" lang="zh-CN" altLang="en-US" sz="2400" dirty="0"/>
              <a:t>，使该函数失效</a:t>
            </a:r>
            <a:endParaRPr kumimoji="1" lang="en-US" altLang="zh-CN" sz="2400" dirty="0"/>
          </a:p>
          <a:p>
            <a:pPr lvl="1"/>
            <a:r>
              <a:rPr kumimoji="1" lang="en-US" altLang="zh-CN" sz="2400" dirty="0"/>
              <a:t>	</a:t>
            </a:r>
            <a:r>
              <a:rPr kumimoji="1" lang="zh-CN" altLang="en-US" sz="2400" dirty="0"/>
              <a:t>例题：</a:t>
            </a:r>
            <a:r>
              <a:rPr kumimoji="1" lang="en-US" altLang="zh-CN" sz="2400" dirty="0"/>
              <a:t>quicksort</a:t>
            </a:r>
          </a:p>
          <a:p>
            <a:endParaRPr kumimoji="1" lang="en-US" altLang="zh-CN" sz="2400" dirty="0"/>
          </a:p>
        </p:txBody>
      </p:sp>
    </p:spTree>
    <p:extLst>
      <p:ext uri="{BB962C8B-B14F-4D97-AF65-F5344CB8AC3E}">
        <p14:creationId xmlns:p14="http://schemas.microsoft.com/office/powerpoint/2010/main" val="381839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rgbClr val="FF8601"/>
                </a:solidFill>
              </a:rPr>
              <a:t>1.Shellcode </a:t>
            </a:r>
            <a:r>
              <a:rPr lang="zh-CN" altLang="en-US" dirty="0">
                <a:solidFill>
                  <a:srgbClr val="FF8601"/>
                </a:solidFill>
              </a:rPr>
              <a:t>编写</a:t>
            </a:r>
            <a:endParaRPr lang="en-US" altLang="zh-CN" dirty="0">
              <a:solidFill>
                <a:srgbClr val="FF8601"/>
              </a:solidFill>
            </a:endParaRPr>
          </a:p>
          <a:p>
            <a:r>
              <a:rPr lang="en-US" altLang="zh-CN" dirty="0"/>
              <a:t>2. </a:t>
            </a:r>
            <a:r>
              <a:rPr lang="zh-CN" altLang="en-US" dirty="0"/>
              <a:t>程序保护机制</a:t>
            </a:r>
            <a:endParaRPr lang="en-US" altLang="zh-CN" dirty="0"/>
          </a:p>
          <a:p>
            <a:r>
              <a:rPr lang="en-US" altLang="zh-CN" dirty="0"/>
              <a:t>3.ROP</a:t>
            </a:r>
          </a:p>
          <a:p>
            <a:r>
              <a:rPr lang="en-US" altLang="zh-CN" dirty="0"/>
              <a:t>4.</a:t>
            </a:r>
            <a:r>
              <a:rPr lang="zh-CN" altLang="en-US" dirty="0"/>
              <a:t>绕过保护的几种技巧</a:t>
            </a:r>
            <a:endParaRPr lang="en-US" altLang="zh-CN" dirty="0"/>
          </a:p>
          <a:p>
            <a:r>
              <a:rPr lang="en-US" altLang="zh-CN" dirty="0"/>
              <a:t>5.</a:t>
            </a:r>
            <a:r>
              <a:rPr lang="zh-CN" altLang="en-US" dirty="0"/>
              <a:t>格式化字符串漏洞</a:t>
            </a:r>
          </a:p>
        </p:txBody>
      </p:sp>
    </p:spTree>
    <p:extLst>
      <p:ext uri="{BB962C8B-B14F-4D97-AF65-F5344CB8AC3E}">
        <p14:creationId xmlns:p14="http://schemas.microsoft.com/office/powerpoint/2010/main" val="3845121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a:t>绕过保护的几种技巧</a:t>
            </a:r>
          </a:p>
        </p:txBody>
      </p:sp>
      <p:sp>
        <p:nvSpPr>
          <p:cNvPr id="2" name="文本框 1">
            <a:extLst>
              <a:ext uri="{FF2B5EF4-FFF2-40B4-BE49-F238E27FC236}">
                <a16:creationId xmlns:a16="http://schemas.microsoft.com/office/drawing/2014/main" id="{FC93FA46-EFA9-C848-9766-61E52B2F1059}"/>
              </a:ext>
            </a:extLst>
          </p:cNvPr>
          <p:cNvSpPr txBox="1"/>
          <p:nvPr/>
        </p:nvSpPr>
        <p:spPr>
          <a:xfrm>
            <a:off x="978567" y="1716506"/>
            <a:ext cx="10668001" cy="3785652"/>
          </a:xfrm>
          <a:prstGeom prst="rect">
            <a:avLst/>
          </a:prstGeom>
          <a:noFill/>
        </p:spPr>
        <p:txBody>
          <a:bodyPr wrap="square" rtlCol="0">
            <a:spAutoFit/>
          </a:bodyPr>
          <a:lstStyle/>
          <a:p>
            <a:r>
              <a:rPr kumimoji="1" lang="zh-CN" altLang="en-US" sz="2400" dirty="0"/>
              <a:t>关于</a:t>
            </a:r>
            <a:r>
              <a:rPr kumimoji="1" lang="en-US" altLang="zh-CN" sz="2400" dirty="0"/>
              <a:t>PIE:</a:t>
            </a:r>
          </a:p>
          <a:p>
            <a:r>
              <a:rPr kumimoji="1" lang="en-US" altLang="zh-CN" sz="2400" dirty="0"/>
              <a:t>	</a:t>
            </a:r>
            <a:r>
              <a:rPr kumimoji="1" lang="zh-CN" altLang="en-US" sz="2400" dirty="0"/>
              <a:t>开始</a:t>
            </a:r>
            <a:r>
              <a:rPr kumimoji="1" lang="en-US" altLang="zh-CN" sz="2400" dirty="0"/>
              <a:t>PIE</a:t>
            </a:r>
            <a:r>
              <a:rPr kumimoji="1" lang="zh-CN" altLang="en-US" sz="2400" dirty="0"/>
              <a:t>后，程序段加载的地址会被随机化，所以不论是程序指令，还是</a:t>
            </a:r>
            <a:r>
              <a:rPr kumimoji="1" lang="en-US" altLang="zh-CN" sz="2400" dirty="0" err="1"/>
              <a:t>plt</a:t>
            </a:r>
            <a:r>
              <a:rPr kumimoji="1" lang="en-US" altLang="zh-CN" sz="2400" dirty="0"/>
              <a:t> </a:t>
            </a:r>
            <a:r>
              <a:rPr kumimoji="1" lang="zh-CN" altLang="en-US" sz="2400" dirty="0"/>
              <a:t>，</a:t>
            </a:r>
            <a:r>
              <a:rPr kumimoji="1" lang="en-US" altLang="zh-CN" sz="2400" dirty="0"/>
              <a:t>got</a:t>
            </a:r>
            <a:r>
              <a:rPr kumimoji="1" lang="zh-CN" altLang="en-US" sz="2400" dirty="0"/>
              <a:t> 等的地址都未知</a:t>
            </a:r>
            <a:endParaRPr kumimoji="1" lang="en-US" altLang="zh-CN" sz="2400" dirty="0"/>
          </a:p>
          <a:p>
            <a:endParaRPr kumimoji="1" lang="en-US" altLang="zh-CN" sz="2400" dirty="0"/>
          </a:p>
          <a:p>
            <a:r>
              <a:rPr kumimoji="1" lang="zh-CN" altLang="en-US" sz="2400" dirty="0"/>
              <a:t>绕过技巧：</a:t>
            </a:r>
            <a:endParaRPr kumimoji="1" lang="en-US" altLang="zh-CN" sz="2400" dirty="0"/>
          </a:p>
          <a:p>
            <a:r>
              <a:rPr kumimoji="1" lang="en-US" altLang="zh-CN" sz="2400" dirty="0"/>
              <a:t>	</a:t>
            </a:r>
            <a:r>
              <a:rPr kumimoji="1" lang="zh-CN" altLang="en-US" sz="2400" dirty="0"/>
              <a:t>因为内存是按内存页加载的，一个内存页是</a:t>
            </a:r>
            <a:r>
              <a:rPr kumimoji="1" lang="en-US" altLang="zh-CN" sz="2400" dirty="0"/>
              <a:t>4k</a:t>
            </a:r>
            <a:r>
              <a:rPr kumimoji="1" lang="zh-CN" altLang="en-US" sz="2400" dirty="0"/>
              <a:t>，所以后面</a:t>
            </a:r>
            <a:r>
              <a:rPr kumimoji="1" lang="en-US" altLang="zh-CN" sz="2400" dirty="0"/>
              <a:t>12</a:t>
            </a:r>
            <a:r>
              <a:rPr kumimoji="1" lang="zh-CN" altLang="en-US" sz="2400" dirty="0"/>
              <a:t>位是不会变的，所以可以采用部分覆盖返回地址的最后一个字节</a:t>
            </a:r>
            <a:endParaRPr kumimoji="1" lang="en-US" altLang="zh-CN" sz="2400" dirty="0"/>
          </a:p>
          <a:p>
            <a:r>
              <a:rPr kumimoji="1" lang="en-US" altLang="zh-CN" sz="2400" dirty="0"/>
              <a:t>	</a:t>
            </a:r>
          </a:p>
          <a:p>
            <a:r>
              <a:rPr kumimoji="1" lang="en-US" altLang="zh-CN" sz="2400" dirty="0"/>
              <a:t>	</a:t>
            </a:r>
            <a:r>
              <a:rPr kumimoji="1" lang="zh-CN" altLang="en-US" sz="2400" dirty="0"/>
              <a:t>例题：</a:t>
            </a:r>
            <a:r>
              <a:rPr kumimoji="1" lang="en-US" altLang="zh-CN" sz="2400" dirty="0"/>
              <a:t>pie</a:t>
            </a:r>
          </a:p>
          <a:p>
            <a:endParaRPr kumimoji="1" lang="en-US" altLang="zh-CN" sz="2400" dirty="0"/>
          </a:p>
        </p:txBody>
      </p:sp>
    </p:spTree>
    <p:extLst>
      <p:ext uri="{BB962C8B-B14F-4D97-AF65-F5344CB8AC3E}">
        <p14:creationId xmlns:p14="http://schemas.microsoft.com/office/powerpoint/2010/main" val="1842535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1.Shellcode </a:t>
            </a:r>
            <a:r>
              <a:rPr lang="zh-CN" altLang="en-US" dirty="0"/>
              <a:t>编写</a:t>
            </a:r>
            <a:endParaRPr lang="en-US" altLang="zh-CN" dirty="0"/>
          </a:p>
          <a:p>
            <a:r>
              <a:rPr lang="en-US" altLang="zh-CN" dirty="0"/>
              <a:t>2. </a:t>
            </a:r>
            <a:r>
              <a:rPr lang="zh-CN" altLang="en-US" dirty="0"/>
              <a:t>程序保护机制</a:t>
            </a:r>
            <a:endParaRPr lang="en-US" altLang="zh-CN" dirty="0"/>
          </a:p>
          <a:p>
            <a:r>
              <a:rPr lang="en-US" altLang="zh-CN" dirty="0"/>
              <a:t>3.ROP</a:t>
            </a:r>
          </a:p>
          <a:p>
            <a:r>
              <a:rPr lang="en-US" altLang="zh-CN" dirty="0"/>
              <a:t>4.</a:t>
            </a:r>
            <a:r>
              <a:rPr lang="zh-CN" altLang="en-US" dirty="0"/>
              <a:t>绕过保护的几种技巧</a:t>
            </a:r>
            <a:endParaRPr lang="en-US" altLang="zh-CN" dirty="0"/>
          </a:p>
          <a:p>
            <a:r>
              <a:rPr lang="en-US" altLang="zh-CN" dirty="0">
                <a:solidFill>
                  <a:srgbClr val="FF8601"/>
                </a:solidFill>
              </a:rPr>
              <a:t>5.</a:t>
            </a:r>
            <a:r>
              <a:rPr lang="zh-CN" altLang="en-US" dirty="0">
                <a:solidFill>
                  <a:srgbClr val="FF8601"/>
                </a:solidFill>
              </a:rPr>
              <a:t>格式化字符串漏洞</a:t>
            </a:r>
          </a:p>
        </p:txBody>
      </p:sp>
    </p:spTree>
    <p:extLst>
      <p:ext uri="{BB962C8B-B14F-4D97-AF65-F5344CB8AC3E}">
        <p14:creationId xmlns:p14="http://schemas.microsoft.com/office/powerpoint/2010/main" val="392460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p>
        </p:txBody>
      </p:sp>
      <p:sp>
        <p:nvSpPr>
          <p:cNvPr id="2" name="文本框 1">
            <a:extLst>
              <a:ext uri="{FF2B5EF4-FFF2-40B4-BE49-F238E27FC236}">
                <a16:creationId xmlns:a16="http://schemas.microsoft.com/office/drawing/2014/main" id="{332C3CDE-51A0-B441-8F6B-68313D32780E}"/>
              </a:ext>
            </a:extLst>
          </p:cNvPr>
          <p:cNvSpPr txBox="1"/>
          <p:nvPr/>
        </p:nvSpPr>
        <p:spPr>
          <a:xfrm>
            <a:off x="2263360" y="2117558"/>
            <a:ext cx="8741524" cy="4154984"/>
          </a:xfrm>
          <a:prstGeom prst="rect">
            <a:avLst/>
          </a:prstGeom>
          <a:noFill/>
        </p:spPr>
        <p:txBody>
          <a:bodyPr wrap="square" rtlCol="0">
            <a:spAutoFit/>
          </a:bodyPr>
          <a:lstStyle/>
          <a:p>
            <a:r>
              <a:rPr kumimoji="1" lang="zh-CN" altLang="en-US" sz="2400" dirty="0"/>
              <a:t>相信大多数人都学过</a:t>
            </a:r>
            <a:r>
              <a:rPr kumimoji="1" lang="en-US" altLang="zh-CN" sz="2400" dirty="0"/>
              <a:t>C</a:t>
            </a:r>
            <a:r>
              <a:rPr kumimoji="1" lang="zh-CN" altLang="en-US" sz="2400" dirty="0"/>
              <a:t>语言，也肯定用过</a:t>
            </a:r>
            <a:r>
              <a:rPr kumimoji="1" lang="en-US" altLang="zh-CN" sz="2400" dirty="0" err="1"/>
              <a:t>printf</a:t>
            </a:r>
            <a:r>
              <a:rPr kumimoji="1" lang="zh-CN" altLang="en-US" sz="2400" dirty="0"/>
              <a:t>函数</a:t>
            </a:r>
            <a:endParaRPr kumimoji="1" lang="en-US" altLang="zh-CN" sz="2400" dirty="0"/>
          </a:p>
          <a:p>
            <a:r>
              <a:rPr kumimoji="1" lang="en-US" altLang="zh-CN" sz="2400" dirty="0"/>
              <a:t>	</a:t>
            </a:r>
            <a:r>
              <a:rPr kumimoji="1" lang="en-US" altLang="zh-CN" sz="2400" dirty="0" err="1"/>
              <a:t>int</a:t>
            </a:r>
            <a:r>
              <a:rPr kumimoji="1" lang="en-US" altLang="zh-CN" sz="2400" dirty="0"/>
              <a:t> a;</a:t>
            </a:r>
          </a:p>
          <a:p>
            <a:r>
              <a:rPr kumimoji="1" lang="en-US" altLang="zh-CN" sz="2400" dirty="0"/>
              <a:t>	char s[0x10];</a:t>
            </a:r>
          </a:p>
          <a:p>
            <a:r>
              <a:rPr kumimoji="1" lang="en-US" altLang="zh-CN" sz="2400" dirty="0"/>
              <a:t>	</a:t>
            </a:r>
            <a:r>
              <a:rPr kumimoji="1" lang="en-US" altLang="zh-CN" sz="2400" dirty="0" err="1"/>
              <a:t>printf</a:t>
            </a:r>
            <a:r>
              <a:rPr kumimoji="1" lang="en-US" altLang="zh-CN" sz="2400" dirty="0"/>
              <a:t>(“%d” , a)</a:t>
            </a:r>
          </a:p>
          <a:p>
            <a:r>
              <a:rPr kumimoji="1" lang="en-US" altLang="zh-CN" sz="2400" dirty="0"/>
              <a:t>	</a:t>
            </a:r>
            <a:r>
              <a:rPr kumimoji="1" lang="en-US" altLang="zh-CN" sz="2400" dirty="0" err="1"/>
              <a:t>printf</a:t>
            </a:r>
            <a:r>
              <a:rPr kumimoji="1" lang="en-US" altLang="zh-CN" sz="2400" dirty="0"/>
              <a:t>(“%s” , s)</a:t>
            </a:r>
          </a:p>
          <a:p>
            <a:r>
              <a:rPr kumimoji="1" lang="en-US" altLang="zh-CN" sz="2400" dirty="0"/>
              <a:t>	</a:t>
            </a:r>
          </a:p>
          <a:p>
            <a:r>
              <a:rPr kumimoji="1" lang="en-US" altLang="zh-CN" sz="2400" dirty="0"/>
              <a:t>	</a:t>
            </a:r>
            <a:r>
              <a:rPr kumimoji="1" lang="en-US" altLang="zh-CN" sz="2400" dirty="0" err="1"/>
              <a:t>printf</a:t>
            </a:r>
            <a:r>
              <a:rPr kumimoji="1" lang="en-US" altLang="zh-CN" sz="2400" dirty="0"/>
              <a:t>(“%2$d”,s,a)</a:t>
            </a:r>
          </a:p>
          <a:p>
            <a:endParaRPr kumimoji="1" lang="en-US" altLang="zh-CN" sz="2400" dirty="0"/>
          </a:p>
          <a:p>
            <a:r>
              <a:rPr kumimoji="1" lang="zh-CN" altLang="en-US" sz="2400" dirty="0"/>
              <a:t>这里就不对原理进行详细介绍，可以参考</a:t>
            </a:r>
            <a:r>
              <a:rPr kumimoji="1" lang="en-US" altLang="zh-CN" sz="2400" dirty="0"/>
              <a:t>CTF WIKI</a:t>
            </a:r>
          </a:p>
          <a:p>
            <a:r>
              <a:rPr lang="en" altLang="zh-CN" sz="2400" dirty="0">
                <a:hlinkClick r:id="rId2"/>
              </a:rPr>
              <a:t>https://ctf-wiki.github.io/ctf-wiki/pwn/linux/fmtstr/fmtstr_intro-zh/</a:t>
            </a:r>
            <a:endParaRPr lang="en" altLang="zh-CN" sz="2400" dirty="0"/>
          </a:p>
          <a:p>
            <a:endParaRPr kumimoji="1" lang="en-US" altLang="zh-CN" sz="2400" dirty="0"/>
          </a:p>
        </p:txBody>
      </p:sp>
    </p:spTree>
    <p:extLst>
      <p:ext uri="{BB962C8B-B14F-4D97-AF65-F5344CB8AC3E}">
        <p14:creationId xmlns:p14="http://schemas.microsoft.com/office/powerpoint/2010/main" val="536106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p>
        </p:txBody>
      </p:sp>
      <p:sp>
        <p:nvSpPr>
          <p:cNvPr id="2" name="文本框 1">
            <a:extLst>
              <a:ext uri="{FF2B5EF4-FFF2-40B4-BE49-F238E27FC236}">
                <a16:creationId xmlns:a16="http://schemas.microsoft.com/office/drawing/2014/main" id="{332C3CDE-51A0-B441-8F6B-68313D32780E}"/>
              </a:ext>
            </a:extLst>
          </p:cNvPr>
          <p:cNvSpPr txBox="1"/>
          <p:nvPr/>
        </p:nvSpPr>
        <p:spPr>
          <a:xfrm>
            <a:off x="611023" y="1732547"/>
            <a:ext cx="6272377" cy="4524315"/>
          </a:xfrm>
          <a:prstGeom prst="rect">
            <a:avLst/>
          </a:prstGeom>
          <a:noFill/>
        </p:spPr>
        <p:txBody>
          <a:bodyPr wrap="square" rtlCol="0">
            <a:spAutoFit/>
          </a:bodyPr>
          <a:lstStyle/>
          <a:p>
            <a:r>
              <a:rPr kumimoji="1" lang="zh-CN" altLang="en-US" sz="2400" dirty="0"/>
              <a:t>什么是格式化字符串漏洞？</a:t>
            </a:r>
            <a:endParaRPr kumimoji="1" lang="en-US" altLang="zh-CN" sz="2400" dirty="0"/>
          </a:p>
          <a:p>
            <a:r>
              <a:rPr kumimoji="1" lang="en-US" altLang="zh-CN" sz="2400" dirty="0"/>
              <a:t>	</a:t>
            </a:r>
            <a:r>
              <a:rPr kumimoji="1" lang="zh-CN" altLang="en-US" sz="2400" dirty="0"/>
              <a:t>一般而言，是指没有对</a:t>
            </a:r>
            <a:r>
              <a:rPr kumimoji="1" lang="en-US" altLang="zh-CN" sz="2400" dirty="0"/>
              <a:t>format</a:t>
            </a:r>
            <a:r>
              <a:rPr kumimoji="1" lang="zh-CN" altLang="en-US" sz="2400" dirty="0"/>
              <a:t>进行限制</a:t>
            </a:r>
            <a:r>
              <a:rPr kumimoji="1" lang="en-US" altLang="zh-CN" sz="2400" dirty="0"/>
              <a:t>,</a:t>
            </a:r>
          </a:p>
          <a:p>
            <a:r>
              <a:rPr kumimoji="1" lang="zh-CN" altLang="en-US" sz="2400" dirty="0"/>
              <a:t>直接用</a:t>
            </a:r>
            <a:r>
              <a:rPr kumimoji="1" lang="en-US" altLang="zh-CN" sz="2400" dirty="0" err="1"/>
              <a:t>printf</a:t>
            </a:r>
            <a:r>
              <a:rPr kumimoji="1" lang="en-US" altLang="zh-CN" sz="2400" dirty="0"/>
              <a:t> </a:t>
            </a:r>
            <a:r>
              <a:rPr kumimoji="1" lang="zh-CN" altLang="en-US" sz="2400" dirty="0"/>
              <a:t>将字符串输出</a:t>
            </a:r>
            <a:r>
              <a:rPr kumimoji="1" lang="en-US" altLang="zh-CN" sz="2400" dirty="0"/>
              <a:t>	</a:t>
            </a:r>
          </a:p>
          <a:p>
            <a:endParaRPr kumimoji="1" lang="en-US" altLang="zh-CN" sz="2400" dirty="0"/>
          </a:p>
          <a:p>
            <a:endParaRPr kumimoji="1" lang="en-US" altLang="zh-CN" sz="2400" dirty="0"/>
          </a:p>
          <a:p>
            <a:endParaRPr kumimoji="1" lang="en-US" altLang="zh-CN" sz="2400" dirty="0"/>
          </a:p>
          <a:p>
            <a:r>
              <a:rPr kumimoji="1" lang="zh-CN" altLang="en-US" sz="2400" dirty="0"/>
              <a:t>格式化字符串漏洞能干嘛？</a:t>
            </a:r>
            <a:endParaRPr kumimoji="1" lang="en-US" altLang="zh-CN" sz="2400" dirty="0"/>
          </a:p>
          <a:p>
            <a:endParaRPr kumimoji="1" lang="en-US" altLang="zh-CN" sz="2400" dirty="0"/>
          </a:p>
          <a:p>
            <a:pPr lvl="1"/>
            <a:r>
              <a:rPr kumimoji="1" lang="en-US" altLang="zh-CN" sz="2400" dirty="0"/>
              <a:t>1.</a:t>
            </a:r>
            <a:r>
              <a:rPr kumimoji="1" lang="zh-CN" altLang="en-US" sz="2400" dirty="0"/>
              <a:t>任意地址读</a:t>
            </a:r>
            <a:endParaRPr kumimoji="1" lang="en-US" altLang="zh-CN" sz="2400" dirty="0"/>
          </a:p>
          <a:p>
            <a:pPr lvl="1"/>
            <a:endParaRPr kumimoji="1" lang="en-US" altLang="zh-CN" sz="2400" dirty="0"/>
          </a:p>
          <a:p>
            <a:pPr lvl="1"/>
            <a:r>
              <a:rPr kumimoji="1" lang="en-US" altLang="zh-CN" sz="2400" dirty="0"/>
              <a:t>2.</a:t>
            </a:r>
            <a:r>
              <a:rPr kumimoji="1" lang="zh-CN" altLang="en-US" sz="2400" dirty="0"/>
              <a:t>任意地址写</a:t>
            </a:r>
            <a:endParaRPr lang="en" altLang="zh-CN" sz="2400" dirty="0"/>
          </a:p>
          <a:p>
            <a:endParaRPr kumimoji="1" lang="en-US" altLang="zh-CN" sz="2400" dirty="0"/>
          </a:p>
        </p:txBody>
      </p:sp>
      <p:pic>
        <p:nvPicPr>
          <p:cNvPr id="5" name="图片 4">
            <a:extLst>
              <a:ext uri="{FF2B5EF4-FFF2-40B4-BE49-F238E27FC236}">
                <a16:creationId xmlns:a16="http://schemas.microsoft.com/office/drawing/2014/main" id="{FACD2351-4741-6E48-9887-1DF5BFBAC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084" y="2630905"/>
            <a:ext cx="5308600" cy="2438400"/>
          </a:xfrm>
          <a:prstGeom prst="rect">
            <a:avLst/>
          </a:prstGeom>
        </p:spPr>
      </p:pic>
    </p:spTree>
    <p:extLst>
      <p:ext uri="{BB962C8B-B14F-4D97-AF65-F5344CB8AC3E}">
        <p14:creationId xmlns:p14="http://schemas.microsoft.com/office/powerpoint/2010/main" val="3284397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r>
              <a:rPr lang="en-US" altLang="zh-CN" dirty="0"/>
              <a:t>-</a:t>
            </a:r>
            <a:r>
              <a:rPr lang="zh-CN" altLang="en-US" dirty="0"/>
              <a:t>任意地址读</a:t>
            </a:r>
          </a:p>
        </p:txBody>
      </p:sp>
      <p:sp>
        <p:nvSpPr>
          <p:cNvPr id="2" name="文本框 1">
            <a:extLst>
              <a:ext uri="{FF2B5EF4-FFF2-40B4-BE49-F238E27FC236}">
                <a16:creationId xmlns:a16="http://schemas.microsoft.com/office/drawing/2014/main" id="{332C3CDE-51A0-B441-8F6B-68313D32780E}"/>
              </a:ext>
            </a:extLst>
          </p:cNvPr>
          <p:cNvSpPr txBox="1"/>
          <p:nvPr/>
        </p:nvSpPr>
        <p:spPr>
          <a:xfrm>
            <a:off x="2263360" y="1716505"/>
            <a:ext cx="8741524" cy="3785652"/>
          </a:xfrm>
          <a:prstGeom prst="rect">
            <a:avLst/>
          </a:prstGeom>
          <a:noFill/>
        </p:spPr>
        <p:txBody>
          <a:bodyPr wrap="square" rtlCol="0">
            <a:spAutoFit/>
          </a:bodyPr>
          <a:lstStyle/>
          <a:p>
            <a:pPr marL="457200" indent="-457200">
              <a:buAutoNum type="arabicPeriod"/>
            </a:pPr>
            <a:r>
              <a:rPr kumimoji="1" lang="zh-CN" altLang="en-US" sz="2400" dirty="0"/>
              <a:t>读取栈中的内容</a:t>
            </a:r>
            <a:endParaRPr kumimoji="1" lang="en-US" altLang="zh-CN" sz="2400" dirty="0"/>
          </a:p>
          <a:p>
            <a:r>
              <a:rPr kumimoji="1" lang="en-US" altLang="zh-CN" sz="2400" dirty="0"/>
              <a:t>	</a:t>
            </a:r>
            <a:r>
              <a:rPr kumimoji="1" lang="zh-CN" altLang="en-US" sz="2400" dirty="0"/>
              <a:t>使用</a:t>
            </a:r>
            <a:r>
              <a:rPr kumimoji="1" lang="en-US" altLang="zh-CN" sz="2400" dirty="0"/>
              <a:t>%p %d</a:t>
            </a:r>
            <a:r>
              <a:rPr kumimoji="1" lang="zh-CN" altLang="en-US" sz="2400" dirty="0"/>
              <a:t>等可以打印出栈中的内容</a:t>
            </a:r>
            <a:endParaRPr kumimoji="1" lang="en-US" altLang="zh-CN" sz="2400" dirty="0"/>
          </a:p>
          <a:p>
            <a:r>
              <a:rPr kumimoji="1" lang="en-US" altLang="zh-CN" sz="2400" dirty="0"/>
              <a:t>	</a:t>
            </a:r>
          </a:p>
          <a:p>
            <a:endParaRPr kumimoji="1" lang="en-US" altLang="zh-CN" sz="2400" dirty="0"/>
          </a:p>
          <a:p>
            <a:r>
              <a:rPr kumimoji="1" lang="en-US" altLang="zh-CN" sz="2400" dirty="0"/>
              <a:t>2.</a:t>
            </a:r>
            <a:r>
              <a:rPr kumimoji="1" lang="zh-CN" altLang="en-US" sz="2400" dirty="0"/>
              <a:t>  读取</a:t>
            </a:r>
            <a:r>
              <a:rPr kumimoji="1" lang="en-US" altLang="zh-CN" sz="2400" dirty="0"/>
              <a:t>got </a:t>
            </a:r>
            <a:r>
              <a:rPr kumimoji="1" lang="zh-CN" altLang="en-US" sz="2400" dirty="0"/>
              <a:t>表中的内容</a:t>
            </a:r>
            <a:endParaRPr kumimoji="1" lang="en-US" altLang="zh-CN" sz="2400" dirty="0"/>
          </a:p>
          <a:p>
            <a:r>
              <a:rPr kumimoji="1" lang="en-US" altLang="zh-CN" sz="2400" dirty="0"/>
              <a:t>	</a:t>
            </a:r>
            <a:r>
              <a:rPr kumimoji="1" lang="zh-CN" altLang="en-US" sz="2400" dirty="0"/>
              <a:t>使用</a:t>
            </a:r>
            <a:r>
              <a:rPr kumimoji="1" lang="en-US" altLang="zh-CN" sz="2400" dirty="0"/>
              <a:t>%s </a:t>
            </a:r>
            <a:r>
              <a:rPr kumimoji="1" lang="zh-CN" altLang="en-US" sz="2400" dirty="0"/>
              <a:t>并且将对应的参数设置成</a:t>
            </a:r>
            <a:r>
              <a:rPr kumimoji="1" lang="en-US" altLang="zh-CN" sz="2400" dirty="0"/>
              <a:t>got </a:t>
            </a:r>
            <a:r>
              <a:rPr kumimoji="1" lang="zh-CN" altLang="en-US" sz="2400" dirty="0"/>
              <a:t>表的地址，可以读取</a:t>
            </a:r>
            <a:r>
              <a:rPr kumimoji="1" lang="en-US" altLang="zh-CN" sz="2400" dirty="0"/>
              <a:t>got</a:t>
            </a:r>
            <a:r>
              <a:rPr kumimoji="1" lang="zh-CN" altLang="en-US" sz="2400" dirty="0"/>
              <a:t>中的内容</a:t>
            </a:r>
            <a:endParaRPr kumimoji="1" lang="en-US" altLang="zh-CN" sz="2400" dirty="0"/>
          </a:p>
          <a:p>
            <a:endParaRPr kumimoji="1" lang="en-US" altLang="zh-CN" sz="2400" dirty="0"/>
          </a:p>
          <a:p>
            <a:r>
              <a:rPr kumimoji="1" lang="zh-CN" altLang="en-US" sz="2400" dirty="0"/>
              <a:t>以上都可以加上</a:t>
            </a:r>
            <a:r>
              <a:rPr kumimoji="1" lang="en-US" altLang="zh-CN" sz="2400" dirty="0"/>
              <a:t>n$ </a:t>
            </a:r>
            <a:r>
              <a:rPr kumimoji="1" lang="zh-CN" altLang="en-US" sz="2400" dirty="0"/>
              <a:t>来指定输出的是第几个参数</a:t>
            </a:r>
            <a:endParaRPr kumimoji="1" lang="en-US" altLang="zh-CN" sz="2400" dirty="0"/>
          </a:p>
          <a:p>
            <a:endParaRPr kumimoji="1" lang="en-US" altLang="zh-CN" sz="2400" dirty="0"/>
          </a:p>
        </p:txBody>
      </p:sp>
    </p:spTree>
    <p:extLst>
      <p:ext uri="{BB962C8B-B14F-4D97-AF65-F5344CB8AC3E}">
        <p14:creationId xmlns:p14="http://schemas.microsoft.com/office/powerpoint/2010/main" val="348717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r>
              <a:rPr lang="en-US" altLang="zh-CN" dirty="0"/>
              <a:t>-</a:t>
            </a:r>
            <a:r>
              <a:rPr lang="zh-CN" altLang="en-US" dirty="0"/>
              <a:t>任意地址读</a:t>
            </a:r>
          </a:p>
        </p:txBody>
      </p:sp>
      <p:sp>
        <p:nvSpPr>
          <p:cNvPr id="2" name="文本框 1">
            <a:extLst>
              <a:ext uri="{FF2B5EF4-FFF2-40B4-BE49-F238E27FC236}">
                <a16:creationId xmlns:a16="http://schemas.microsoft.com/office/drawing/2014/main" id="{332C3CDE-51A0-B441-8F6B-68313D32780E}"/>
              </a:ext>
            </a:extLst>
          </p:cNvPr>
          <p:cNvSpPr txBox="1"/>
          <p:nvPr/>
        </p:nvSpPr>
        <p:spPr>
          <a:xfrm>
            <a:off x="188160" y="1438289"/>
            <a:ext cx="12003840" cy="4154984"/>
          </a:xfrm>
          <a:prstGeom prst="rect">
            <a:avLst/>
          </a:prstGeom>
          <a:noFill/>
        </p:spPr>
        <p:txBody>
          <a:bodyPr wrap="square" rtlCol="0">
            <a:spAutoFit/>
          </a:bodyPr>
          <a:lstStyle/>
          <a:p>
            <a:r>
              <a:rPr kumimoji="1" lang="zh-CN" altLang="en-US" sz="2400" dirty="0"/>
              <a:t>如何确定字符串本身是第几个参数？</a:t>
            </a:r>
            <a:endParaRPr kumimoji="1" lang="en-US" altLang="zh-CN" sz="2400" dirty="0"/>
          </a:p>
          <a:p>
            <a:r>
              <a:rPr kumimoji="1" lang="en-US" altLang="zh-CN" sz="2400" dirty="0"/>
              <a:t>	1.</a:t>
            </a:r>
            <a:r>
              <a:rPr kumimoji="1" lang="zh-CN" altLang="en-US" sz="2400" dirty="0"/>
              <a:t>通过</a:t>
            </a:r>
            <a:r>
              <a:rPr kumimoji="1" lang="en-US" altLang="zh-CN" sz="2400" dirty="0"/>
              <a:t>AAAAAAAA%P %P %P %P </a:t>
            </a:r>
            <a:r>
              <a:rPr kumimoji="1" lang="zh-CN" altLang="en-US" sz="2400" dirty="0"/>
              <a:t>的方式查看</a:t>
            </a:r>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r>
              <a:rPr kumimoji="1" lang="en-US" altLang="zh-CN" sz="2400" dirty="0"/>
              <a:t>	</a:t>
            </a:r>
            <a:r>
              <a:rPr kumimoji="1" lang="zh-CN" altLang="en-US" sz="2400" dirty="0"/>
              <a:t>可见字符串是在第</a:t>
            </a:r>
            <a:r>
              <a:rPr kumimoji="1" lang="en-US" altLang="zh-CN" sz="2400" dirty="0"/>
              <a:t>7</a:t>
            </a:r>
            <a:r>
              <a:rPr kumimoji="1" lang="zh-CN" altLang="en-US" sz="2400" dirty="0"/>
              <a:t>个参数上</a:t>
            </a:r>
            <a:endParaRPr kumimoji="1" lang="en-US" altLang="zh-CN" sz="2400" dirty="0"/>
          </a:p>
          <a:p>
            <a:endParaRPr kumimoji="1" lang="en-US" altLang="zh-CN" sz="2400" dirty="0"/>
          </a:p>
          <a:p>
            <a:r>
              <a:rPr kumimoji="1" lang="en-US" altLang="zh-CN" sz="2400" dirty="0"/>
              <a:t>	2.</a:t>
            </a:r>
            <a:r>
              <a:rPr kumimoji="1" lang="zh-CN" altLang="en-US" sz="2400" dirty="0"/>
              <a:t>通过</a:t>
            </a:r>
            <a:r>
              <a:rPr kumimoji="1" lang="en-US" altLang="zh-CN" sz="2400" dirty="0" err="1"/>
              <a:t>gdb</a:t>
            </a:r>
            <a:r>
              <a:rPr kumimoji="1" lang="en-US" altLang="zh-CN" sz="2400" dirty="0"/>
              <a:t> </a:t>
            </a:r>
            <a:r>
              <a:rPr kumimoji="1" lang="zh-CN" altLang="en-US" sz="2400" dirty="0"/>
              <a:t>查看</a:t>
            </a:r>
            <a:endParaRPr kumimoji="1" lang="en-US" altLang="zh-CN" sz="2400" dirty="0"/>
          </a:p>
        </p:txBody>
      </p:sp>
      <p:pic>
        <p:nvPicPr>
          <p:cNvPr id="8" name="图片 7">
            <a:extLst>
              <a:ext uri="{FF2B5EF4-FFF2-40B4-BE49-F238E27FC236}">
                <a16:creationId xmlns:a16="http://schemas.microsoft.com/office/drawing/2014/main" id="{340D0AA5-877A-6248-A8E7-B72531066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0" y="2396159"/>
            <a:ext cx="11857288" cy="1630410"/>
          </a:xfrm>
          <a:prstGeom prst="rect">
            <a:avLst/>
          </a:prstGeom>
        </p:spPr>
      </p:pic>
    </p:spTree>
    <p:extLst>
      <p:ext uri="{BB962C8B-B14F-4D97-AF65-F5344CB8AC3E}">
        <p14:creationId xmlns:p14="http://schemas.microsoft.com/office/powerpoint/2010/main" val="3061010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r>
              <a:rPr lang="en-US" altLang="zh-CN" dirty="0"/>
              <a:t>-</a:t>
            </a:r>
            <a:r>
              <a:rPr lang="zh-CN" altLang="en-US" dirty="0"/>
              <a:t>任意地址写</a:t>
            </a:r>
          </a:p>
        </p:txBody>
      </p:sp>
      <p:sp>
        <p:nvSpPr>
          <p:cNvPr id="2" name="文本框 1">
            <a:extLst>
              <a:ext uri="{FF2B5EF4-FFF2-40B4-BE49-F238E27FC236}">
                <a16:creationId xmlns:a16="http://schemas.microsoft.com/office/drawing/2014/main" id="{332C3CDE-51A0-B441-8F6B-68313D32780E}"/>
              </a:ext>
            </a:extLst>
          </p:cNvPr>
          <p:cNvSpPr txBox="1"/>
          <p:nvPr/>
        </p:nvSpPr>
        <p:spPr>
          <a:xfrm>
            <a:off x="866274" y="1604210"/>
            <a:ext cx="10138610" cy="4893647"/>
          </a:xfrm>
          <a:prstGeom prst="rect">
            <a:avLst/>
          </a:prstGeom>
          <a:noFill/>
        </p:spPr>
        <p:txBody>
          <a:bodyPr wrap="square" rtlCol="0">
            <a:spAutoFit/>
          </a:bodyPr>
          <a:lstStyle/>
          <a:p>
            <a:r>
              <a:rPr kumimoji="1" lang="zh-CN" altLang="en-US" sz="2400" dirty="0"/>
              <a:t>任意地址写的方法：</a:t>
            </a:r>
            <a:endParaRPr kumimoji="1" lang="en-US" altLang="zh-CN" sz="2400" dirty="0"/>
          </a:p>
          <a:p>
            <a:endParaRPr kumimoji="1" lang="en-US" altLang="zh-CN" sz="2400" dirty="0"/>
          </a:p>
          <a:p>
            <a:r>
              <a:rPr kumimoji="1" lang="zh-CN" altLang="en-US" sz="2400" dirty="0"/>
              <a:t>利用</a:t>
            </a:r>
            <a:r>
              <a:rPr kumimoji="1" lang="en-US" altLang="zh-CN" sz="2400" dirty="0"/>
              <a:t>%n</a:t>
            </a:r>
            <a:r>
              <a:rPr kumimoji="1" lang="zh-CN" altLang="en-US" sz="2400" dirty="0"/>
              <a:t>（</a:t>
            </a:r>
            <a:r>
              <a:rPr kumimoji="1" lang="en-US" altLang="zh-CN" sz="2400" dirty="0"/>
              <a:t>%</a:t>
            </a:r>
            <a:r>
              <a:rPr kumimoji="1" lang="en-US" altLang="zh-CN" sz="2400" dirty="0" err="1"/>
              <a:t>hn</a:t>
            </a:r>
            <a:r>
              <a:rPr kumimoji="1" lang="en-US" altLang="zh-CN" sz="2400" dirty="0"/>
              <a:t>,%</a:t>
            </a:r>
            <a:r>
              <a:rPr kumimoji="1" lang="en-US" altLang="zh-CN" sz="2400" dirty="0" err="1"/>
              <a:t>hhn</a:t>
            </a:r>
            <a:r>
              <a:rPr kumimoji="1" lang="en-US" altLang="zh-CN" sz="2400" dirty="0"/>
              <a:t>)</a:t>
            </a:r>
          </a:p>
          <a:p>
            <a:endParaRPr kumimoji="1" lang="en-US" altLang="zh-CN" sz="2400" dirty="0"/>
          </a:p>
          <a:p>
            <a:r>
              <a:rPr lang="en" altLang="zh-CN" sz="2400" dirty="0"/>
              <a:t>%n,</a:t>
            </a:r>
            <a:r>
              <a:rPr lang="zh-CN" altLang="en-US" sz="2400" dirty="0"/>
              <a:t>不输出字符，但是把已经成功输出的字符个数写入对应的整型指针参数所指的变量。</a:t>
            </a:r>
            <a:endParaRPr lang="en-US" altLang="zh-CN" sz="2400" dirty="0"/>
          </a:p>
          <a:p>
            <a:endParaRPr kumimoji="1" lang="en-US" altLang="zh-CN" sz="2400" dirty="0"/>
          </a:p>
          <a:p>
            <a:r>
              <a:rPr kumimoji="1" lang="zh-CN" altLang="en-US" sz="2400" dirty="0"/>
              <a:t>所以比如</a:t>
            </a:r>
            <a:endParaRPr kumimoji="1" lang="en-US" altLang="zh-CN" sz="2400" dirty="0"/>
          </a:p>
          <a:p>
            <a:r>
              <a:rPr kumimoji="1" lang="zh-CN" altLang="en-US" sz="2400" dirty="0"/>
              <a:t>假设</a:t>
            </a:r>
            <a:r>
              <a:rPr kumimoji="1" lang="en-US" altLang="zh-CN" sz="2400" dirty="0"/>
              <a:t>s </a:t>
            </a:r>
            <a:r>
              <a:rPr kumimoji="1" lang="zh-CN" altLang="en-US" sz="2400" dirty="0"/>
              <a:t>是第</a:t>
            </a:r>
            <a:r>
              <a:rPr kumimoji="1" lang="en-US" altLang="zh-CN" sz="2400" dirty="0"/>
              <a:t>7</a:t>
            </a:r>
            <a:r>
              <a:rPr kumimoji="1" lang="zh-CN" altLang="en-US" sz="2400" dirty="0"/>
              <a:t>个参数</a:t>
            </a:r>
            <a:endParaRPr kumimoji="1" lang="en-US" altLang="zh-CN" sz="2400" dirty="0"/>
          </a:p>
          <a:p>
            <a:r>
              <a:rPr kumimoji="1" lang="en-US" altLang="zh-CN" sz="2400" dirty="0"/>
              <a:t>s = </a:t>
            </a:r>
            <a:r>
              <a:rPr kumimoji="1" lang="zh-CN" altLang="en-US" sz="2400" dirty="0"/>
              <a:t>“</a:t>
            </a:r>
            <a:r>
              <a:rPr kumimoji="1" lang="en-US" altLang="zh-CN" sz="2400" dirty="0"/>
              <a:t>%10c%8$n” + p64(0x602000)</a:t>
            </a:r>
          </a:p>
          <a:p>
            <a:r>
              <a:rPr kumimoji="1" lang="en-US" altLang="zh-CN" sz="2400" dirty="0" err="1"/>
              <a:t>printf</a:t>
            </a:r>
            <a:r>
              <a:rPr kumimoji="1" lang="en-US" altLang="zh-CN" sz="2400" dirty="0"/>
              <a:t>(s)</a:t>
            </a:r>
          </a:p>
          <a:p>
            <a:r>
              <a:rPr kumimoji="1" lang="zh-CN" altLang="en-US" sz="2400" dirty="0"/>
              <a:t>就会将</a:t>
            </a:r>
            <a:r>
              <a:rPr kumimoji="1" lang="en-US" altLang="zh-CN" sz="2400" dirty="0"/>
              <a:t>10</a:t>
            </a:r>
            <a:r>
              <a:rPr kumimoji="1" lang="zh-CN" altLang="en-US" sz="2400" dirty="0"/>
              <a:t>写入</a:t>
            </a:r>
            <a:r>
              <a:rPr kumimoji="1" lang="en-US" altLang="zh-CN" sz="2400" dirty="0"/>
              <a:t>0x602000</a:t>
            </a:r>
            <a:r>
              <a:rPr kumimoji="1" lang="zh-CN" altLang="en-US" sz="2400" dirty="0"/>
              <a:t>处，因为</a:t>
            </a:r>
            <a:r>
              <a:rPr kumimoji="1" lang="en-US" altLang="zh-CN" sz="2400" dirty="0"/>
              <a:t>” %8$n”</a:t>
            </a:r>
            <a:r>
              <a:rPr kumimoji="1" lang="zh-CN" altLang="en-US" sz="2400" dirty="0"/>
              <a:t>之前输出了</a:t>
            </a:r>
            <a:r>
              <a:rPr kumimoji="1" lang="en-US" altLang="zh-CN" sz="2400" dirty="0"/>
              <a:t>10</a:t>
            </a:r>
            <a:r>
              <a:rPr kumimoji="1" lang="zh-CN" altLang="en-US" sz="2400" dirty="0"/>
              <a:t>个字符，而</a:t>
            </a:r>
            <a:r>
              <a:rPr kumimoji="1" lang="en-US" altLang="zh-CN" sz="2400" dirty="0"/>
              <a:t>0x602000</a:t>
            </a:r>
            <a:r>
              <a:rPr kumimoji="1" lang="zh-CN" altLang="en-US" sz="2400" dirty="0"/>
              <a:t>是第</a:t>
            </a:r>
            <a:r>
              <a:rPr kumimoji="1" lang="en-US" altLang="zh-CN" sz="2400" dirty="0"/>
              <a:t>8</a:t>
            </a:r>
            <a:r>
              <a:rPr kumimoji="1" lang="zh-CN" altLang="en-US" sz="2400" dirty="0"/>
              <a:t>个参数</a:t>
            </a:r>
            <a:endParaRPr kumimoji="1" lang="en-US" altLang="zh-CN" sz="2400" dirty="0"/>
          </a:p>
        </p:txBody>
      </p:sp>
    </p:spTree>
    <p:extLst>
      <p:ext uri="{BB962C8B-B14F-4D97-AF65-F5344CB8AC3E}">
        <p14:creationId xmlns:p14="http://schemas.microsoft.com/office/powerpoint/2010/main" val="291443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a:t>
            </a:r>
            <a:r>
              <a:rPr lang="zh-CN" altLang="en-US" dirty="0"/>
              <a:t>格式化字符串漏洞</a:t>
            </a:r>
            <a:r>
              <a:rPr lang="en-US" altLang="zh-CN" dirty="0"/>
              <a:t>-</a:t>
            </a:r>
            <a:r>
              <a:rPr lang="zh-CN" altLang="en-US" dirty="0"/>
              <a:t>任意地址写</a:t>
            </a:r>
          </a:p>
        </p:txBody>
      </p:sp>
      <p:sp>
        <p:nvSpPr>
          <p:cNvPr id="2" name="文本框 1">
            <a:extLst>
              <a:ext uri="{FF2B5EF4-FFF2-40B4-BE49-F238E27FC236}">
                <a16:creationId xmlns:a16="http://schemas.microsoft.com/office/drawing/2014/main" id="{332C3CDE-51A0-B441-8F6B-68313D32780E}"/>
              </a:ext>
            </a:extLst>
          </p:cNvPr>
          <p:cNvSpPr txBox="1"/>
          <p:nvPr/>
        </p:nvSpPr>
        <p:spPr>
          <a:xfrm>
            <a:off x="866274" y="1604210"/>
            <a:ext cx="10138610" cy="830997"/>
          </a:xfrm>
          <a:prstGeom prst="rect">
            <a:avLst/>
          </a:prstGeom>
          <a:noFill/>
        </p:spPr>
        <p:txBody>
          <a:bodyPr wrap="square" rtlCol="0">
            <a:spAutoFit/>
          </a:bodyPr>
          <a:lstStyle/>
          <a:p>
            <a:r>
              <a:rPr kumimoji="1" lang="zh-CN" altLang="en-US" sz="2400" dirty="0"/>
              <a:t>例题：</a:t>
            </a:r>
            <a:r>
              <a:rPr kumimoji="1" lang="en-US" altLang="zh-CN" sz="2400" dirty="0"/>
              <a:t>cat</a:t>
            </a:r>
          </a:p>
          <a:p>
            <a:endParaRPr kumimoji="1" lang="en-US" altLang="zh-CN" sz="2400" dirty="0"/>
          </a:p>
        </p:txBody>
      </p:sp>
    </p:spTree>
    <p:extLst>
      <p:ext uri="{BB962C8B-B14F-4D97-AF65-F5344CB8AC3E}">
        <p14:creationId xmlns:p14="http://schemas.microsoft.com/office/powerpoint/2010/main" val="270963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 </a:t>
            </a:r>
            <a:r>
              <a:rPr lang="en-US" altLang="zh-CN" dirty="0"/>
              <a:t>Thanks</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常用图标合集</a:t>
            </a:r>
          </a:p>
        </p:txBody>
      </p:sp>
      <p:grpSp>
        <p:nvGrpSpPr>
          <p:cNvPr id="2" name="组合 1"/>
          <p:cNvGrpSpPr/>
          <p:nvPr/>
        </p:nvGrpSpPr>
        <p:grpSpPr>
          <a:xfrm>
            <a:off x="560395" y="1615449"/>
            <a:ext cx="785198" cy="785198"/>
            <a:chOff x="434560" y="1485548"/>
            <a:chExt cx="990600" cy="990600"/>
          </a:xfrm>
        </p:grpSpPr>
        <p:pic>
          <p:nvPicPr>
            <p:cNvPr id="12" name="图形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1485548"/>
              <a:ext cx="990600" cy="990600"/>
            </a:xfrm>
            <a:prstGeom prst="rect">
              <a:avLst/>
            </a:prstGeom>
          </p:spPr>
        </p:pic>
        <p:pic>
          <p:nvPicPr>
            <p:cNvPr id="13" name="图形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772" y="1695098"/>
              <a:ext cx="638175" cy="571500"/>
            </a:xfrm>
            <a:prstGeom prst="rect">
              <a:avLst/>
            </a:prstGeom>
          </p:spPr>
        </p:pic>
      </p:grpSp>
      <p:grpSp>
        <p:nvGrpSpPr>
          <p:cNvPr id="4" name="组合 3"/>
          <p:cNvGrpSpPr/>
          <p:nvPr/>
        </p:nvGrpSpPr>
        <p:grpSpPr>
          <a:xfrm>
            <a:off x="2617795" y="1615449"/>
            <a:ext cx="785198" cy="785198"/>
            <a:chOff x="2491960" y="1485548"/>
            <a:chExt cx="990600" cy="990600"/>
          </a:xfrm>
        </p:grpSpPr>
        <p:pic>
          <p:nvPicPr>
            <p:cNvPr id="19" name="图形 1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1485548"/>
              <a:ext cx="990600" cy="990600"/>
            </a:xfrm>
            <a:prstGeom prst="rect">
              <a:avLst/>
            </a:prstGeom>
          </p:spPr>
        </p:pic>
        <p:pic>
          <p:nvPicPr>
            <p:cNvPr id="37" name="图形 3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7697" y="1695098"/>
              <a:ext cx="619125" cy="571500"/>
            </a:xfrm>
            <a:prstGeom prst="rect">
              <a:avLst/>
            </a:prstGeom>
          </p:spPr>
        </p:pic>
      </p:grpSp>
      <p:grpSp>
        <p:nvGrpSpPr>
          <p:cNvPr id="5" name="组合 4"/>
          <p:cNvGrpSpPr/>
          <p:nvPr/>
        </p:nvGrpSpPr>
        <p:grpSpPr>
          <a:xfrm>
            <a:off x="3646495" y="1615449"/>
            <a:ext cx="785198" cy="785198"/>
            <a:chOff x="3520660" y="1485548"/>
            <a:chExt cx="990600" cy="990600"/>
          </a:xfrm>
        </p:grpSpPr>
        <p:pic>
          <p:nvPicPr>
            <p:cNvPr id="22" name="图形 2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1485548"/>
              <a:ext cx="990600" cy="990600"/>
            </a:xfrm>
            <a:prstGeom prst="rect">
              <a:avLst/>
            </a:prstGeom>
          </p:spPr>
        </p:pic>
        <p:pic>
          <p:nvPicPr>
            <p:cNvPr id="38" name="图形 37"/>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0685" y="1742723"/>
              <a:ext cx="590550" cy="523875"/>
            </a:xfrm>
            <a:prstGeom prst="rect">
              <a:avLst/>
            </a:prstGeom>
          </p:spPr>
        </p:pic>
      </p:grpSp>
      <p:grpSp>
        <p:nvGrpSpPr>
          <p:cNvPr id="3" name="组合 2"/>
          <p:cNvGrpSpPr/>
          <p:nvPr/>
        </p:nvGrpSpPr>
        <p:grpSpPr>
          <a:xfrm>
            <a:off x="1589095" y="1615449"/>
            <a:ext cx="785198" cy="785198"/>
            <a:chOff x="1463260" y="1485548"/>
            <a:chExt cx="990600" cy="990600"/>
          </a:xfrm>
        </p:grpSpPr>
        <p:pic>
          <p:nvPicPr>
            <p:cNvPr id="16" name="图形 1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1485548"/>
              <a:ext cx="990600" cy="990600"/>
            </a:xfrm>
            <a:prstGeom prst="rect">
              <a:avLst/>
            </a:prstGeom>
          </p:spPr>
        </p:pic>
        <p:pic>
          <p:nvPicPr>
            <p:cNvPr id="39" name="图形 38"/>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15673" y="1671285"/>
              <a:ext cx="504825" cy="619125"/>
            </a:xfrm>
            <a:prstGeom prst="rect">
              <a:avLst/>
            </a:prstGeom>
          </p:spPr>
        </p:pic>
      </p:grpSp>
      <p:grpSp>
        <p:nvGrpSpPr>
          <p:cNvPr id="6" name="组合 5"/>
          <p:cNvGrpSpPr/>
          <p:nvPr/>
        </p:nvGrpSpPr>
        <p:grpSpPr>
          <a:xfrm>
            <a:off x="4675195" y="1615449"/>
            <a:ext cx="785198" cy="785198"/>
            <a:chOff x="4549360" y="1485548"/>
            <a:chExt cx="990600" cy="990600"/>
          </a:xfrm>
        </p:grpSpPr>
        <p:pic>
          <p:nvPicPr>
            <p:cNvPr id="25" name="图形 2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1485548"/>
              <a:ext cx="990600" cy="990600"/>
            </a:xfrm>
            <a:prstGeom prst="rect">
              <a:avLst/>
            </a:prstGeom>
          </p:spPr>
        </p:pic>
        <p:pic>
          <p:nvPicPr>
            <p:cNvPr id="40" name="图形 39"/>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25585" y="1661760"/>
              <a:ext cx="438150" cy="628650"/>
            </a:xfrm>
            <a:prstGeom prst="rect">
              <a:avLst/>
            </a:prstGeom>
          </p:spPr>
        </p:pic>
      </p:grpSp>
      <p:grpSp>
        <p:nvGrpSpPr>
          <p:cNvPr id="8" name="组合 7"/>
          <p:cNvGrpSpPr/>
          <p:nvPr/>
        </p:nvGrpSpPr>
        <p:grpSpPr>
          <a:xfrm>
            <a:off x="5703895" y="1615449"/>
            <a:ext cx="785198" cy="785198"/>
            <a:chOff x="5578060" y="1485548"/>
            <a:chExt cx="990600" cy="990600"/>
          </a:xfrm>
        </p:grpSpPr>
        <p:pic>
          <p:nvPicPr>
            <p:cNvPr id="28" name="图形 2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1485548"/>
              <a:ext cx="990600" cy="990600"/>
            </a:xfrm>
            <a:prstGeom prst="rect">
              <a:avLst/>
            </a:prstGeom>
          </p:spPr>
        </p:pic>
        <p:pic>
          <p:nvPicPr>
            <p:cNvPr id="41" name="图形 4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16185" y="1676047"/>
              <a:ext cx="571500" cy="657225"/>
            </a:xfrm>
            <a:prstGeom prst="rect">
              <a:avLst/>
            </a:prstGeom>
          </p:spPr>
        </p:pic>
      </p:grpSp>
      <p:grpSp>
        <p:nvGrpSpPr>
          <p:cNvPr id="9" name="组合 8"/>
          <p:cNvGrpSpPr/>
          <p:nvPr/>
        </p:nvGrpSpPr>
        <p:grpSpPr>
          <a:xfrm>
            <a:off x="6732595" y="1615449"/>
            <a:ext cx="785198" cy="785198"/>
            <a:chOff x="6606760" y="1485548"/>
            <a:chExt cx="990600" cy="990600"/>
          </a:xfrm>
        </p:grpSpPr>
        <p:pic>
          <p:nvPicPr>
            <p:cNvPr id="31" name="图形 3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1485548"/>
              <a:ext cx="990600" cy="990600"/>
            </a:xfrm>
            <a:prstGeom prst="rect">
              <a:avLst/>
            </a:prstGeom>
          </p:spPr>
        </p:pic>
        <p:pic>
          <p:nvPicPr>
            <p:cNvPr id="42" name="图形 4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06785" y="1742723"/>
              <a:ext cx="590550" cy="476250"/>
            </a:xfrm>
            <a:prstGeom prst="rect">
              <a:avLst/>
            </a:prstGeom>
          </p:spPr>
        </p:pic>
      </p:grpSp>
      <p:grpSp>
        <p:nvGrpSpPr>
          <p:cNvPr id="10" name="组合 9"/>
          <p:cNvGrpSpPr/>
          <p:nvPr/>
        </p:nvGrpSpPr>
        <p:grpSpPr>
          <a:xfrm>
            <a:off x="7761295" y="1615449"/>
            <a:ext cx="785198" cy="785198"/>
            <a:chOff x="7635460" y="1485548"/>
            <a:chExt cx="990600" cy="990600"/>
          </a:xfrm>
        </p:grpSpPr>
        <p:pic>
          <p:nvPicPr>
            <p:cNvPr id="34" name="图形 3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1485548"/>
              <a:ext cx="990600" cy="990600"/>
            </a:xfrm>
            <a:prstGeom prst="rect">
              <a:avLst/>
            </a:prstGeom>
          </p:spPr>
        </p:pic>
        <p:pic>
          <p:nvPicPr>
            <p:cNvPr id="43" name="图形 4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97397" y="1614135"/>
              <a:ext cx="466725" cy="676275"/>
            </a:xfrm>
            <a:prstGeom prst="rect">
              <a:avLst/>
            </a:prstGeom>
          </p:spPr>
        </p:pic>
      </p:grpSp>
      <p:grpSp>
        <p:nvGrpSpPr>
          <p:cNvPr id="11" name="组合 10"/>
          <p:cNvGrpSpPr/>
          <p:nvPr/>
        </p:nvGrpSpPr>
        <p:grpSpPr>
          <a:xfrm>
            <a:off x="8794758" y="1615449"/>
            <a:ext cx="785198" cy="785198"/>
            <a:chOff x="8668923" y="1485548"/>
            <a:chExt cx="990600" cy="990600"/>
          </a:xfrm>
        </p:grpSpPr>
        <p:pic>
          <p:nvPicPr>
            <p:cNvPr id="46" name="图形 4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1485548"/>
              <a:ext cx="990600" cy="990600"/>
            </a:xfrm>
            <a:prstGeom prst="rect">
              <a:avLst/>
            </a:prstGeom>
          </p:spPr>
        </p:pic>
        <p:pic>
          <p:nvPicPr>
            <p:cNvPr id="44" name="图形 4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916574" y="1671285"/>
              <a:ext cx="523875" cy="638175"/>
            </a:xfrm>
            <a:prstGeom prst="rect">
              <a:avLst/>
            </a:prstGeom>
          </p:spPr>
        </p:pic>
      </p:grpSp>
      <p:grpSp>
        <p:nvGrpSpPr>
          <p:cNvPr id="15" name="组合 14"/>
          <p:cNvGrpSpPr/>
          <p:nvPr/>
        </p:nvGrpSpPr>
        <p:grpSpPr>
          <a:xfrm>
            <a:off x="9828221" y="1610686"/>
            <a:ext cx="785198" cy="785198"/>
            <a:chOff x="9702386" y="1480785"/>
            <a:chExt cx="990600" cy="990600"/>
          </a:xfrm>
        </p:grpSpPr>
        <p:pic>
          <p:nvPicPr>
            <p:cNvPr id="47" name="图形 4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1480785"/>
              <a:ext cx="990600" cy="990600"/>
            </a:xfrm>
            <a:prstGeom prst="rect">
              <a:avLst/>
            </a:prstGeom>
          </p:spPr>
        </p:pic>
        <p:pic>
          <p:nvPicPr>
            <p:cNvPr id="49" name="图形 48"/>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945273" y="1637947"/>
              <a:ext cx="504825" cy="676275"/>
            </a:xfrm>
            <a:prstGeom prst="rect">
              <a:avLst/>
            </a:prstGeom>
          </p:spPr>
        </p:pic>
      </p:grpSp>
      <p:grpSp>
        <p:nvGrpSpPr>
          <p:cNvPr id="17" name="组合 16"/>
          <p:cNvGrpSpPr/>
          <p:nvPr/>
        </p:nvGrpSpPr>
        <p:grpSpPr>
          <a:xfrm>
            <a:off x="10861683" y="1610686"/>
            <a:ext cx="785198" cy="785198"/>
            <a:chOff x="10735848" y="1480785"/>
            <a:chExt cx="990600" cy="990600"/>
          </a:xfrm>
        </p:grpSpPr>
        <p:pic>
          <p:nvPicPr>
            <p:cNvPr id="48" name="图形 4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1480785"/>
              <a:ext cx="990600" cy="990600"/>
            </a:xfrm>
            <a:prstGeom prst="rect">
              <a:avLst/>
            </a:prstGeom>
          </p:spPr>
        </p:pic>
        <p:pic>
          <p:nvPicPr>
            <p:cNvPr id="50" name="图形 49"/>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997785" y="1666523"/>
              <a:ext cx="466725" cy="600075"/>
            </a:xfrm>
            <a:prstGeom prst="rect">
              <a:avLst/>
            </a:prstGeom>
          </p:spPr>
        </p:pic>
      </p:grpSp>
      <p:grpSp>
        <p:nvGrpSpPr>
          <p:cNvPr id="18" name="组合 17"/>
          <p:cNvGrpSpPr/>
          <p:nvPr/>
        </p:nvGrpSpPr>
        <p:grpSpPr>
          <a:xfrm>
            <a:off x="560395" y="2672723"/>
            <a:ext cx="785198" cy="785198"/>
            <a:chOff x="434560" y="2542822"/>
            <a:chExt cx="990600" cy="990600"/>
          </a:xfrm>
        </p:grpSpPr>
        <p:pic>
          <p:nvPicPr>
            <p:cNvPr id="51" name="图形 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2542822"/>
              <a:ext cx="990600" cy="990600"/>
            </a:xfrm>
            <a:prstGeom prst="rect">
              <a:avLst/>
            </a:prstGeom>
          </p:spPr>
        </p:pic>
        <p:pic>
          <p:nvPicPr>
            <p:cNvPr id="95" name="图形 94"/>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60779" y="2736926"/>
              <a:ext cx="542925" cy="647700"/>
            </a:xfrm>
            <a:prstGeom prst="rect">
              <a:avLst/>
            </a:prstGeom>
          </p:spPr>
        </p:pic>
      </p:grpSp>
      <p:grpSp>
        <p:nvGrpSpPr>
          <p:cNvPr id="20" name="组合 19"/>
          <p:cNvGrpSpPr/>
          <p:nvPr/>
        </p:nvGrpSpPr>
        <p:grpSpPr>
          <a:xfrm>
            <a:off x="1589095" y="2672723"/>
            <a:ext cx="785198" cy="785198"/>
            <a:chOff x="1463260" y="2542822"/>
            <a:chExt cx="990600" cy="990600"/>
          </a:xfrm>
        </p:grpSpPr>
        <p:pic>
          <p:nvPicPr>
            <p:cNvPr id="52" name="图形 5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2542822"/>
              <a:ext cx="990600" cy="990600"/>
            </a:xfrm>
            <a:prstGeom prst="rect">
              <a:avLst/>
            </a:prstGeom>
          </p:spPr>
        </p:pic>
        <p:pic>
          <p:nvPicPr>
            <p:cNvPr id="96" name="图形 95"/>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28432" y="2801958"/>
              <a:ext cx="680173" cy="515993"/>
            </a:xfrm>
            <a:prstGeom prst="rect">
              <a:avLst/>
            </a:prstGeom>
          </p:spPr>
        </p:pic>
      </p:grpSp>
      <p:grpSp>
        <p:nvGrpSpPr>
          <p:cNvPr id="21" name="组合 20"/>
          <p:cNvGrpSpPr/>
          <p:nvPr/>
        </p:nvGrpSpPr>
        <p:grpSpPr>
          <a:xfrm>
            <a:off x="2617795" y="2672723"/>
            <a:ext cx="785198" cy="785198"/>
            <a:chOff x="2491960" y="2542822"/>
            <a:chExt cx="990600" cy="990600"/>
          </a:xfrm>
        </p:grpSpPr>
        <p:pic>
          <p:nvPicPr>
            <p:cNvPr id="53" name="图形 5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2542822"/>
              <a:ext cx="990600" cy="990600"/>
            </a:xfrm>
            <a:prstGeom prst="rect">
              <a:avLst/>
            </a:prstGeom>
          </p:spPr>
        </p:pic>
        <p:pic>
          <p:nvPicPr>
            <p:cNvPr id="97" name="图形 96"/>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53910" y="2782554"/>
              <a:ext cx="276225" cy="571500"/>
            </a:xfrm>
            <a:prstGeom prst="rect">
              <a:avLst/>
            </a:prstGeom>
          </p:spPr>
        </p:pic>
      </p:grpSp>
      <p:grpSp>
        <p:nvGrpSpPr>
          <p:cNvPr id="45" name="组合 44"/>
          <p:cNvGrpSpPr/>
          <p:nvPr/>
        </p:nvGrpSpPr>
        <p:grpSpPr>
          <a:xfrm>
            <a:off x="3646495" y="2672723"/>
            <a:ext cx="785198" cy="785198"/>
            <a:chOff x="3520660" y="2542822"/>
            <a:chExt cx="990600" cy="990600"/>
          </a:xfrm>
        </p:grpSpPr>
        <p:pic>
          <p:nvPicPr>
            <p:cNvPr id="54" name="图形 5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2542822"/>
              <a:ext cx="990600" cy="990600"/>
            </a:xfrm>
            <a:prstGeom prst="rect">
              <a:avLst/>
            </a:prstGeom>
          </p:spPr>
        </p:pic>
        <p:pic>
          <p:nvPicPr>
            <p:cNvPr id="98" name="图形 97"/>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46880" y="2783328"/>
              <a:ext cx="581025" cy="542925"/>
            </a:xfrm>
            <a:prstGeom prst="rect">
              <a:avLst/>
            </a:prstGeom>
          </p:spPr>
        </p:pic>
      </p:grpSp>
      <p:grpSp>
        <p:nvGrpSpPr>
          <p:cNvPr id="141" name="组合 140"/>
          <p:cNvGrpSpPr/>
          <p:nvPr/>
        </p:nvGrpSpPr>
        <p:grpSpPr>
          <a:xfrm>
            <a:off x="4675195" y="2672723"/>
            <a:ext cx="785198" cy="785198"/>
            <a:chOff x="4549360" y="2542822"/>
            <a:chExt cx="990600" cy="990600"/>
          </a:xfrm>
        </p:grpSpPr>
        <p:pic>
          <p:nvPicPr>
            <p:cNvPr id="55" name="图形 5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2542822"/>
              <a:ext cx="990600" cy="990600"/>
            </a:xfrm>
            <a:prstGeom prst="rect">
              <a:avLst/>
            </a:prstGeom>
          </p:spPr>
        </p:pic>
        <p:pic>
          <p:nvPicPr>
            <p:cNvPr id="99" name="图形 98"/>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779133" y="2821428"/>
              <a:ext cx="552450" cy="495300"/>
            </a:xfrm>
            <a:prstGeom prst="rect">
              <a:avLst/>
            </a:prstGeom>
          </p:spPr>
        </p:pic>
      </p:grpSp>
      <p:grpSp>
        <p:nvGrpSpPr>
          <p:cNvPr id="145" name="组合 144"/>
          <p:cNvGrpSpPr/>
          <p:nvPr/>
        </p:nvGrpSpPr>
        <p:grpSpPr>
          <a:xfrm>
            <a:off x="5703895" y="2672723"/>
            <a:ext cx="785198" cy="785198"/>
            <a:chOff x="5578060" y="2542822"/>
            <a:chExt cx="990600" cy="990600"/>
          </a:xfrm>
        </p:grpSpPr>
        <p:pic>
          <p:nvPicPr>
            <p:cNvPr id="56" name="图形 5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2542822"/>
              <a:ext cx="990600" cy="990600"/>
            </a:xfrm>
            <a:prstGeom prst="rect">
              <a:avLst/>
            </a:prstGeom>
          </p:spPr>
        </p:pic>
        <p:pic>
          <p:nvPicPr>
            <p:cNvPr id="100" name="图形 99"/>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920961" y="2773029"/>
              <a:ext cx="342900" cy="590550"/>
            </a:xfrm>
            <a:prstGeom prst="rect">
              <a:avLst/>
            </a:prstGeom>
          </p:spPr>
        </p:pic>
      </p:grpSp>
      <p:grpSp>
        <p:nvGrpSpPr>
          <p:cNvPr id="149" name="组合 148"/>
          <p:cNvGrpSpPr/>
          <p:nvPr/>
        </p:nvGrpSpPr>
        <p:grpSpPr>
          <a:xfrm>
            <a:off x="6732595" y="2672723"/>
            <a:ext cx="785198" cy="785198"/>
            <a:chOff x="6606760" y="2542822"/>
            <a:chExt cx="990600" cy="990600"/>
          </a:xfrm>
        </p:grpSpPr>
        <p:pic>
          <p:nvPicPr>
            <p:cNvPr id="57" name="图形 5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2542822"/>
              <a:ext cx="990600" cy="990600"/>
            </a:xfrm>
            <a:prstGeom prst="rect">
              <a:avLst/>
            </a:prstGeom>
          </p:spPr>
        </p:pic>
        <p:pic>
          <p:nvPicPr>
            <p:cNvPr id="101" name="图形 100"/>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909180" y="2786963"/>
              <a:ext cx="514350" cy="561975"/>
            </a:xfrm>
            <a:prstGeom prst="rect">
              <a:avLst/>
            </a:prstGeom>
          </p:spPr>
        </p:pic>
      </p:grpSp>
      <p:grpSp>
        <p:nvGrpSpPr>
          <p:cNvPr id="153" name="组合 152"/>
          <p:cNvGrpSpPr/>
          <p:nvPr/>
        </p:nvGrpSpPr>
        <p:grpSpPr>
          <a:xfrm>
            <a:off x="7761295" y="2672723"/>
            <a:ext cx="785198" cy="785198"/>
            <a:chOff x="7635460" y="2542822"/>
            <a:chExt cx="990600" cy="990600"/>
          </a:xfrm>
        </p:grpSpPr>
        <p:pic>
          <p:nvPicPr>
            <p:cNvPr id="58" name="图形 5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2542822"/>
              <a:ext cx="990600" cy="990600"/>
            </a:xfrm>
            <a:prstGeom prst="rect">
              <a:avLst/>
            </a:prstGeom>
          </p:spPr>
        </p:pic>
        <p:pic>
          <p:nvPicPr>
            <p:cNvPr id="102" name="图形 101"/>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7862834" y="2772675"/>
              <a:ext cx="590550" cy="590550"/>
            </a:xfrm>
            <a:prstGeom prst="rect">
              <a:avLst/>
            </a:prstGeom>
          </p:spPr>
        </p:pic>
      </p:grpSp>
      <p:grpSp>
        <p:nvGrpSpPr>
          <p:cNvPr id="157" name="组合 156"/>
          <p:cNvGrpSpPr/>
          <p:nvPr/>
        </p:nvGrpSpPr>
        <p:grpSpPr>
          <a:xfrm>
            <a:off x="8794758" y="2672723"/>
            <a:ext cx="785198" cy="785198"/>
            <a:chOff x="8668923" y="2542822"/>
            <a:chExt cx="990600" cy="990600"/>
          </a:xfrm>
        </p:grpSpPr>
        <p:pic>
          <p:nvPicPr>
            <p:cNvPr id="59" name="图形 5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2542822"/>
              <a:ext cx="990600" cy="990600"/>
            </a:xfrm>
            <a:prstGeom prst="rect">
              <a:avLst/>
            </a:prstGeom>
          </p:spPr>
        </p:pic>
        <p:pic>
          <p:nvPicPr>
            <p:cNvPr id="103" name="图形 102"/>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8830847" y="2792853"/>
              <a:ext cx="666750" cy="523875"/>
            </a:xfrm>
            <a:prstGeom prst="rect">
              <a:avLst/>
            </a:prstGeom>
          </p:spPr>
        </p:pic>
      </p:grpSp>
      <p:grpSp>
        <p:nvGrpSpPr>
          <p:cNvPr id="161" name="组合 160"/>
          <p:cNvGrpSpPr/>
          <p:nvPr/>
        </p:nvGrpSpPr>
        <p:grpSpPr>
          <a:xfrm>
            <a:off x="9828221" y="2667960"/>
            <a:ext cx="785198" cy="785198"/>
            <a:chOff x="9702386" y="2538059"/>
            <a:chExt cx="990600" cy="990600"/>
          </a:xfrm>
        </p:grpSpPr>
        <p:pic>
          <p:nvPicPr>
            <p:cNvPr id="60" name="图形 5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2538059"/>
              <a:ext cx="990600" cy="990600"/>
            </a:xfrm>
            <a:prstGeom prst="rect">
              <a:avLst/>
            </a:prstGeom>
          </p:spPr>
        </p:pic>
        <p:pic>
          <p:nvPicPr>
            <p:cNvPr id="104" name="图形 103"/>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9937533" y="2782974"/>
              <a:ext cx="533400" cy="581025"/>
            </a:xfrm>
            <a:prstGeom prst="rect">
              <a:avLst/>
            </a:prstGeom>
          </p:spPr>
        </p:pic>
      </p:grpSp>
      <p:grpSp>
        <p:nvGrpSpPr>
          <p:cNvPr id="165" name="组合 164"/>
          <p:cNvGrpSpPr/>
          <p:nvPr/>
        </p:nvGrpSpPr>
        <p:grpSpPr>
          <a:xfrm>
            <a:off x="10861683" y="2667960"/>
            <a:ext cx="785198" cy="785198"/>
            <a:chOff x="10735848" y="2538059"/>
            <a:chExt cx="990600" cy="990600"/>
          </a:xfrm>
        </p:grpSpPr>
        <p:pic>
          <p:nvPicPr>
            <p:cNvPr id="61" name="图形 6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2538059"/>
              <a:ext cx="990600" cy="990600"/>
            </a:xfrm>
            <a:prstGeom prst="rect">
              <a:avLst/>
            </a:prstGeom>
          </p:spPr>
        </p:pic>
        <p:pic>
          <p:nvPicPr>
            <p:cNvPr id="105" name="图形 104"/>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10877504" y="2821428"/>
              <a:ext cx="708452" cy="409574"/>
            </a:xfrm>
            <a:prstGeom prst="rect">
              <a:avLst/>
            </a:prstGeom>
          </p:spPr>
        </p:pic>
      </p:grpSp>
      <p:grpSp>
        <p:nvGrpSpPr>
          <p:cNvPr id="23" name="组合 22"/>
          <p:cNvGrpSpPr/>
          <p:nvPr/>
        </p:nvGrpSpPr>
        <p:grpSpPr>
          <a:xfrm>
            <a:off x="560395" y="3725234"/>
            <a:ext cx="785198" cy="785198"/>
            <a:chOff x="434560" y="3595333"/>
            <a:chExt cx="990600" cy="990600"/>
          </a:xfrm>
        </p:grpSpPr>
        <p:pic>
          <p:nvPicPr>
            <p:cNvPr id="62" name="图形 6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3595333"/>
              <a:ext cx="990600" cy="990600"/>
            </a:xfrm>
            <a:prstGeom prst="rect">
              <a:avLst/>
            </a:prstGeom>
          </p:spPr>
        </p:pic>
        <p:pic>
          <p:nvPicPr>
            <p:cNvPr id="106" name="图形 105"/>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698879" y="3831976"/>
              <a:ext cx="504825" cy="523875"/>
            </a:xfrm>
            <a:prstGeom prst="rect">
              <a:avLst/>
            </a:prstGeom>
          </p:spPr>
        </p:pic>
      </p:grpSp>
      <p:grpSp>
        <p:nvGrpSpPr>
          <p:cNvPr id="24" name="组合 23"/>
          <p:cNvGrpSpPr/>
          <p:nvPr/>
        </p:nvGrpSpPr>
        <p:grpSpPr>
          <a:xfrm>
            <a:off x="1589095" y="3725234"/>
            <a:ext cx="785198" cy="785198"/>
            <a:chOff x="1463260" y="3595333"/>
            <a:chExt cx="990600" cy="990600"/>
          </a:xfrm>
        </p:grpSpPr>
        <p:pic>
          <p:nvPicPr>
            <p:cNvPr id="63" name="图形 6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3595333"/>
              <a:ext cx="990600" cy="990600"/>
            </a:xfrm>
            <a:prstGeom prst="rect">
              <a:avLst/>
            </a:prstGeom>
          </p:spPr>
        </p:pic>
        <p:pic>
          <p:nvPicPr>
            <p:cNvPr id="108" name="图形 107"/>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619216" y="3802148"/>
              <a:ext cx="676275" cy="600075"/>
            </a:xfrm>
            <a:prstGeom prst="rect">
              <a:avLst/>
            </a:prstGeom>
          </p:spPr>
        </p:pic>
      </p:grpSp>
      <p:grpSp>
        <p:nvGrpSpPr>
          <p:cNvPr id="26" name="组合 25"/>
          <p:cNvGrpSpPr/>
          <p:nvPr/>
        </p:nvGrpSpPr>
        <p:grpSpPr>
          <a:xfrm>
            <a:off x="2617795" y="3725234"/>
            <a:ext cx="785198" cy="785198"/>
            <a:chOff x="2491960" y="3595333"/>
            <a:chExt cx="990600" cy="990600"/>
          </a:xfrm>
        </p:grpSpPr>
        <p:pic>
          <p:nvPicPr>
            <p:cNvPr id="64" name="图形 6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3595333"/>
              <a:ext cx="990600" cy="990600"/>
            </a:xfrm>
            <a:prstGeom prst="rect">
              <a:avLst/>
            </a:prstGeom>
          </p:spPr>
        </p:pic>
        <p:pic>
          <p:nvPicPr>
            <p:cNvPr id="109" name="图形 108"/>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2663410" y="3808163"/>
              <a:ext cx="657225" cy="571500"/>
            </a:xfrm>
            <a:prstGeom prst="rect">
              <a:avLst/>
            </a:prstGeom>
          </p:spPr>
        </p:pic>
      </p:grpSp>
      <p:grpSp>
        <p:nvGrpSpPr>
          <p:cNvPr id="36" name="组合 35"/>
          <p:cNvGrpSpPr/>
          <p:nvPr/>
        </p:nvGrpSpPr>
        <p:grpSpPr>
          <a:xfrm>
            <a:off x="3646495" y="3725234"/>
            <a:ext cx="785198" cy="785198"/>
            <a:chOff x="3520660" y="3595333"/>
            <a:chExt cx="990600" cy="990600"/>
          </a:xfrm>
        </p:grpSpPr>
        <p:pic>
          <p:nvPicPr>
            <p:cNvPr id="65" name="图形 6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3595333"/>
              <a:ext cx="990600" cy="990600"/>
            </a:xfrm>
            <a:prstGeom prst="rect">
              <a:avLst/>
            </a:prstGeom>
          </p:spPr>
        </p:pic>
        <p:pic>
          <p:nvPicPr>
            <p:cNvPr id="110" name="图形 109"/>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3727830" y="3802148"/>
              <a:ext cx="600075" cy="628650"/>
            </a:xfrm>
            <a:prstGeom prst="rect">
              <a:avLst/>
            </a:prstGeom>
          </p:spPr>
        </p:pic>
      </p:grpSp>
      <p:grpSp>
        <p:nvGrpSpPr>
          <p:cNvPr id="142" name="组合 141"/>
          <p:cNvGrpSpPr/>
          <p:nvPr/>
        </p:nvGrpSpPr>
        <p:grpSpPr>
          <a:xfrm>
            <a:off x="4675195" y="3725234"/>
            <a:ext cx="785198" cy="785198"/>
            <a:chOff x="4549360" y="3595333"/>
            <a:chExt cx="990600" cy="990600"/>
          </a:xfrm>
        </p:grpSpPr>
        <p:pic>
          <p:nvPicPr>
            <p:cNvPr id="66" name="图形 6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3595333"/>
              <a:ext cx="990600" cy="990600"/>
            </a:xfrm>
            <a:prstGeom prst="rect">
              <a:avLst/>
            </a:prstGeom>
          </p:spPr>
        </p:pic>
        <p:pic>
          <p:nvPicPr>
            <p:cNvPr id="111" name="图形 110"/>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4744622" y="3802148"/>
              <a:ext cx="600075" cy="600075"/>
            </a:xfrm>
            <a:prstGeom prst="rect">
              <a:avLst/>
            </a:prstGeom>
          </p:spPr>
        </p:pic>
      </p:grpSp>
      <p:grpSp>
        <p:nvGrpSpPr>
          <p:cNvPr id="146" name="组合 145"/>
          <p:cNvGrpSpPr/>
          <p:nvPr/>
        </p:nvGrpSpPr>
        <p:grpSpPr>
          <a:xfrm>
            <a:off x="5703895" y="3725234"/>
            <a:ext cx="785198" cy="785198"/>
            <a:chOff x="5578060" y="3595333"/>
            <a:chExt cx="990600" cy="990600"/>
          </a:xfrm>
        </p:grpSpPr>
        <p:pic>
          <p:nvPicPr>
            <p:cNvPr id="67" name="图形 6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3595333"/>
              <a:ext cx="990600" cy="990600"/>
            </a:xfrm>
            <a:prstGeom prst="rect">
              <a:avLst/>
            </a:prstGeom>
          </p:spPr>
        </p:pic>
        <p:pic>
          <p:nvPicPr>
            <p:cNvPr id="112" name="图形 111"/>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5829300" y="3819170"/>
              <a:ext cx="533400" cy="533400"/>
            </a:xfrm>
            <a:prstGeom prst="rect">
              <a:avLst/>
            </a:prstGeom>
          </p:spPr>
        </p:pic>
      </p:grpSp>
      <p:grpSp>
        <p:nvGrpSpPr>
          <p:cNvPr id="150" name="组合 149"/>
          <p:cNvGrpSpPr/>
          <p:nvPr/>
        </p:nvGrpSpPr>
        <p:grpSpPr>
          <a:xfrm>
            <a:off x="6732595" y="3725234"/>
            <a:ext cx="785198" cy="785198"/>
            <a:chOff x="6606760" y="3595333"/>
            <a:chExt cx="990600" cy="990600"/>
          </a:xfrm>
        </p:grpSpPr>
        <p:pic>
          <p:nvPicPr>
            <p:cNvPr id="68" name="图形 6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3595333"/>
              <a:ext cx="990600" cy="990600"/>
            </a:xfrm>
            <a:prstGeom prst="rect">
              <a:avLst/>
            </a:prstGeom>
          </p:spPr>
        </p:pic>
        <p:pic>
          <p:nvPicPr>
            <p:cNvPr id="113" name="图形 112"/>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819900" y="3791495"/>
              <a:ext cx="552450" cy="542925"/>
            </a:xfrm>
            <a:prstGeom prst="rect">
              <a:avLst/>
            </a:prstGeom>
          </p:spPr>
        </p:pic>
      </p:grpSp>
      <p:grpSp>
        <p:nvGrpSpPr>
          <p:cNvPr id="154" name="组合 153"/>
          <p:cNvGrpSpPr/>
          <p:nvPr/>
        </p:nvGrpSpPr>
        <p:grpSpPr>
          <a:xfrm>
            <a:off x="7761295" y="3725234"/>
            <a:ext cx="785198" cy="785198"/>
            <a:chOff x="7635460" y="3595333"/>
            <a:chExt cx="990600" cy="990600"/>
          </a:xfrm>
        </p:grpSpPr>
        <p:pic>
          <p:nvPicPr>
            <p:cNvPr id="69" name="图形 6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3595333"/>
              <a:ext cx="990600" cy="990600"/>
            </a:xfrm>
            <a:prstGeom prst="rect">
              <a:avLst/>
            </a:prstGeom>
          </p:spPr>
        </p:pic>
        <p:pic>
          <p:nvPicPr>
            <p:cNvPr id="114" name="图形 113"/>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972371" y="3796737"/>
              <a:ext cx="352425" cy="581025"/>
            </a:xfrm>
            <a:prstGeom prst="rect">
              <a:avLst/>
            </a:prstGeom>
          </p:spPr>
        </p:pic>
      </p:grpSp>
      <p:grpSp>
        <p:nvGrpSpPr>
          <p:cNvPr id="158" name="组合 157"/>
          <p:cNvGrpSpPr/>
          <p:nvPr/>
        </p:nvGrpSpPr>
        <p:grpSpPr>
          <a:xfrm>
            <a:off x="8794758" y="3725234"/>
            <a:ext cx="785198" cy="785198"/>
            <a:chOff x="8668923" y="3595333"/>
            <a:chExt cx="990600" cy="990600"/>
          </a:xfrm>
        </p:grpSpPr>
        <p:pic>
          <p:nvPicPr>
            <p:cNvPr id="70" name="图形 6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3595333"/>
              <a:ext cx="990600" cy="990600"/>
            </a:xfrm>
            <a:prstGeom prst="rect">
              <a:avLst/>
            </a:prstGeom>
          </p:spPr>
        </p:pic>
        <p:pic>
          <p:nvPicPr>
            <p:cNvPr id="115" name="图形 114"/>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8859423" y="3791495"/>
              <a:ext cx="647700" cy="609600"/>
            </a:xfrm>
            <a:prstGeom prst="rect">
              <a:avLst/>
            </a:prstGeom>
          </p:spPr>
        </p:pic>
      </p:grpSp>
      <p:grpSp>
        <p:nvGrpSpPr>
          <p:cNvPr id="162" name="组合 161"/>
          <p:cNvGrpSpPr/>
          <p:nvPr/>
        </p:nvGrpSpPr>
        <p:grpSpPr>
          <a:xfrm>
            <a:off x="9828221" y="3720471"/>
            <a:ext cx="785198" cy="785198"/>
            <a:chOff x="9702386" y="3590570"/>
            <a:chExt cx="990600" cy="990600"/>
          </a:xfrm>
        </p:grpSpPr>
        <p:pic>
          <p:nvPicPr>
            <p:cNvPr id="71" name="图形 7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3590570"/>
              <a:ext cx="990600" cy="990600"/>
            </a:xfrm>
            <a:prstGeom prst="rect">
              <a:avLst/>
            </a:prstGeom>
          </p:spPr>
        </p:pic>
        <p:pic>
          <p:nvPicPr>
            <p:cNvPr id="116" name="图形 115"/>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9966108" y="3774825"/>
              <a:ext cx="485775" cy="638175"/>
            </a:xfrm>
            <a:prstGeom prst="rect">
              <a:avLst/>
            </a:prstGeom>
          </p:spPr>
        </p:pic>
      </p:grpSp>
      <p:grpSp>
        <p:nvGrpSpPr>
          <p:cNvPr id="166" name="组合 165"/>
          <p:cNvGrpSpPr/>
          <p:nvPr/>
        </p:nvGrpSpPr>
        <p:grpSpPr>
          <a:xfrm>
            <a:off x="10861683" y="3720471"/>
            <a:ext cx="785198" cy="785198"/>
            <a:chOff x="10735848" y="3590570"/>
            <a:chExt cx="990600" cy="990600"/>
          </a:xfrm>
        </p:grpSpPr>
        <p:pic>
          <p:nvPicPr>
            <p:cNvPr id="72" name="图形 7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3590570"/>
              <a:ext cx="990600" cy="990600"/>
            </a:xfrm>
            <a:prstGeom prst="rect">
              <a:avLst/>
            </a:prstGeom>
          </p:spPr>
        </p:pic>
        <p:pic>
          <p:nvPicPr>
            <p:cNvPr id="117" name="图形 116"/>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10883486" y="3766782"/>
              <a:ext cx="704850" cy="638175"/>
            </a:xfrm>
            <a:prstGeom prst="rect">
              <a:avLst/>
            </a:prstGeom>
          </p:spPr>
        </p:pic>
      </p:grpSp>
      <p:grpSp>
        <p:nvGrpSpPr>
          <p:cNvPr id="27" name="组合 26"/>
          <p:cNvGrpSpPr/>
          <p:nvPr/>
        </p:nvGrpSpPr>
        <p:grpSpPr>
          <a:xfrm>
            <a:off x="560395" y="4777745"/>
            <a:ext cx="785198" cy="785198"/>
            <a:chOff x="434560" y="4647844"/>
            <a:chExt cx="990600" cy="990600"/>
          </a:xfrm>
        </p:grpSpPr>
        <p:pic>
          <p:nvPicPr>
            <p:cNvPr id="73" name="图形 7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4647844"/>
              <a:ext cx="990600" cy="990600"/>
            </a:xfrm>
            <a:prstGeom prst="rect">
              <a:avLst/>
            </a:prstGeom>
          </p:spPr>
        </p:pic>
        <p:pic>
          <p:nvPicPr>
            <p:cNvPr id="118" name="图形 117"/>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625060" y="4862864"/>
              <a:ext cx="600075" cy="600075"/>
            </a:xfrm>
            <a:prstGeom prst="rect">
              <a:avLst/>
            </a:prstGeom>
          </p:spPr>
        </p:pic>
      </p:grpSp>
      <p:grpSp>
        <p:nvGrpSpPr>
          <p:cNvPr id="29" name="组合 28"/>
          <p:cNvGrpSpPr/>
          <p:nvPr/>
        </p:nvGrpSpPr>
        <p:grpSpPr>
          <a:xfrm>
            <a:off x="1589095" y="4777745"/>
            <a:ext cx="785198" cy="785198"/>
            <a:chOff x="1463260" y="4647844"/>
            <a:chExt cx="990600" cy="990600"/>
          </a:xfrm>
        </p:grpSpPr>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4647844"/>
              <a:ext cx="990600" cy="990600"/>
            </a:xfrm>
            <a:prstGeom prst="rect">
              <a:avLst/>
            </a:prstGeom>
          </p:spPr>
        </p:pic>
        <p:pic>
          <p:nvPicPr>
            <p:cNvPr id="119" name="图形 118"/>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1672810" y="4900963"/>
              <a:ext cx="590550" cy="523875"/>
            </a:xfrm>
            <a:prstGeom prst="rect">
              <a:avLst/>
            </a:prstGeom>
          </p:spPr>
        </p:pic>
      </p:grpSp>
      <p:grpSp>
        <p:nvGrpSpPr>
          <p:cNvPr id="35" name="组合 34"/>
          <p:cNvGrpSpPr/>
          <p:nvPr/>
        </p:nvGrpSpPr>
        <p:grpSpPr>
          <a:xfrm>
            <a:off x="2617795" y="4777745"/>
            <a:ext cx="785198" cy="785198"/>
            <a:chOff x="2491960" y="4647844"/>
            <a:chExt cx="990600" cy="990600"/>
          </a:xfrm>
        </p:grpSpPr>
        <p:pic>
          <p:nvPicPr>
            <p:cNvPr id="75" name="图形 7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4647844"/>
              <a:ext cx="990600" cy="990600"/>
            </a:xfrm>
            <a:prstGeom prst="rect">
              <a:avLst/>
            </a:prstGeom>
          </p:spPr>
        </p:pic>
        <p:pic>
          <p:nvPicPr>
            <p:cNvPr id="120" name="图形 119"/>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2750308" y="4890185"/>
              <a:ext cx="514350" cy="523875"/>
            </a:xfrm>
            <a:prstGeom prst="rect">
              <a:avLst/>
            </a:prstGeom>
          </p:spPr>
        </p:pic>
      </p:grpSp>
      <p:grpSp>
        <p:nvGrpSpPr>
          <p:cNvPr id="107" name="组合 106"/>
          <p:cNvGrpSpPr/>
          <p:nvPr/>
        </p:nvGrpSpPr>
        <p:grpSpPr>
          <a:xfrm>
            <a:off x="3646495" y="4777745"/>
            <a:ext cx="785198" cy="785198"/>
            <a:chOff x="3520660" y="4647844"/>
            <a:chExt cx="990600" cy="990600"/>
          </a:xfrm>
        </p:grpSpPr>
        <p:pic>
          <p:nvPicPr>
            <p:cNvPr id="76" name="图形 7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4647844"/>
              <a:ext cx="990600" cy="990600"/>
            </a:xfrm>
            <a:prstGeom prst="rect">
              <a:avLst/>
            </a:prstGeom>
          </p:spPr>
        </p:pic>
        <p:pic>
          <p:nvPicPr>
            <p:cNvPr id="121" name="图形 120"/>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3758786" y="4947335"/>
              <a:ext cx="600075" cy="466725"/>
            </a:xfrm>
            <a:prstGeom prst="rect">
              <a:avLst/>
            </a:prstGeom>
          </p:spPr>
        </p:pic>
      </p:grpSp>
      <p:grpSp>
        <p:nvGrpSpPr>
          <p:cNvPr id="143" name="组合 142"/>
          <p:cNvGrpSpPr/>
          <p:nvPr/>
        </p:nvGrpSpPr>
        <p:grpSpPr>
          <a:xfrm>
            <a:off x="4675195" y="4777745"/>
            <a:ext cx="785198" cy="785198"/>
            <a:chOff x="4549360" y="4647844"/>
            <a:chExt cx="990600" cy="990600"/>
          </a:xfrm>
        </p:grpSpPr>
        <p:pic>
          <p:nvPicPr>
            <p:cNvPr id="77" name="图形 7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4647844"/>
              <a:ext cx="990600" cy="990600"/>
            </a:xfrm>
            <a:prstGeom prst="rect">
              <a:avLst/>
            </a:prstGeom>
          </p:spPr>
        </p:pic>
        <p:pic>
          <p:nvPicPr>
            <p:cNvPr id="122" name="图形 121"/>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4811297" y="4819647"/>
              <a:ext cx="533400" cy="590550"/>
            </a:xfrm>
            <a:prstGeom prst="rect">
              <a:avLst/>
            </a:prstGeom>
          </p:spPr>
        </p:pic>
      </p:grpSp>
      <p:grpSp>
        <p:nvGrpSpPr>
          <p:cNvPr id="147" name="组合 146"/>
          <p:cNvGrpSpPr/>
          <p:nvPr/>
        </p:nvGrpSpPr>
        <p:grpSpPr>
          <a:xfrm>
            <a:off x="5703895" y="4777745"/>
            <a:ext cx="785198" cy="785198"/>
            <a:chOff x="5578060" y="4647844"/>
            <a:chExt cx="990600" cy="990600"/>
          </a:xfrm>
        </p:grpSpPr>
        <p:pic>
          <p:nvPicPr>
            <p:cNvPr id="78" name="图形 7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4647844"/>
              <a:ext cx="990600" cy="990600"/>
            </a:xfrm>
            <a:prstGeom prst="rect">
              <a:avLst/>
            </a:prstGeom>
          </p:spPr>
        </p:pic>
        <p:pic>
          <p:nvPicPr>
            <p:cNvPr id="123" name="图形 122"/>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5848350" y="4920012"/>
              <a:ext cx="495300" cy="485775"/>
            </a:xfrm>
            <a:prstGeom prst="rect">
              <a:avLst/>
            </a:prstGeom>
          </p:spPr>
        </p:pic>
      </p:grpSp>
      <p:grpSp>
        <p:nvGrpSpPr>
          <p:cNvPr id="155" name="组合 154"/>
          <p:cNvGrpSpPr/>
          <p:nvPr/>
        </p:nvGrpSpPr>
        <p:grpSpPr>
          <a:xfrm>
            <a:off x="7761295" y="4777745"/>
            <a:ext cx="785198" cy="785198"/>
            <a:chOff x="7635460" y="4647844"/>
            <a:chExt cx="990600" cy="990600"/>
          </a:xfrm>
        </p:grpSpPr>
        <p:pic>
          <p:nvPicPr>
            <p:cNvPr id="80" name="图形 7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4647844"/>
              <a:ext cx="990600" cy="990600"/>
            </a:xfrm>
            <a:prstGeom prst="rect">
              <a:avLst/>
            </a:prstGeom>
          </p:spPr>
        </p:pic>
        <p:pic>
          <p:nvPicPr>
            <p:cNvPr id="125" name="图形 124"/>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7825960" y="4847322"/>
              <a:ext cx="609600" cy="609600"/>
            </a:xfrm>
            <a:prstGeom prst="rect">
              <a:avLst/>
            </a:prstGeom>
          </p:spPr>
        </p:pic>
      </p:grpSp>
      <p:grpSp>
        <p:nvGrpSpPr>
          <p:cNvPr id="151" name="组合 150"/>
          <p:cNvGrpSpPr/>
          <p:nvPr/>
        </p:nvGrpSpPr>
        <p:grpSpPr>
          <a:xfrm>
            <a:off x="6732595" y="4777745"/>
            <a:ext cx="785198" cy="785198"/>
            <a:chOff x="6606760" y="4647844"/>
            <a:chExt cx="990600" cy="990600"/>
          </a:xfrm>
        </p:grpSpPr>
        <p:pic>
          <p:nvPicPr>
            <p:cNvPr id="79" name="图形 7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4647844"/>
              <a:ext cx="990600" cy="990600"/>
            </a:xfrm>
            <a:prstGeom prst="rect">
              <a:avLst/>
            </a:prstGeom>
          </p:spPr>
        </p:pic>
        <p:pic>
          <p:nvPicPr>
            <p:cNvPr id="126" name="图形 125"/>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6803257" y="4915250"/>
              <a:ext cx="641703" cy="509588"/>
            </a:xfrm>
            <a:prstGeom prst="rect">
              <a:avLst/>
            </a:prstGeom>
          </p:spPr>
        </p:pic>
      </p:grpSp>
      <p:grpSp>
        <p:nvGrpSpPr>
          <p:cNvPr id="159" name="组合 158"/>
          <p:cNvGrpSpPr/>
          <p:nvPr/>
        </p:nvGrpSpPr>
        <p:grpSpPr>
          <a:xfrm>
            <a:off x="8794758" y="4777745"/>
            <a:ext cx="785198" cy="785198"/>
            <a:chOff x="8668923" y="4647844"/>
            <a:chExt cx="990600" cy="990600"/>
          </a:xfrm>
        </p:grpSpPr>
        <p:pic>
          <p:nvPicPr>
            <p:cNvPr id="81" name="图形 8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4647844"/>
              <a:ext cx="990600" cy="990600"/>
            </a:xfrm>
            <a:prstGeom prst="rect">
              <a:avLst/>
            </a:prstGeom>
          </p:spPr>
        </p:pic>
        <p:pic>
          <p:nvPicPr>
            <p:cNvPr id="127" name="图形 126"/>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8881440" y="4864390"/>
              <a:ext cx="565564" cy="565564"/>
            </a:xfrm>
            <a:prstGeom prst="rect">
              <a:avLst/>
            </a:prstGeom>
          </p:spPr>
        </p:pic>
      </p:grpSp>
      <p:grpSp>
        <p:nvGrpSpPr>
          <p:cNvPr id="163" name="组合 162"/>
          <p:cNvGrpSpPr/>
          <p:nvPr/>
        </p:nvGrpSpPr>
        <p:grpSpPr>
          <a:xfrm>
            <a:off x="9828221" y="4772982"/>
            <a:ext cx="785198" cy="785198"/>
            <a:chOff x="9702386" y="4643081"/>
            <a:chExt cx="990600" cy="990600"/>
          </a:xfrm>
        </p:grpSpPr>
        <p:pic>
          <p:nvPicPr>
            <p:cNvPr id="82" name="图形 8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4643081"/>
              <a:ext cx="990600" cy="990600"/>
            </a:xfrm>
            <a:prstGeom prst="rect">
              <a:avLst/>
            </a:prstGeom>
          </p:spPr>
        </p:pic>
        <p:pic>
          <p:nvPicPr>
            <p:cNvPr id="128" name="图形 127"/>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9927898" y="4869654"/>
              <a:ext cx="569826" cy="569826"/>
            </a:xfrm>
            <a:prstGeom prst="rect">
              <a:avLst/>
            </a:prstGeom>
          </p:spPr>
        </p:pic>
      </p:grpSp>
      <p:grpSp>
        <p:nvGrpSpPr>
          <p:cNvPr id="167" name="组合 166"/>
          <p:cNvGrpSpPr/>
          <p:nvPr/>
        </p:nvGrpSpPr>
        <p:grpSpPr>
          <a:xfrm>
            <a:off x="10861683" y="4772982"/>
            <a:ext cx="785198" cy="785198"/>
            <a:chOff x="10735848" y="4643081"/>
            <a:chExt cx="990600" cy="990600"/>
          </a:xfrm>
        </p:grpSpPr>
        <p:pic>
          <p:nvPicPr>
            <p:cNvPr id="83" name="图形 8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4643081"/>
              <a:ext cx="990600" cy="990600"/>
            </a:xfrm>
            <a:prstGeom prst="rect">
              <a:avLst/>
            </a:prstGeom>
          </p:spPr>
        </p:pic>
        <p:pic>
          <p:nvPicPr>
            <p:cNvPr id="129" name="图形 128"/>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10951691" y="4990469"/>
              <a:ext cx="558911" cy="344860"/>
            </a:xfrm>
            <a:prstGeom prst="rect">
              <a:avLst/>
            </a:prstGeom>
          </p:spPr>
        </p:pic>
      </p:grpSp>
      <p:grpSp>
        <p:nvGrpSpPr>
          <p:cNvPr id="30" name="组合 29"/>
          <p:cNvGrpSpPr/>
          <p:nvPr/>
        </p:nvGrpSpPr>
        <p:grpSpPr>
          <a:xfrm>
            <a:off x="560395" y="5830256"/>
            <a:ext cx="785198" cy="785198"/>
            <a:chOff x="434560" y="5700355"/>
            <a:chExt cx="990600" cy="990600"/>
          </a:xfrm>
        </p:grpSpPr>
        <p:pic>
          <p:nvPicPr>
            <p:cNvPr id="84" name="图形 8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60" y="5700355"/>
              <a:ext cx="990600" cy="990600"/>
            </a:xfrm>
            <a:prstGeom prst="rect">
              <a:avLst/>
            </a:prstGeom>
          </p:spPr>
        </p:pic>
        <p:pic>
          <p:nvPicPr>
            <p:cNvPr id="130" name="图形 129"/>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665541" y="5919429"/>
              <a:ext cx="533400" cy="542925"/>
            </a:xfrm>
            <a:prstGeom prst="rect">
              <a:avLst/>
            </a:prstGeom>
          </p:spPr>
        </p:pic>
      </p:grpSp>
      <p:grpSp>
        <p:nvGrpSpPr>
          <p:cNvPr id="32" name="组合 31"/>
          <p:cNvGrpSpPr/>
          <p:nvPr/>
        </p:nvGrpSpPr>
        <p:grpSpPr>
          <a:xfrm>
            <a:off x="1589095" y="5830256"/>
            <a:ext cx="785198" cy="785198"/>
            <a:chOff x="1463260" y="5700355"/>
            <a:chExt cx="990600" cy="990600"/>
          </a:xfrm>
        </p:grpSpPr>
        <p:pic>
          <p:nvPicPr>
            <p:cNvPr id="85" name="图形 8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3260" y="5700355"/>
              <a:ext cx="990600" cy="990600"/>
            </a:xfrm>
            <a:prstGeom prst="rect">
              <a:avLst/>
            </a:prstGeom>
          </p:spPr>
        </p:pic>
        <p:pic>
          <p:nvPicPr>
            <p:cNvPr id="131" name="图形 130"/>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1687379" y="5995628"/>
              <a:ext cx="571500" cy="390525"/>
            </a:xfrm>
            <a:prstGeom prst="rect">
              <a:avLst/>
            </a:prstGeom>
          </p:spPr>
        </p:pic>
      </p:grpSp>
      <p:grpSp>
        <p:nvGrpSpPr>
          <p:cNvPr id="33" name="组合 32"/>
          <p:cNvGrpSpPr/>
          <p:nvPr/>
        </p:nvGrpSpPr>
        <p:grpSpPr>
          <a:xfrm>
            <a:off x="2617795" y="5830256"/>
            <a:ext cx="785198" cy="785198"/>
            <a:chOff x="2491960" y="5700355"/>
            <a:chExt cx="990600" cy="990600"/>
          </a:xfrm>
        </p:grpSpPr>
        <p:pic>
          <p:nvPicPr>
            <p:cNvPr id="86" name="图形 8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960" y="5700355"/>
              <a:ext cx="990600" cy="990600"/>
            </a:xfrm>
            <a:prstGeom prst="rect">
              <a:avLst/>
            </a:prstGeom>
          </p:spPr>
        </p:pic>
        <p:pic>
          <p:nvPicPr>
            <p:cNvPr id="132" name="图形 131"/>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2639578" y="5890854"/>
              <a:ext cx="704850" cy="571500"/>
            </a:xfrm>
            <a:prstGeom prst="rect">
              <a:avLst/>
            </a:prstGeom>
          </p:spPr>
        </p:pic>
      </p:grpSp>
      <p:grpSp>
        <p:nvGrpSpPr>
          <p:cNvPr id="124" name="组合 123"/>
          <p:cNvGrpSpPr/>
          <p:nvPr/>
        </p:nvGrpSpPr>
        <p:grpSpPr>
          <a:xfrm>
            <a:off x="3646495" y="5830256"/>
            <a:ext cx="785198" cy="785198"/>
            <a:chOff x="3520660" y="5700355"/>
            <a:chExt cx="990600" cy="990600"/>
          </a:xfrm>
        </p:grpSpPr>
        <p:pic>
          <p:nvPicPr>
            <p:cNvPr id="87" name="图形 8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0660" y="5700355"/>
              <a:ext cx="990600" cy="990600"/>
            </a:xfrm>
            <a:prstGeom prst="rect">
              <a:avLst/>
            </a:prstGeom>
          </p:spPr>
        </p:pic>
        <p:pic>
          <p:nvPicPr>
            <p:cNvPr id="133" name="图形 132"/>
            <p:cNvPicPr>
              <a:picLocks noChangeAspect="1"/>
            </p:cNvPicPr>
            <p:nvPr/>
          </p:nvPicPr>
          <p:blipFill>
            <a:blip r:embed="rId98">
              <a:extLst>
                <a:ext uri="{96DAC541-7B7A-43D3-8B79-37D633B846F1}">
                  <asvg:svgBlip xmlns:asvg="http://schemas.microsoft.com/office/drawing/2016/SVG/main" r:embed="rId99"/>
                </a:ext>
              </a:extLst>
            </a:blip>
            <a:stretch>
              <a:fillRect/>
            </a:stretch>
          </p:blipFill>
          <p:spPr>
            <a:xfrm>
              <a:off x="3798058" y="5995628"/>
              <a:ext cx="495300" cy="447675"/>
            </a:xfrm>
            <a:prstGeom prst="rect">
              <a:avLst/>
            </a:prstGeom>
          </p:spPr>
        </p:pic>
      </p:grpSp>
      <p:grpSp>
        <p:nvGrpSpPr>
          <p:cNvPr id="144" name="组合 143"/>
          <p:cNvGrpSpPr/>
          <p:nvPr/>
        </p:nvGrpSpPr>
        <p:grpSpPr>
          <a:xfrm>
            <a:off x="4675195" y="5830256"/>
            <a:ext cx="785198" cy="785198"/>
            <a:chOff x="4549360" y="5700355"/>
            <a:chExt cx="990600" cy="990600"/>
          </a:xfrm>
        </p:grpSpPr>
        <p:pic>
          <p:nvPicPr>
            <p:cNvPr id="88" name="图形 8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9360" y="5700355"/>
              <a:ext cx="990600" cy="990600"/>
            </a:xfrm>
            <a:prstGeom prst="rect">
              <a:avLst/>
            </a:prstGeom>
          </p:spPr>
        </p:pic>
        <p:pic>
          <p:nvPicPr>
            <p:cNvPr id="134" name="图形 133"/>
            <p:cNvPicPr>
              <a:picLocks noChangeAspect="1"/>
            </p:cNvPicPr>
            <p:nvPr/>
          </p:nvPicPr>
          <p:blipFill>
            <a:blip r:embed="rId100">
              <a:extLst>
                <a:ext uri="{96DAC541-7B7A-43D3-8B79-37D633B846F1}">
                  <asvg:svgBlip xmlns:asvg="http://schemas.microsoft.com/office/drawing/2016/SVG/main" r:embed="rId101"/>
                </a:ext>
              </a:extLst>
            </a:blip>
            <a:stretch>
              <a:fillRect/>
            </a:stretch>
          </p:blipFill>
          <p:spPr>
            <a:xfrm>
              <a:off x="4777959" y="5967053"/>
              <a:ext cx="600075" cy="476250"/>
            </a:xfrm>
            <a:prstGeom prst="rect">
              <a:avLst/>
            </a:prstGeom>
          </p:spPr>
        </p:pic>
      </p:grpSp>
      <p:grpSp>
        <p:nvGrpSpPr>
          <p:cNvPr id="148" name="组合 147"/>
          <p:cNvGrpSpPr/>
          <p:nvPr/>
        </p:nvGrpSpPr>
        <p:grpSpPr>
          <a:xfrm>
            <a:off x="5703895" y="5830256"/>
            <a:ext cx="785198" cy="785198"/>
            <a:chOff x="5578060" y="5700355"/>
            <a:chExt cx="990600" cy="990600"/>
          </a:xfrm>
        </p:grpSpPr>
        <p:pic>
          <p:nvPicPr>
            <p:cNvPr id="89" name="图形 8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8060" y="5700355"/>
              <a:ext cx="990600" cy="990600"/>
            </a:xfrm>
            <a:prstGeom prst="rect">
              <a:avLst/>
            </a:prstGeom>
          </p:spPr>
        </p:pic>
        <p:pic>
          <p:nvPicPr>
            <p:cNvPr id="135" name="图形 134"/>
            <p:cNvPicPr>
              <a:picLocks noChangeAspect="1"/>
            </p:cNvPicPr>
            <p:nvPr/>
          </p:nvPicPr>
          <p:blipFill>
            <a:blip r:embed="rId102">
              <a:extLst>
                <a:ext uri="{96DAC541-7B7A-43D3-8B79-37D633B846F1}">
                  <asvg:svgBlip xmlns:asvg="http://schemas.microsoft.com/office/drawing/2016/SVG/main" r:embed="rId103"/>
                </a:ext>
              </a:extLst>
            </a:blip>
            <a:stretch>
              <a:fillRect/>
            </a:stretch>
          </p:blipFill>
          <p:spPr>
            <a:xfrm>
              <a:off x="5849522" y="5919429"/>
              <a:ext cx="504825" cy="542925"/>
            </a:xfrm>
            <a:prstGeom prst="rect">
              <a:avLst/>
            </a:prstGeom>
          </p:spPr>
        </p:pic>
      </p:grpSp>
      <p:grpSp>
        <p:nvGrpSpPr>
          <p:cNvPr id="152" name="组合 151"/>
          <p:cNvGrpSpPr/>
          <p:nvPr/>
        </p:nvGrpSpPr>
        <p:grpSpPr>
          <a:xfrm>
            <a:off x="6732595" y="5830256"/>
            <a:ext cx="785198" cy="785198"/>
            <a:chOff x="6606760" y="5700355"/>
            <a:chExt cx="990600" cy="990600"/>
          </a:xfrm>
        </p:grpSpPr>
        <p:pic>
          <p:nvPicPr>
            <p:cNvPr id="90" name="图形 8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6760" y="5700355"/>
              <a:ext cx="990600" cy="990600"/>
            </a:xfrm>
            <a:prstGeom prst="rect">
              <a:avLst/>
            </a:prstGeom>
          </p:spPr>
        </p:pic>
        <p:pic>
          <p:nvPicPr>
            <p:cNvPr id="136" name="图形 135"/>
            <p:cNvPicPr>
              <a:picLocks noChangeAspect="1"/>
            </p:cNvPicPr>
            <p:nvPr/>
          </p:nvPicPr>
          <p:blipFill>
            <a:blip r:embed="rId104">
              <a:extLst>
                <a:ext uri="{96DAC541-7B7A-43D3-8B79-37D633B846F1}">
                  <asvg:svgBlip xmlns:asvg="http://schemas.microsoft.com/office/drawing/2016/SVG/main" r:embed="rId105"/>
                </a:ext>
              </a:extLst>
            </a:blip>
            <a:stretch>
              <a:fillRect/>
            </a:stretch>
          </p:blipFill>
          <p:spPr>
            <a:xfrm>
              <a:off x="6866317" y="5890854"/>
              <a:ext cx="552450" cy="600075"/>
            </a:xfrm>
            <a:prstGeom prst="rect">
              <a:avLst/>
            </a:prstGeom>
          </p:spPr>
        </p:pic>
      </p:grpSp>
      <p:grpSp>
        <p:nvGrpSpPr>
          <p:cNvPr id="156" name="组合 155"/>
          <p:cNvGrpSpPr/>
          <p:nvPr/>
        </p:nvGrpSpPr>
        <p:grpSpPr>
          <a:xfrm>
            <a:off x="7761295" y="5830256"/>
            <a:ext cx="785198" cy="785198"/>
            <a:chOff x="7635460" y="5700355"/>
            <a:chExt cx="990600" cy="990600"/>
          </a:xfrm>
        </p:grpSpPr>
        <p:pic>
          <p:nvPicPr>
            <p:cNvPr id="91" name="图形 9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5460" y="5700355"/>
              <a:ext cx="990600" cy="990600"/>
            </a:xfrm>
            <a:prstGeom prst="rect">
              <a:avLst/>
            </a:prstGeom>
          </p:spPr>
        </p:pic>
        <p:pic>
          <p:nvPicPr>
            <p:cNvPr id="137" name="图形 136"/>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935443" y="5890854"/>
              <a:ext cx="484622" cy="633737"/>
            </a:xfrm>
            <a:prstGeom prst="rect">
              <a:avLst/>
            </a:prstGeom>
          </p:spPr>
        </p:pic>
      </p:grpSp>
      <p:grpSp>
        <p:nvGrpSpPr>
          <p:cNvPr id="160" name="组合 159"/>
          <p:cNvGrpSpPr/>
          <p:nvPr/>
        </p:nvGrpSpPr>
        <p:grpSpPr>
          <a:xfrm>
            <a:off x="8794758" y="5830256"/>
            <a:ext cx="785198" cy="785198"/>
            <a:chOff x="8668923" y="5700355"/>
            <a:chExt cx="990600" cy="990600"/>
          </a:xfrm>
        </p:grpSpPr>
        <p:pic>
          <p:nvPicPr>
            <p:cNvPr id="92" name="图形 9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68923" y="5700355"/>
              <a:ext cx="990600" cy="990600"/>
            </a:xfrm>
            <a:prstGeom prst="rect">
              <a:avLst/>
            </a:prstGeom>
          </p:spPr>
        </p:pic>
        <p:pic>
          <p:nvPicPr>
            <p:cNvPr id="138" name="图形 137"/>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a:off x="8881440" y="5990865"/>
              <a:ext cx="600075" cy="428625"/>
            </a:xfrm>
            <a:prstGeom prst="rect">
              <a:avLst/>
            </a:prstGeom>
          </p:spPr>
        </p:pic>
      </p:grpSp>
      <p:grpSp>
        <p:nvGrpSpPr>
          <p:cNvPr id="164" name="组合 163"/>
          <p:cNvGrpSpPr/>
          <p:nvPr/>
        </p:nvGrpSpPr>
        <p:grpSpPr>
          <a:xfrm>
            <a:off x="9828221" y="5825493"/>
            <a:ext cx="785198" cy="785198"/>
            <a:chOff x="9702386" y="5695592"/>
            <a:chExt cx="990600" cy="990600"/>
          </a:xfrm>
        </p:grpSpPr>
        <p:pic>
          <p:nvPicPr>
            <p:cNvPr id="93" name="图形 9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2386" y="5695592"/>
              <a:ext cx="990600" cy="990600"/>
            </a:xfrm>
            <a:prstGeom prst="rect">
              <a:avLst/>
            </a:prstGeom>
          </p:spPr>
        </p:pic>
        <p:pic>
          <p:nvPicPr>
            <p:cNvPr id="139" name="图形 138"/>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9999445" y="5900377"/>
              <a:ext cx="409575" cy="581025"/>
            </a:xfrm>
            <a:prstGeom prst="rect">
              <a:avLst/>
            </a:prstGeom>
          </p:spPr>
        </p:pic>
      </p:grpSp>
      <p:grpSp>
        <p:nvGrpSpPr>
          <p:cNvPr id="168" name="组合 167"/>
          <p:cNvGrpSpPr/>
          <p:nvPr/>
        </p:nvGrpSpPr>
        <p:grpSpPr>
          <a:xfrm>
            <a:off x="10861683" y="5825493"/>
            <a:ext cx="785198" cy="785198"/>
            <a:chOff x="10735848" y="5695592"/>
            <a:chExt cx="990600" cy="990600"/>
          </a:xfrm>
        </p:grpSpPr>
        <p:pic>
          <p:nvPicPr>
            <p:cNvPr id="94" name="图形 9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5848" y="5695592"/>
              <a:ext cx="990600" cy="990600"/>
            </a:xfrm>
            <a:prstGeom prst="rect">
              <a:avLst/>
            </a:prstGeom>
          </p:spPr>
        </p:pic>
        <p:pic>
          <p:nvPicPr>
            <p:cNvPr id="140" name="图形 139"/>
            <p:cNvPicPr>
              <a:picLocks noChangeAspect="1"/>
            </p:cNvPicPr>
            <p:nvPr/>
          </p:nvPicPr>
          <p:blipFill>
            <a:blip r:embed="rId112">
              <a:extLst>
                <a:ext uri="{96DAC541-7B7A-43D3-8B79-37D633B846F1}">
                  <asvg:svgBlip xmlns:asvg="http://schemas.microsoft.com/office/drawing/2016/SVG/main" r:embed="rId113"/>
                </a:ext>
              </a:extLst>
            </a:blip>
            <a:stretch>
              <a:fillRect/>
            </a:stretch>
          </p:blipFill>
          <p:spPr>
            <a:xfrm>
              <a:off x="10837014" y="6019440"/>
              <a:ext cx="790575" cy="40005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1.Shellcode </a:t>
            </a:r>
            <a:r>
              <a:rPr lang="zh-CN" altLang="en-US" dirty="0"/>
              <a:t>编写</a:t>
            </a:r>
          </a:p>
        </p:txBody>
      </p:sp>
      <p:sp>
        <p:nvSpPr>
          <p:cNvPr id="4" name="内容占位符 3"/>
          <p:cNvSpPr>
            <a:spLocks noGrp="1"/>
          </p:cNvSpPr>
          <p:nvPr>
            <p:ph idx="1"/>
          </p:nvPr>
        </p:nvSpPr>
        <p:spPr/>
        <p:txBody>
          <a:bodyPr/>
          <a:lstStyle/>
          <a:p>
            <a:r>
              <a:rPr lang="zh-CN" altLang="en-US" sz="2400" dirty="0">
                <a:solidFill>
                  <a:schemeClr val="tx1"/>
                </a:solidFill>
              </a:rPr>
              <a:t>写好</a:t>
            </a:r>
            <a:r>
              <a:rPr lang="en-US" altLang="zh-CN" sz="2400" dirty="0">
                <a:solidFill>
                  <a:schemeClr val="tx1"/>
                </a:solidFill>
              </a:rPr>
              <a:t>shellcode</a:t>
            </a:r>
            <a:r>
              <a:rPr lang="zh-CN" altLang="en-US" sz="2400" dirty="0">
                <a:solidFill>
                  <a:schemeClr val="tx1"/>
                </a:solidFill>
              </a:rPr>
              <a:t> 是很多题目的基础，虽然</a:t>
            </a:r>
            <a:r>
              <a:rPr lang="en-US" altLang="zh-CN" sz="2400" dirty="0" err="1">
                <a:solidFill>
                  <a:schemeClr val="tx1"/>
                </a:solidFill>
              </a:rPr>
              <a:t>pwntools</a:t>
            </a:r>
            <a:r>
              <a:rPr lang="en-US" altLang="zh-CN" sz="2400" dirty="0">
                <a:solidFill>
                  <a:schemeClr val="tx1"/>
                </a:solidFill>
              </a:rPr>
              <a:t> </a:t>
            </a:r>
            <a:r>
              <a:rPr lang="zh-CN" altLang="en-US" sz="2400" dirty="0">
                <a:solidFill>
                  <a:schemeClr val="tx1"/>
                </a:solidFill>
              </a:rPr>
              <a:t>有自动生成</a:t>
            </a:r>
            <a:r>
              <a:rPr lang="en-US" altLang="zh-CN" sz="2400" dirty="0">
                <a:solidFill>
                  <a:schemeClr val="tx1"/>
                </a:solidFill>
              </a:rPr>
              <a:t>shellcode </a:t>
            </a:r>
            <a:r>
              <a:rPr lang="zh-CN" altLang="en-US" sz="2400" dirty="0">
                <a:solidFill>
                  <a:schemeClr val="tx1"/>
                </a:solidFill>
              </a:rPr>
              <a:t>的工具，但一旦题目加了限制，则自动生成无法使用。</a:t>
            </a:r>
            <a:endParaRPr lang="en-US" altLang="zh-CN" sz="2400" dirty="0">
              <a:solidFill>
                <a:schemeClr val="tx1"/>
              </a:solidFill>
            </a:endParaRPr>
          </a:p>
          <a:p>
            <a:endParaRPr lang="en-US" altLang="zh-CN" sz="2400" dirty="0">
              <a:solidFill>
                <a:schemeClr val="tx1"/>
              </a:solidFill>
            </a:endParaRPr>
          </a:p>
          <a:p>
            <a:r>
              <a:rPr lang="zh-CN" altLang="en-US" sz="2400" dirty="0">
                <a:solidFill>
                  <a:schemeClr val="tx1"/>
                </a:solidFill>
              </a:rPr>
              <a:t>而且懂得写</a:t>
            </a:r>
            <a:r>
              <a:rPr lang="en-US" altLang="zh-CN" sz="2400" dirty="0">
                <a:solidFill>
                  <a:schemeClr val="tx1"/>
                </a:solidFill>
              </a:rPr>
              <a:t>shellcode</a:t>
            </a:r>
            <a:r>
              <a:rPr lang="zh-CN" altLang="en-US" sz="2400" dirty="0">
                <a:solidFill>
                  <a:schemeClr val="tx1"/>
                </a:solidFill>
              </a:rPr>
              <a:t> ，</a:t>
            </a:r>
            <a:r>
              <a:rPr lang="en-US" altLang="zh-CN" sz="2400" dirty="0">
                <a:solidFill>
                  <a:schemeClr val="tx1"/>
                </a:solidFill>
              </a:rPr>
              <a:t>ROP</a:t>
            </a:r>
            <a:r>
              <a:rPr lang="zh-CN" altLang="en-US" sz="2400" dirty="0">
                <a:solidFill>
                  <a:schemeClr val="tx1"/>
                </a:solidFill>
              </a:rPr>
              <a:t>时才知道如何选取</a:t>
            </a:r>
            <a:r>
              <a:rPr lang="en-US" altLang="zh-CN" sz="2400" dirty="0">
                <a:solidFill>
                  <a:schemeClr val="tx1"/>
                </a:solidFill>
              </a:rPr>
              <a:t>gadget</a:t>
            </a:r>
          </a:p>
          <a:p>
            <a:endParaRPr lang="zh-CN" altLang="en-US" sz="2400" dirty="0">
              <a:solidFill>
                <a:schemeClr val="tx1"/>
              </a:solidFill>
            </a:endParaRPr>
          </a:p>
        </p:txBody>
      </p:sp>
    </p:spTree>
    <p:extLst>
      <p:ext uri="{BB962C8B-B14F-4D97-AF65-F5344CB8AC3E}">
        <p14:creationId xmlns:p14="http://schemas.microsoft.com/office/powerpoint/2010/main" val="284404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1.Shellcode </a:t>
            </a:r>
            <a:r>
              <a:rPr lang="zh-CN" altLang="en-US" dirty="0"/>
              <a:t>编写</a:t>
            </a:r>
          </a:p>
        </p:txBody>
      </p:sp>
      <p:sp>
        <p:nvSpPr>
          <p:cNvPr id="4" name="内容占位符 3"/>
          <p:cNvSpPr>
            <a:spLocks noGrp="1"/>
          </p:cNvSpPr>
          <p:nvPr>
            <p:ph idx="1"/>
          </p:nvPr>
        </p:nvSpPr>
        <p:spPr>
          <a:xfrm>
            <a:off x="673768" y="1603048"/>
            <a:ext cx="11102595" cy="4796492"/>
          </a:xfrm>
        </p:spPr>
        <p:txBody>
          <a:bodyPr/>
          <a:lstStyle/>
          <a:p>
            <a:r>
              <a:rPr lang="zh-CN" altLang="en-US" sz="2400" dirty="0">
                <a:solidFill>
                  <a:schemeClr val="tx1"/>
                </a:solidFill>
              </a:rPr>
              <a:t>系统调用查询网站：</a:t>
            </a:r>
            <a:r>
              <a:rPr lang="en" altLang="zh-CN" sz="2400" dirty="0">
                <a:solidFill>
                  <a:schemeClr val="tx1"/>
                </a:solidFill>
              </a:rPr>
              <a:t> </a:t>
            </a:r>
            <a:r>
              <a:rPr lang="en" altLang="zh-CN" sz="2400" dirty="0">
                <a:solidFill>
                  <a:schemeClr val="tx1"/>
                </a:solidFill>
                <a:hlinkClick r:id="rId2"/>
              </a:rPr>
              <a:t>https://w3challs.com/syscalls/</a:t>
            </a:r>
            <a:endParaRPr lang="en" altLang="zh-CN" sz="2400" dirty="0">
              <a:solidFill>
                <a:schemeClr val="tx1"/>
              </a:solidFill>
            </a:endParaRPr>
          </a:p>
          <a:p>
            <a:endParaRPr lang="en" altLang="zh-CN" sz="2400" dirty="0">
              <a:solidFill>
                <a:schemeClr val="tx1"/>
              </a:solidFill>
            </a:endParaRPr>
          </a:p>
          <a:p>
            <a:endParaRPr lang="en" altLang="zh-CN" sz="2400" dirty="0">
              <a:solidFill>
                <a:schemeClr val="tx1"/>
              </a:solidFill>
            </a:endParaRPr>
          </a:p>
          <a:p>
            <a:endParaRPr lang="en" altLang="zh-CN" sz="2400" dirty="0">
              <a:solidFill>
                <a:schemeClr val="tx1"/>
              </a:solidFill>
            </a:endParaRPr>
          </a:p>
          <a:p>
            <a:r>
              <a:rPr lang="zh-CN" altLang="en-US" sz="2400" dirty="0">
                <a:solidFill>
                  <a:schemeClr val="tx1"/>
                </a:solidFill>
              </a:rPr>
              <a:t>例如</a:t>
            </a:r>
            <a:r>
              <a:rPr lang="zh-CN" altLang="en-US" sz="2400" dirty="0">
                <a:solidFill>
                  <a:schemeClr val="tx1"/>
                </a:solidFill>
                <a:sym typeface="Wingdings" pitchFamily="2" charset="2"/>
              </a:rPr>
              <a:t>：</a:t>
            </a:r>
            <a:r>
              <a:rPr lang="en-US" altLang="zh-CN" sz="2400" dirty="0">
                <a:solidFill>
                  <a:schemeClr val="tx1"/>
                </a:solidFill>
                <a:sym typeface="Wingdings" pitchFamily="2" charset="2"/>
              </a:rPr>
              <a:t>(32</a:t>
            </a:r>
            <a:r>
              <a:rPr lang="zh-CN" altLang="en-US" sz="2400" dirty="0">
                <a:solidFill>
                  <a:schemeClr val="tx1"/>
                </a:solidFill>
                <a:sym typeface="Wingdings" pitchFamily="2" charset="2"/>
              </a:rPr>
              <a:t>位程序）</a:t>
            </a:r>
            <a:r>
              <a:rPr lang="zh-CN" altLang="en-US" sz="2400" dirty="0">
                <a:solidFill>
                  <a:schemeClr val="tx1"/>
                </a:solidFill>
              </a:rPr>
              <a:t>当我们需要调用</a:t>
            </a:r>
            <a:r>
              <a:rPr lang="en-US" altLang="zh-CN" sz="2400" dirty="0" err="1">
                <a:solidFill>
                  <a:schemeClr val="tx1"/>
                </a:solidFill>
              </a:rPr>
              <a:t>execve</a:t>
            </a:r>
            <a:r>
              <a:rPr lang="zh-CN" altLang="en-US" sz="2400" dirty="0">
                <a:solidFill>
                  <a:schemeClr val="tx1"/>
                </a:solidFill>
              </a:rPr>
              <a:t>（</a:t>
            </a:r>
            <a:r>
              <a:rPr lang="en-US" altLang="zh-CN" sz="2400" dirty="0">
                <a:solidFill>
                  <a:schemeClr val="tx1"/>
                </a:solidFill>
              </a:rPr>
              <a:t>”/bin/sh”,0,0) </a:t>
            </a:r>
            <a:r>
              <a:rPr lang="zh-CN" altLang="en-US" sz="2400" dirty="0">
                <a:solidFill>
                  <a:schemeClr val="tx1"/>
                </a:solidFill>
              </a:rPr>
              <a:t>时，我们需要让</a:t>
            </a:r>
            <a:r>
              <a:rPr lang="en-US" altLang="zh-CN" sz="2400" dirty="0" err="1">
                <a:solidFill>
                  <a:schemeClr val="tx1"/>
                </a:solidFill>
              </a:rPr>
              <a:t>eax</a:t>
            </a:r>
            <a:r>
              <a:rPr lang="zh-CN" altLang="en-US" sz="2400" dirty="0">
                <a:solidFill>
                  <a:schemeClr val="tx1"/>
                </a:solidFill>
              </a:rPr>
              <a:t>等于</a:t>
            </a:r>
            <a:r>
              <a:rPr lang="en-US" altLang="zh-CN" sz="2400" dirty="0">
                <a:solidFill>
                  <a:schemeClr val="tx1"/>
                </a:solidFill>
              </a:rPr>
              <a:t>0xb,</a:t>
            </a:r>
            <a:r>
              <a:rPr lang="zh-CN" altLang="en-US" sz="2400" dirty="0">
                <a:solidFill>
                  <a:schemeClr val="tx1"/>
                </a:solidFill>
              </a:rPr>
              <a:t>让</a:t>
            </a:r>
            <a:r>
              <a:rPr lang="en-US" altLang="zh-CN" sz="2400" dirty="0" err="1">
                <a:solidFill>
                  <a:schemeClr val="tx1"/>
                </a:solidFill>
              </a:rPr>
              <a:t>ebx</a:t>
            </a:r>
            <a:r>
              <a:rPr lang="zh-CN" altLang="en-US" sz="2400" dirty="0">
                <a:solidFill>
                  <a:schemeClr val="tx1"/>
                </a:solidFill>
              </a:rPr>
              <a:t>等于“</a:t>
            </a:r>
            <a:r>
              <a:rPr lang="en-US" altLang="zh-CN" sz="2400" dirty="0">
                <a:solidFill>
                  <a:schemeClr val="tx1"/>
                </a:solidFill>
              </a:rPr>
              <a:t>/bin/</a:t>
            </a:r>
            <a:r>
              <a:rPr lang="en-US" altLang="zh-CN" sz="2400" dirty="0" err="1">
                <a:solidFill>
                  <a:schemeClr val="tx1"/>
                </a:solidFill>
              </a:rPr>
              <a:t>sh</a:t>
            </a:r>
            <a:r>
              <a:rPr lang="zh-CN" altLang="en-US" sz="2400" dirty="0">
                <a:solidFill>
                  <a:schemeClr val="tx1"/>
                </a:solidFill>
              </a:rPr>
              <a:t>”</a:t>
            </a:r>
            <a:r>
              <a:rPr lang="en-US" altLang="zh-CN" sz="2400" dirty="0">
                <a:solidFill>
                  <a:schemeClr val="tx1"/>
                </a:solidFill>
              </a:rPr>
              <a:t> </a:t>
            </a:r>
            <a:r>
              <a:rPr lang="zh-CN" altLang="en-US" sz="2400" dirty="0">
                <a:solidFill>
                  <a:schemeClr val="tx1"/>
                </a:solidFill>
              </a:rPr>
              <a:t>的地址，让</a:t>
            </a:r>
            <a:r>
              <a:rPr lang="en-US" altLang="zh-CN" sz="2400" dirty="0" err="1">
                <a:solidFill>
                  <a:schemeClr val="tx1"/>
                </a:solidFill>
              </a:rPr>
              <a:t>ecx</a:t>
            </a:r>
            <a:r>
              <a:rPr lang="en-US" altLang="zh-CN" sz="2400" dirty="0">
                <a:solidFill>
                  <a:schemeClr val="tx1"/>
                </a:solidFill>
              </a:rPr>
              <a:t> </a:t>
            </a:r>
            <a:r>
              <a:rPr lang="zh-CN" altLang="en-US" sz="2400" dirty="0">
                <a:solidFill>
                  <a:schemeClr val="tx1"/>
                </a:solidFill>
              </a:rPr>
              <a:t>等于</a:t>
            </a:r>
            <a:r>
              <a:rPr lang="en-US" altLang="zh-CN" sz="2400" dirty="0">
                <a:solidFill>
                  <a:schemeClr val="tx1"/>
                </a:solidFill>
              </a:rPr>
              <a:t>0</a:t>
            </a:r>
            <a:r>
              <a:rPr lang="zh-CN" altLang="en-US" sz="2400" dirty="0">
                <a:solidFill>
                  <a:schemeClr val="tx1"/>
                </a:solidFill>
              </a:rPr>
              <a:t>，</a:t>
            </a:r>
            <a:r>
              <a:rPr lang="en-US" altLang="zh-CN" sz="2400" dirty="0" err="1">
                <a:solidFill>
                  <a:schemeClr val="tx1"/>
                </a:solidFill>
              </a:rPr>
              <a:t>edx</a:t>
            </a:r>
            <a:r>
              <a:rPr lang="zh-CN" altLang="en-US" sz="2400" dirty="0">
                <a:solidFill>
                  <a:schemeClr val="tx1"/>
                </a:solidFill>
              </a:rPr>
              <a:t>等于</a:t>
            </a:r>
            <a:r>
              <a:rPr lang="en-US" altLang="zh-CN" sz="2400" dirty="0">
                <a:solidFill>
                  <a:schemeClr val="tx1"/>
                </a:solidFill>
              </a:rPr>
              <a:t>0</a:t>
            </a:r>
            <a:r>
              <a:rPr lang="zh-CN" altLang="en-US" sz="2400" dirty="0">
                <a:solidFill>
                  <a:schemeClr val="tx1"/>
                </a:solidFill>
              </a:rPr>
              <a:t>，之后执行</a:t>
            </a:r>
            <a:r>
              <a:rPr lang="en-US" altLang="zh-CN" sz="2400" dirty="0" err="1">
                <a:solidFill>
                  <a:schemeClr val="tx1"/>
                </a:solidFill>
              </a:rPr>
              <a:t>int</a:t>
            </a:r>
            <a:r>
              <a:rPr lang="en-US" altLang="zh-CN" sz="2400" dirty="0">
                <a:solidFill>
                  <a:schemeClr val="tx1"/>
                </a:solidFill>
              </a:rPr>
              <a:t> 0x80</a:t>
            </a:r>
            <a:r>
              <a:rPr lang="zh-CN" altLang="en-US" sz="2400" dirty="0">
                <a:solidFill>
                  <a:schemeClr val="tx1"/>
                </a:solidFill>
              </a:rPr>
              <a:t>就可以进入系统调用</a:t>
            </a:r>
            <a:endParaRPr lang="en-US" altLang="zh-CN" sz="2400" dirty="0">
              <a:solidFill>
                <a:schemeClr val="tx1"/>
              </a:solidFill>
            </a:endParaRPr>
          </a:p>
          <a:p>
            <a:endParaRPr lang="zh-CN" altLang="en-US" sz="2400" dirty="0">
              <a:solidFill>
                <a:schemeClr val="tx1"/>
              </a:solidFill>
            </a:endParaRPr>
          </a:p>
        </p:txBody>
      </p:sp>
      <p:pic>
        <p:nvPicPr>
          <p:cNvPr id="7" name="图片 6">
            <a:extLst>
              <a:ext uri="{FF2B5EF4-FFF2-40B4-BE49-F238E27FC236}">
                <a16:creationId xmlns:a16="http://schemas.microsoft.com/office/drawing/2014/main" id="{9737D228-1B0A-6343-A213-43AEB3EEA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189" y="2438400"/>
            <a:ext cx="10882173" cy="1444458"/>
          </a:xfrm>
          <a:prstGeom prst="rect">
            <a:avLst/>
          </a:prstGeom>
        </p:spPr>
      </p:pic>
    </p:spTree>
    <p:extLst>
      <p:ext uri="{BB962C8B-B14F-4D97-AF65-F5344CB8AC3E}">
        <p14:creationId xmlns:p14="http://schemas.microsoft.com/office/powerpoint/2010/main" val="4120257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1.Shellcode </a:t>
            </a:r>
            <a:r>
              <a:rPr lang="zh-CN" altLang="en-US" dirty="0"/>
              <a:t>编写</a:t>
            </a:r>
          </a:p>
        </p:txBody>
      </p:sp>
      <p:sp>
        <p:nvSpPr>
          <p:cNvPr id="4" name="内容占位符 3"/>
          <p:cNvSpPr>
            <a:spLocks noGrp="1"/>
          </p:cNvSpPr>
          <p:nvPr>
            <p:ph idx="1"/>
          </p:nvPr>
        </p:nvSpPr>
        <p:spPr>
          <a:xfrm>
            <a:off x="673768" y="1603048"/>
            <a:ext cx="11102595" cy="4796492"/>
          </a:xfrm>
        </p:spPr>
        <p:txBody>
          <a:bodyPr/>
          <a:lstStyle/>
          <a:p>
            <a:r>
              <a:rPr lang="zh-CN" altLang="en-US" sz="2400" dirty="0">
                <a:solidFill>
                  <a:schemeClr val="tx1"/>
                </a:solidFill>
              </a:rPr>
              <a:t>相应的</a:t>
            </a:r>
            <a:r>
              <a:rPr lang="en-US" altLang="zh-CN" sz="2400" dirty="0">
                <a:solidFill>
                  <a:schemeClr val="tx1"/>
                </a:solidFill>
              </a:rPr>
              <a:t>shellcode:</a:t>
            </a:r>
          </a:p>
          <a:p>
            <a:endParaRPr lang="zh-CN" altLang="en-US" sz="2400" dirty="0">
              <a:solidFill>
                <a:schemeClr val="tx1"/>
              </a:solidFill>
            </a:endParaRPr>
          </a:p>
        </p:txBody>
      </p:sp>
      <p:pic>
        <p:nvPicPr>
          <p:cNvPr id="8" name="图片 7">
            <a:extLst>
              <a:ext uri="{FF2B5EF4-FFF2-40B4-BE49-F238E27FC236}">
                <a16:creationId xmlns:a16="http://schemas.microsoft.com/office/drawing/2014/main" id="{68D8F7C2-FC7B-0640-A127-C3E1D96C8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978" y="1603048"/>
            <a:ext cx="5358063" cy="3706729"/>
          </a:xfrm>
          <a:prstGeom prst="rect">
            <a:avLst/>
          </a:prstGeom>
        </p:spPr>
      </p:pic>
    </p:spTree>
    <p:extLst>
      <p:ext uri="{BB962C8B-B14F-4D97-AF65-F5344CB8AC3E}">
        <p14:creationId xmlns:p14="http://schemas.microsoft.com/office/powerpoint/2010/main" val="222476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1.Shellcode </a:t>
            </a:r>
            <a:r>
              <a:rPr lang="zh-CN" altLang="en-US" dirty="0"/>
              <a:t>编写</a:t>
            </a:r>
          </a:p>
        </p:txBody>
      </p:sp>
      <p:sp>
        <p:nvSpPr>
          <p:cNvPr id="4" name="内容占位符 3"/>
          <p:cNvSpPr>
            <a:spLocks noGrp="1"/>
          </p:cNvSpPr>
          <p:nvPr>
            <p:ph idx="1"/>
          </p:nvPr>
        </p:nvSpPr>
        <p:spPr>
          <a:xfrm>
            <a:off x="673768" y="1603048"/>
            <a:ext cx="11102595" cy="4796492"/>
          </a:xfrm>
        </p:spPr>
        <p:txBody>
          <a:bodyPr/>
          <a:lstStyle/>
          <a:p>
            <a:r>
              <a:rPr lang="zh-CN" altLang="en-US" sz="2400" dirty="0">
                <a:solidFill>
                  <a:schemeClr val="tx1"/>
                </a:solidFill>
              </a:rPr>
              <a:t>一个随堂练习：</a:t>
            </a:r>
            <a:r>
              <a:rPr lang="en-US" altLang="zh-CN" sz="2400" dirty="0" err="1">
                <a:solidFill>
                  <a:schemeClr val="tx1"/>
                </a:solidFill>
              </a:rPr>
              <a:t>execve</a:t>
            </a:r>
            <a:endParaRPr lang="en-US" altLang="zh-CN" sz="2400" dirty="0">
              <a:solidFill>
                <a:schemeClr val="tx1"/>
              </a:solidFill>
            </a:endParaRPr>
          </a:p>
          <a:p>
            <a:r>
              <a:rPr lang="zh-CN" altLang="en-US" sz="2400" dirty="0">
                <a:solidFill>
                  <a:schemeClr val="tx1"/>
                </a:solidFill>
              </a:rPr>
              <a:t>因为是</a:t>
            </a:r>
            <a:r>
              <a:rPr lang="en-US" altLang="zh-CN" sz="2400" dirty="0">
                <a:solidFill>
                  <a:schemeClr val="tx1"/>
                </a:solidFill>
              </a:rPr>
              <a:t>64</a:t>
            </a:r>
            <a:r>
              <a:rPr lang="zh-CN" altLang="en-US" sz="2400" dirty="0">
                <a:solidFill>
                  <a:schemeClr val="tx1"/>
                </a:solidFill>
              </a:rPr>
              <a:t>位程序，所以最后</a:t>
            </a:r>
            <a:r>
              <a:rPr lang="en-US" altLang="zh-CN" sz="2400" dirty="0" err="1">
                <a:solidFill>
                  <a:schemeClr val="tx1"/>
                </a:solidFill>
              </a:rPr>
              <a:t>int</a:t>
            </a:r>
            <a:r>
              <a:rPr lang="en-US" altLang="zh-CN" sz="2400" dirty="0">
                <a:solidFill>
                  <a:schemeClr val="tx1"/>
                </a:solidFill>
              </a:rPr>
              <a:t> 0x80 </a:t>
            </a:r>
            <a:r>
              <a:rPr lang="zh-CN" altLang="en-US" sz="2400" dirty="0">
                <a:solidFill>
                  <a:schemeClr val="tx1"/>
                </a:solidFill>
              </a:rPr>
              <a:t>需要改成</a:t>
            </a:r>
            <a:r>
              <a:rPr lang="en-US" altLang="zh-CN" sz="2400" dirty="0" err="1">
                <a:solidFill>
                  <a:schemeClr val="tx1"/>
                </a:solidFill>
              </a:rPr>
              <a:t>syscall</a:t>
            </a:r>
            <a:r>
              <a:rPr lang="zh-CN" altLang="en-US" sz="2400" dirty="0">
                <a:solidFill>
                  <a:schemeClr val="tx1"/>
                </a:solidFill>
              </a:rPr>
              <a:t>，其余根据系统调用表</a:t>
            </a:r>
            <a:endParaRPr lang="en-US" altLang="zh-CN" sz="2400" dirty="0">
              <a:solidFill>
                <a:schemeClr val="tx1"/>
              </a:solidFill>
            </a:endParaRPr>
          </a:p>
          <a:p>
            <a:r>
              <a:rPr lang="zh-CN" altLang="en-US" sz="2400" dirty="0">
                <a:solidFill>
                  <a:schemeClr val="tx1"/>
                </a:solidFill>
              </a:rPr>
              <a:t>还有就是</a:t>
            </a:r>
            <a:r>
              <a:rPr lang="en-US" altLang="zh-CN" sz="2400" dirty="0">
                <a:solidFill>
                  <a:schemeClr val="tx1"/>
                </a:solidFill>
              </a:rPr>
              <a:t>arch = ‘amd64’</a:t>
            </a:r>
          </a:p>
          <a:p>
            <a:endParaRPr lang="en-US" altLang="zh-CN" sz="2400" dirty="0">
              <a:solidFill>
                <a:schemeClr val="tx1"/>
              </a:solidFill>
            </a:endParaRPr>
          </a:p>
          <a:p>
            <a:endParaRPr lang="zh-CN" altLang="en-US" sz="2400" dirty="0">
              <a:solidFill>
                <a:schemeClr val="tx1"/>
              </a:solidFill>
            </a:endParaRPr>
          </a:p>
        </p:txBody>
      </p:sp>
    </p:spTree>
    <p:extLst>
      <p:ext uri="{BB962C8B-B14F-4D97-AF65-F5344CB8AC3E}">
        <p14:creationId xmlns:p14="http://schemas.microsoft.com/office/powerpoint/2010/main" val="338492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1.Shellcode </a:t>
            </a:r>
            <a:r>
              <a:rPr lang="zh-CN" altLang="en-US" dirty="0"/>
              <a:t>编写</a:t>
            </a:r>
          </a:p>
        </p:txBody>
      </p:sp>
      <p:sp>
        <p:nvSpPr>
          <p:cNvPr id="4" name="内容占位符 3"/>
          <p:cNvSpPr>
            <a:spLocks noGrp="1"/>
          </p:cNvSpPr>
          <p:nvPr>
            <p:ph idx="1"/>
          </p:nvPr>
        </p:nvSpPr>
        <p:spPr>
          <a:xfrm>
            <a:off x="673768" y="1603048"/>
            <a:ext cx="11102595" cy="4796492"/>
          </a:xfrm>
        </p:spPr>
        <p:txBody>
          <a:bodyPr/>
          <a:lstStyle/>
          <a:p>
            <a:r>
              <a:rPr lang="zh-CN" altLang="en-US" sz="2400" dirty="0">
                <a:solidFill>
                  <a:schemeClr val="tx1"/>
                </a:solidFill>
              </a:rPr>
              <a:t>又一个随堂练习：</a:t>
            </a:r>
            <a:r>
              <a:rPr lang="en-US" altLang="zh-CN" sz="2400" dirty="0" err="1">
                <a:solidFill>
                  <a:schemeClr val="tx1"/>
                </a:solidFill>
              </a:rPr>
              <a:t>orw</a:t>
            </a:r>
            <a:endParaRPr lang="en-US" altLang="zh-CN" sz="2400" dirty="0">
              <a:solidFill>
                <a:schemeClr val="tx1"/>
              </a:solidFill>
            </a:endParaRPr>
          </a:p>
          <a:p>
            <a:r>
              <a:rPr lang="zh-CN" altLang="en-US" sz="2400" dirty="0">
                <a:solidFill>
                  <a:schemeClr val="tx1"/>
                </a:solidFill>
              </a:rPr>
              <a:t>因为不能调用</a:t>
            </a:r>
            <a:r>
              <a:rPr lang="en-US" altLang="zh-CN" sz="2400" dirty="0" err="1">
                <a:solidFill>
                  <a:schemeClr val="tx1"/>
                </a:solidFill>
              </a:rPr>
              <a:t>execve</a:t>
            </a:r>
            <a:r>
              <a:rPr lang="en-US" altLang="zh-CN" sz="2400" dirty="0">
                <a:solidFill>
                  <a:schemeClr val="tx1"/>
                </a:solidFill>
              </a:rPr>
              <a:t>,</a:t>
            </a:r>
            <a:r>
              <a:rPr lang="zh-CN" altLang="en-US" sz="2400" dirty="0">
                <a:solidFill>
                  <a:schemeClr val="tx1"/>
                </a:solidFill>
              </a:rPr>
              <a:t>所以只能通过</a:t>
            </a:r>
            <a:r>
              <a:rPr lang="en-US" altLang="zh-CN" sz="2400" dirty="0" err="1">
                <a:solidFill>
                  <a:schemeClr val="tx1"/>
                </a:solidFill>
              </a:rPr>
              <a:t>open,read,write</a:t>
            </a:r>
            <a:r>
              <a:rPr lang="en-US" altLang="zh-CN" sz="2400" dirty="0">
                <a:solidFill>
                  <a:schemeClr val="tx1"/>
                </a:solidFill>
              </a:rPr>
              <a:t> </a:t>
            </a:r>
            <a:r>
              <a:rPr lang="zh-CN" altLang="en-US" sz="2400" dirty="0">
                <a:solidFill>
                  <a:schemeClr val="tx1"/>
                </a:solidFill>
              </a:rPr>
              <a:t>读出</a:t>
            </a:r>
            <a:r>
              <a:rPr lang="en-US" altLang="zh-CN" sz="2400" dirty="0">
                <a:solidFill>
                  <a:schemeClr val="tx1"/>
                </a:solidFill>
              </a:rPr>
              <a:t>flag</a:t>
            </a:r>
            <a:r>
              <a:rPr lang="zh-CN" altLang="en-US" sz="2400" dirty="0">
                <a:solidFill>
                  <a:schemeClr val="tx1"/>
                </a:solidFill>
              </a:rPr>
              <a:t>的内容</a:t>
            </a:r>
            <a:endParaRPr lang="en-US" altLang="zh-CN" sz="2400" dirty="0">
              <a:solidFill>
                <a:schemeClr val="tx1"/>
              </a:solidFill>
            </a:endParaRPr>
          </a:p>
          <a:p>
            <a:r>
              <a:rPr lang="zh-CN" altLang="en-US" sz="2400" dirty="0">
                <a:solidFill>
                  <a:schemeClr val="tx1"/>
                </a:solidFill>
              </a:rPr>
              <a:t>这题是</a:t>
            </a:r>
            <a:r>
              <a:rPr lang="en-US" altLang="zh-CN" sz="2400" dirty="0">
                <a:solidFill>
                  <a:schemeClr val="tx1"/>
                </a:solidFill>
              </a:rPr>
              <a:t>32</a:t>
            </a:r>
            <a:r>
              <a:rPr lang="zh-CN" altLang="en-US" sz="2400" dirty="0">
                <a:solidFill>
                  <a:schemeClr val="tx1"/>
                </a:solidFill>
              </a:rPr>
              <a:t>位的</a:t>
            </a:r>
            <a:endParaRPr lang="en-US" altLang="zh-CN" sz="2400" dirty="0">
              <a:solidFill>
                <a:schemeClr val="tx1"/>
              </a:solidFill>
            </a:endParaRPr>
          </a:p>
          <a:p>
            <a:endParaRPr lang="zh-CN" altLang="en-US" sz="2400" dirty="0">
              <a:solidFill>
                <a:schemeClr val="tx1"/>
              </a:solidFill>
            </a:endParaRPr>
          </a:p>
        </p:txBody>
      </p:sp>
    </p:spTree>
    <p:extLst>
      <p:ext uri="{BB962C8B-B14F-4D97-AF65-F5344CB8AC3E}">
        <p14:creationId xmlns:p14="http://schemas.microsoft.com/office/powerpoint/2010/main" val="307525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1.Shellcode </a:t>
            </a:r>
            <a:r>
              <a:rPr lang="zh-CN" altLang="en-US" dirty="0"/>
              <a:t>编写</a:t>
            </a:r>
            <a:endParaRPr lang="en-US" altLang="zh-CN" dirty="0"/>
          </a:p>
          <a:p>
            <a:r>
              <a:rPr lang="en-US" altLang="zh-CN" dirty="0">
                <a:solidFill>
                  <a:srgbClr val="FF8601"/>
                </a:solidFill>
              </a:rPr>
              <a:t>2. </a:t>
            </a:r>
            <a:r>
              <a:rPr lang="zh-CN" altLang="en-US" dirty="0">
                <a:solidFill>
                  <a:srgbClr val="FF8601"/>
                </a:solidFill>
              </a:rPr>
              <a:t>程序保护机制</a:t>
            </a:r>
            <a:endParaRPr lang="en-US" altLang="zh-CN" dirty="0">
              <a:solidFill>
                <a:srgbClr val="FF8601"/>
              </a:solidFill>
            </a:endParaRPr>
          </a:p>
          <a:p>
            <a:r>
              <a:rPr lang="en-US" altLang="zh-CN" dirty="0"/>
              <a:t>3.ROP</a:t>
            </a:r>
          </a:p>
          <a:p>
            <a:r>
              <a:rPr lang="en-US" altLang="zh-CN" dirty="0"/>
              <a:t>4.</a:t>
            </a:r>
            <a:r>
              <a:rPr lang="zh-CN" altLang="en-US" dirty="0"/>
              <a:t>绕过保护的几种技巧</a:t>
            </a:r>
            <a:endParaRPr lang="en-US" altLang="zh-CN" dirty="0"/>
          </a:p>
          <a:p>
            <a:r>
              <a:rPr lang="en-US" altLang="zh-CN" dirty="0"/>
              <a:t>5.</a:t>
            </a:r>
            <a:r>
              <a:rPr lang="zh-CN" altLang="en-US" dirty="0"/>
              <a:t>格式化字符串漏洞</a:t>
            </a:r>
          </a:p>
        </p:txBody>
      </p:sp>
    </p:spTree>
    <p:extLst>
      <p:ext uri="{BB962C8B-B14F-4D97-AF65-F5344CB8AC3E}">
        <p14:creationId xmlns:p14="http://schemas.microsoft.com/office/powerpoint/2010/main" val="1378091197"/>
      </p:ext>
    </p:extLst>
  </p:cSld>
  <p:clrMapOvr>
    <a:masterClrMapping/>
  </p:clrMapOvr>
</p:sld>
</file>

<file path=ppt/theme/theme1.xml><?xml version="1.0" encoding="utf-8"?>
<a:theme xmlns:a="http://schemas.openxmlformats.org/drawingml/2006/main" name="白帽学院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1428</Words>
  <Application>Microsoft Macintosh PowerPoint</Application>
  <PresentationFormat>宽屏</PresentationFormat>
  <Paragraphs>202</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微软雅黑</vt:lpstr>
      <vt:lpstr>Microsoft YaHei UI</vt:lpstr>
      <vt:lpstr>Arial</vt:lpstr>
      <vt:lpstr>Wingdings</vt:lpstr>
      <vt:lpstr>白帽学院模板​​</vt:lpstr>
      <vt:lpstr>栈入门</vt:lpstr>
      <vt:lpstr>讲师简介</vt:lpstr>
      <vt:lpstr>PowerPoint 演示文稿</vt:lpstr>
      <vt:lpstr>1.Shellcode 编写</vt:lpstr>
      <vt:lpstr>1.Shellcode 编写</vt:lpstr>
      <vt:lpstr>1.Shellcode 编写</vt:lpstr>
      <vt:lpstr>1.Shellcode 编写</vt:lpstr>
      <vt:lpstr>1.Shellcode 编写</vt:lpstr>
      <vt:lpstr>PowerPoint 演示文稿</vt:lpstr>
      <vt:lpstr>2.程序保护机制介绍</vt:lpstr>
      <vt:lpstr>2.程序保护机制介绍</vt:lpstr>
      <vt:lpstr>PowerPoint 演示文稿</vt:lpstr>
      <vt:lpstr>3.ROP</vt:lpstr>
      <vt:lpstr>3.ROP –ret to gadget</vt:lpstr>
      <vt:lpstr>3.ROP –ret to gadget</vt:lpstr>
      <vt:lpstr>3.ROP –ret to gadget</vt:lpstr>
      <vt:lpstr>3.ROP –ret to libc</vt:lpstr>
      <vt:lpstr>3.ROP –ret to libc</vt:lpstr>
      <vt:lpstr>3.ROP –ret to libc</vt:lpstr>
      <vt:lpstr>3.ROP –ret to libc</vt:lpstr>
      <vt:lpstr>3.ROP –ret to libc</vt:lpstr>
      <vt:lpstr>3.ROP –ret to csu</vt:lpstr>
      <vt:lpstr>3.ROP –ret to csu</vt:lpstr>
      <vt:lpstr>3.ROP –ret to csu</vt:lpstr>
      <vt:lpstr>3.ROP –ret to csu</vt:lpstr>
      <vt:lpstr>PowerPoint 演示文稿</vt:lpstr>
      <vt:lpstr>4.绕过保护的几种技巧</vt:lpstr>
      <vt:lpstr>4.绕过保护的几种技巧</vt:lpstr>
      <vt:lpstr>4.绕过保护的几种技巧</vt:lpstr>
      <vt:lpstr>4.绕过保护的几种技巧</vt:lpstr>
      <vt:lpstr>PowerPoint 演示文稿</vt:lpstr>
      <vt:lpstr>5.格式化字符串漏洞</vt:lpstr>
      <vt:lpstr>5.格式化字符串漏洞</vt:lpstr>
      <vt:lpstr>5.格式化字符串漏洞-任意地址读</vt:lpstr>
      <vt:lpstr>5.格式化字符串漏洞-任意地址读</vt:lpstr>
      <vt:lpstr>5.格式化字符串漏洞-任意地址写</vt:lpstr>
      <vt:lpstr>5.格式化字符串漏洞-任意地址写</vt:lpstr>
      <vt:lpstr>谢谢 Thanks</vt:lpstr>
      <vt:lpstr>常用图标合集</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dc:creator>
  <cp:lastModifiedBy>Microsoft Office User</cp:lastModifiedBy>
  <cp:revision>126</cp:revision>
  <dcterms:created xsi:type="dcterms:W3CDTF">2019-04-02T06:43:00Z</dcterms:created>
  <dcterms:modified xsi:type="dcterms:W3CDTF">2019-08-04T12:00:54Z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