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5" r:id="rId3"/>
    <p:sldId id="290" r:id="rId4"/>
    <p:sldId id="289" r:id="rId5"/>
    <p:sldId id="261" r:id="rId6"/>
    <p:sldId id="267" r:id="rId7"/>
    <p:sldId id="278" r:id="rId8"/>
    <p:sldId id="268" r:id="rId9"/>
    <p:sldId id="288" r:id="rId10"/>
    <p:sldId id="272" r:id="rId11"/>
    <p:sldId id="271" r:id="rId12"/>
    <p:sldId id="274" r:id="rId13"/>
    <p:sldId id="273" r:id="rId14"/>
    <p:sldId id="277" r:id="rId15"/>
    <p:sldId id="276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66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  <a:srgbClr val="3C50A0"/>
    <a:srgbClr val="F3F3F3"/>
    <a:srgbClr val="D9D9D9"/>
    <a:srgbClr val="ECECEC"/>
    <a:srgbClr val="00AFE1"/>
    <a:srgbClr val="F5F5F5"/>
    <a:srgbClr val="00B0F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40" y="184"/>
      </p:cViewPr>
      <p:guideLst>
        <p:guide orient="horz" pos="2160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image" Target="../media/image49.svg"/><Relationship Id="rId42" Type="http://schemas.openxmlformats.org/officeDocument/2006/relationships/image" Target="../media/image70.png"/><Relationship Id="rId47" Type="http://schemas.openxmlformats.org/officeDocument/2006/relationships/image" Target="../media/image75.svg"/><Relationship Id="rId63" Type="http://schemas.openxmlformats.org/officeDocument/2006/relationships/image" Target="../media/image91.svg"/><Relationship Id="rId68" Type="http://schemas.openxmlformats.org/officeDocument/2006/relationships/image" Target="../media/image96.png"/><Relationship Id="rId84" Type="http://schemas.openxmlformats.org/officeDocument/2006/relationships/image" Target="../media/image112.png"/><Relationship Id="rId89" Type="http://schemas.openxmlformats.org/officeDocument/2006/relationships/image" Target="../media/image117.svg"/><Relationship Id="rId112" Type="http://schemas.openxmlformats.org/officeDocument/2006/relationships/image" Target="../media/image140.png"/><Relationship Id="rId16" Type="http://schemas.openxmlformats.org/officeDocument/2006/relationships/image" Target="../media/image44.png"/><Relationship Id="rId107" Type="http://schemas.openxmlformats.org/officeDocument/2006/relationships/image" Target="../media/image135.svg"/><Relationship Id="rId11" Type="http://schemas.openxmlformats.org/officeDocument/2006/relationships/image" Target="../media/image39.svg"/><Relationship Id="rId32" Type="http://schemas.openxmlformats.org/officeDocument/2006/relationships/image" Target="../media/image60.png"/><Relationship Id="rId37" Type="http://schemas.openxmlformats.org/officeDocument/2006/relationships/image" Target="../media/image65.svg"/><Relationship Id="rId53" Type="http://schemas.openxmlformats.org/officeDocument/2006/relationships/image" Target="../media/image81.svg"/><Relationship Id="rId58" Type="http://schemas.openxmlformats.org/officeDocument/2006/relationships/image" Target="../media/image86.png"/><Relationship Id="rId74" Type="http://schemas.openxmlformats.org/officeDocument/2006/relationships/image" Target="../media/image102.png"/><Relationship Id="rId79" Type="http://schemas.openxmlformats.org/officeDocument/2006/relationships/image" Target="../media/image107.svg"/><Relationship Id="rId102" Type="http://schemas.openxmlformats.org/officeDocument/2006/relationships/image" Target="../media/image130.png"/><Relationship Id="rId5" Type="http://schemas.openxmlformats.org/officeDocument/2006/relationships/image" Target="../media/image33.svg"/><Relationship Id="rId90" Type="http://schemas.openxmlformats.org/officeDocument/2006/relationships/image" Target="../media/image118.png"/><Relationship Id="rId95" Type="http://schemas.openxmlformats.org/officeDocument/2006/relationships/image" Target="../media/image123.svg"/><Relationship Id="rId22" Type="http://schemas.openxmlformats.org/officeDocument/2006/relationships/image" Target="../media/image50.png"/><Relationship Id="rId27" Type="http://schemas.openxmlformats.org/officeDocument/2006/relationships/image" Target="../media/image55.svg"/><Relationship Id="rId43" Type="http://schemas.openxmlformats.org/officeDocument/2006/relationships/image" Target="../media/image71.svg"/><Relationship Id="rId48" Type="http://schemas.openxmlformats.org/officeDocument/2006/relationships/image" Target="../media/image76.png"/><Relationship Id="rId64" Type="http://schemas.openxmlformats.org/officeDocument/2006/relationships/image" Target="../media/image92.png"/><Relationship Id="rId69" Type="http://schemas.openxmlformats.org/officeDocument/2006/relationships/image" Target="../media/image97.svg"/><Relationship Id="rId113" Type="http://schemas.openxmlformats.org/officeDocument/2006/relationships/image" Target="../media/image141.svg"/><Relationship Id="rId80" Type="http://schemas.openxmlformats.org/officeDocument/2006/relationships/image" Target="../media/image108.png"/><Relationship Id="rId85" Type="http://schemas.openxmlformats.org/officeDocument/2006/relationships/image" Target="../media/image1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33" Type="http://schemas.openxmlformats.org/officeDocument/2006/relationships/image" Target="../media/image61.svg"/><Relationship Id="rId38" Type="http://schemas.openxmlformats.org/officeDocument/2006/relationships/image" Target="../media/image66.png"/><Relationship Id="rId59" Type="http://schemas.openxmlformats.org/officeDocument/2006/relationships/image" Target="../media/image87.svg"/><Relationship Id="rId103" Type="http://schemas.openxmlformats.org/officeDocument/2006/relationships/image" Target="../media/image131.svg"/><Relationship Id="rId108" Type="http://schemas.openxmlformats.org/officeDocument/2006/relationships/image" Target="../media/image136.png"/><Relationship Id="rId54" Type="http://schemas.openxmlformats.org/officeDocument/2006/relationships/image" Target="../media/image82.png"/><Relationship Id="rId70" Type="http://schemas.openxmlformats.org/officeDocument/2006/relationships/image" Target="../media/image98.png"/><Relationship Id="rId75" Type="http://schemas.openxmlformats.org/officeDocument/2006/relationships/image" Target="../media/image103.svg"/><Relationship Id="rId91" Type="http://schemas.openxmlformats.org/officeDocument/2006/relationships/image" Target="../media/image119.svg"/><Relationship Id="rId96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49" Type="http://schemas.openxmlformats.org/officeDocument/2006/relationships/image" Target="../media/image77.svg"/><Relationship Id="rId57" Type="http://schemas.openxmlformats.org/officeDocument/2006/relationships/image" Target="../media/image85.svg"/><Relationship Id="rId106" Type="http://schemas.openxmlformats.org/officeDocument/2006/relationships/image" Target="../media/image134.png"/><Relationship Id="rId10" Type="http://schemas.openxmlformats.org/officeDocument/2006/relationships/image" Target="../media/image38.png"/><Relationship Id="rId31" Type="http://schemas.openxmlformats.org/officeDocument/2006/relationships/image" Target="../media/image59.svg"/><Relationship Id="rId44" Type="http://schemas.openxmlformats.org/officeDocument/2006/relationships/image" Target="../media/image72.png"/><Relationship Id="rId52" Type="http://schemas.openxmlformats.org/officeDocument/2006/relationships/image" Target="../media/image80.png"/><Relationship Id="rId60" Type="http://schemas.openxmlformats.org/officeDocument/2006/relationships/image" Target="../media/image88.png"/><Relationship Id="rId65" Type="http://schemas.openxmlformats.org/officeDocument/2006/relationships/image" Target="../media/image93.svg"/><Relationship Id="rId73" Type="http://schemas.openxmlformats.org/officeDocument/2006/relationships/image" Target="../media/image101.svg"/><Relationship Id="rId78" Type="http://schemas.openxmlformats.org/officeDocument/2006/relationships/image" Target="../media/image106.png"/><Relationship Id="rId81" Type="http://schemas.openxmlformats.org/officeDocument/2006/relationships/image" Target="../media/image109.svg"/><Relationship Id="rId86" Type="http://schemas.openxmlformats.org/officeDocument/2006/relationships/image" Target="../media/image114.png"/><Relationship Id="rId94" Type="http://schemas.openxmlformats.org/officeDocument/2006/relationships/image" Target="../media/image122.png"/><Relationship Id="rId99" Type="http://schemas.openxmlformats.org/officeDocument/2006/relationships/image" Target="../media/image127.svg"/><Relationship Id="rId101" Type="http://schemas.openxmlformats.org/officeDocument/2006/relationships/image" Target="../media/image129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9" Type="http://schemas.openxmlformats.org/officeDocument/2006/relationships/image" Target="../media/image67.svg"/><Relationship Id="rId109" Type="http://schemas.openxmlformats.org/officeDocument/2006/relationships/image" Target="../media/image137.svg"/><Relationship Id="rId34" Type="http://schemas.openxmlformats.org/officeDocument/2006/relationships/image" Target="../media/image62.png"/><Relationship Id="rId50" Type="http://schemas.openxmlformats.org/officeDocument/2006/relationships/image" Target="../media/image78.png"/><Relationship Id="rId55" Type="http://schemas.openxmlformats.org/officeDocument/2006/relationships/image" Target="../media/image83.svg"/><Relationship Id="rId76" Type="http://schemas.openxmlformats.org/officeDocument/2006/relationships/image" Target="../media/image104.png"/><Relationship Id="rId97" Type="http://schemas.openxmlformats.org/officeDocument/2006/relationships/image" Target="../media/image125.svg"/><Relationship Id="rId104" Type="http://schemas.openxmlformats.org/officeDocument/2006/relationships/image" Target="../media/image132.png"/><Relationship Id="rId7" Type="http://schemas.openxmlformats.org/officeDocument/2006/relationships/image" Target="../media/image35.svg"/><Relationship Id="rId71" Type="http://schemas.openxmlformats.org/officeDocument/2006/relationships/image" Target="../media/image99.svg"/><Relationship Id="rId92" Type="http://schemas.openxmlformats.org/officeDocument/2006/relationships/image" Target="../media/image120.png"/><Relationship Id="rId2" Type="http://schemas.openxmlformats.org/officeDocument/2006/relationships/image" Target="../media/image30.png"/><Relationship Id="rId29" Type="http://schemas.openxmlformats.org/officeDocument/2006/relationships/image" Target="../media/image57.svg"/><Relationship Id="rId24" Type="http://schemas.openxmlformats.org/officeDocument/2006/relationships/image" Target="../media/image52.png"/><Relationship Id="rId40" Type="http://schemas.openxmlformats.org/officeDocument/2006/relationships/image" Target="../media/image68.png"/><Relationship Id="rId45" Type="http://schemas.openxmlformats.org/officeDocument/2006/relationships/image" Target="../media/image73.svg"/><Relationship Id="rId66" Type="http://schemas.openxmlformats.org/officeDocument/2006/relationships/image" Target="../media/image94.png"/><Relationship Id="rId87" Type="http://schemas.openxmlformats.org/officeDocument/2006/relationships/image" Target="../media/image115.svg"/><Relationship Id="rId110" Type="http://schemas.openxmlformats.org/officeDocument/2006/relationships/image" Target="../media/image138.png"/><Relationship Id="rId61" Type="http://schemas.openxmlformats.org/officeDocument/2006/relationships/image" Target="../media/image89.svg"/><Relationship Id="rId82" Type="http://schemas.openxmlformats.org/officeDocument/2006/relationships/image" Target="../media/image110.png"/><Relationship Id="rId19" Type="http://schemas.openxmlformats.org/officeDocument/2006/relationships/image" Target="../media/image47.svg"/><Relationship Id="rId14" Type="http://schemas.openxmlformats.org/officeDocument/2006/relationships/image" Target="../media/image42.png"/><Relationship Id="rId30" Type="http://schemas.openxmlformats.org/officeDocument/2006/relationships/image" Target="../media/image58.png"/><Relationship Id="rId35" Type="http://schemas.openxmlformats.org/officeDocument/2006/relationships/image" Target="../media/image63.svg"/><Relationship Id="rId56" Type="http://schemas.openxmlformats.org/officeDocument/2006/relationships/image" Target="../media/image84.png"/><Relationship Id="rId77" Type="http://schemas.openxmlformats.org/officeDocument/2006/relationships/image" Target="../media/image105.svg"/><Relationship Id="rId100" Type="http://schemas.openxmlformats.org/officeDocument/2006/relationships/image" Target="../media/image128.png"/><Relationship Id="rId105" Type="http://schemas.openxmlformats.org/officeDocument/2006/relationships/image" Target="../media/image133.svg"/><Relationship Id="rId8" Type="http://schemas.openxmlformats.org/officeDocument/2006/relationships/image" Target="../media/image36.png"/><Relationship Id="rId51" Type="http://schemas.openxmlformats.org/officeDocument/2006/relationships/image" Target="../media/image79.svg"/><Relationship Id="rId72" Type="http://schemas.openxmlformats.org/officeDocument/2006/relationships/image" Target="../media/image100.png"/><Relationship Id="rId93" Type="http://schemas.openxmlformats.org/officeDocument/2006/relationships/image" Target="../media/image121.svg"/><Relationship Id="rId98" Type="http://schemas.openxmlformats.org/officeDocument/2006/relationships/image" Target="../media/image126.png"/><Relationship Id="rId3" Type="http://schemas.openxmlformats.org/officeDocument/2006/relationships/image" Target="../media/image31.svg"/><Relationship Id="rId25" Type="http://schemas.openxmlformats.org/officeDocument/2006/relationships/image" Target="../media/image53.svg"/><Relationship Id="rId46" Type="http://schemas.openxmlformats.org/officeDocument/2006/relationships/image" Target="../media/image74.png"/><Relationship Id="rId67" Type="http://schemas.openxmlformats.org/officeDocument/2006/relationships/image" Target="../media/image95.svg"/><Relationship Id="rId20" Type="http://schemas.openxmlformats.org/officeDocument/2006/relationships/image" Target="../media/image48.png"/><Relationship Id="rId41" Type="http://schemas.openxmlformats.org/officeDocument/2006/relationships/image" Target="../media/image69.svg"/><Relationship Id="rId62" Type="http://schemas.openxmlformats.org/officeDocument/2006/relationships/image" Target="../media/image90.png"/><Relationship Id="rId83" Type="http://schemas.openxmlformats.org/officeDocument/2006/relationships/image" Target="../media/image111.svg"/><Relationship Id="rId88" Type="http://schemas.openxmlformats.org/officeDocument/2006/relationships/image" Target="../media/image116.png"/><Relationship Id="rId111" Type="http://schemas.openxmlformats.org/officeDocument/2006/relationships/image" Target="../media/image13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wnable.tw/challenge/" TargetMode="External"/><Relationship Id="rId2" Type="http://schemas.openxmlformats.org/officeDocument/2006/relationships/hyperlink" Target="https://ctf-wiki.github.io/ctf-wiki/pwn/readme-zh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hyperlink" Target="https://adworld.xctf.org.cn/adw/person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PWN </a:t>
            </a:r>
            <a:r>
              <a:rPr lang="zh-CN" altLang="en-US" dirty="0"/>
              <a:t>简介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2.Linux </a:t>
            </a:r>
            <a:r>
              <a:rPr lang="zh-CN" altLang="en-US" dirty="0"/>
              <a:t>内存布局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50CBE4-B566-B542-AE06-3078EA166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r="7574"/>
          <a:stretch/>
        </p:blipFill>
        <p:spPr>
          <a:xfrm>
            <a:off x="0" y="1373818"/>
            <a:ext cx="5871411" cy="52549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03E492-8294-5E41-9BDF-2A598D7F3120}"/>
              </a:ext>
            </a:extLst>
          </p:cNvPr>
          <p:cNvSpPr txBox="1"/>
          <p:nvPr/>
        </p:nvSpPr>
        <p:spPr>
          <a:xfrm>
            <a:off x="6470374" y="1888435"/>
            <a:ext cx="4045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箭头表明了内存的增加方向：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其中堆和共享库的内存往高地址增长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而栈则往低地址增长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图片来自</a:t>
            </a:r>
            <a:r>
              <a:rPr kumimoji="1" lang="en-US" altLang="zh-CN" dirty="0"/>
              <a:t>CSAPP </a:t>
            </a:r>
            <a:r>
              <a:rPr kumimoji="1" lang="zh-CN" altLang="en-US" dirty="0"/>
              <a:t>第三版 第一章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55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2.Linux </a:t>
            </a:r>
            <a:r>
              <a:rPr lang="zh-CN" altLang="en-US" dirty="0"/>
              <a:t>内存布局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DBBEDC-888E-9047-9E89-7677EEC04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5" y="1373818"/>
            <a:ext cx="7363326" cy="54841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Start </a:t>
            </a:r>
            <a:r>
              <a:rPr kumimoji="1" lang="zh-CN" altLang="en-US" dirty="0"/>
              <a:t>表示该数据段开始的地址</a:t>
            </a:r>
            <a:endParaRPr kumimoji="1" lang="en-US" altLang="zh-CN" dirty="0"/>
          </a:p>
          <a:p>
            <a:r>
              <a:rPr kumimoji="1" lang="en-US" altLang="zh-CN" dirty="0"/>
              <a:t>End </a:t>
            </a:r>
            <a:r>
              <a:rPr kumimoji="1" lang="zh-CN" altLang="en-US" dirty="0"/>
              <a:t>表示该数据段结束的地址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Perm </a:t>
            </a:r>
            <a:r>
              <a:rPr kumimoji="1" lang="zh-CN" altLang="en-US" dirty="0"/>
              <a:t>表明该数据段可以进行的操作：</a:t>
            </a:r>
            <a:endParaRPr kumimoji="1" lang="en-US" altLang="zh-CN" dirty="0"/>
          </a:p>
          <a:p>
            <a:r>
              <a:rPr kumimoji="1" lang="en-US" altLang="zh-CN" dirty="0"/>
              <a:t>	r   read</a:t>
            </a:r>
          </a:p>
          <a:p>
            <a:r>
              <a:rPr kumimoji="1" lang="en-US" altLang="zh-CN" dirty="0"/>
              <a:t>	w  write</a:t>
            </a:r>
          </a:p>
          <a:p>
            <a:r>
              <a:rPr kumimoji="1" lang="en-US" altLang="zh-CN" dirty="0"/>
              <a:t>	x   process</a:t>
            </a:r>
          </a:p>
          <a:p>
            <a:r>
              <a:rPr kumimoji="1" lang="en-US" altLang="zh-CN" dirty="0"/>
              <a:t>	p private (copy on write)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Name </a:t>
            </a:r>
            <a:r>
              <a:rPr kumimoji="1" lang="zh-CN" altLang="en-US" dirty="0"/>
              <a:t>则表明相应的数据段的内容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图片截取至</a:t>
            </a:r>
            <a:r>
              <a:rPr kumimoji="1" lang="en-US" altLang="zh-CN" dirty="0"/>
              <a:t>GDB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94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2.Linux </a:t>
            </a:r>
            <a:r>
              <a:rPr lang="zh-CN" altLang="en-US" dirty="0"/>
              <a:t>内存布局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DBBEDC-888E-9047-9E89-7677EEC04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373818"/>
            <a:ext cx="6320589" cy="54841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Start </a:t>
            </a:r>
            <a:r>
              <a:rPr kumimoji="1" lang="zh-CN" altLang="en-US" dirty="0"/>
              <a:t>表示该数据段开始的地址</a:t>
            </a:r>
            <a:endParaRPr kumimoji="1" lang="en-US" altLang="zh-CN" dirty="0"/>
          </a:p>
          <a:p>
            <a:r>
              <a:rPr kumimoji="1" lang="en-US" altLang="zh-CN" dirty="0"/>
              <a:t>End </a:t>
            </a:r>
            <a:r>
              <a:rPr kumimoji="1" lang="zh-CN" altLang="en-US" dirty="0"/>
              <a:t>表示该数据段结束的地址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Perm </a:t>
            </a:r>
            <a:r>
              <a:rPr kumimoji="1" lang="zh-CN" altLang="en-US" dirty="0"/>
              <a:t>表明该数据段可以进行的操作：</a:t>
            </a:r>
            <a:endParaRPr kumimoji="1" lang="en-US" altLang="zh-CN" dirty="0"/>
          </a:p>
          <a:p>
            <a:r>
              <a:rPr kumimoji="1" lang="en-US" altLang="zh-CN" dirty="0"/>
              <a:t>	r   read</a:t>
            </a:r>
          </a:p>
          <a:p>
            <a:r>
              <a:rPr kumimoji="1" lang="en-US" altLang="zh-CN" dirty="0"/>
              <a:t>	w  write</a:t>
            </a:r>
          </a:p>
          <a:p>
            <a:r>
              <a:rPr kumimoji="1" lang="en-US" altLang="zh-CN" dirty="0"/>
              <a:t>	x   process</a:t>
            </a:r>
          </a:p>
          <a:p>
            <a:r>
              <a:rPr kumimoji="1" lang="en-US" altLang="zh-CN" dirty="0"/>
              <a:t>	p private (copy on write)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Name </a:t>
            </a:r>
            <a:r>
              <a:rPr kumimoji="1" lang="zh-CN" altLang="en-US" dirty="0"/>
              <a:t>则表明相应的数据段的内容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2AB127-206D-1749-B1BC-0202BE736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r="7574"/>
          <a:stretch/>
        </p:blipFill>
        <p:spPr>
          <a:xfrm>
            <a:off x="0" y="1373818"/>
            <a:ext cx="5871411" cy="52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2.Linux </a:t>
            </a:r>
            <a:r>
              <a:rPr lang="zh-CN" altLang="en-US" dirty="0"/>
              <a:t>内存布局 </a:t>
            </a:r>
            <a:r>
              <a:rPr lang="en-US" altLang="zh-CN" dirty="0"/>
              <a:t>——</a:t>
            </a:r>
            <a:r>
              <a:rPr lang="zh-CN" altLang="en-US" dirty="0"/>
              <a:t>栈布局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1C9A3-EC0A-8944-BB4E-5EF0D8D9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" r="5231"/>
          <a:stretch/>
        </p:blipFill>
        <p:spPr>
          <a:xfrm>
            <a:off x="434560" y="1603048"/>
            <a:ext cx="3657601" cy="52549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90E8B2-F179-854A-BBDE-8D2D8BB0E449}"/>
              </a:ext>
            </a:extLst>
          </p:cNvPr>
          <p:cNvSpPr txBox="1"/>
          <p:nvPr/>
        </p:nvSpPr>
        <p:spPr>
          <a:xfrm>
            <a:off x="5585791" y="2186609"/>
            <a:ext cx="67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高地址在上，低地址在下</a:t>
            </a:r>
            <a:endParaRPr kumimoji="1" lang="en-US" altLang="zh-CN" dirty="0"/>
          </a:p>
          <a:p>
            <a:r>
              <a:rPr kumimoji="1" lang="zh-CN" altLang="en-US" dirty="0"/>
              <a:t>增长方向：从上往下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在进行函数调用的过程中：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依次将参数按序号从大到小入栈（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位的程序，前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个参数放在寄存器中，超过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个参数则将第七个起的参数放在栈上）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2.call </a:t>
            </a:r>
            <a:r>
              <a:rPr kumimoji="1" lang="zh-CN" altLang="en-US" dirty="0"/>
              <a:t>某一个函数，即将返回地址入栈，并修改</a:t>
            </a:r>
            <a:r>
              <a:rPr kumimoji="1" lang="en-US" altLang="zh-CN" dirty="0"/>
              <a:t>rip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3.Push</a:t>
            </a:r>
            <a:r>
              <a:rPr kumimoji="1" lang="zh-CN" altLang="en-US" dirty="0"/>
              <a:t> 各个需要保存的寄存器，一般主要是</a:t>
            </a:r>
            <a:r>
              <a:rPr kumimoji="1" lang="en-US" altLang="zh-CN" dirty="0" err="1"/>
              <a:t>rbp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ebp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图片来自</a:t>
            </a:r>
            <a:r>
              <a:rPr kumimoji="1" lang="en-US" altLang="zh-CN" dirty="0"/>
              <a:t>CSAPP </a:t>
            </a:r>
            <a:r>
              <a:rPr kumimoji="1" lang="zh-CN" altLang="en-US" dirty="0"/>
              <a:t>第三版 第三章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9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  <a:endParaRPr lang="en-US" altLang="zh-CN" dirty="0"/>
          </a:p>
          <a:p>
            <a:r>
              <a:rPr lang="en-US" altLang="zh-CN" dirty="0"/>
              <a:t>2. Linux </a:t>
            </a:r>
            <a:r>
              <a:rPr lang="zh-CN" altLang="en-US" dirty="0"/>
              <a:t>内存布局</a:t>
            </a:r>
          </a:p>
          <a:p>
            <a:r>
              <a:rPr lang="en-US" altLang="zh-CN" dirty="0">
                <a:solidFill>
                  <a:srgbClr val="FF8601"/>
                </a:solidFill>
              </a:rPr>
              <a:t>3.</a:t>
            </a:r>
            <a:r>
              <a:rPr lang="zh-CN" altLang="en-US" dirty="0">
                <a:solidFill>
                  <a:srgbClr val="FF8601"/>
                </a:solidFill>
              </a:rPr>
              <a:t>栈溢出原理</a:t>
            </a:r>
            <a:endParaRPr lang="en-US" altLang="zh-CN" dirty="0">
              <a:solidFill>
                <a:srgbClr val="FF8601"/>
              </a:solidFill>
            </a:endParaRPr>
          </a:p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</p:spTree>
    <p:extLst>
      <p:ext uri="{BB962C8B-B14F-4D97-AF65-F5344CB8AC3E}">
        <p14:creationId xmlns:p14="http://schemas.microsoft.com/office/powerpoint/2010/main" val="185681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栈溢出原理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1C9A3-EC0A-8944-BB4E-5EF0D8D9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" r="5231"/>
          <a:stretch/>
        </p:blipFill>
        <p:spPr>
          <a:xfrm>
            <a:off x="434560" y="1603048"/>
            <a:ext cx="3657601" cy="52549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90E8B2-F179-854A-BBDE-8D2D8BB0E449}"/>
              </a:ext>
            </a:extLst>
          </p:cNvPr>
          <p:cNvSpPr txBox="1"/>
          <p:nvPr/>
        </p:nvSpPr>
        <p:spPr>
          <a:xfrm>
            <a:off x="5585791" y="2186609"/>
            <a:ext cx="67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高地址在上，低地址在下</a:t>
            </a:r>
            <a:endParaRPr kumimoji="1" lang="en-US" altLang="zh-CN" dirty="0"/>
          </a:p>
          <a:p>
            <a:r>
              <a:rPr kumimoji="1" lang="zh-CN" altLang="en-US" dirty="0"/>
              <a:t>增长方向：从上往下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在进行函数调用的过程中：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依次将参数按序号从大到小入栈（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位的程序，前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个参数放在寄存器中，超过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个参数则将第七个起的参数放在栈上）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2.call </a:t>
            </a:r>
            <a:r>
              <a:rPr kumimoji="1" lang="zh-CN" altLang="en-US" dirty="0"/>
              <a:t>某一个函数，即将返回地址入栈（一般是</a:t>
            </a:r>
            <a:r>
              <a:rPr kumimoji="1" lang="en-US" altLang="zh-CN" dirty="0"/>
              <a:t>call </a:t>
            </a:r>
            <a:r>
              <a:rPr kumimoji="1" lang="zh-CN" altLang="en-US" dirty="0"/>
              <a:t>的下一条指令），并修改</a:t>
            </a:r>
            <a:r>
              <a:rPr kumimoji="1" lang="en-US" altLang="zh-CN" dirty="0"/>
              <a:t>rip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3.Push</a:t>
            </a:r>
            <a:r>
              <a:rPr kumimoji="1" lang="zh-CN" altLang="en-US" dirty="0"/>
              <a:t> 各个需要保存的寄存器，一般主要是</a:t>
            </a:r>
            <a:r>
              <a:rPr kumimoji="1" lang="en-US" altLang="zh-CN" dirty="0" err="1"/>
              <a:t>rbp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ebp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图片来自</a:t>
            </a:r>
            <a:r>
              <a:rPr kumimoji="1" lang="en-US" altLang="zh-CN" dirty="0"/>
              <a:t>CSAPP </a:t>
            </a:r>
            <a:r>
              <a:rPr kumimoji="1" lang="zh-CN" altLang="en-US" dirty="0"/>
              <a:t>第三版 第三章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675F4-92A5-B741-B240-D426C763A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70" y="1169350"/>
            <a:ext cx="74041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栈溢出原理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1C9A3-EC0A-8944-BB4E-5EF0D8D9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" r="5231"/>
          <a:stretch/>
        </p:blipFill>
        <p:spPr>
          <a:xfrm>
            <a:off x="434560" y="1603048"/>
            <a:ext cx="3657601" cy="52549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90E8B2-F179-854A-BBDE-8D2D8BB0E449}"/>
              </a:ext>
            </a:extLst>
          </p:cNvPr>
          <p:cNvSpPr txBox="1"/>
          <p:nvPr/>
        </p:nvSpPr>
        <p:spPr>
          <a:xfrm>
            <a:off x="5585791" y="2186609"/>
            <a:ext cx="67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如果能够覆盖返回地址，则函数</a:t>
            </a:r>
            <a:r>
              <a:rPr kumimoji="1" lang="en-US" altLang="zh-CN" dirty="0"/>
              <a:t>return </a:t>
            </a:r>
            <a:r>
              <a:rPr kumimoji="1" lang="zh-CN" altLang="en-US" dirty="0"/>
              <a:t>的时候，可以控制函数</a:t>
            </a:r>
            <a:r>
              <a:rPr kumimoji="1" lang="en-US" altLang="zh-CN" dirty="0"/>
              <a:t>return </a:t>
            </a:r>
            <a:r>
              <a:rPr kumimoji="1" lang="zh-CN" altLang="en-US" dirty="0"/>
              <a:t>到任何我们指定的地方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图片来自</a:t>
            </a:r>
            <a:r>
              <a:rPr kumimoji="1" lang="en-US" altLang="zh-CN" dirty="0"/>
              <a:t>CSAPP </a:t>
            </a:r>
            <a:r>
              <a:rPr kumimoji="1" lang="zh-CN" altLang="en-US" dirty="0"/>
              <a:t>第三版 第三章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75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栈溢出原理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90E8B2-F179-854A-BBDE-8D2D8BB0E449}"/>
              </a:ext>
            </a:extLst>
          </p:cNvPr>
          <p:cNvSpPr txBox="1"/>
          <p:nvPr/>
        </p:nvSpPr>
        <p:spPr>
          <a:xfrm>
            <a:off x="4992154" y="1458819"/>
            <a:ext cx="67287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什么情况下可以覆盖到返回地址？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dirty="0"/>
              <a:t>例如，</a:t>
            </a:r>
            <a:r>
              <a:rPr kumimoji="1" lang="en-US" altLang="zh-CN" dirty="0"/>
              <a:t>gets </a:t>
            </a:r>
            <a:r>
              <a:rPr kumimoji="1" lang="zh-CN" altLang="en-US" dirty="0"/>
              <a:t>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因为</a:t>
            </a:r>
            <a:r>
              <a:rPr kumimoji="1" lang="en-US" altLang="zh-CN" dirty="0"/>
              <a:t>gets </a:t>
            </a:r>
            <a:r>
              <a:rPr kumimoji="1" lang="zh-CN" altLang="en-US" dirty="0"/>
              <a:t>函数没有限制读入的长度，所以一旦读入的字节足够多，就可以覆盖到返回地址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s</a:t>
            </a:r>
            <a:r>
              <a:rPr kumimoji="1" lang="zh-CN" altLang="en-US" dirty="0"/>
              <a:t> 属于局部变量）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再比如，虽然用了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，但是读入的大小明显超过了数组的大小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还有很多情况，不一一列举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A75A6E-2A30-1A4F-9C86-7E11618F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40" y="1939002"/>
            <a:ext cx="3746500" cy="1282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C10AD9-E0C9-9E4B-986C-CAAC23759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" r="5231"/>
          <a:stretch/>
        </p:blipFill>
        <p:spPr>
          <a:xfrm>
            <a:off x="398680" y="1555165"/>
            <a:ext cx="3657601" cy="52549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756360-6B4D-114F-BDD2-DD662A9D9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40" y="4247326"/>
            <a:ext cx="4343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  <a:endParaRPr lang="en-US" altLang="zh-CN" dirty="0"/>
          </a:p>
          <a:p>
            <a:r>
              <a:rPr lang="en-US" altLang="zh-CN" dirty="0"/>
              <a:t>2. Linux </a:t>
            </a:r>
            <a:r>
              <a:rPr lang="zh-CN" altLang="en-US" dirty="0"/>
              <a:t>内存布局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栈溢出原理</a:t>
            </a:r>
            <a:endParaRPr lang="en-US" altLang="zh-CN" dirty="0"/>
          </a:p>
          <a:p>
            <a:r>
              <a:rPr lang="en-US" altLang="zh-CN" dirty="0">
                <a:solidFill>
                  <a:srgbClr val="FF8601"/>
                </a:solidFill>
              </a:rPr>
              <a:t>4.</a:t>
            </a:r>
            <a:r>
              <a:rPr lang="zh-CN" altLang="en-US" dirty="0">
                <a:solidFill>
                  <a:srgbClr val="FF8601"/>
                </a:solidFill>
              </a:rPr>
              <a:t>栈溢出漏洞利用</a:t>
            </a:r>
          </a:p>
        </p:txBody>
      </p:sp>
    </p:spTree>
    <p:extLst>
      <p:ext uri="{BB962C8B-B14F-4D97-AF65-F5344CB8AC3E}">
        <p14:creationId xmlns:p14="http://schemas.microsoft.com/office/powerpoint/2010/main" val="112548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9DE345-4087-4147-81F2-9DCB7CDA4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9"/>
          <a:stretch/>
        </p:blipFill>
        <p:spPr>
          <a:xfrm>
            <a:off x="0" y="1314028"/>
            <a:ext cx="7246620" cy="50855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968531-844C-1B49-950B-F1AF3AA94034}"/>
              </a:ext>
            </a:extLst>
          </p:cNvPr>
          <p:cNvSpPr txBox="1"/>
          <p:nvPr/>
        </p:nvSpPr>
        <p:spPr>
          <a:xfrm>
            <a:off x="7636053" y="1314028"/>
            <a:ext cx="4309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一个简单的例子：</a:t>
            </a:r>
            <a:r>
              <a:rPr kumimoji="1" lang="en-US" altLang="zh-CN" dirty="0"/>
              <a:t>ret to </a:t>
            </a:r>
            <a:r>
              <a:rPr kumimoji="1" lang="en-US" altLang="zh-CN" dirty="0" err="1"/>
              <a:t>addr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显然存在着明显的栈溢出漏洞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函数里面有一个</a:t>
            </a:r>
            <a:r>
              <a:rPr kumimoji="1" lang="en-US" altLang="zh-CN" dirty="0" err="1"/>
              <a:t>getflag</a:t>
            </a:r>
            <a:r>
              <a:rPr kumimoji="1" lang="en-US" altLang="zh-CN" dirty="0"/>
              <a:t> 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显然只要将返回地址覆盖成</a:t>
            </a:r>
            <a:r>
              <a:rPr kumimoji="1" lang="en-US" altLang="zh-CN" dirty="0" err="1"/>
              <a:t>getflag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的起始地址就可以了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5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讲师简介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讲师姓名：林国鹏</a:t>
            </a:r>
          </a:p>
          <a:p>
            <a:r>
              <a:rPr lang="zh-CN" altLang="en-US" dirty="0"/>
              <a:t>毕业院校：复旦大学（在读）</a:t>
            </a:r>
          </a:p>
          <a:p>
            <a:r>
              <a:rPr lang="zh-CN" altLang="en-US" dirty="0"/>
              <a:t>研究方向：</a:t>
            </a:r>
            <a:r>
              <a:rPr lang="en-US" altLang="zh-CN" dirty="0" err="1"/>
              <a:t>pwn</a:t>
            </a:r>
            <a:endParaRPr lang="zh-CN" altLang="en-US" dirty="0"/>
          </a:p>
          <a:p>
            <a:r>
              <a:rPr lang="zh-CN" altLang="en-US" dirty="0"/>
              <a:t>工作经历：暂无</a:t>
            </a:r>
          </a:p>
          <a:p>
            <a:r>
              <a:rPr lang="zh-CN" altLang="en-US" dirty="0"/>
              <a:t>授课内容：二进制漏洞挖掘的原理与技巧</a:t>
            </a:r>
          </a:p>
          <a:p>
            <a:r>
              <a:rPr lang="zh-CN" altLang="en-US" dirty="0"/>
              <a:t>课程难点：</a:t>
            </a:r>
          </a:p>
          <a:p>
            <a:r>
              <a:rPr lang="zh-CN" altLang="en-US" dirty="0"/>
              <a:t>课程要求：</a:t>
            </a:r>
          </a:p>
          <a:p>
            <a:r>
              <a:rPr lang="zh-CN" altLang="en-US" dirty="0"/>
              <a:t>授课时间：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号</a:t>
            </a:r>
            <a:r>
              <a:rPr lang="en-US" altLang="zh-CN" dirty="0"/>
              <a:t>-6</a:t>
            </a:r>
            <a:r>
              <a:rPr lang="zh-CN" altLang="en-US" dirty="0"/>
              <a:t>号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45C96C-C097-0644-B225-E17C6EFE3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9" y="4797631"/>
            <a:ext cx="7632700" cy="1371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64F8BE-B645-EA4D-BA13-54D314EC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"/>
          <a:stretch/>
        </p:blipFill>
        <p:spPr>
          <a:xfrm>
            <a:off x="805069" y="2272891"/>
            <a:ext cx="7632700" cy="1308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17ABB8-A8EB-4742-84D8-A3DA8CAF27B5}"/>
              </a:ext>
            </a:extLst>
          </p:cNvPr>
          <p:cNvSpPr txBox="1"/>
          <p:nvPr/>
        </p:nvSpPr>
        <p:spPr>
          <a:xfrm>
            <a:off x="805069" y="1689652"/>
            <a:ext cx="8279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覆盖前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覆盖后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736F19-AEBD-0F41-BF52-B2FE4DB1B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1" y="3660574"/>
            <a:ext cx="3454400" cy="2349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D5D7AE-998A-7A41-87A7-F250970B9865}"/>
              </a:ext>
            </a:extLst>
          </p:cNvPr>
          <p:cNvSpPr txBox="1"/>
          <p:nvPr/>
        </p:nvSpPr>
        <p:spPr>
          <a:xfrm>
            <a:off x="8645391" y="3235135"/>
            <a:ext cx="282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利用脚本：</a:t>
            </a:r>
          </a:p>
        </p:txBody>
      </p:sp>
    </p:spTree>
    <p:extLst>
      <p:ext uri="{BB962C8B-B14F-4D97-AF65-F5344CB8AC3E}">
        <p14:creationId xmlns:p14="http://schemas.microsoft.com/office/powerpoint/2010/main" val="146160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6EAC35-B396-D248-B946-4D66B465E810}"/>
              </a:ext>
            </a:extLst>
          </p:cNvPr>
          <p:cNvSpPr txBox="1"/>
          <p:nvPr/>
        </p:nvSpPr>
        <p:spPr>
          <a:xfrm>
            <a:off x="805069" y="1920240"/>
            <a:ext cx="5755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随堂练习：</a:t>
            </a:r>
            <a:r>
              <a:rPr kumimoji="1" lang="en-US" altLang="zh-CN" dirty="0"/>
              <a:t>ret to fun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依旧是直接覆盖返回地址，覆盖成</a:t>
            </a:r>
            <a:r>
              <a:rPr kumimoji="1" lang="en-US" altLang="zh-CN" dirty="0"/>
              <a:t>shell </a:t>
            </a:r>
            <a:r>
              <a:rPr kumimoji="1" lang="zh-CN" altLang="en-US" dirty="0"/>
              <a:t>函数的地址，即可拿到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权限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24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6EAC35-B396-D248-B946-4D66B465E810}"/>
              </a:ext>
            </a:extLst>
          </p:cNvPr>
          <p:cNvSpPr txBox="1"/>
          <p:nvPr/>
        </p:nvSpPr>
        <p:spPr>
          <a:xfrm>
            <a:off x="805069" y="1920240"/>
            <a:ext cx="5755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B37105-0AF5-6240-BCE6-09A3E1EFE121}"/>
              </a:ext>
            </a:extLst>
          </p:cNvPr>
          <p:cNvSpPr txBox="1"/>
          <p:nvPr/>
        </p:nvSpPr>
        <p:spPr>
          <a:xfrm>
            <a:off x="1428750" y="200025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然后一般而言，任何一个正常的程序，都不可能存在</a:t>
            </a:r>
            <a:r>
              <a:rPr kumimoji="1" lang="en-US" altLang="zh-CN" dirty="0" err="1"/>
              <a:t>getflag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get shell</a:t>
            </a:r>
            <a:r>
              <a:rPr kumimoji="1" lang="zh-CN" altLang="en-US" dirty="0"/>
              <a:t> 这样的函数，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所以做题时不可能直接简单的覆盖成某一个地址。这时候就需要一些技巧：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在谈技巧之前，先明确做</a:t>
            </a:r>
            <a:r>
              <a:rPr kumimoji="1" lang="en-US" altLang="zh-CN" dirty="0" err="1"/>
              <a:t>pwn</a:t>
            </a:r>
            <a:r>
              <a:rPr kumimoji="1" lang="zh-CN" altLang="en-US" dirty="0"/>
              <a:t>题的目的：得分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拿到</a:t>
            </a:r>
            <a:r>
              <a:rPr kumimoji="1" lang="en-US" altLang="zh-CN" dirty="0"/>
              <a:t>flag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拿到</a:t>
            </a:r>
            <a:r>
              <a:rPr kumimoji="1" lang="en-US" altLang="zh-CN" dirty="0"/>
              <a:t>shell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如果要拿到</a:t>
            </a:r>
            <a:r>
              <a:rPr kumimoji="1" lang="en-US" altLang="zh-CN" dirty="0"/>
              <a:t>flag ,</a:t>
            </a:r>
            <a:r>
              <a:rPr kumimoji="1" lang="zh-CN" altLang="en-US" dirty="0"/>
              <a:t>则需要先拿到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权限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当然有部分题目是可以直接</a:t>
            </a:r>
            <a:r>
              <a:rPr kumimoji="1" lang="en-US" altLang="zh-CN" dirty="0"/>
              <a:t>ORW(</a:t>
            </a:r>
            <a:r>
              <a:rPr kumimoji="1" lang="en-US" altLang="zh-CN" dirty="0" err="1"/>
              <a:t>open,read,write</a:t>
            </a:r>
            <a:r>
              <a:rPr kumimoji="1" lang="en-US" altLang="zh-CN" dirty="0"/>
              <a:t>)</a:t>
            </a:r>
            <a:r>
              <a:rPr kumimoji="1" lang="zh-CN" altLang="en-US" dirty="0"/>
              <a:t>拿到</a:t>
            </a:r>
            <a:r>
              <a:rPr kumimoji="1" lang="en-US" altLang="zh-CN" dirty="0"/>
              <a:t>flag ,</a:t>
            </a:r>
            <a:r>
              <a:rPr kumimoji="1" lang="zh-CN" altLang="en-US" dirty="0"/>
              <a:t>而不需要拿</a:t>
            </a:r>
            <a:r>
              <a:rPr kumimoji="1" lang="en-US" altLang="zh-CN" dirty="0"/>
              <a:t>shell </a:t>
            </a:r>
            <a:r>
              <a:rPr kumimoji="1" lang="zh-CN" altLang="en-US" dirty="0"/>
              <a:t>这个步骤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之后我们基本上就聚焦于怎么拿到服务器的</a:t>
            </a:r>
            <a:r>
              <a:rPr kumimoji="1" lang="en-US" altLang="zh-CN" dirty="0"/>
              <a:t>shell </a:t>
            </a:r>
            <a:r>
              <a:rPr kumimoji="1" lang="zh-CN" altLang="en-US" dirty="0"/>
              <a:t>权限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3886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800" dirty="0"/>
              <a:t>	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83F8-E960-C244-83C4-C746EF8855C8}"/>
              </a:ext>
            </a:extLst>
          </p:cNvPr>
          <p:cNvSpPr txBox="1"/>
          <p:nvPr/>
        </p:nvSpPr>
        <p:spPr>
          <a:xfrm>
            <a:off x="805069" y="1689652"/>
            <a:ext cx="435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6EAC35-B396-D248-B946-4D66B465E810}"/>
              </a:ext>
            </a:extLst>
          </p:cNvPr>
          <p:cNvSpPr txBox="1"/>
          <p:nvPr/>
        </p:nvSpPr>
        <p:spPr>
          <a:xfrm>
            <a:off x="805069" y="1920240"/>
            <a:ext cx="5755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B37105-0AF5-6240-BCE6-09A3E1EFE121}"/>
              </a:ext>
            </a:extLst>
          </p:cNvPr>
          <p:cNvSpPr txBox="1"/>
          <p:nvPr/>
        </p:nvSpPr>
        <p:spPr>
          <a:xfrm>
            <a:off x="1428750" y="200025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如何拿到</a:t>
            </a:r>
            <a:r>
              <a:rPr kumimoji="1" lang="en-US" altLang="zh-CN" dirty="0"/>
              <a:t>shell: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就一种方式：执行</a:t>
            </a:r>
            <a:r>
              <a:rPr kumimoji="1" lang="en-US" altLang="zh-CN" dirty="0" err="1"/>
              <a:t>evecve</a:t>
            </a:r>
            <a:r>
              <a:rPr kumimoji="1" lang="en-US" altLang="zh-CN" dirty="0"/>
              <a:t>(“/bin/sh”,0,0)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system(“/bin/</a:t>
            </a:r>
            <a:r>
              <a:rPr kumimoji="1" lang="en-US" altLang="zh-CN" dirty="0" err="1"/>
              <a:t>sh</a:t>
            </a:r>
            <a:r>
              <a:rPr kumimoji="1" lang="en-US" altLang="zh-CN" dirty="0"/>
              <a:t>”),</a:t>
            </a:r>
            <a:r>
              <a:rPr kumimoji="1" lang="zh-CN" altLang="en-US" dirty="0"/>
              <a:t>当然</a:t>
            </a:r>
            <a:r>
              <a:rPr kumimoji="1" lang="en-US" altLang="zh-CN" dirty="0"/>
              <a:t>system </a:t>
            </a:r>
            <a:r>
              <a:rPr kumimoji="1" lang="zh-CN" altLang="en-US" dirty="0"/>
              <a:t>函数内部其实也是调用了</a:t>
            </a:r>
            <a:r>
              <a:rPr kumimoji="1" lang="en-US" altLang="zh-CN" dirty="0" err="1"/>
              <a:t>execve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如何执行</a:t>
            </a:r>
            <a:r>
              <a:rPr kumimoji="1" lang="en-US" altLang="zh-CN" dirty="0" err="1"/>
              <a:t>execve</a:t>
            </a:r>
            <a:r>
              <a:rPr kumimoji="1" lang="en-US" altLang="zh-CN" dirty="0"/>
              <a:t>(“/bin/sh”,0,0)</a:t>
            </a:r>
            <a:r>
              <a:rPr kumimoji="1" lang="zh-CN" altLang="en-US" dirty="0"/>
              <a:t>，技巧有很多：</a:t>
            </a:r>
            <a:endParaRPr kumimoji="1" lang="en-US" altLang="zh-CN" dirty="0"/>
          </a:p>
          <a:p>
            <a:r>
              <a:rPr kumimoji="1" lang="en-US" altLang="zh-CN" dirty="0"/>
              <a:t>	1.ROP</a:t>
            </a:r>
          </a:p>
          <a:p>
            <a:r>
              <a:rPr kumimoji="1" lang="en-US" altLang="zh-CN" dirty="0"/>
              <a:t>	2.shellcode</a:t>
            </a:r>
          </a:p>
          <a:p>
            <a:r>
              <a:rPr kumimoji="1" lang="en-US" altLang="zh-CN" dirty="0"/>
              <a:t>	3.</a:t>
            </a:r>
            <a:r>
              <a:rPr kumimoji="1" lang="zh-CN" altLang="en-US" dirty="0"/>
              <a:t>格式化字符串漏洞</a:t>
            </a:r>
            <a:endParaRPr kumimoji="1" lang="en-US" altLang="zh-CN" dirty="0"/>
          </a:p>
          <a:p>
            <a:r>
              <a:rPr kumimoji="1" lang="en-US" altLang="zh-CN" dirty="0"/>
              <a:t>	4.</a:t>
            </a:r>
            <a:r>
              <a:rPr kumimoji="1" lang="zh-CN" altLang="en-US" dirty="0"/>
              <a:t>堆利用</a:t>
            </a:r>
            <a:endParaRPr kumimoji="1" lang="en-US" altLang="zh-CN" dirty="0"/>
          </a:p>
          <a:p>
            <a:r>
              <a:rPr kumimoji="1" lang="en-US" altLang="zh-CN" dirty="0"/>
              <a:t>	…</a:t>
            </a:r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一般而言，分为两大类，一类是拿到</a:t>
            </a:r>
            <a:r>
              <a:rPr kumimoji="1" lang="en-US" altLang="zh-CN" dirty="0" err="1"/>
              <a:t>Libc</a:t>
            </a:r>
            <a:r>
              <a:rPr kumimoji="1" lang="en-US" altLang="zh-CN" dirty="0"/>
              <a:t>,</a:t>
            </a:r>
            <a:r>
              <a:rPr kumimoji="1" lang="zh-CN" altLang="en-US" dirty="0"/>
              <a:t>执行</a:t>
            </a:r>
            <a:r>
              <a:rPr kumimoji="1" lang="en-US" altLang="zh-CN" dirty="0" err="1"/>
              <a:t>libc</a:t>
            </a:r>
            <a:r>
              <a:rPr kumimoji="1" lang="en-US" altLang="zh-CN" dirty="0"/>
              <a:t> </a:t>
            </a:r>
            <a:r>
              <a:rPr kumimoji="1" lang="zh-CN" altLang="en-US" dirty="0"/>
              <a:t>里面的</a:t>
            </a:r>
            <a:r>
              <a:rPr kumimoji="1" lang="en-US" altLang="zh-CN" dirty="0"/>
              <a:t>system </a:t>
            </a:r>
            <a:r>
              <a:rPr kumimoji="1" lang="zh-CN" altLang="en-US" dirty="0"/>
              <a:t>或者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函数，一类是自己写汇编代码，执行系统调用</a:t>
            </a:r>
            <a:r>
              <a:rPr kumimoji="1" lang="en-US" altLang="zh-CN" dirty="0" err="1"/>
              <a:t>execve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368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 </a:t>
            </a:r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常用图标合集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60395" y="1615449"/>
            <a:ext cx="785198" cy="785198"/>
            <a:chOff x="434560" y="1485548"/>
            <a:chExt cx="990600" cy="990600"/>
          </a:xfrm>
        </p:grpSpPr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560" y="1485548"/>
              <a:ext cx="990600" cy="990600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0772" y="1695098"/>
              <a:ext cx="638175" cy="57150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617795" y="1615449"/>
            <a:ext cx="785198" cy="785198"/>
            <a:chOff x="2491960" y="1485548"/>
            <a:chExt cx="990600" cy="990600"/>
          </a:xfrm>
        </p:grpSpPr>
        <p:pic>
          <p:nvPicPr>
            <p:cNvPr id="19" name="图形 18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960" y="1485548"/>
              <a:ext cx="990600" cy="990600"/>
            </a:xfrm>
            <a:prstGeom prst="rect">
              <a:avLst/>
            </a:prstGeom>
          </p:spPr>
        </p:pic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77697" y="1695098"/>
              <a:ext cx="619125" cy="571500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3646495" y="1615449"/>
            <a:ext cx="785198" cy="785198"/>
            <a:chOff x="3520660" y="1485548"/>
            <a:chExt cx="990600" cy="990600"/>
          </a:xfrm>
        </p:grpSpPr>
        <p:pic>
          <p:nvPicPr>
            <p:cNvPr id="22" name="图形 2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0660" y="1485548"/>
              <a:ext cx="990600" cy="990600"/>
            </a:xfrm>
            <a:prstGeom prst="rect">
              <a:avLst/>
            </a:prstGeom>
          </p:spPr>
        </p:pic>
        <p:pic>
          <p:nvPicPr>
            <p:cNvPr id="38" name="图形 37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0685" y="1742723"/>
              <a:ext cx="590550" cy="523875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589095" y="1615449"/>
            <a:ext cx="785198" cy="785198"/>
            <a:chOff x="1463260" y="1485548"/>
            <a:chExt cx="990600" cy="990600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260" y="1485548"/>
              <a:ext cx="990600" cy="990600"/>
            </a:xfrm>
            <a:prstGeom prst="rect">
              <a:avLst/>
            </a:prstGeom>
          </p:spPr>
        </p:pic>
        <p:pic>
          <p:nvPicPr>
            <p:cNvPr id="39" name="图形 38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15673" y="1671285"/>
              <a:ext cx="504825" cy="619125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4675195" y="1615449"/>
            <a:ext cx="785198" cy="785198"/>
            <a:chOff x="4549360" y="1485548"/>
            <a:chExt cx="990600" cy="990600"/>
          </a:xfrm>
        </p:grpSpPr>
        <p:pic>
          <p:nvPicPr>
            <p:cNvPr id="25" name="图形 2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9360" y="1485548"/>
              <a:ext cx="990600" cy="990600"/>
            </a:xfrm>
            <a:prstGeom prst="rect">
              <a:avLst/>
            </a:prstGeom>
          </p:spPr>
        </p:pic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25585" y="1661760"/>
              <a:ext cx="438150" cy="62865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703895" y="1615449"/>
            <a:ext cx="785198" cy="785198"/>
            <a:chOff x="5578060" y="1485548"/>
            <a:chExt cx="990600" cy="990600"/>
          </a:xfrm>
        </p:grpSpPr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8060" y="1485548"/>
              <a:ext cx="990600" cy="990600"/>
            </a:xfrm>
            <a:prstGeom prst="rect">
              <a:avLst/>
            </a:prstGeom>
          </p:spPr>
        </p:pic>
        <p:pic>
          <p:nvPicPr>
            <p:cNvPr id="41" name="图形 4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16185" y="1676047"/>
              <a:ext cx="571500" cy="65722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732595" y="1615449"/>
            <a:ext cx="785198" cy="785198"/>
            <a:chOff x="6606760" y="1485548"/>
            <a:chExt cx="990600" cy="990600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6760" y="1485548"/>
              <a:ext cx="990600" cy="990600"/>
            </a:xfrm>
            <a:prstGeom prst="rect">
              <a:avLst/>
            </a:prstGeom>
          </p:spPr>
        </p:pic>
        <p:pic>
          <p:nvPicPr>
            <p:cNvPr id="42" name="图形 4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06785" y="1742723"/>
              <a:ext cx="590550" cy="4762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761295" y="1615449"/>
            <a:ext cx="785198" cy="785198"/>
            <a:chOff x="7635460" y="1485548"/>
            <a:chExt cx="990600" cy="990600"/>
          </a:xfrm>
        </p:grpSpPr>
        <p:pic>
          <p:nvPicPr>
            <p:cNvPr id="34" name="图形 3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5460" y="1485548"/>
              <a:ext cx="990600" cy="990600"/>
            </a:xfrm>
            <a:prstGeom prst="rect">
              <a:avLst/>
            </a:prstGeom>
          </p:spPr>
        </p:pic>
        <p:pic>
          <p:nvPicPr>
            <p:cNvPr id="43" name="图形 4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97397" y="1614135"/>
              <a:ext cx="466725" cy="67627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794758" y="1615449"/>
            <a:ext cx="785198" cy="785198"/>
            <a:chOff x="8668923" y="1485548"/>
            <a:chExt cx="990600" cy="990600"/>
          </a:xfrm>
        </p:grpSpPr>
        <p:pic>
          <p:nvPicPr>
            <p:cNvPr id="46" name="图形 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68923" y="1485548"/>
              <a:ext cx="990600" cy="990600"/>
            </a:xfrm>
            <a:prstGeom prst="rect">
              <a:avLst/>
            </a:prstGeom>
          </p:spPr>
        </p:pic>
        <p:pic>
          <p:nvPicPr>
            <p:cNvPr id="44" name="图形 43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916574" y="1671285"/>
              <a:ext cx="523875" cy="63817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9828221" y="1610686"/>
            <a:ext cx="785198" cy="785198"/>
            <a:chOff x="9702386" y="1480785"/>
            <a:chExt cx="990600" cy="990600"/>
          </a:xfrm>
        </p:grpSpPr>
        <p:pic>
          <p:nvPicPr>
            <p:cNvPr id="47" name="图形 4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386" y="1480785"/>
              <a:ext cx="990600" cy="990600"/>
            </a:xfrm>
            <a:prstGeom prst="rect">
              <a:avLst/>
            </a:prstGeom>
          </p:spPr>
        </p:pic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45273" y="1637947"/>
              <a:ext cx="504825" cy="67627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861683" y="1610686"/>
            <a:ext cx="785198" cy="785198"/>
            <a:chOff x="10735848" y="1480785"/>
            <a:chExt cx="990600" cy="990600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5848" y="1480785"/>
              <a:ext cx="990600" cy="990600"/>
            </a:xfrm>
            <a:prstGeom prst="rect">
              <a:avLst/>
            </a:prstGeom>
          </p:spPr>
        </p:pic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997785" y="1666523"/>
              <a:ext cx="466725" cy="60007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560395" y="2672723"/>
            <a:ext cx="785198" cy="785198"/>
            <a:chOff x="434560" y="2542822"/>
            <a:chExt cx="990600" cy="990600"/>
          </a:xfrm>
        </p:grpSpPr>
        <p:pic>
          <p:nvPicPr>
            <p:cNvPr id="51" name="图形 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560" y="2542822"/>
              <a:ext cx="990600" cy="990600"/>
            </a:xfrm>
            <a:prstGeom prst="rect">
              <a:avLst/>
            </a:prstGeom>
          </p:spPr>
        </p:pic>
        <p:pic>
          <p:nvPicPr>
            <p:cNvPr id="95" name="图形 94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0779" y="2736926"/>
              <a:ext cx="542925" cy="6477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589095" y="2672723"/>
            <a:ext cx="785198" cy="785198"/>
            <a:chOff x="1463260" y="2542822"/>
            <a:chExt cx="990600" cy="990600"/>
          </a:xfrm>
        </p:grpSpPr>
        <p:pic>
          <p:nvPicPr>
            <p:cNvPr id="52" name="图形 5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260" y="2542822"/>
              <a:ext cx="990600" cy="990600"/>
            </a:xfrm>
            <a:prstGeom prst="rect">
              <a:avLst/>
            </a:prstGeom>
          </p:spPr>
        </p:pic>
        <p:pic>
          <p:nvPicPr>
            <p:cNvPr id="96" name="图形 95"/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628432" y="2801958"/>
              <a:ext cx="680173" cy="515993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617795" y="2672723"/>
            <a:ext cx="785198" cy="785198"/>
            <a:chOff x="2491960" y="2542822"/>
            <a:chExt cx="990600" cy="990600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960" y="2542822"/>
              <a:ext cx="990600" cy="990600"/>
            </a:xfrm>
            <a:prstGeom prst="rect">
              <a:avLst/>
            </a:prstGeom>
          </p:spPr>
        </p:pic>
        <p:pic>
          <p:nvPicPr>
            <p:cNvPr id="97" name="图形 96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53910" y="2782554"/>
              <a:ext cx="276225" cy="571500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3646495" y="2672723"/>
            <a:ext cx="785198" cy="785198"/>
            <a:chOff x="3520660" y="2542822"/>
            <a:chExt cx="990600" cy="990600"/>
          </a:xfrm>
        </p:grpSpPr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0660" y="2542822"/>
              <a:ext cx="990600" cy="990600"/>
            </a:xfrm>
            <a:prstGeom prst="rect">
              <a:avLst/>
            </a:prstGeom>
          </p:spPr>
        </p:pic>
        <p:pic>
          <p:nvPicPr>
            <p:cNvPr id="98" name="图形 97"/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746880" y="2783328"/>
              <a:ext cx="581025" cy="542925"/>
            </a:xfrm>
            <a:prstGeom prst="rect">
              <a:avLst/>
            </a:prstGeom>
          </p:spPr>
        </p:pic>
      </p:grpSp>
      <p:grpSp>
        <p:nvGrpSpPr>
          <p:cNvPr id="141" name="组合 140"/>
          <p:cNvGrpSpPr/>
          <p:nvPr/>
        </p:nvGrpSpPr>
        <p:grpSpPr>
          <a:xfrm>
            <a:off x="4675195" y="2672723"/>
            <a:ext cx="785198" cy="785198"/>
            <a:chOff x="4549360" y="2542822"/>
            <a:chExt cx="990600" cy="990600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9360" y="2542822"/>
              <a:ext cx="990600" cy="990600"/>
            </a:xfrm>
            <a:prstGeom prst="rect">
              <a:avLst/>
            </a:prstGeom>
          </p:spPr>
        </p:pic>
        <p:pic>
          <p:nvPicPr>
            <p:cNvPr id="99" name="图形 98"/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779133" y="2821428"/>
              <a:ext cx="552450" cy="495300"/>
            </a:xfrm>
            <a:prstGeom prst="rect">
              <a:avLst/>
            </a:prstGeom>
          </p:spPr>
        </p:pic>
      </p:grpSp>
      <p:grpSp>
        <p:nvGrpSpPr>
          <p:cNvPr id="145" name="组合 144"/>
          <p:cNvGrpSpPr/>
          <p:nvPr/>
        </p:nvGrpSpPr>
        <p:grpSpPr>
          <a:xfrm>
            <a:off x="5703895" y="2672723"/>
            <a:ext cx="785198" cy="785198"/>
            <a:chOff x="5578060" y="2542822"/>
            <a:chExt cx="990600" cy="990600"/>
          </a:xfrm>
        </p:grpSpPr>
        <p:pic>
          <p:nvPicPr>
            <p:cNvPr id="56" name="图形 5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8060" y="2542822"/>
              <a:ext cx="990600" cy="990600"/>
            </a:xfrm>
            <a:prstGeom prst="rect">
              <a:avLst/>
            </a:prstGeom>
          </p:spPr>
        </p:pic>
        <p:pic>
          <p:nvPicPr>
            <p:cNvPr id="100" name="图形 99"/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920961" y="2773029"/>
              <a:ext cx="342900" cy="590550"/>
            </a:xfrm>
            <a:prstGeom prst="rect">
              <a:avLst/>
            </a:prstGeom>
          </p:spPr>
        </p:pic>
      </p:grpSp>
      <p:grpSp>
        <p:nvGrpSpPr>
          <p:cNvPr id="149" name="组合 148"/>
          <p:cNvGrpSpPr/>
          <p:nvPr/>
        </p:nvGrpSpPr>
        <p:grpSpPr>
          <a:xfrm>
            <a:off x="6732595" y="2672723"/>
            <a:ext cx="785198" cy="785198"/>
            <a:chOff x="6606760" y="2542822"/>
            <a:chExt cx="990600" cy="990600"/>
          </a:xfrm>
        </p:grpSpPr>
        <p:pic>
          <p:nvPicPr>
            <p:cNvPr id="57" name="图形 5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6760" y="2542822"/>
              <a:ext cx="990600" cy="990600"/>
            </a:xfrm>
            <a:prstGeom prst="rect">
              <a:avLst/>
            </a:prstGeom>
          </p:spPr>
        </p:pic>
        <p:pic>
          <p:nvPicPr>
            <p:cNvPr id="101" name="图形 100"/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6909180" y="2786963"/>
              <a:ext cx="514350" cy="561975"/>
            </a:xfrm>
            <a:prstGeom prst="rect">
              <a:avLst/>
            </a:prstGeom>
          </p:spPr>
        </p:pic>
      </p:grpSp>
      <p:grpSp>
        <p:nvGrpSpPr>
          <p:cNvPr id="153" name="组合 152"/>
          <p:cNvGrpSpPr/>
          <p:nvPr/>
        </p:nvGrpSpPr>
        <p:grpSpPr>
          <a:xfrm>
            <a:off x="7761295" y="2672723"/>
            <a:ext cx="785198" cy="785198"/>
            <a:chOff x="7635460" y="2542822"/>
            <a:chExt cx="990600" cy="990600"/>
          </a:xfrm>
        </p:grpSpPr>
        <p:pic>
          <p:nvPicPr>
            <p:cNvPr id="58" name="图形 5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5460" y="2542822"/>
              <a:ext cx="990600" cy="990600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7862834" y="2772675"/>
              <a:ext cx="590550" cy="590550"/>
            </a:xfrm>
            <a:prstGeom prst="rect">
              <a:avLst/>
            </a:prstGeom>
          </p:spPr>
        </p:pic>
      </p:grpSp>
      <p:grpSp>
        <p:nvGrpSpPr>
          <p:cNvPr id="157" name="组合 156"/>
          <p:cNvGrpSpPr/>
          <p:nvPr/>
        </p:nvGrpSpPr>
        <p:grpSpPr>
          <a:xfrm>
            <a:off x="8794758" y="2672723"/>
            <a:ext cx="785198" cy="785198"/>
            <a:chOff x="8668923" y="2542822"/>
            <a:chExt cx="990600" cy="990600"/>
          </a:xfrm>
        </p:grpSpPr>
        <p:pic>
          <p:nvPicPr>
            <p:cNvPr id="59" name="图形 58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68923" y="2542822"/>
              <a:ext cx="990600" cy="990600"/>
            </a:xfrm>
            <a:prstGeom prst="rect">
              <a:avLst/>
            </a:prstGeom>
          </p:spPr>
        </p:pic>
        <p:pic>
          <p:nvPicPr>
            <p:cNvPr id="103" name="图形 102"/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8830847" y="2792853"/>
              <a:ext cx="666750" cy="523875"/>
            </a:xfrm>
            <a:prstGeom prst="rect">
              <a:avLst/>
            </a:prstGeom>
          </p:spPr>
        </p:pic>
      </p:grpSp>
      <p:grpSp>
        <p:nvGrpSpPr>
          <p:cNvPr id="161" name="组合 160"/>
          <p:cNvGrpSpPr/>
          <p:nvPr/>
        </p:nvGrpSpPr>
        <p:grpSpPr>
          <a:xfrm>
            <a:off x="9828221" y="2667960"/>
            <a:ext cx="785198" cy="785198"/>
            <a:chOff x="9702386" y="2538059"/>
            <a:chExt cx="990600" cy="990600"/>
          </a:xfrm>
        </p:grpSpPr>
        <p:pic>
          <p:nvPicPr>
            <p:cNvPr id="60" name="图形 5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386" y="2538059"/>
              <a:ext cx="990600" cy="990600"/>
            </a:xfrm>
            <a:prstGeom prst="rect">
              <a:avLst/>
            </a:prstGeom>
          </p:spPr>
        </p:pic>
        <p:pic>
          <p:nvPicPr>
            <p:cNvPr id="104" name="图形 103"/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9937533" y="2782974"/>
              <a:ext cx="533400" cy="581025"/>
            </a:xfrm>
            <a:prstGeom prst="rect">
              <a:avLst/>
            </a:prstGeom>
          </p:spPr>
        </p:pic>
      </p:grpSp>
      <p:grpSp>
        <p:nvGrpSpPr>
          <p:cNvPr id="165" name="组合 164"/>
          <p:cNvGrpSpPr/>
          <p:nvPr/>
        </p:nvGrpSpPr>
        <p:grpSpPr>
          <a:xfrm>
            <a:off x="10861683" y="2667960"/>
            <a:ext cx="785198" cy="785198"/>
            <a:chOff x="10735848" y="2538059"/>
            <a:chExt cx="990600" cy="990600"/>
          </a:xfrm>
        </p:grpSpPr>
        <p:pic>
          <p:nvPicPr>
            <p:cNvPr id="61" name="图形 6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5848" y="2538059"/>
              <a:ext cx="990600" cy="990600"/>
            </a:xfrm>
            <a:prstGeom prst="rect">
              <a:avLst/>
            </a:prstGeom>
          </p:spPr>
        </p:pic>
        <p:pic>
          <p:nvPicPr>
            <p:cNvPr id="105" name="图形 104"/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877504" y="2821428"/>
              <a:ext cx="708452" cy="409574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560395" y="3725234"/>
            <a:ext cx="785198" cy="785198"/>
            <a:chOff x="434560" y="3595333"/>
            <a:chExt cx="990600" cy="990600"/>
          </a:xfrm>
        </p:grpSpPr>
        <p:pic>
          <p:nvPicPr>
            <p:cNvPr id="62" name="图形 6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560" y="3595333"/>
              <a:ext cx="990600" cy="990600"/>
            </a:xfrm>
            <a:prstGeom prst="rect">
              <a:avLst/>
            </a:prstGeom>
          </p:spPr>
        </p:pic>
        <p:pic>
          <p:nvPicPr>
            <p:cNvPr id="106" name="图形 105"/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98879" y="3831976"/>
              <a:ext cx="504825" cy="523875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589095" y="3725234"/>
            <a:ext cx="785198" cy="785198"/>
            <a:chOff x="1463260" y="3595333"/>
            <a:chExt cx="990600" cy="990600"/>
          </a:xfrm>
        </p:grpSpPr>
        <p:pic>
          <p:nvPicPr>
            <p:cNvPr id="63" name="图形 6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260" y="3595333"/>
              <a:ext cx="990600" cy="990600"/>
            </a:xfrm>
            <a:prstGeom prst="rect">
              <a:avLst/>
            </a:prstGeom>
          </p:spPr>
        </p:pic>
        <p:pic>
          <p:nvPicPr>
            <p:cNvPr id="108" name="图形 107"/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619216" y="3802148"/>
              <a:ext cx="676275" cy="60007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2617795" y="3725234"/>
            <a:ext cx="785198" cy="785198"/>
            <a:chOff x="2491960" y="3595333"/>
            <a:chExt cx="990600" cy="990600"/>
          </a:xfrm>
        </p:grpSpPr>
        <p:pic>
          <p:nvPicPr>
            <p:cNvPr id="64" name="图形 6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960" y="3595333"/>
              <a:ext cx="990600" cy="990600"/>
            </a:xfrm>
            <a:prstGeom prst="rect">
              <a:avLst/>
            </a:prstGeom>
          </p:spPr>
        </p:pic>
        <p:pic>
          <p:nvPicPr>
            <p:cNvPr id="109" name="图形 108"/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2663410" y="3808163"/>
              <a:ext cx="657225" cy="57150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3646495" y="3725234"/>
            <a:ext cx="785198" cy="785198"/>
            <a:chOff x="3520660" y="3595333"/>
            <a:chExt cx="990600" cy="990600"/>
          </a:xfrm>
        </p:grpSpPr>
        <p:pic>
          <p:nvPicPr>
            <p:cNvPr id="65" name="图形 6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0660" y="3595333"/>
              <a:ext cx="990600" cy="990600"/>
            </a:xfrm>
            <a:prstGeom prst="rect">
              <a:avLst/>
            </a:prstGeom>
          </p:spPr>
        </p:pic>
        <p:pic>
          <p:nvPicPr>
            <p:cNvPr id="110" name="图形 109"/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3727830" y="3802148"/>
              <a:ext cx="600075" cy="628650"/>
            </a:xfrm>
            <a:prstGeom prst="rect">
              <a:avLst/>
            </a:prstGeom>
          </p:spPr>
        </p:pic>
      </p:grpSp>
      <p:grpSp>
        <p:nvGrpSpPr>
          <p:cNvPr id="142" name="组合 141"/>
          <p:cNvGrpSpPr/>
          <p:nvPr/>
        </p:nvGrpSpPr>
        <p:grpSpPr>
          <a:xfrm>
            <a:off x="4675195" y="3725234"/>
            <a:ext cx="785198" cy="785198"/>
            <a:chOff x="4549360" y="3595333"/>
            <a:chExt cx="990600" cy="990600"/>
          </a:xfrm>
        </p:grpSpPr>
        <p:pic>
          <p:nvPicPr>
            <p:cNvPr id="66" name="图形 6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9360" y="3595333"/>
              <a:ext cx="990600" cy="990600"/>
            </a:xfrm>
            <a:prstGeom prst="rect">
              <a:avLst/>
            </a:prstGeom>
          </p:spPr>
        </p:pic>
        <p:pic>
          <p:nvPicPr>
            <p:cNvPr id="111" name="图形 110"/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4744622" y="3802148"/>
              <a:ext cx="600075" cy="600075"/>
            </a:xfrm>
            <a:prstGeom prst="rect">
              <a:avLst/>
            </a:prstGeom>
          </p:spPr>
        </p:pic>
      </p:grpSp>
      <p:grpSp>
        <p:nvGrpSpPr>
          <p:cNvPr id="146" name="组合 145"/>
          <p:cNvGrpSpPr/>
          <p:nvPr/>
        </p:nvGrpSpPr>
        <p:grpSpPr>
          <a:xfrm>
            <a:off x="5703895" y="3725234"/>
            <a:ext cx="785198" cy="785198"/>
            <a:chOff x="5578060" y="3595333"/>
            <a:chExt cx="990600" cy="990600"/>
          </a:xfrm>
        </p:grpSpPr>
        <p:pic>
          <p:nvPicPr>
            <p:cNvPr id="67" name="图形 6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8060" y="3595333"/>
              <a:ext cx="990600" cy="990600"/>
            </a:xfrm>
            <a:prstGeom prst="rect">
              <a:avLst/>
            </a:prstGeom>
          </p:spPr>
        </p:pic>
        <p:pic>
          <p:nvPicPr>
            <p:cNvPr id="112" name="图形 111"/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5829300" y="3819170"/>
              <a:ext cx="533400" cy="533400"/>
            </a:xfrm>
            <a:prstGeom prst="rect">
              <a:avLst/>
            </a:prstGeom>
          </p:spPr>
        </p:pic>
      </p:grpSp>
      <p:grpSp>
        <p:nvGrpSpPr>
          <p:cNvPr id="150" name="组合 149"/>
          <p:cNvGrpSpPr/>
          <p:nvPr/>
        </p:nvGrpSpPr>
        <p:grpSpPr>
          <a:xfrm>
            <a:off x="6732595" y="3725234"/>
            <a:ext cx="785198" cy="785198"/>
            <a:chOff x="6606760" y="3595333"/>
            <a:chExt cx="990600" cy="990600"/>
          </a:xfrm>
        </p:grpSpPr>
        <p:pic>
          <p:nvPicPr>
            <p:cNvPr id="68" name="图形 6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6760" y="3595333"/>
              <a:ext cx="990600" cy="990600"/>
            </a:xfrm>
            <a:prstGeom prst="rect">
              <a:avLst/>
            </a:prstGeom>
          </p:spPr>
        </p:pic>
        <p:pic>
          <p:nvPicPr>
            <p:cNvPr id="113" name="图形 112"/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6819900" y="3791495"/>
              <a:ext cx="552450" cy="542925"/>
            </a:xfrm>
            <a:prstGeom prst="rect">
              <a:avLst/>
            </a:prstGeom>
          </p:spPr>
        </p:pic>
      </p:grpSp>
      <p:grpSp>
        <p:nvGrpSpPr>
          <p:cNvPr id="154" name="组合 153"/>
          <p:cNvGrpSpPr/>
          <p:nvPr/>
        </p:nvGrpSpPr>
        <p:grpSpPr>
          <a:xfrm>
            <a:off x="7761295" y="3725234"/>
            <a:ext cx="785198" cy="785198"/>
            <a:chOff x="7635460" y="3595333"/>
            <a:chExt cx="990600" cy="990600"/>
          </a:xfrm>
        </p:grpSpPr>
        <p:pic>
          <p:nvPicPr>
            <p:cNvPr id="69" name="图形 68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5460" y="3595333"/>
              <a:ext cx="990600" cy="990600"/>
            </a:xfrm>
            <a:prstGeom prst="rect">
              <a:avLst/>
            </a:prstGeom>
          </p:spPr>
        </p:pic>
        <p:pic>
          <p:nvPicPr>
            <p:cNvPr id="114" name="图形 113"/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7972371" y="3796737"/>
              <a:ext cx="352425" cy="581025"/>
            </a:xfrm>
            <a:prstGeom prst="rect">
              <a:avLst/>
            </a:prstGeom>
          </p:spPr>
        </p:pic>
      </p:grpSp>
      <p:grpSp>
        <p:nvGrpSpPr>
          <p:cNvPr id="158" name="组合 157"/>
          <p:cNvGrpSpPr/>
          <p:nvPr/>
        </p:nvGrpSpPr>
        <p:grpSpPr>
          <a:xfrm>
            <a:off x="8794758" y="3725234"/>
            <a:ext cx="785198" cy="785198"/>
            <a:chOff x="8668923" y="3595333"/>
            <a:chExt cx="990600" cy="990600"/>
          </a:xfrm>
        </p:grpSpPr>
        <p:pic>
          <p:nvPicPr>
            <p:cNvPr id="70" name="图形 6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68923" y="3595333"/>
              <a:ext cx="990600" cy="990600"/>
            </a:xfrm>
            <a:prstGeom prst="rect">
              <a:avLst/>
            </a:prstGeom>
          </p:spPr>
        </p:pic>
        <p:pic>
          <p:nvPicPr>
            <p:cNvPr id="115" name="图形 114"/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8859423" y="3791495"/>
              <a:ext cx="647700" cy="609600"/>
            </a:xfrm>
            <a:prstGeom prst="rect">
              <a:avLst/>
            </a:prstGeom>
          </p:spPr>
        </p:pic>
      </p:grpSp>
      <p:grpSp>
        <p:nvGrpSpPr>
          <p:cNvPr id="162" name="组合 161"/>
          <p:cNvGrpSpPr/>
          <p:nvPr/>
        </p:nvGrpSpPr>
        <p:grpSpPr>
          <a:xfrm>
            <a:off x="9828221" y="3720471"/>
            <a:ext cx="785198" cy="785198"/>
            <a:chOff x="9702386" y="3590570"/>
            <a:chExt cx="990600" cy="990600"/>
          </a:xfrm>
        </p:grpSpPr>
        <p:pic>
          <p:nvPicPr>
            <p:cNvPr id="71" name="图形 7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386" y="3590570"/>
              <a:ext cx="990600" cy="990600"/>
            </a:xfrm>
            <a:prstGeom prst="rect">
              <a:avLst/>
            </a:prstGeom>
          </p:spPr>
        </p:pic>
        <p:pic>
          <p:nvPicPr>
            <p:cNvPr id="116" name="图形 115"/>
            <p:cNvPicPr>
              <a:picLocks noChangeAspect="1"/>
            </p:cNvPicPr>
            <p:nvPr/>
          </p:nvPicPr>
          <p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9966108" y="3774825"/>
              <a:ext cx="485775" cy="638175"/>
            </a:xfrm>
            <a:prstGeom prst="rect">
              <a:avLst/>
            </a:prstGeom>
          </p:spPr>
        </p:pic>
      </p:grpSp>
      <p:grpSp>
        <p:nvGrpSpPr>
          <p:cNvPr id="166" name="组合 165"/>
          <p:cNvGrpSpPr/>
          <p:nvPr/>
        </p:nvGrpSpPr>
        <p:grpSpPr>
          <a:xfrm>
            <a:off x="10861683" y="3720471"/>
            <a:ext cx="785198" cy="785198"/>
            <a:chOff x="10735848" y="3590570"/>
            <a:chExt cx="990600" cy="990600"/>
          </a:xfrm>
        </p:grpSpPr>
        <p:pic>
          <p:nvPicPr>
            <p:cNvPr id="72" name="图形 7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5848" y="3590570"/>
              <a:ext cx="990600" cy="990600"/>
            </a:xfrm>
            <a:prstGeom prst="rect">
              <a:avLst/>
            </a:prstGeom>
          </p:spPr>
        </p:pic>
        <p:pic>
          <p:nvPicPr>
            <p:cNvPr id="117" name="图形 116"/>
            <p:cNvPicPr>
              <a:picLocks noChangeAspect="1"/>
            </p:cNvPicPr>
            <p:nvPr/>
          </p:nvPicPr>
          <p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10883486" y="3766782"/>
              <a:ext cx="704850" cy="638175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60395" y="4777745"/>
            <a:ext cx="785198" cy="785198"/>
            <a:chOff x="434560" y="4647844"/>
            <a:chExt cx="990600" cy="990600"/>
          </a:xfrm>
        </p:grpSpPr>
        <p:pic>
          <p:nvPicPr>
            <p:cNvPr id="73" name="图形 7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560" y="4647844"/>
              <a:ext cx="990600" cy="990600"/>
            </a:xfrm>
            <a:prstGeom prst="rect">
              <a:avLst/>
            </a:prstGeom>
          </p:spPr>
        </p:pic>
        <p:pic>
          <p:nvPicPr>
            <p:cNvPr id="118" name="图形 117"/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625060" y="4862864"/>
              <a:ext cx="600075" cy="600075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589095" y="4777745"/>
            <a:ext cx="785198" cy="785198"/>
            <a:chOff x="1463260" y="4647844"/>
            <a:chExt cx="990600" cy="990600"/>
          </a:xfrm>
        </p:grpSpPr>
        <p:pic>
          <p:nvPicPr>
            <p:cNvPr id="74" name="图形 7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260" y="4647844"/>
              <a:ext cx="990600" cy="990600"/>
            </a:xfrm>
            <a:prstGeom prst="rect">
              <a:avLst/>
            </a:prstGeom>
          </p:spPr>
        </p:pic>
        <p:pic>
          <p:nvPicPr>
            <p:cNvPr id="119" name="图形 118"/>
            <p:cNvPicPr>
              <a:picLocks noChangeAspect="1"/>
            </p:cNvPicPr>
            <p:nvPr/>
          </p:nvPicPr>
          <p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1672810" y="4900963"/>
              <a:ext cx="590550" cy="52387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617795" y="4777745"/>
            <a:ext cx="785198" cy="785198"/>
            <a:chOff x="2491960" y="4647844"/>
            <a:chExt cx="990600" cy="990600"/>
          </a:xfrm>
        </p:grpSpPr>
        <p:pic>
          <p:nvPicPr>
            <p:cNvPr id="75" name="图形 7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960" y="4647844"/>
              <a:ext cx="990600" cy="990600"/>
            </a:xfrm>
            <a:prstGeom prst="rect">
              <a:avLst/>
            </a:prstGeom>
          </p:spPr>
        </p:pic>
        <p:pic>
          <p:nvPicPr>
            <p:cNvPr id="120" name="图形 119"/>
            <p:cNvPicPr>
              <a:picLocks noChangeAspect="1"/>
            </p:cNvPicPr>
            <p:nvPr/>
          </p:nvPicPr>
          <p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2750308" y="4890185"/>
              <a:ext cx="514350" cy="523875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3646495" y="4777745"/>
            <a:ext cx="785198" cy="785198"/>
            <a:chOff x="3520660" y="4647844"/>
            <a:chExt cx="990600" cy="990600"/>
          </a:xfrm>
        </p:grpSpPr>
        <p:pic>
          <p:nvPicPr>
            <p:cNvPr id="76" name="图形 7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0660" y="4647844"/>
              <a:ext cx="990600" cy="990600"/>
            </a:xfrm>
            <a:prstGeom prst="rect">
              <a:avLst/>
            </a:prstGeom>
          </p:spPr>
        </p:pic>
        <p:pic>
          <p:nvPicPr>
            <p:cNvPr id="121" name="图形 120"/>
            <p:cNvPicPr>
              <a:picLocks noChangeAspect="1"/>
            </p:cNvPicPr>
            <p:nvPr/>
          </p:nvPicPr>
          <p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3758786" y="4947335"/>
              <a:ext cx="600075" cy="466725"/>
            </a:xfrm>
            <a:prstGeom prst="rect">
              <a:avLst/>
            </a:prstGeom>
          </p:spPr>
        </p:pic>
      </p:grpSp>
      <p:grpSp>
        <p:nvGrpSpPr>
          <p:cNvPr id="143" name="组合 142"/>
          <p:cNvGrpSpPr/>
          <p:nvPr/>
        </p:nvGrpSpPr>
        <p:grpSpPr>
          <a:xfrm>
            <a:off x="4675195" y="4777745"/>
            <a:ext cx="785198" cy="785198"/>
            <a:chOff x="4549360" y="4647844"/>
            <a:chExt cx="990600" cy="990600"/>
          </a:xfrm>
        </p:grpSpPr>
        <p:pic>
          <p:nvPicPr>
            <p:cNvPr id="77" name="图形 7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9360" y="4647844"/>
              <a:ext cx="990600" cy="990600"/>
            </a:xfrm>
            <a:prstGeom prst="rect">
              <a:avLst/>
            </a:prstGeom>
          </p:spPr>
        </p:pic>
        <p:pic>
          <p:nvPicPr>
            <p:cNvPr id="122" name="图形 121"/>
            <p:cNvPicPr>
              <a:picLocks noChangeAspect="1"/>
            </p:cNvPicPr>
            <p:nvPr/>
          </p:nvPicPr>
          <p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4811297" y="4819647"/>
              <a:ext cx="533400" cy="590550"/>
            </a:xfrm>
            <a:prstGeom prst="rect">
              <a:avLst/>
            </a:prstGeom>
          </p:spPr>
        </p:pic>
      </p:grpSp>
      <p:grpSp>
        <p:nvGrpSpPr>
          <p:cNvPr id="147" name="组合 146"/>
          <p:cNvGrpSpPr/>
          <p:nvPr/>
        </p:nvGrpSpPr>
        <p:grpSpPr>
          <a:xfrm>
            <a:off x="5703895" y="4777745"/>
            <a:ext cx="785198" cy="785198"/>
            <a:chOff x="5578060" y="4647844"/>
            <a:chExt cx="990600" cy="990600"/>
          </a:xfrm>
        </p:grpSpPr>
        <p:pic>
          <p:nvPicPr>
            <p:cNvPr id="78" name="图形 7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8060" y="4647844"/>
              <a:ext cx="990600" cy="990600"/>
            </a:xfrm>
            <a:prstGeom prst="rect">
              <a:avLst/>
            </a:prstGeom>
          </p:spPr>
        </p:pic>
        <p:pic>
          <p:nvPicPr>
            <p:cNvPr id="123" name="图形 122"/>
            <p:cNvPicPr>
              <a:picLocks noChangeAspect="1"/>
            </p:cNvPicPr>
            <p:nvPr/>
          </p:nvPicPr>
          <p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5848350" y="4920012"/>
              <a:ext cx="495300" cy="485775"/>
            </a:xfrm>
            <a:prstGeom prst="rect">
              <a:avLst/>
            </a:prstGeom>
          </p:spPr>
        </p:pic>
      </p:grpSp>
      <p:grpSp>
        <p:nvGrpSpPr>
          <p:cNvPr id="155" name="组合 154"/>
          <p:cNvGrpSpPr/>
          <p:nvPr/>
        </p:nvGrpSpPr>
        <p:grpSpPr>
          <a:xfrm>
            <a:off x="7761295" y="4777745"/>
            <a:ext cx="785198" cy="785198"/>
            <a:chOff x="7635460" y="4647844"/>
            <a:chExt cx="990600" cy="990600"/>
          </a:xfrm>
        </p:grpSpPr>
        <p:pic>
          <p:nvPicPr>
            <p:cNvPr id="80" name="图形 7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5460" y="4647844"/>
              <a:ext cx="990600" cy="990600"/>
            </a:xfrm>
            <a:prstGeom prst="rect">
              <a:avLst/>
            </a:prstGeom>
          </p:spPr>
        </p:pic>
        <p:pic>
          <p:nvPicPr>
            <p:cNvPr id="125" name="图形 124"/>
            <p:cNvPicPr>
              <a:picLocks noChangeAspect="1"/>
            </p:cNvPicPr>
            <p:nvPr/>
          </p:nvPicPr>
          <p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7825960" y="4847322"/>
              <a:ext cx="609600" cy="609600"/>
            </a:xfrm>
            <a:prstGeom prst="rect">
              <a:avLst/>
            </a:prstGeom>
          </p:spPr>
        </p:pic>
      </p:grpSp>
      <p:grpSp>
        <p:nvGrpSpPr>
          <p:cNvPr id="151" name="组合 150"/>
          <p:cNvGrpSpPr/>
          <p:nvPr/>
        </p:nvGrpSpPr>
        <p:grpSpPr>
          <a:xfrm>
            <a:off x="6732595" y="4777745"/>
            <a:ext cx="785198" cy="785198"/>
            <a:chOff x="6606760" y="4647844"/>
            <a:chExt cx="990600" cy="990600"/>
          </a:xfrm>
        </p:grpSpPr>
        <p:pic>
          <p:nvPicPr>
            <p:cNvPr id="79" name="图形 78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6760" y="4647844"/>
              <a:ext cx="990600" cy="990600"/>
            </a:xfrm>
            <a:prstGeom prst="rect">
              <a:avLst/>
            </a:prstGeom>
          </p:spPr>
        </p:pic>
        <p:pic>
          <p:nvPicPr>
            <p:cNvPr id="126" name="图形 125"/>
            <p:cNvPicPr>
              <a:picLocks noChangeAspect="1"/>
            </p:cNvPicPr>
            <p:nvPr/>
          </p:nvPicPr>
          <p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p:blipFill>
          <p:spPr>
            <a:xfrm>
              <a:off x="6803257" y="4915250"/>
              <a:ext cx="641703" cy="509588"/>
            </a:xfrm>
            <a:prstGeom prst="rect">
              <a:avLst/>
            </a:prstGeom>
          </p:spPr>
        </p:pic>
      </p:grpSp>
      <p:grpSp>
        <p:nvGrpSpPr>
          <p:cNvPr id="159" name="组合 158"/>
          <p:cNvGrpSpPr/>
          <p:nvPr/>
        </p:nvGrpSpPr>
        <p:grpSpPr>
          <a:xfrm>
            <a:off x="8794758" y="4777745"/>
            <a:ext cx="785198" cy="785198"/>
            <a:chOff x="8668923" y="4647844"/>
            <a:chExt cx="990600" cy="990600"/>
          </a:xfrm>
        </p:grpSpPr>
        <p:pic>
          <p:nvPicPr>
            <p:cNvPr id="81" name="图形 8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68923" y="4647844"/>
              <a:ext cx="990600" cy="990600"/>
            </a:xfrm>
            <a:prstGeom prst="rect">
              <a:avLst/>
            </a:prstGeom>
          </p:spPr>
        </p:pic>
        <p:pic>
          <p:nvPicPr>
            <p:cNvPr id="127" name="图形 126"/>
            <p:cNvPicPr>
              <a:picLocks noChangeAspect="1"/>
            </p:cNvPicPr>
            <p:nvPr/>
          </p:nvPicPr>
          <p:blipFill>
            <a:blip r:embed="rId86">
              <a:extLs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p:blipFill>
          <p:spPr>
            <a:xfrm>
              <a:off x="8881440" y="4864390"/>
              <a:ext cx="565564" cy="565564"/>
            </a:xfrm>
            <a:prstGeom prst="rect">
              <a:avLst/>
            </a:prstGeom>
          </p:spPr>
        </p:pic>
      </p:grpSp>
      <p:grpSp>
        <p:nvGrpSpPr>
          <p:cNvPr id="163" name="组合 162"/>
          <p:cNvGrpSpPr/>
          <p:nvPr/>
        </p:nvGrpSpPr>
        <p:grpSpPr>
          <a:xfrm>
            <a:off x="9828221" y="4772982"/>
            <a:ext cx="785198" cy="785198"/>
            <a:chOff x="9702386" y="4643081"/>
            <a:chExt cx="990600" cy="990600"/>
          </a:xfrm>
        </p:grpSpPr>
        <p:pic>
          <p:nvPicPr>
            <p:cNvPr id="82" name="图形 8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386" y="4643081"/>
              <a:ext cx="990600" cy="990600"/>
            </a:xfrm>
            <a:prstGeom prst="rect">
              <a:avLst/>
            </a:prstGeom>
          </p:spPr>
        </p:pic>
        <p:pic>
          <p:nvPicPr>
            <p:cNvPr id="128" name="图形 127"/>
            <p:cNvPicPr>
              <a:picLocks noChangeAspect="1"/>
            </p:cNvPicPr>
            <p:nvPr/>
          </p:nvPicPr>
          <p:blipFill>
            <a:blip r:embed="rId88">
              <a:extLst>
                <a:ext uri="{96DAC541-7B7A-43D3-8B79-37D633B846F1}">
                  <asvg:svgBlip xmlns:asvg="http://schemas.microsoft.com/office/drawing/2016/SVG/main" r:embed="rId89"/>
                </a:ext>
              </a:extLst>
            </a:blip>
            <a:stretch>
              <a:fillRect/>
            </a:stretch>
          </p:blipFill>
          <p:spPr>
            <a:xfrm>
              <a:off x="9927898" y="4869654"/>
              <a:ext cx="569826" cy="569826"/>
            </a:xfrm>
            <a:prstGeom prst="rect">
              <a:avLst/>
            </a:prstGeom>
          </p:spPr>
        </p:pic>
      </p:grpSp>
      <p:grpSp>
        <p:nvGrpSpPr>
          <p:cNvPr id="167" name="组合 166"/>
          <p:cNvGrpSpPr/>
          <p:nvPr/>
        </p:nvGrpSpPr>
        <p:grpSpPr>
          <a:xfrm>
            <a:off x="10861683" y="4772982"/>
            <a:ext cx="785198" cy="785198"/>
            <a:chOff x="10735848" y="4643081"/>
            <a:chExt cx="990600" cy="990600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5848" y="4643081"/>
              <a:ext cx="990600" cy="990600"/>
            </a:xfrm>
            <a:prstGeom prst="rect">
              <a:avLst/>
            </a:prstGeom>
          </p:spPr>
        </p:pic>
        <p:pic>
          <p:nvPicPr>
            <p:cNvPr id="129" name="图形 128"/>
            <p:cNvPicPr>
              <a:picLocks noChangeAspect="1"/>
            </p:cNvPicPr>
            <p:nvPr/>
          </p:nvPicPr>
          <p:blipFill>
            <a:blip r:embed="rId90">
              <a:extLst>
                <a:ext uri="{96DAC541-7B7A-43D3-8B79-37D633B846F1}">
                  <asvg:svgBlip xmlns:asvg="http://schemas.microsoft.com/office/drawing/2016/SVG/main" r:embed="rId91"/>
                </a:ext>
              </a:extLst>
            </a:blip>
            <a:stretch>
              <a:fillRect/>
            </a:stretch>
          </p:blipFill>
          <p:spPr>
            <a:xfrm>
              <a:off x="10951691" y="4990469"/>
              <a:ext cx="558911" cy="344860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560395" y="5830256"/>
            <a:ext cx="785198" cy="785198"/>
            <a:chOff x="434560" y="5700355"/>
            <a:chExt cx="990600" cy="990600"/>
          </a:xfrm>
        </p:grpSpPr>
        <p:pic>
          <p:nvPicPr>
            <p:cNvPr id="84" name="图形 8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560" y="5700355"/>
              <a:ext cx="990600" cy="990600"/>
            </a:xfrm>
            <a:prstGeom prst="rect">
              <a:avLst/>
            </a:prstGeom>
          </p:spPr>
        </p:pic>
        <p:pic>
          <p:nvPicPr>
            <p:cNvPr id="130" name="图形 129"/>
            <p:cNvPicPr>
              <a:picLocks noChangeAspect="1"/>
            </p:cNvPicPr>
            <p:nvPr/>
          </p:nvPicPr>
          <p:blipFill>
            <a:blip r:embed="rId92">
              <a:extLst>
                <a:ext uri="{96DAC541-7B7A-43D3-8B79-37D633B846F1}">
                  <asvg:svgBlip xmlns:asvg="http://schemas.microsoft.com/office/drawing/2016/SVG/main" r:embed="rId93"/>
                </a:ext>
              </a:extLst>
            </a:blip>
            <a:stretch>
              <a:fillRect/>
            </a:stretch>
          </p:blipFill>
          <p:spPr>
            <a:xfrm>
              <a:off x="665541" y="5919429"/>
              <a:ext cx="533400" cy="542925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589095" y="5830256"/>
            <a:ext cx="785198" cy="785198"/>
            <a:chOff x="1463260" y="5700355"/>
            <a:chExt cx="990600" cy="990600"/>
          </a:xfrm>
        </p:grpSpPr>
        <p:pic>
          <p:nvPicPr>
            <p:cNvPr id="85" name="图形 8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3260" y="5700355"/>
              <a:ext cx="990600" cy="990600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/>
          </p:nvPicPr>
          <p:blipFill>
            <a:blip r:embed="rId94">
              <a:extLst>
                <a:ext uri="{96DAC541-7B7A-43D3-8B79-37D633B846F1}">
                  <asvg:svgBlip xmlns:asvg="http://schemas.microsoft.com/office/drawing/2016/SVG/main" r:embed="rId95"/>
                </a:ext>
              </a:extLst>
            </a:blip>
            <a:stretch>
              <a:fillRect/>
            </a:stretch>
          </p:blipFill>
          <p:spPr>
            <a:xfrm>
              <a:off x="1687379" y="5995628"/>
              <a:ext cx="571500" cy="390525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2617795" y="5830256"/>
            <a:ext cx="785198" cy="785198"/>
            <a:chOff x="2491960" y="5700355"/>
            <a:chExt cx="990600" cy="990600"/>
          </a:xfrm>
        </p:grpSpPr>
        <p:pic>
          <p:nvPicPr>
            <p:cNvPr id="86" name="图形 8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960" y="5700355"/>
              <a:ext cx="990600" cy="990600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/>
          </p:nvPicPr>
          <p:blipFill>
            <a:blip r:embed="rId96">
              <a:extLst>
                <a:ext uri="{96DAC541-7B7A-43D3-8B79-37D633B846F1}">
                  <asvg:svgBlip xmlns:asvg="http://schemas.microsoft.com/office/drawing/2016/SVG/main" r:embed="rId97"/>
                </a:ext>
              </a:extLst>
            </a:blip>
            <a:stretch>
              <a:fillRect/>
            </a:stretch>
          </p:blipFill>
          <p:spPr>
            <a:xfrm>
              <a:off x="2639578" y="5890854"/>
              <a:ext cx="704850" cy="571500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3646495" y="5830256"/>
            <a:ext cx="785198" cy="785198"/>
            <a:chOff x="3520660" y="5700355"/>
            <a:chExt cx="990600" cy="990600"/>
          </a:xfrm>
        </p:grpSpPr>
        <p:pic>
          <p:nvPicPr>
            <p:cNvPr id="87" name="图形 86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0660" y="5700355"/>
              <a:ext cx="990600" cy="990600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/>
          </p:nvPicPr>
          <p:blipFill>
            <a:blip r:embed="rId98">
              <a:extLst>
                <a:ext uri="{96DAC541-7B7A-43D3-8B79-37D633B846F1}">
                  <asvg:svgBlip xmlns:asvg="http://schemas.microsoft.com/office/drawing/2016/SVG/main" r:embed="rId99"/>
                </a:ext>
              </a:extLst>
            </a:blip>
            <a:stretch>
              <a:fillRect/>
            </a:stretch>
          </p:blipFill>
          <p:spPr>
            <a:xfrm>
              <a:off x="3798058" y="5995628"/>
              <a:ext cx="495300" cy="447675"/>
            </a:xfrm>
            <a:prstGeom prst="rect">
              <a:avLst/>
            </a:prstGeom>
          </p:spPr>
        </p:pic>
      </p:grpSp>
      <p:grpSp>
        <p:nvGrpSpPr>
          <p:cNvPr id="144" name="组合 143"/>
          <p:cNvGrpSpPr/>
          <p:nvPr/>
        </p:nvGrpSpPr>
        <p:grpSpPr>
          <a:xfrm>
            <a:off x="4675195" y="5830256"/>
            <a:ext cx="785198" cy="785198"/>
            <a:chOff x="4549360" y="5700355"/>
            <a:chExt cx="990600" cy="990600"/>
          </a:xfrm>
        </p:grpSpPr>
        <p:pic>
          <p:nvPicPr>
            <p:cNvPr id="88" name="图形 8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9360" y="5700355"/>
              <a:ext cx="990600" cy="990600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/>
          </p:nvPicPr>
          <p:blipFill>
            <a:blip r:embed="rId100">
              <a:extLst>
                <a:ext uri="{96DAC541-7B7A-43D3-8B79-37D633B846F1}">
                  <asvg:svgBlip xmlns:asvg="http://schemas.microsoft.com/office/drawing/2016/SVG/main" r:embed="rId101"/>
                </a:ext>
              </a:extLst>
            </a:blip>
            <a:stretch>
              <a:fillRect/>
            </a:stretch>
          </p:blipFill>
          <p:spPr>
            <a:xfrm>
              <a:off x="4777959" y="5967053"/>
              <a:ext cx="600075" cy="476250"/>
            </a:xfrm>
            <a:prstGeom prst="rect">
              <a:avLst/>
            </a:prstGeom>
          </p:spPr>
        </p:pic>
      </p:grpSp>
      <p:grpSp>
        <p:nvGrpSpPr>
          <p:cNvPr id="148" name="组合 147"/>
          <p:cNvGrpSpPr/>
          <p:nvPr/>
        </p:nvGrpSpPr>
        <p:grpSpPr>
          <a:xfrm>
            <a:off x="5703895" y="5830256"/>
            <a:ext cx="785198" cy="785198"/>
            <a:chOff x="5578060" y="5700355"/>
            <a:chExt cx="990600" cy="990600"/>
          </a:xfrm>
        </p:grpSpPr>
        <p:pic>
          <p:nvPicPr>
            <p:cNvPr id="89" name="图形 88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8060" y="5700355"/>
              <a:ext cx="990600" cy="990600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/>
          </p:nvPicPr>
          <p:blipFill>
            <a:blip r:embed="rId102">
              <a:extLst>
                <a:ext uri="{96DAC541-7B7A-43D3-8B79-37D633B846F1}">
                  <asvg:svgBlip xmlns:asvg="http://schemas.microsoft.com/office/drawing/2016/SVG/main" r:embed="rId103"/>
                </a:ext>
              </a:extLst>
            </a:blip>
            <a:stretch>
              <a:fillRect/>
            </a:stretch>
          </p:blipFill>
          <p:spPr>
            <a:xfrm>
              <a:off x="5849522" y="5919429"/>
              <a:ext cx="504825" cy="542925"/>
            </a:xfrm>
            <a:prstGeom prst="rect">
              <a:avLst/>
            </a:prstGeom>
          </p:spPr>
        </p:pic>
      </p:grpSp>
      <p:grpSp>
        <p:nvGrpSpPr>
          <p:cNvPr id="152" name="组合 151"/>
          <p:cNvGrpSpPr/>
          <p:nvPr/>
        </p:nvGrpSpPr>
        <p:grpSpPr>
          <a:xfrm>
            <a:off x="6732595" y="5830256"/>
            <a:ext cx="785198" cy="785198"/>
            <a:chOff x="6606760" y="5700355"/>
            <a:chExt cx="990600" cy="990600"/>
          </a:xfrm>
        </p:grpSpPr>
        <p:pic>
          <p:nvPicPr>
            <p:cNvPr id="90" name="图形 8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6760" y="5700355"/>
              <a:ext cx="990600" cy="990600"/>
            </a:xfrm>
            <a:prstGeom prst="rect">
              <a:avLst/>
            </a:prstGeom>
          </p:spPr>
        </p:pic>
        <p:pic>
          <p:nvPicPr>
            <p:cNvPr id="136" name="图形 135"/>
            <p:cNvPicPr>
              <a:picLocks noChangeAspect="1"/>
            </p:cNvPicPr>
            <p:nvPr/>
          </p:nvPicPr>
          <p:blipFill>
            <a:blip r:embed="rId104">
              <a:extLst>
                <a:ext uri="{96DAC541-7B7A-43D3-8B79-37D633B846F1}">
                  <asvg:svgBlip xmlns:asvg="http://schemas.microsoft.com/office/drawing/2016/SVG/main" r:embed="rId105"/>
                </a:ext>
              </a:extLst>
            </a:blip>
            <a:stretch>
              <a:fillRect/>
            </a:stretch>
          </p:blipFill>
          <p:spPr>
            <a:xfrm>
              <a:off x="6866317" y="5890854"/>
              <a:ext cx="552450" cy="600075"/>
            </a:xfrm>
            <a:prstGeom prst="rect">
              <a:avLst/>
            </a:prstGeom>
          </p:spPr>
        </p:pic>
      </p:grpSp>
      <p:grpSp>
        <p:nvGrpSpPr>
          <p:cNvPr id="156" name="组合 155"/>
          <p:cNvGrpSpPr/>
          <p:nvPr/>
        </p:nvGrpSpPr>
        <p:grpSpPr>
          <a:xfrm>
            <a:off x="7761295" y="5830256"/>
            <a:ext cx="785198" cy="785198"/>
            <a:chOff x="7635460" y="5700355"/>
            <a:chExt cx="990600" cy="990600"/>
          </a:xfrm>
        </p:grpSpPr>
        <p:pic>
          <p:nvPicPr>
            <p:cNvPr id="91" name="图形 9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5460" y="5700355"/>
              <a:ext cx="990600" cy="990600"/>
            </a:xfrm>
            <a:prstGeom prst="rect">
              <a:avLst/>
            </a:prstGeom>
          </p:spPr>
        </p:pic>
        <p:pic>
          <p:nvPicPr>
            <p:cNvPr id="137" name="图形 136"/>
            <p:cNvPicPr>
              <a:picLocks noChangeAspect="1"/>
            </p:cNvPicPr>
            <p:nvPr/>
          </p:nvPicPr>
          <p:blipFill>
            <a:blip r:embed="rId106">
              <a:extLst>
                <a:ext uri="{96DAC541-7B7A-43D3-8B79-37D633B846F1}">
                  <asvg:svgBlip xmlns:asvg="http://schemas.microsoft.com/office/drawing/2016/SVG/main" r:embed="rId107"/>
                </a:ext>
              </a:extLst>
            </a:blip>
            <a:stretch>
              <a:fillRect/>
            </a:stretch>
          </p:blipFill>
          <p:spPr>
            <a:xfrm>
              <a:off x="7935443" y="5890854"/>
              <a:ext cx="484622" cy="633737"/>
            </a:xfrm>
            <a:prstGeom prst="rect">
              <a:avLst/>
            </a:prstGeom>
          </p:spPr>
        </p:pic>
      </p:grpSp>
      <p:grpSp>
        <p:nvGrpSpPr>
          <p:cNvPr id="160" name="组合 159"/>
          <p:cNvGrpSpPr/>
          <p:nvPr/>
        </p:nvGrpSpPr>
        <p:grpSpPr>
          <a:xfrm>
            <a:off x="8794758" y="5830256"/>
            <a:ext cx="785198" cy="785198"/>
            <a:chOff x="8668923" y="5700355"/>
            <a:chExt cx="990600" cy="990600"/>
          </a:xfrm>
        </p:grpSpPr>
        <p:pic>
          <p:nvPicPr>
            <p:cNvPr id="92" name="图形 9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68923" y="5700355"/>
              <a:ext cx="990600" cy="990600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/>
          </p:nvPicPr>
          <p:blipFill>
            <a:blip r:embed="rId108">
              <a:extLst>
                <a:ext uri="{96DAC541-7B7A-43D3-8B79-37D633B846F1}">
                  <asvg:svgBlip xmlns:asvg="http://schemas.microsoft.com/office/drawing/2016/SVG/main" r:embed="rId109"/>
                </a:ext>
              </a:extLst>
            </a:blip>
            <a:stretch>
              <a:fillRect/>
            </a:stretch>
          </p:blipFill>
          <p:spPr>
            <a:xfrm>
              <a:off x="8881440" y="5990865"/>
              <a:ext cx="600075" cy="428625"/>
            </a:xfrm>
            <a:prstGeom prst="rect">
              <a:avLst/>
            </a:prstGeom>
          </p:spPr>
        </p:pic>
      </p:grpSp>
      <p:grpSp>
        <p:nvGrpSpPr>
          <p:cNvPr id="164" name="组合 163"/>
          <p:cNvGrpSpPr/>
          <p:nvPr/>
        </p:nvGrpSpPr>
        <p:grpSpPr>
          <a:xfrm>
            <a:off x="9828221" y="5825493"/>
            <a:ext cx="785198" cy="785198"/>
            <a:chOff x="9702386" y="5695592"/>
            <a:chExt cx="990600" cy="990600"/>
          </a:xfrm>
        </p:grpSpPr>
        <p:pic>
          <p:nvPicPr>
            <p:cNvPr id="93" name="图形 9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386" y="5695592"/>
              <a:ext cx="990600" cy="990600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/>
          </p:nvPicPr>
          <p:blipFill>
            <a:blip r:embed="rId110">
              <a:extLst>
                <a:ext uri="{96DAC541-7B7A-43D3-8B79-37D633B846F1}">
                  <asvg:svgBlip xmlns:asvg="http://schemas.microsoft.com/office/drawing/2016/SVG/main" r:embed="rId111"/>
                </a:ext>
              </a:extLst>
            </a:blip>
            <a:stretch>
              <a:fillRect/>
            </a:stretch>
          </p:blipFill>
          <p:spPr>
            <a:xfrm>
              <a:off x="9999445" y="5900377"/>
              <a:ext cx="409575" cy="581025"/>
            </a:xfrm>
            <a:prstGeom prst="rect">
              <a:avLst/>
            </a:prstGeom>
          </p:spPr>
        </p:pic>
      </p:grpSp>
      <p:grpSp>
        <p:nvGrpSpPr>
          <p:cNvPr id="168" name="组合 167"/>
          <p:cNvGrpSpPr/>
          <p:nvPr/>
        </p:nvGrpSpPr>
        <p:grpSpPr>
          <a:xfrm>
            <a:off x="10861683" y="5825493"/>
            <a:ext cx="785198" cy="785198"/>
            <a:chOff x="10735848" y="5695592"/>
            <a:chExt cx="990600" cy="990600"/>
          </a:xfrm>
        </p:grpSpPr>
        <p:pic>
          <p:nvPicPr>
            <p:cNvPr id="94" name="图形 9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5848" y="5695592"/>
              <a:ext cx="990600" cy="990600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/>
          </p:nvPicPr>
          <p:blipFill>
            <a:blip r:embed="rId112">
              <a:extLst>
                <a:ext uri="{96DAC541-7B7A-43D3-8B79-37D633B846F1}">
                  <asvg:svgBlip xmlns:asvg="http://schemas.microsoft.com/office/drawing/2016/SVG/main" r:embed="rId113"/>
                </a:ext>
              </a:extLst>
            </a:blip>
            <a:stretch>
              <a:fillRect/>
            </a:stretch>
          </p:blipFill>
          <p:spPr>
            <a:xfrm>
              <a:off x="10837014" y="6019440"/>
              <a:ext cx="790575" cy="400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入门前的准备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4394" y="1843680"/>
            <a:ext cx="11360728" cy="4796492"/>
          </a:xfrm>
        </p:spPr>
        <p:txBody>
          <a:bodyPr/>
          <a:lstStyle/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对汇编语言有粗略的了解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对</a:t>
            </a:r>
            <a:r>
              <a:rPr lang="en-US" altLang="zh-CN" sz="2200" dirty="0">
                <a:solidFill>
                  <a:schemeClr val="tx1"/>
                </a:solidFill>
              </a:rPr>
              <a:t>C</a:t>
            </a:r>
            <a:r>
              <a:rPr lang="zh-CN" altLang="en-US" sz="2200" dirty="0">
                <a:solidFill>
                  <a:schemeClr val="tx1"/>
                </a:solidFill>
              </a:rPr>
              <a:t>语言，尤其是指针部分有较好的理解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对数据结构栈有一定的了解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配置好虚拟机等环境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8601"/>
                </a:solidFill>
              </a:rPr>
              <a:t>1.</a:t>
            </a:r>
            <a:r>
              <a:rPr lang="zh-CN" altLang="en-US" dirty="0">
                <a:solidFill>
                  <a:srgbClr val="FF8601"/>
                </a:solidFill>
              </a:rPr>
              <a:t>二进制漏洞挖掘简介</a:t>
            </a:r>
            <a:endParaRPr lang="en-US" altLang="zh-CN" dirty="0">
              <a:solidFill>
                <a:srgbClr val="FF8601"/>
              </a:solidFill>
            </a:endParaRPr>
          </a:p>
          <a:p>
            <a:r>
              <a:rPr lang="en-US" altLang="zh-CN" dirty="0"/>
              <a:t>2. Linux </a:t>
            </a:r>
            <a:r>
              <a:rPr lang="zh-CN" altLang="en-US" dirty="0"/>
              <a:t>内存布局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栈溢出原理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</p:spTree>
    <p:extLst>
      <p:ext uri="{BB962C8B-B14F-4D97-AF65-F5344CB8AC3E}">
        <p14:creationId xmlns:p14="http://schemas.microsoft.com/office/powerpoint/2010/main" val="22889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1.”</a:t>
            </a:r>
            <a:r>
              <a:rPr lang="en" altLang="zh-CN" sz="2400" dirty="0" err="1">
                <a:solidFill>
                  <a:schemeClr val="tx1"/>
                </a:solidFill>
              </a:rPr>
              <a:t>Pwn</a:t>
            </a:r>
            <a:r>
              <a:rPr lang="en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是一个黑客语法的俚语词</a:t>
            </a:r>
            <a:r>
              <a:rPr lang="zh-CN" altLang="en-US" sz="2400" baseline="30000" dirty="0">
                <a:solidFill>
                  <a:schemeClr val="tx1"/>
                </a:solidFill>
              </a:rPr>
              <a:t> </a:t>
            </a:r>
            <a:r>
              <a:rPr lang="en-US" altLang="zh-CN" sz="2400" baseline="30000" dirty="0">
                <a:solidFill>
                  <a:schemeClr val="tx1"/>
                </a:solidFill>
              </a:rPr>
              <a:t>[1]</a:t>
            </a:r>
            <a:r>
              <a:rPr lang="zh-CN" altLang="en-US" sz="2400" dirty="0">
                <a:solidFill>
                  <a:schemeClr val="tx1"/>
                </a:solidFill>
              </a:rPr>
              <a:t>  ，是指攻破设备或者系统</a:t>
            </a:r>
            <a:r>
              <a:rPr lang="zh-CN" altLang="en-US" sz="2400" baseline="30000" dirty="0">
                <a:solidFill>
                  <a:schemeClr val="tx1"/>
                </a:solidFill>
              </a:rPr>
              <a:t> </a:t>
            </a:r>
            <a:r>
              <a:rPr lang="en-US" altLang="zh-CN" sz="2400" baseline="30000" dirty="0">
                <a:solidFill>
                  <a:schemeClr val="tx1"/>
                </a:solidFill>
              </a:rPr>
              <a:t>[2]</a:t>
            </a:r>
            <a:r>
              <a:rPr lang="zh-CN" altLang="en-US" sz="2400" dirty="0">
                <a:solidFill>
                  <a:schemeClr val="tx1"/>
                </a:solidFill>
              </a:rPr>
              <a:t>  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2.“PWN”</a:t>
            </a:r>
            <a:r>
              <a:rPr lang="zh-CN" altLang="en-US" sz="2400" dirty="0">
                <a:solidFill>
                  <a:schemeClr val="tx1"/>
                </a:solidFill>
              </a:rPr>
              <a:t> 是</a:t>
            </a:r>
            <a:r>
              <a:rPr lang="en-US" altLang="zh-CN" sz="2400" dirty="0">
                <a:solidFill>
                  <a:schemeClr val="tx1"/>
                </a:solidFill>
              </a:rPr>
              <a:t>CTF</a:t>
            </a:r>
            <a:r>
              <a:rPr lang="zh-CN" altLang="en-US" sz="2400" dirty="0">
                <a:solidFill>
                  <a:schemeClr val="tx1"/>
                </a:solidFill>
              </a:rPr>
              <a:t> 比赛中最主要的一种题目类型（个人认为）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当今世界上最著名</a:t>
            </a:r>
            <a:r>
              <a:rPr lang="en-US" altLang="zh-CN" sz="2400" dirty="0">
                <a:solidFill>
                  <a:schemeClr val="tx1"/>
                </a:solidFill>
              </a:rPr>
              <a:t>CTF</a:t>
            </a:r>
            <a:r>
              <a:rPr lang="zh-CN" altLang="en-US" sz="2400" dirty="0">
                <a:solidFill>
                  <a:schemeClr val="tx1"/>
                </a:solidFill>
              </a:rPr>
              <a:t>比赛</a:t>
            </a:r>
            <a:r>
              <a:rPr lang="en-US" altLang="zh-CN" sz="2400" dirty="0" err="1">
                <a:solidFill>
                  <a:schemeClr val="tx1"/>
                </a:solidFill>
              </a:rPr>
              <a:t>defcon</a:t>
            </a:r>
            <a:r>
              <a:rPr lang="en-US" altLang="zh-CN" sz="2400" dirty="0">
                <a:solidFill>
                  <a:schemeClr val="tx1"/>
                </a:solidFill>
              </a:rPr>
              <a:t> CTF </a:t>
            </a:r>
            <a:r>
              <a:rPr lang="zh-CN" altLang="en-US" sz="2400" dirty="0">
                <a:solidFill>
                  <a:schemeClr val="tx1"/>
                </a:solidFill>
              </a:rPr>
              <a:t>的题目以</a:t>
            </a:r>
            <a:r>
              <a:rPr lang="en-US" altLang="zh-CN" sz="2400" dirty="0" err="1">
                <a:solidFill>
                  <a:schemeClr val="tx1"/>
                </a:solidFill>
              </a:rPr>
              <a:t>pwn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为主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3.pwn</a:t>
            </a:r>
            <a:r>
              <a:rPr lang="zh-CN" altLang="en-US" sz="2400" dirty="0">
                <a:solidFill>
                  <a:schemeClr val="tx1"/>
                </a:solidFill>
              </a:rPr>
              <a:t>题一般要求要能够</a:t>
            </a:r>
            <a:r>
              <a:rPr lang="en-US" altLang="zh-CN" sz="2400" dirty="0">
                <a:solidFill>
                  <a:schemeClr val="tx1"/>
                </a:solidFill>
              </a:rPr>
              <a:t>get shell </a:t>
            </a:r>
            <a:r>
              <a:rPr lang="zh-CN" altLang="en-US" sz="2400" dirty="0">
                <a:solidFill>
                  <a:schemeClr val="tx1"/>
                </a:solidFill>
              </a:rPr>
              <a:t>也就是能够控制服务器，当然，也有一些类型的</a:t>
            </a:r>
            <a:r>
              <a:rPr lang="en-US" altLang="zh-CN" sz="2400" dirty="0" err="1">
                <a:solidFill>
                  <a:schemeClr val="tx1"/>
                </a:solidFill>
              </a:rPr>
              <a:t>pwn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只能够获取数据文件（</a:t>
            </a:r>
            <a:r>
              <a:rPr lang="en-US" altLang="zh-CN" sz="2400" dirty="0">
                <a:solidFill>
                  <a:schemeClr val="tx1"/>
                </a:solidFill>
              </a:rPr>
              <a:t>get flag)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2F7FC8-9AD0-3347-9D70-422DB32D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3" y="4224130"/>
            <a:ext cx="4495805" cy="2633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个人认为可以将目前比赛中出现的</a:t>
            </a:r>
            <a:r>
              <a:rPr lang="en-US" altLang="zh-CN" sz="2400" dirty="0" err="1">
                <a:solidFill>
                  <a:schemeClr val="tx1"/>
                </a:solidFill>
              </a:rPr>
              <a:t>pwn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分为以下两类：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1.</a:t>
            </a:r>
            <a:r>
              <a:rPr lang="en-US" altLang="zh-CN" sz="2800" dirty="0">
                <a:solidFill>
                  <a:schemeClr val="tx1"/>
                </a:solidFill>
              </a:rPr>
              <a:t>linux user space </a:t>
            </a:r>
            <a:r>
              <a:rPr lang="en-US" altLang="zh-CN" sz="2800" dirty="0" err="1">
                <a:solidFill>
                  <a:schemeClr val="tx1"/>
                </a:solidFill>
              </a:rPr>
              <a:t>pwn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其中就包括了常见的栈溢出，格式化字符串，堆溢出等漏洞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新手一般由此入门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不属于</a:t>
            </a:r>
            <a:r>
              <a:rPr lang="en-US" altLang="zh-CN" sz="2400" dirty="0" err="1">
                <a:solidFill>
                  <a:schemeClr val="tx1"/>
                </a:solidFill>
              </a:rPr>
              <a:t>linux</a:t>
            </a:r>
            <a:r>
              <a:rPr lang="en-US" altLang="zh-CN" sz="2400" dirty="0">
                <a:solidFill>
                  <a:schemeClr val="tx1"/>
                </a:solidFill>
              </a:rPr>
              <a:t> user space 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</a:rPr>
              <a:t>pwn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这一类</a:t>
            </a:r>
            <a:r>
              <a:rPr lang="en-US" altLang="zh-CN" sz="2000" dirty="0" err="1">
                <a:solidFill>
                  <a:schemeClr val="tx1"/>
                </a:solidFill>
              </a:rPr>
              <a:t>pwn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题一般属于高手进阶的部分，包括但不仅限于：</a:t>
            </a:r>
            <a:r>
              <a:rPr lang="en-US" altLang="zh-CN" sz="2000" dirty="0">
                <a:solidFill>
                  <a:schemeClr val="tx1"/>
                </a:solidFill>
              </a:rPr>
              <a:t>windows </a:t>
            </a:r>
            <a:r>
              <a:rPr lang="en-US" altLang="zh-CN" sz="2000" dirty="0" err="1">
                <a:solidFill>
                  <a:schemeClr val="tx1"/>
                </a:solidFill>
              </a:rPr>
              <a:t>pwn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也有栈溢出，堆溢出</a:t>
            </a:r>
            <a:r>
              <a:rPr lang="en-US" altLang="zh-CN" sz="2000" dirty="0">
                <a:solidFill>
                  <a:schemeClr val="tx1"/>
                </a:solidFill>
              </a:rPr>
              <a:t>),docker</a:t>
            </a:r>
            <a:r>
              <a:rPr lang="zh-CN" altLang="en-US" sz="2000" dirty="0">
                <a:solidFill>
                  <a:schemeClr val="tx1"/>
                </a:solidFill>
              </a:rPr>
              <a:t>逃逸，虚拟机</a:t>
            </a:r>
            <a:r>
              <a:rPr lang="zh-CN" altLang="en-US" sz="2000">
                <a:solidFill>
                  <a:schemeClr val="tx1"/>
                </a:solidFill>
              </a:rPr>
              <a:t>逃逸，</a:t>
            </a:r>
            <a:r>
              <a:rPr lang="en-US" altLang="zh-CN" sz="2000">
                <a:solidFill>
                  <a:schemeClr val="tx1"/>
                </a:solidFill>
              </a:rPr>
              <a:t>kernel 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所需要的工具：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unbuntu16.04&amp;18.04</a:t>
            </a:r>
            <a:r>
              <a:rPr lang="zh-CN" altLang="en-US" sz="2400" dirty="0">
                <a:solidFill>
                  <a:schemeClr val="tx1"/>
                </a:solidFill>
              </a:rPr>
              <a:t> 虚拟机（最好都装一个，或者先装</a:t>
            </a:r>
            <a:r>
              <a:rPr lang="en-US" altLang="zh-CN" sz="2400" dirty="0">
                <a:solidFill>
                  <a:schemeClr val="tx1"/>
                </a:solidFill>
              </a:rPr>
              <a:t>16.04)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ida</a:t>
            </a:r>
            <a:r>
              <a:rPr lang="en-US" altLang="zh-CN" sz="2400" dirty="0">
                <a:solidFill>
                  <a:schemeClr val="tx1"/>
                </a:solidFill>
              </a:rPr>
              <a:t> pro</a:t>
            </a:r>
            <a:r>
              <a:rPr lang="zh-CN" altLang="en-US" sz="2400" dirty="0">
                <a:solidFill>
                  <a:schemeClr val="tx1"/>
                </a:solidFill>
              </a:rPr>
              <a:t>（反编译工具）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gdb</a:t>
            </a:r>
            <a:r>
              <a:rPr lang="zh-CN" altLang="en-US" sz="2400" dirty="0">
                <a:solidFill>
                  <a:schemeClr val="tx1"/>
                </a:solidFill>
              </a:rPr>
              <a:t>以及插件</a:t>
            </a:r>
            <a:r>
              <a:rPr lang="en-US" altLang="zh-CN" sz="2400" dirty="0" err="1">
                <a:solidFill>
                  <a:schemeClr val="tx1"/>
                </a:solidFill>
              </a:rPr>
              <a:t>peda</a:t>
            </a:r>
            <a:r>
              <a:rPr lang="zh-CN" altLang="en-US" sz="2400" dirty="0">
                <a:solidFill>
                  <a:schemeClr val="tx1"/>
                </a:solidFill>
              </a:rPr>
              <a:t>（动态调试工具）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pwntools</a:t>
            </a:r>
            <a:r>
              <a:rPr lang="en-US" altLang="zh-CN" sz="2400" dirty="0">
                <a:solidFill>
                  <a:schemeClr val="tx1"/>
                </a:solidFill>
              </a:rPr>
              <a:t>(python </a:t>
            </a:r>
            <a:r>
              <a:rPr lang="zh-CN" altLang="en-US" sz="2400" dirty="0">
                <a:solidFill>
                  <a:schemeClr val="tx1"/>
                </a:solidFill>
              </a:rPr>
              <a:t>库）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tmux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多窗口工具，当然也可以不用，用起来效率高点）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vim(</a:t>
            </a:r>
            <a:r>
              <a:rPr lang="zh-CN" altLang="en-US" sz="2400" dirty="0">
                <a:solidFill>
                  <a:schemeClr val="tx1"/>
                </a:solidFill>
              </a:rPr>
              <a:t>编辑工具，如果不习惯也可以不用）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9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一些推荐：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	CTF WIKI :</a:t>
            </a:r>
            <a:r>
              <a:rPr lang="en" altLang="zh-CN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https://ctf-wiki.github.io/ctf-wiki/pwn/readme-zh/</a:t>
            </a:r>
            <a:endParaRPr lang="en" altLang="zh-CN" sz="2800" dirty="0">
              <a:solidFill>
                <a:schemeClr val="tx1"/>
              </a:solidFill>
            </a:endParaRPr>
          </a:p>
          <a:p>
            <a:r>
              <a:rPr lang="en" altLang="zh-CN" sz="2800" dirty="0">
                <a:solidFill>
                  <a:schemeClr val="tx1"/>
                </a:solidFill>
              </a:rPr>
              <a:t>	</a:t>
            </a:r>
            <a:r>
              <a:rPr lang="en" altLang="zh-CN" sz="2800" dirty="0" err="1">
                <a:solidFill>
                  <a:schemeClr val="tx1"/>
                </a:solidFill>
              </a:rPr>
              <a:t>pwnable.tw</a:t>
            </a:r>
            <a:r>
              <a:rPr lang="en" altLang="zh-CN" sz="2800" dirty="0">
                <a:solidFill>
                  <a:schemeClr val="tx1"/>
                </a:solidFill>
              </a:rPr>
              <a:t>: </a:t>
            </a:r>
            <a:r>
              <a:rPr lang="en" altLang="zh-CN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https://pwnable.tw/challenge/</a:t>
            </a:r>
            <a:endParaRPr lang="en" altLang="zh-CN" sz="2800" dirty="0">
              <a:solidFill>
                <a:schemeClr val="tx1"/>
              </a:solidFill>
            </a:endParaRPr>
          </a:p>
          <a:p>
            <a:r>
              <a:rPr lang="en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XCTF</a:t>
            </a:r>
            <a:r>
              <a:rPr lang="zh-CN" altLang="en-US" sz="2400" dirty="0">
                <a:solidFill>
                  <a:schemeClr val="tx1"/>
                </a:solidFill>
              </a:rPr>
              <a:t>攻防世界：</a:t>
            </a:r>
            <a:r>
              <a:rPr lang="en" altLang="zh-CN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https://adworld.xctf.org.cn/adw/personal/</a:t>
            </a:r>
            <a:endParaRPr lang="en" altLang="zh-CN" sz="2800" dirty="0">
              <a:solidFill>
                <a:schemeClr val="tx1"/>
              </a:solidFill>
            </a:endParaRPr>
          </a:p>
          <a:p>
            <a:r>
              <a:rPr lang="en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参考书籍：</a:t>
            </a:r>
            <a:r>
              <a:rPr lang="en-US" altLang="zh-CN" sz="2400" dirty="0">
                <a:solidFill>
                  <a:schemeClr val="tx1"/>
                </a:solidFill>
              </a:rPr>
              <a:t>CSAPP </a:t>
            </a:r>
            <a:r>
              <a:rPr lang="zh-CN" altLang="en-US" sz="2400" dirty="0">
                <a:solidFill>
                  <a:schemeClr val="tx1"/>
                </a:solidFill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版</a:t>
            </a:r>
            <a:endParaRPr lang="en" altLang="zh-CN" sz="2800" dirty="0">
              <a:solidFill>
                <a:schemeClr val="tx1"/>
              </a:solidFill>
            </a:endParaRPr>
          </a:p>
          <a:p>
            <a:r>
              <a:rPr lang="en" altLang="zh-CN" sz="2800" dirty="0">
                <a:solidFill>
                  <a:schemeClr val="tx1"/>
                </a:solidFill>
              </a:rPr>
              <a:t>	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C5971-AA24-CA41-AC48-F0E609F17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8" y="4491789"/>
            <a:ext cx="1987216" cy="23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二进制漏洞挖掘简介</a:t>
            </a:r>
            <a:endParaRPr lang="en-US" altLang="zh-CN" dirty="0"/>
          </a:p>
          <a:p>
            <a:r>
              <a:rPr lang="en-US" altLang="zh-CN" dirty="0">
                <a:solidFill>
                  <a:srgbClr val="FF8601"/>
                </a:solidFill>
              </a:rPr>
              <a:t>2. Linux </a:t>
            </a:r>
            <a:r>
              <a:rPr lang="zh-CN" altLang="en-US" dirty="0">
                <a:solidFill>
                  <a:srgbClr val="FF8601"/>
                </a:solidFill>
              </a:rPr>
              <a:t>内存布局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栈溢出原理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栈溢出漏洞利用</a:t>
            </a:r>
          </a:p>
        </p:txBody>
      </p:sp>
    </p:spTree>
    <p:extLst>
      <p:ext uri="{BB962C8B-B14F-4D97-AF65-F5344CB8AC3E}">
        <p14:creationId xmlns:p14="http://schemas.microsoft.com/office/powerpoint/2010/main" val="3778922972"/>
      </p:ext>
    </p:extLst>
  </p:cSld>
  <p:clrMapOvr>
    <a:masterClrMapping/>
  </p:clrMapOvr>
</p:sld>
</file>

<file path=ppt/theme/theme1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908</Words>
  <Application>Microsoft Macintosh PowerPoint</Application>
  <PresentationFormat>宽屏</PresentationFormat>
  <Paragraphs>299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Microsoft YaHei UI</vt:lpstr>
      <vt:lpstr>Arial</vt:lpstr>
      <vt:lpstr>Wingdings</vt:lpstr>
      <vt:lpstr>白帽学院模板​​</vt:lpstr>
      <vt:lpstr>PWN 简介</vt:lpstr>
      <vt:lpstr>讲师简介</vt:lpstr>
      <vt:lpstr>入门前的准备</vt:lpstr>
      <vt:lpstr>PowerPoint 演示文稿</vt:lpstr>
      <vt:lpstr>1.二进制漏洞挖掘简介</vt:lpstr>
      <vt:lpstr>1.二进制漏洞挖掘简介</vt:lpstr>
      <vt:lpstr>1.二进制漏洞挖掘简介</vt:lpstr>
      <vt:lpstr>1.二进制漏洞挖掘简介</vt:lpstr>
      <vt:lpstr>PowerPoint 演示文稿</vt:lpstr>
      <vt:lpstr>2.Linux 内存布局</vt:lpstr>
      <vt:lpstr>2.Linux 内存布局</vt:lpstr>
      <vt:lpstr>2.Linux 内存布局</vt:lpstr>
      <vt:lpstr>2.Linux 内存布局 ——栈布局</vt:lpstr>
      <vt:lpstr>PowerPoint 演示文稿</vt:lpstr>
      <vt:lpstr>3.栈溢出原理</vt:lpstr>
      <vt:lpstr>3.栈溢出原理</vt:lpstr>
      <vt:lpstr>3.栈溢出原理</vt:lpstr>
      <vt:lpstr>PowerPoint 演示文稿</vt:lpstr>
      <vt:lpstr>4.栈溢出漏洞利用</vt:lpstr>
      <vt:lpstr>4.栈溢出漏洞利用</vt:lpstr>
      <vt:lpstr>4.栈溢出漏洞利用</vt:lpstr>
      <vt:lpstr>4.栈溢出漏洞利用</vt:lpstr>
      <vt:lpstr>4.栈溢出漏洞利用</vt:lpstr>
      <vt:lpstr>谢谢 Thanks</vt:lpstr>
      <vt:lpstr>常用图标合集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Microsoft Office User</cp:lastModifiedBy>
  <cp:revision>75</cp:revision>
  <dcterms:created xsi:type="dcterms:W3CDTF">2019-04-02T06:43:00Z</dcterms:created>
  <dcterms:modified xsi:type="dcterms:W3CDTF">2019-08-04T11:54:19Z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