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874D0E-2E14-4562-B3CB-07813EEAA480}">
  <a:tblStyle styleId="{3B874D0E-2E14-4562-B3CB-07813EEAA4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BA7E2DF6-F807-496D-BCBE-C6FA9FFBC80B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5099050" y="654050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5910262" y="569912"/>
            <a:ext cx="185700" cy="36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6463" y="1885950"/>
            <a:ext cx="4791000" cy="19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6132446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457200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3" type="pic"/>
          </p:nvPr>
        </p:nvSpPr>
        <p:spPr>
          <a:xfrm>
            <a:off x="3276148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/>
          <p:nvPr>
            <p:ph idx="4" type="pic"/>
          </p:nvPr>
        </p:nvSpPr>
        <p:spPr>
          <a:xfrm>
            <a:off x="6097917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275817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6" type="body"/>
          </p:nvPr>
        </p:nvSpPr>
        <p:spPr>
          <a:xfrm>
            <a:off x="6085705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7" type="body"/>
          </p:nvPr>
        </p:nvSpPr>
        <p:spPr>
          <a:xfrm>
            <a:off x="457200" y="4426296"/>
            <a:ext cx="4038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8" type="body"/>
          </p:nvPr>
        </p:nvSpPr>
        <p:spPr>
          <a:xfrm>
            <a:off x="4648200" y="4426296"/>
            <a:ext cx="4038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199" y="2346582"/>
            <a:ext cx="501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5659437" y="2360173"/>
            <a:ext cx="3036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раздела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логан.pn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0050" y="5076826"/>
            <a:ext cx="2412900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2328176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0012" lvl="1" marL="55721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kfq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2346583"/>
            <a:ext cx="4038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0012" lvl="1" marL="55721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48200" y="2346583"/>
            <a:ext cx="4038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0012" lvl="1" marL="55721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199" y="2346583"/>
            <a:ext cx="501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0012" lvl="1" marL="55721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/>
          <p:nvPr>
            <p:ph idx="3" type="pic"/>
          </p:nvPr>
        </p:nvSpPr>
        <p:spPr>
          <a:xfrm>
            <a:off x="5659437" y="4384675"/>
            <a:ext cx="30273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7200" y="1236665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>
            <a:off x="457200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3276149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6097917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457200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3276149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6097917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8" type="body"/>
          </p:nvPr>
        </p:nvSpPr>
        <p:spPr>
          <a:xfrm>
            <a:off x="3275818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6085705" y="3865562"/>
            <a:ext cx="2589299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3" type="body"/>
          </p:nvPr>
        </p:nvSpPr>
        <p:spPr>
          <a:xfrm>
            <a:off x="457200" y="5963685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4" type="body"/>
          </p:nvPr>
        </p:nvSpPr>
        <p:spPr>
          <a:xfrm>
            <a:off x="3275818" y="5963685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5" type="body"/>
          </p:nvPr>
        </p:nvSpPr>
        <p:spPr>
          <a:xfrm>
            <a:off x="6085705" y="5963685"/>
            <a:ext cx="2589299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457200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3276149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6097917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5" type="body"/>
          </p:nvPr>
        </p:nvSpPr>
        <p:spPr>
          <a:xfrm>
            <a:off x="3275818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6" type="body"/>
          </p:nvPr>
        </p:nvSpPr>
        <p:spPr>
          <a:xfrm>
            <a:off x="6085705" y="3865562"/>
            <a:ext cx="2589299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7" type="body"/>
          </p:nvPr>
        </p:nvSpPr>
        <p:spPr>
          <a:xfrm>
            <a:off x="457200" y="4426296"/>
            <a:ext cx="4038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112" lvl="1" marL="557212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8" type="body"/>
          </p:nvPr>
        </p:nvSpPr>
        <p:spPr>
          <a:xfrm>
            <a:off x="4648200" y="4426296"/>
            <a:ext cx="4038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112" lvl="1" marL="557212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199" y="2346583"/>
            <a:ext cx="501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0012" lvl="1" marL="55721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5659439" y="2360173"/>
            <a:ext cx="3036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Custom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5099050" y="654050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5910262" y="569912"/>
            <a:ext cx="185700" cy="36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7300" y="1277937"/>
            <a:ext cx="4089300" cy="16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6132446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371600" y="3901767"/>
            <a:ext cx="64008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1371600" y="4849605"/>
            <a:ext cx="6400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2_RU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0"/>
            <a:ext cx="3600600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764693" y="1329895"/>
            <a:ext cx="59655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65695" y="3429000"/>
            <a:ext cx="5965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15900" lvl="0" marL="3429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743139" y="1236508"/>
            <a:ext cx="2713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инал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1_RU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100" y="763587"/>
            <a:ext cx="2971800" cy="1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268037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3716939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логан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2328176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199" y="2346582"/>
            <a:ext cx="501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59437" y="4384675"/>
            <a:ext cx="30273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457200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/>
          <p:nvPr>
            <p:ph idx="3" type="pic"/>
          </p:nvPr>
        </p:nvSpPr>
        <p:spPr>
          <a:xfrm>
            <a:off x="3276148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/>
          <p:nvPr>
            <p:ph idx="4" type="pic"/>
          </p:nvPr>
        </p:nvSpPr>
        <p:spPr>
          <a:xfrm>
            <a:off x="6097917" y="2346325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/>
          <p:nvPr>
            <p:ph idx="5" type="pic"/>
          </p:nvPr>
        </p:nvSpPr>
        <p:spPr>
          <a:xfrm>
            <a:off x="457200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6" type="pic"/>
          </p:nvPr>
        </p:nvSpPr>
        <p:spPr>
          <a:xfrm>
            <a:off x="3276148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/>
          <p:nvPr>
            <p:ph idx="7" type="pic"/>
          </p:nvPr>
        </p:nvSpPr>
        <p:spPr>
          <a:xfrm>
            <a:off x="6097917" y="4432114"/>
            <a:ext cx="2589000" cy="1417500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8" type="body"/>
          </p:nvPr>
        </p:nvSpPr>
        <p:spPr>
          <a:xfrm>
            <a:off x="3275817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9" type="body"/>
          </p:nvPr>
        </p:nvSpPr>
        <p:spPr>
          <a:xfrm>
            <a:off x="6085705" y="386556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3" type="body"/>
          </p:nvPr>
        </p:nvSpPr>
        <p:spPr>
          <a:xfrm>
            <a:off x="457200" y="596368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4" type="body"/>
          </p:nvPr>
        </p:nvSpPr>
        <p:spPr>
          <a:xfrm>
            <a:off x="3275817" y="596368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5" type="body"/>
          </p:nvPr>
        </p:nvSpPr>
        <p:spPr>
          <a:xfrm>
            <a:off x="6085705" y="5963682"/>
            <a:ext cx="2589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kfq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2346582"/>
            <a:ext cx="4038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2346582"/>
            <a:ext cx="4038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2260600"/>
            <a:ext cx="8229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0662" y="439737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792300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2260600"/>
            <a:ext cx="8229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/>
        </p:nvSpPr>
        <p:spPr>
          <a:xfrm>
            <a:off x="-865187" y="5511800"/>
            <a:ext cx="184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3_RU.png" id="41" name="Shape 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3630600" cy="79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1"/>
            <a:ext cx="9144000" cy="792300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1236665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2260601"/>
            <a:ext cx="8229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62" lvl="1" marL="55721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" lvl="2" marL="8572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-865187" y="55118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3_RU.png" id="96" name="Shape 9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3630600" cy="79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6132446"/>
            <a:ext cx="6400800" cy="30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371600" y="3901767"/>
            <a:ext cx="6400800" cy="9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1371600" y="4849605"/>
            <a:ext cx="6400800" cy="6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Важность бизнес-процесса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2328875"/>
            <a:ext cx="8394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Характеризует степень его вклада в достижение стратегических целей компании. </a:t>
            </a:r>
          </a:p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Для оптимизации деятельности предприятия в первую очередь нужно выбрать наиболее важные бизнес-процессы, потому что именно их улучшение даст наибольший результат.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Степень п</a:t>
            </a:r>
            <a:r>
              <a:rPr lang="ru-RU"/>
              <a:t>роблемности бизнес-процесса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2328875"/>
            <a:ext cx="83949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Проблемность бизнес-процесса характеризуется разницей между требуемыми и текущими показателями его эффективности</a:t>
            </a:r>
          </a:p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Ее величина определяется целями организации и зависит от амбиций менеджмента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300"/>
            <a:ext cx="9144000" cy="449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2328875"/>
            <a:ext cx="83949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3000"/>
              <a:t>Основная задача: выбрать процессы, улучшения которых можно провести с наименьшими затратами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В</a:t>
            </a:r>
            <a:r>
              <a:rPr lang="ru-RU"/>
              <a:t>озможность и стоимость проведения изменений бизнес-процесса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742950" y="1236662"/>
            <a:ext cx="27129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Заголовок раздела</a:t>
            </a:r>
          </a:p>
        </p:txBody>
      </p:sp>
      <p:pic>
        <p:nvPicPr>
          <p:cNvPr descr="ITMO_logo3.png" id="262" name="Shape 262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0" y="3175"/>
            <a:ext cx="33273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2986088" y="-2986088"/>
            <a:ext cx="7548600" cy="7548600"/>
          </a:xfrm>
          <a:prstGeom prst="ellipse">
            <a:avLst/>
          </a:prstGeom>
          <a:solidFill>
            <a:schemeClr val="dk1">
              <a:alpha val="8078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0850" y="778225"/>
            <a:ext cx="39753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Оценка важности бизнес-процессов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236675"/>
            <a:ext cx="8133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Зачем нужно оценивать важность бизнес-процессов?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2328875"/>
            <a:ext cx="8394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Главные цели оценивания важности: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</a:pPr>
            <a:r>
              <a:rPr lang="ru-RU"/>
              <a:t>выявление тех бизнес-процессов, без которых достижение главной миссии (цели) невозможно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</a:pPr>
            <a:r>
              <a:rPr lang="ru-RU"/>
              <a:t>определение критериев, которые поддерживают бизнес-процессы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логан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24" y="1742450"/>
            <a:ext cx="7550374" cy="33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2346325"/>
            <a:ext cx="80034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•	Являются самыми важные целями компании;</a:t>
            </a:r>
            <a:br>
              <a:rPr lang="ru-RU"/>
            </a:br>
            <a:r>
              <a:rPr lang="ru-RU"/>
              <a:t>•	Являются тем, что должна сделать организация, чтобы выполнить свою миссию;</a:t>
            </a:r>
            <a:br>
              <a:rPr lang="ru-RU"/>
            </a:br>
            <a:r>
              <a:rPr lang="ru-RU"/>
              <a:t>•	Как правило, начинаются со слов "мы должны …" или "нам нужно …";</a:t>
            </a:r>
            <a:br>
              <a:rPr lang="ru-RU"/>
            </a:br>
            <a:r>
              <a:rPr lang="ru-RU"/>
              <a:t>•	Представляют комбинацию тактических и стратегических факторов.</a:t>
            </a:r>
            <a:br>
              <a:rPr lang="ru-RU"/>
            </a:b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К</a:t>
            </a:r>
            <a:r>
              <a:rPr lang="ru-RU"/>
              <a:t>ритические факторы успеха:</a:t>
            </a:r>
          </a:p>
        </p:txBody>
      </p:sp>
      <p:pic>
        <p:nvPicPr>
          <p:cNvPr descr="слоган.png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7" y="978600"/>
            <a:ext cx="7901624" cy="5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7" y="1701225"/>
            <a:ext cx="8740223" cy="4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type="title"/>
          </p:nvPr>
        </p:nvSpPr>
        <p:spPr>
          <a:xfrm>
            <a:off x="201900" y="874112"/>
            <a:ext cx="82296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М</a:t>
            </a:r>
            <a:r>
              <a:rPr lang="ru-RU"/>
              <a:t>атрица сопоставления</a:t>
            </a:r>
            <a:r>
              <a:rPr lang="ru-RU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subTitle"/>
          </p:nvPr>
        </p:nvSpPr>
        <p:spPr>
          <a:xfrm>
            <a:off x="1371600" y="6132512"/>
            <a:ext cx="6400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201</a:t>
            </a:r>
            <a:r>
              <a:rPr lang="ru-RU"/>
              <a:t>7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1371600" y="2958300"/>
            <a:ext cx="6400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Анализ бизнес-процессов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1371600" y="3899699"/>
            <a:ext cx="64008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Выполнили: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Останина Анастасия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Догаева Полина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Галеев Денис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Плюхин Дмитрий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Раннев Егор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480"/>
              <a:t>Слесарев Георгий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1236662"/>
            <a:ext cx="6273900" cy="8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2328863"/>
            <a:ext cx="6273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уровень списка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</p:txBody>
      </p:sp>
      <p:sp>
        <p:nvSpPr>
          <p:cNvPr id="303" name="Shape 303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Вашего доклада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-2986088" y="-2986088"/>
            <a:ext cx="7548600" cy="7548600"/>
          </a:xfrm>
          <a:prstGeom prst="ellipse">
            <a:avLst/>
          </a:prstGeom>
          <a:solidFill>
            <a:schemeClr val="dk1">
              <a:alpha val="8078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497225" y="1225500"/>
            <a:ext cx="3733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Разработка матрицы ранжирования</a:t>
            </a:r>
          </a:p>
        </p:txBody>
      </p:sp>
      <p:pic>
        <p:nvPicPr>
          <p:cNvPr descr="ITMO_logo3.png" id="310" name="Shape 310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0" y="3175"/>
            <a:ext cx="33273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2328176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процесс характеризуется степенью проблемности и степенью важности</a:t>
            </a:r>
          </a:p>
          <a:p>
            <a:pPr indent="-257175" lvl="0" marL="2571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Ресурсы компании для оптимизации бизнес процессов ограничены</a:t>
            </a:r>
          </a:p>
          <a:p>
            <a:pPr indent="-257175" lvl="0" marL="2571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Наиболее приоритетными являются самые важные среди самых проблемных процессов</a:t>
            </a: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множества бизнес-процессов</a:t>
            </a:r>
          </a:p>
        </p:txBody>
      </p:sp>
      <p:sp>
        <p:nvSpPr>
          <p:cNvPr id="318" name="Shape 318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Матрица ранжирования</a:t>
            </a:r>
          </a:p>
        </p:txBody>
      </p:sp>
      <p:sp>
        <p:nvSpPr>
          <p:cNvPr id="324" name="Shape 324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x="1044053" y="2200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{3B874D0E-2E14-4562-B3CB-07813EEAA480}</a:tableStyleId>
              </a:tblPr>
              <a:tblGrid>
                <a:gridCol w="1145050"/>
                <a:gridCol w="1145050"/>
                <a:gridCol w="1145050"/>
                <a:gridCol w="1145050"/>
                <a:gridCol w="1145050"/>
              </a:tblGrid>
              <a:tr h="70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70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70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70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</a:tr>
              <a:tr h="70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26" name="Shape 326"/>
          <p:cNvSpPr txBox="1"/>
          <p:nvPr/>
        </p:nvSpPr>
        <p:spPr>
          <a:xfrm>
            <a:off x="1419367" y="5813944"/>
            <a:ext cx="35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595350" y="5813944"/>
            <a:ext cx="35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703078" y="5813944"/>
            <a:ext cx="40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897278" y="5802596"/>
            <a:ext cx="40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005030" y="5791250"/>
            <a:ext cx="40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2" y="5170194"/>
            <a:ext cx="35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7204" y="4424146"/>
            <a:ext cx="35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29895" y="3711392"/>
            <a:ext cx="4070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29895" y="3001703"/>
            <a:ext cx="4070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29895" y="2307199"/>
            <a:ext cx="4070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2328176"/>
            <a:ext cx="62739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Используются усредненные оценки степени важности и проблемности</a:t>
            </a:r>
          </a:p>
          <a:p>
            <a:pPr indent="-257175" lvl="0" marL="2571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Необходимо проведение совещания для утверждения полученных показателей</a:t>
            </a:r>
          </a:p>
          <a:p>
            <a:pPr indent="-257175" lvl="0" marL="2571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Применяется принцип Парето</a:t>
            </a:r>
          </a:p>
          <a:p>
            <a:pPr indent="-257175" lvl="0" marL="2571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Требуются регулярные мероприятия для поддержания матрицы в актуальном состоянии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457200" y="123651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матрицы ранжирования</a:t>
            </a:r>
          </a:p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502700" y="1064136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матрицы ранжирования</a:t>
            </a:r>
          </a:p>
        </p:txBody>
      </p:sp>
      <p:sp>
        <p:nvSpPr>
          <p:cNvPr id="348" name="Shape 348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1525"/>
            <a:ext cx="9144000" cy="49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927211"/>
            <a:ext cx="86868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Автоматизация процесса построения матрицы ранжирования</a:t>
            </a:r>
          </a:p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4030664" y="247652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05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29" y="1754522"/>
            <a:ext cx="8156100" cy="50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357" name="Shape 3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422" y="5075680"/>
            <a:ext cx="2406900" cy="1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-2986088" y="-2986088"/>
            <a:ext cx="7548600" cy="7548600"/>
          </a:xfrm>
          <a:prstGeom prst="ellipse">
            <a:avLst/>
          </a:prstGeom>
          <a:solidFill>
            <a:schemeClr val="dk1">
              <a:alpha val="8078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497225" y="1225500"/>
            <a:ext cx="3733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ru-RU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возможностей проведения изменений в БП</a:t>
            </a:r>
          </a:p>
        </p:txBody>
      </p:sp>
      <p:pic>
        <p:nvPicPr>
          <p:cNvPr descr="ITMO_logo3.png" id="364" name="Shape 364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0" y="3175"/>
            <a:ext cx="33273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1268850" y="1663951"/>
            <a:ext cx="6273900" cy="17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ru-RU" sz="28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Группа барьеров "Финансы"</a:t>
            </a: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ru-RU" sz="28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Группа барьеров "Персонал"</a:t>
            </a: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ru-RU" sz="28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Группа барьеров "Законодательство"</a:t>
            </a: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172500" y="836550"/>
            <a:ext cx="87990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Основные барьеры</a:t>
            </a:r>
          </a:p>
        </p:txBody>
      </p:sp>
      <p:sp>
        <p:nvSpPr>
          <p:cNvPr id="373" name="Shape 373"/>
          <p:cNvSpPr/>
          <p:nvPr/>
        </p:nvSpPr>
        <p:spPr>
          <a:xfrm>
            <a:off x="6819375" y="5002700"/>
            <a:ext cx="2611500" cy="19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172350" y="3564275"/>
            <a:ext cx="8799000" cy="3164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ru-RU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 группе барьеров "Финансы" относят барьеры, вызывающие излишние финансовые затраты на проведение изменений бизнес-процессов. К данным затратам относя расходы, которые компания понесет в текущем периоде, а также возможные инвестиции в новые технологии и средства.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2.К группе барьеров "Персонал" относятся барьеры, когда возникают силы сопротивления изменениям, которые обычно наблюдаются со стороны сотрудников. На преодоление этих сил также потребуются и финансовые ресурсы.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3.К группе барьеров "Законодательство" относят барьеры, мешающие проведению изменений, которые возникают со стороны законодательства. Рассмотрение этих барьеров актуально в случае, если при оптимизации бизнес-процессов планируется перераспределение ответственности между сотрудниками организации или изменение принципов и схем мотивации, либо сокращение персонала.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2328176"/>
            <a:ext cx="6273900" cy="379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172500" y="836550"/>
            <a:ext cx="87990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Шесть стадий сопротивления переменам</a:t>
            </a:r>
          </a:p>
        </p:txBody>
      </p:sp>
      <p:sp>
        <p:nvSpPr>
          <p:cNvPr id="382" name="Shape 382"/>
          <p:cNvSpPr/>
          <p:nvPr/>
        </p:nvSpPr>
        <p:spPr>
          <a:xfrm>
            <a:off x="6819375" y="5320325"/>
            <a:ext cx="2611500" cy="19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JP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324"/>
            <a:ext cx="9143999" cy="34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2986088" y="-2986088"/>
            <a:ext cx="7548563" cy="7548563"/>
          </a:xfrm>
          <a:prstGeom prst="ellipse">
            <a:avLst/>
          </a:prstGeom>
          <a:solidFill>
            <a:schemeClr val="dk1">
              <a:alpha val="80784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742950" y="1236662"/>
            <a:ext cx="2713037" cy="219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Заголовок раздела</a:t>
            </a:r>
          </a:p>
        </p:txBody>
      </p:sp>
      <p:pic>
        <p:nvPicPr>
          <p:cNvPr descr="ITMO_logo3.png" id="167" name="Shape 167"/>
          <p:cNvPicPr preferRelativeResize="0"/>
          <p:nvPr/>
        </p:nvPicPr>
        <p:blipFill rotWithShape="1">
          <a:blip r:embed="rId3">
            <a:alphaModFix/>
          </a:blip>
          <a:srcRect b="0" l="0" r="3721" t="0"/>
          <a:stretch/>
        </p:blipFill>
        <p:spPr>
          <a:xfrm>
            <a:off x="0" y="3175"/>
            <a:ext cx="3327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99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621875" y="658158"/>
            <a:ext cx="822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 Уровни развития Бизнес-Проекта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0" y="1367925"/>
            <a:ext cx="7454000" cy="36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199975" y="5093500"/>
            <a:ext cx="66816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Типовой сценарий развития событий в общих чертах следующий: ставятся «правильные» цели, инициируется проект (этап 1), создается описание новых бизнес-процессов (этап 2), осуществляются попытки провести их анализ и приступить к реформации (этап 3).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-2986088" y="-2986088"/>
            <a:ext cx="7548600" cy="7548600"/>
          </a:xfrm>
          <a:prstGeom prst="ellipse">
            <a:avLst/>
          </a:prstGeom>
          <a:solidFill>
            <a:schemeClr val="dk1">
              <a:alpha val="8078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497225" y="1225500"/>
            <a:ext cx="37332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Ранжирование и расстановка приоритетов БП</a:t>
            </a:r>
          </a:p>
        </p:txBody>
      </p:sp>
      <p:pic>
        <p:nvPicPr>
          <p:cNvPr descr="ITMO_logo3.png" id="398" name="Shape 398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0" y="3175"/>
            <a:ext cx="33273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Shape 405"/>
          <p:cNvGraphicFramePr/>
          <p:nvPr/>
        </p:nvGraphicFramePr>
        <p:xfrm>
          <a:off x="89625" y="162694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{BA7E2DF6-F807-496D-BCBE-C6FA9FFBC80B}</a:tableStyleId>
              </a:tblPr>
              <a:tblGrid>
                <a:gridCol w="382850"/>
                <a:gridCol w="1225925"/>
                <a:gridCol w="1748125"/>
                <a:gridCol w="1749225"/>
                <a:gridCol w="1734225"/>
                <a:gridCol w="2124400"/>
              </a:tblGrid>
              <a:tr h="2750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№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Бизнес-</a:t>
                      </a:r>
                      <a:br>
                        <a:rPr lang="ru-RU" sz="1800"/>
                      </a:br>
                      <a:r>
                        <a:rPr lang="ru-RU" sz="1800"/>
                        <a:t>процессы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Важность </a:t>
                      </a:r>
                      <a:br>
                        <a:rPr lang="ru-RU" sz="1800"/>
                      </a:br>
                      <a:r>
                        <a:rPr lang="ru-RU" sz="1800"/>
                        <a:t>(по шкале 1-8) </a:t>
                      </a:r>
                      <a:br>
                        <a:rPr lang="ru-RU" sz="1800"/>
                      </a:br>
                      <a:br>
                        <a:rPr lang="ru-RU" sz="1800"/>
                      </a:br>
                      <a:r>
                        <a:rPr lang="ru-RU" sz="1800"/>
                        <a:t>1-наименее важный </a:t>
                      </a:r>
                      <a:br>
                        <a:rPr lang="ru-RU" sz="1800"/>
                      </a:br>
                      <a:r>
                        <a:rPr lang="ru-RU" sz="1800"/>
                        <a:t>8-наиболее важный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Проблемность (по шкале 1-5) </a:t>
                      </a:r>
                      <a:br>
                        <a:rPr lang="ru-RU" sz="1800"/>
                      </a:br>
                      <a:br>
                        <a:rPr lang="ru-RU" sz="1800"/>
                      </a:br>
                      <a:r>
                        <a:rPr lang="ru-RU" sz="1800"/>
                        <a:t>1-наименее проблемный 5-наиболее проблемный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Возможность проведения изменений </a:t>
                      </a:r>
                      <a:br>
                        <a:rPr lang="ru-RU" sz="1800"/>
                      </a:br>
                      <a:r>
                        <a:rPr lang="ru-RU" sz="1800"/>
                        <a:t>(по шкале 1-5) </a:t>
                      </a:r>
                      <a:br>
                        <a:rPr lang="ru-RU" sz="1800"/>
                      </a:br>
                      <a:br>
                        <a:rPr lang="ru-RU" sz="1800"/>
                      </a:br>
                      <a:r>
                        <a:rPr lang="ru-RU" sz="1800"/>
                        <a:t>1-наименее возможно 5-наиболее возможно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Приоритетность = Важность + Проблемность+ Возможность </a:t>
                      </a:r>
                      <a:br>
                        <a:rPr lang="ru-RU" sz="1800"/>
                      </a:br>
                      <a:r>
                        <a:rPr lang="ru-RU" sz="1800"/>
                        <a:t>(по шкале 3-18) </a:t>
                      </a:r>
                      <a:br>
                        <a:rPr lang="ru-RU" sz="1800"/>
                      </a:br>
                      <a:br>
                        <a:rPr lang="ru-RU" sz="1800"/>
                      </a:br>
                      <a:r>
                        <a:rPr lang="ru-RU" sz="1800"/>
                        <a:t>3-наименее приоритетный </a:t>
                      </a:r>
                      <a:br>
                        <a:rPr lang="ru-RU" sz="1800"/>
                      </a:br>
                      <a:r>
                        <a:rPr lang="ru-RU" sz="1800"/>
                        <a:t>18-наиболее приоритетный</a:t>
                      </a:r>
                    </a:p>
                  </a:txBody>
                  <a:tcPr marT="91425" marB="91425" marR="91425" marL="91425"/>
                </a:tc>
              </a:tr>
              <a:tr h="1007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02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Shape 406"/>
          <p:cNvSpPr txBox="1"/>
          <p:nvPr/>
        </p:nvSpPr>
        <p:spPr>
          <a:xfrm>
            <a:off x="89700" y="885375"/>
            <a:ext cx="896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ранжирования бизнес-процессов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457199" y="2346582"/>
            <a:ext cx="5018400" cy="392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3" type="pic"/>
          </p:nvPr>
        </p:nvSpPr>
        <p:spPr>
          <a:xfrm>
            <a:off x="5659437" y="438467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457200" y="855380"/>
            <a:ext cx="8395200" cy="120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Разработка сети процессов и анализ процессов-поставщиков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5231" l="0" r="-826" t="0"/>
          <a:stretch/>
        </p:blipFill>
        <p:spPr>
          <a:xfrm>
            <a:off x="374275" y="2006275"/>
            <a:ext cx="8561050" cy="48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457199" y="2346582"/>
            <a:ext cx="5018400" cy="392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3" type="pic"/>
          </p:nvPr>
        </p:nvSpPr>
        <p:spPr>
          <a:xfrm>
            <a:off x="5659437" y="438467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Критерии оценки важности бизнес-процессов компании "Эврика"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37" y="2483949"/>
            <a:ext cx="7693725" cy="402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457199" y="2346582"/>
            <a:ext cx="5018400" cy="392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3" type="pic"/>
          </p:nvPr>
        </p:nvSpPr>
        <p:spPr>
          <a:xfrm>
            <a:off x="5659437" y="438467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Результаты расчета важности бизнес-процессов компании "Эврика"</a:t>
            </a:r>
          </a:p>
        </p:txBody>
      </p:sp>
      <p:graphicFrame>
        <p:nvGraphicFramePr>
          <p:cNvPr id="436" name="Shape 436"/>
          <p:cNvGraphicFramePr/>
          <p:nvPr/>
        </p:nvGraphicFramePr>
        <p:xfrm>
          <a:off x="-450" y="225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{BA7E2DF6-F807-496D-BCBE-C6FA9FFBC80B}</a:tableStyleId>
              </a:tblPr>
              <a:tblGrid>
                <a:gridCol w="1297975"/>
                <a:gridCol w="1313000"/>
                <a:gridCol w="1327950"/>
                <a:gridCol w="1642850"/>
                <a:gridCol w="1987750"/>
                <a:gridCol w="1567900"/>
              </a:tblGrid>
              <a:tr h="1764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Продукт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Доля оборота, %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Доля прибыли, %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Потенциал роста </a:t>
                      </a:r>
                      <a:br>
                        <a:rPr b="1" lang="ru-RU" sz="1800"/>
                      </a:br>
                      <a:r>
                        <a:rPr b="1" lang="ru-RU" sz="1800"/>
                        <a:t>(3 года), %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Прочая стратегическая важность (1-5)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Интегральная важность (1-5)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3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Чай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3,3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3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Одежда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4</a:t>
                      </a:r>
                      <a:r>
                        <a:rPr lang="ru-RU" sz="18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30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4,1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3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Мебель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30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20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2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ru-RU" sz="1800"/>
                        <a:t>2,3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pic"/>
          </p:nvPr>
        </p:nvSpPr>
        <p:spPr>
          <a:xfrm>
            <a:off x="5659437" y="2346325"/>
            <a:ext cx="3027300" cy="18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457200" y="1236662"/>
            <a:ext cx="8229600" cy="82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Результаты расчета п</a:t>
            </a:r>
            <a:r>
              <a:rPr lang="ru-RU"/>
              <a:t>роблемности бизнес-процессов компании «Эврика»</a:t>
            </a:r>
          </a:p>
        </p:txBody>
      </p:sp>
      <p:graphicFrame>
        <p:nvGraphicFramePr>
          <p:cNvPr id="444" name="Shape 444"/>
          <p:cNvGraphicFramePr/>
          <p:nvPr/>
        </p:nvGraphicFramePr>
        <p:xfrm>
          <a:off x="14550" y="21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{BA7E2DF6-F807-496D-BCBE-C6FA9FFBC80B}</a:tableStyleId>
              </a:tblPr>
              <a:tblGrid>
                <a:gridCol w="1254025"/>
                <a:gridCol w="1359325"/>
                <a:gridCol w="1149300"/>
                <a:gridCol w="2093825"/>
                <a:gridCol w="1524150"/>
                <a:gridCol w="1764250"/>
              </a:tblGrid>
              <a:tr h="497075"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Бизнес-</a:t>
                      </a:r>
                      <a:br>
                        <a:rPr lang="ru-RU" sz="1800"/>
                      </a:br>
                      <a:r>
                        <a:rPr lang="ru-RU" sz="1800"/>
                        <a:t>процессы</a:t>
                      </a:r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Значения критериев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Индекс проблемности</a:t>
                      </a:r>
                    </a:p>
                  </a:txBody>
                  <a:tcPr marT="91425" marB="91425" marR="91425" marL="91425"/>
                </a:tc>
              </a:tr>
              <a:tr h="1057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Доля стоимости,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Доля сбоев,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Степень фрагментарности,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Удовлетворенность клиентов, %</a:t>
                      </a:r>
                    </a:p>
                  </a:txBody>
                  <a:tcPr marT="91425" marB="91425" marR="91425" marL="91425"/>
                </a:tc>
                <a:tc vMerge="1"/>
              </a:tr>
              <a:tr h="97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Чай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3,3</a:t>
                      </a:r>
                    </a:p>
                  </a:txBody>
                  <a:tcPr marT="91425" marB="91425" marR="91425" marL="91425"/>
                </a:tc>
              </a:tr>
              <a:tr h="97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Одежда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4,6</a:t>
                      </a:r>
                    </a:p>
                  </a:txBody>
                  <a:tcPr marT="91425" marB="91425" marR="91425" marL="91425"/>
                </a:tc>
              </a:tr>
              <a:tr h="97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Мебелью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2,1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679700"/>
            <a:ext cx="8229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37163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ru-RU"/>
              <a:t>vnikuda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@mail.ifmo.ru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371600" y="6132512"/>
            <a:ext cx="6400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236662"/>
            <a:ext cx="6273799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2328863"/>
            <a:ext cx="6273799" cy="379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уровень списка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Вашего доклада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2346325"/>
            <a:ext cx="5018087" cy="3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уровень списка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уровень списка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</a:t>
            </a:r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Вашего доклада</a:t>
            </a:r>
          </a:p>
        </p:txBody>
      </p:sp>
      <p:pic>
        <p:nvPicPr>
          <p:cNvPr descr="слоган.png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50" y="5076825"/>
            <a:ext cx="2412999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>
            <p:ph idx="2" type="pic"/>
          </p:nvPr>
        </p:nvSpPr>
        <p:spPr>
          <a:xfrm>
            <a:off x="5659437" y="234632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3" type="pic"/>
          </p:nvPr>
        </p:nvSpPr>
        <p:spPr>
          <a:xfrm>
            <a:off x="5659437" y="438467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>
            <p:ph idx="2" type="pic"/>
          </p:nvPr>
        </p:nvSpPr>
        <p:spPr>
          <a:xfrm>
            <a:off x="457200" y="2346325"/>
            <a:ext cx="2589213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3" type="pic"/>
          </p:nvPr>
        </p:nvSpPr>
        <p:spPr>
          <a:xfrm>
            <a:off x="3276600" y="2346325"/>
            <a:ext cx="2589213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4" type="pic"/>
          </p:nvPr>
        </p:nvSpPr>
        <p:spPr>
          <a:xfrm>
            <a:off x="6097587" y="2346325"/>
            <a:ext cx="2589212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5" type="pic"/>
          </p:nvPr>
        </p:nvSpPr>
        <p:spPr>
          <a:xfrm>
            <a:off x="457200" y="4432300"/>
            <a:ext cx="2589213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6" type="pic"/>
          </p:nvPr>
        </p:nvSpPr>
        <p:spPr>
          <a:xfrm>
            <a:off x="3276600" y="4432300"/>
            <a:ext cx="2589213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7" type="pic"/>
          </p:nvPr>
        </p:nvSpPr>
        <p:spPr>
          <a:xfrm>
            <a:off x="6097587" y="4432300"/>
            <a:ext cx="2589212" cy="1417638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8" type="body"/>
          </p:nvPr>
        </p:nvSpPr>
        <p:spPr>
          <a:xfrm>
            <a:off x="32766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9" type="body"/>
          </p:nvPr>
        </p:nvSpPr>
        <p:spPr>
          <a:xfrm>
            <a:off x="6086475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3" type="body"/>
          </p:nvPr>
        </p:nvSpPr>
        <p:spPr>
          <a:xfrm>
            <a:off x="457200" y="5964237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4" type="body"/>
          </p:nvPr>
        </p:nvSpPr>
        <p:spPr>
          <a:xfrm>
            <a:off x="3276600" y="5964237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5" type="body"/>
          </p:nvPr>
        </p:nvSpPr>
        <p:spPr>
          <a:xfrm>
            <a:off x="6086475" y="5964237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Вашего доклада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Выбор приоритетных бизнес-процессов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42950" y="1236662"/>
            <a:ext cx="27129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Заголовок раздела</a:t>
            </a:r>
          </a:p>
        </p:txBody>
      </p:sp>
      <p:pic>
        <p:nvPicPr>
          <p:cNvPr descr="ITMO_logo3.png" id="211" name="Shape 211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0" y="3175"/>
            <a:ext cx="33273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логан.png"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050" y="5076825"/>
            <a:ext cx="2412900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-2986088" y="-2986088"/>
            <a:ext cx="7548600" cy="7548600"/>
          </a:xfrm>
          <a:prstGeom prst="ellipse">
            <a:avLst/>
          </a:prstGeom>
          <a:solidFill>
            <a:schemeClr val="dk1">
              <a:alpha val="8078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0850" y="405525"/>
            <a:ext cx="39753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Выбор приоритетных бизнес-процессов для оптимизации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2" y="1643275"/>
            <a:ext cx="8457374" cy="5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457200" y="1013799"/>
            <a:ext cx="8229600" cy="109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-RU" sz="3000"/>
              <a:t>Принцип Парето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1236508"/>
            <a:ext cx="822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-RU" sz="3600"/>
              <a:t> Критерии приоритезации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2328875"/>
            <a:ext cx="8394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важность бизнес-процесса</a:t>
            </a:r>
          </a:p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проблемность бизнес-процесса</a:t>
            </a:r>
          </a:p>
          <a:p>
            <a:pPr indent="-419100" lvl="0" marL="457200" marR="0" rtl="0" algn="l"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ru-RU" sz="3000"/>
              <a:t>возможность и стоимость проведения изменений бизнес-процесса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