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261" r:id="rId3"/>
    <p:sldId id="265" r:id="rId4"/>
    <p:sldId id="271" r:id="rId5"/>
    <p:sldId id="273" r:id="rId6"/>
    <p:sldId id="274" r:id="rId7"/>
    <p:sldId id="272" r:id="rId8"/>
    <p:sldId id="275" r:id="rId9"/>
    <p:sldId id="276" r:id="rId10"/>
    <p:sldId id="277" r:id="rId11"/>
    <p:sldId id="26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2" r:id="rId25"/>
    <p:sldId id="290" r:id="rId26"/>
    <p:sldId id="291" r:id="rId27"/>
    <p:sldId id="293" r:id="rId28"/>
    <p:sldId id="294" r:id="rId29"/>
    <p:sldId id="295" r:id="rId30"/>
    <p:sldId id="267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ru-RU" smtClean="0"/>
              <a:t>28.05.2017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ru-RU" smtClean="0"/>
              <a:t>28.05.2017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21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72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47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14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42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14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444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52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88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47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90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73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73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9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442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350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4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20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167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947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649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4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632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641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563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521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883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364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014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109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78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0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00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0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9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ru-RU" smtClean="0"/>
              <a:t>28.05.2017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76000"/>
              </a:lnSpc>
              <a:spcBef>
                <a:spcPts val="0"/>
              </a:spcBef>
              <a:buNone/>
            </a:pPr>
            <a:r>
              <a:rPr lang="ru-RU" sz="5400" dirty="0">
                <a:solidFill>
                  <a:srgbClr val="2D2E2D"/>
                </a:solidFill>
                <a:latin typeface="Arial"/>
              </a:rPr>
              <a:t>Отчет об учебной практике</a:t>
            </a:r>
            <a:endParaRPr lang="ru-RU" sz="5400" b="1" i="0" baseline="0" dirty="0">
              <a:solidFill>
                <a:srgbClr val="2D2E2D"/>
              </a:solidFill>
              <a:latin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000" b="0" i="0" dirty="0">
                <a:solidFill>
                  <a:srgbClr val="D15A3E"/>
                </a:solidFill>
              </a:rPr>
              <a:t>Выполнил: студент группы </a:t>
            </a:r>
            <a:r>
              <a:rPr lang="en-GB" sz="2000" b="0" i="0" dirty="0">
                <a:solidFill>
                  <a:srgbClr val="D15A3E"/>
                </a:solidFill>
              </a:rPr>
              <a:t>P3217 </a:t>
            </a:r>
            <a:r>
              <a:rPr lang="ru-RU" sz="2000" b="0" i="0" dirty="0">
                <a:solidFill>
                  <a:srgbClr val="D15A3E"/>
                </a:solidFill>
              </a:rPr>
              <a:t>Плюхин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040256" cy="641350"/>
          </a:xfrm>
        </p:spPr>
        <p:txBody>
          <a:bodyPr/>
          <a:lstStyle/>
          <a:p>
            <a:r>
              <a:rPr lang="en-GB" dirty="0"/>
              <a:t>Blocking request to a database (not in Node.js)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399" y="2503714"/>
            <a:ext cx="10040257" cy="111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result = query('SELECT * FROM posts WHERE id = 1');</a:t>
            </a:r>
          </a:p>
          <a:p>
            <a:pPr marL="0" indent="0">
              <a:buNone/>
            </a:pPr>
            <a:r>
              <a:rPr lang="en-US" sz="2400" dirty="0" err="1">
                <a:latin typeface="Inconsolata" panose="020B0609030003000000" pitchFamily="49" charset="0"/>
              </a:rPr>
              <a:t>do_something_with</a:t>
            </a:r>
            <a:r>
              <a:rPr lang="en-US" sz="2400" dirty="0">
                <a:latin typeface="Inconsolata" panose="020B0609030003000000" pitchFamily="49" charset="0"/>
              </a:rPr>
              <a:t>(result);</a:t>
            </a:r>
            <a:endParaRPr lang="ru-RU" sz="2400" dirty="0"/>
          </a:p>
        </p:txBody>
      </p:sp>
      <p:pic>
        <p:nvPicPr>
          <p:cNvPr id="18434" name="Picture 2" descr="hands unlik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256" y="36140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040256" cy="641350"/>
          </a:xfrm>
        </p:spPr>
        <p:txBody>
          <a:bodyPr/>
          <a:lstStyle/>
          <a:p>
            <a:r>
              <a:rPr lang="en-GB" dirty="0"/>
              <a:t>Non-blocking request to a database (in Node.js)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10040257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query_finished = function(result) {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	</a:t>
            </a:r>
            <a:r>
              <a:rPr lang="en-US" sz="2400" dirty="0" err="1">
                <a:latin typeface="Inconsolata" panose="020B0609030003000000" pitchFamily="49" charset="0"/>
              </a:rPr>
              <a:t>do_something_with</a:t>
            </a:r>
            <a:r>
              <a:rPr lang="en-US" sz="2400" dirty="0">
                <a:latin typeface="Inconsolata" panose="020B0609030003000000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query('SELECT * FROM posts WHERE id = 1', query_finished);</a:t>
            </a:r>
            <a:endParaRPr lang="ru-RU" sz="2400" dirty="0"/>
          </a:p>
        </p:txBody>
      </p:sp>
      <p:pic>
        <p:nvPicPr>
          <p:cNvPr id="19458" name="Picture 2" descr="hands ok 2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256" y="16462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10040256" cy="641350"/>
          </a:xfrm>
        </p:spPr>
        <p:txBody>
          <a:bodyPr/>
          <a:lstStyle/>
          <a:p>
            <a:r>
              <a:rPr lang="en-GB" dirty="0"/>
              <a:t>Closures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399" y="2503713"/>
            <a:ext cx="10040257" cy="328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Inconsolata" panose="020B0609030003000000" pitchFamily="49" charset="0"/>
              </a:rPr>
              <a:t>var</a:t>
            </a:r>
            <a:r>
              <a:rPr lang="en-US" sz="2400" dirty="0">
                <a:latin typeface="Inconsolata" panose="020B0609030003000000" pitchFamily="49" charset="0"/>
              </a:rPr>
              <a:t> </a:t>
            </a:r>
            <a:r>
              <a:rPr lang="en-US" sz="2400" dirty="0" err="1">
                <a:latin typeface="Inconsolata" panose="020B0609030003000000" pitchFamily="49" charset="0"/>
              </a:rPr>
              <a:t>clickCount</a:t>
            </a:r>
            <a:r>
              <a:rPr lang="en-US" sz="2400" dirty="0">
                <a:latin typeface="Inconsolata" panose="020B0609030003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dirty="0" err="1">
                <a:latin typeface="Inconsolata" panose="020B0609030003000000" pitchFamily="49" charset="0"/>
              </a:rPr>
              <a:t>document.getElementById</a:t>
            </a:r>
            <a:r>
              <a:rPr lang="en-US" sz="2400" dirty="0">
                <a:latin typeface="Inconsolata" panose="020B0609030003000000" pitchFamily="49" charset="0"/>
              </a:rPr>
              <a:t>('</a:t>
            </a:r>
            <a:r>
              <a:rPr lang="en-US" sz="2400" dirty="0" err="1">
                <a:latin typeface="Inconsolata" panose="020B0609030003000000" pitchFamily="49" charset="0"/>
              </a:rPr>
              <a:t>myButton</a:t>
            </a:r>
            <a:r>
              <a:rPr lang="en-US" sz="2400" dirty="0">
                <a:latin typeface="Inconsolata" panose="020B0609030003000000" pitchFamily="49" charset="0"/>
              </a:rPr>
              <a:t>').</a:t>
            </a:r>
            <a:r>
              <a:rPr lang="en-US" sz="2400" dirty="0" err="1">
                <a:latin typeface="Inconsolata" panose="020B0609030003000000" pitchFamily="49" charset="0"/>
              </a:rPr>
              <a:t>onclick</a:t>
            </a:r>
            <a:r>
              <a:rPr lang="en-US" sz="2400" dirty="0">
                <a:latin typeface="Inconsolata" panose="020B0609030003000000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	</a:t>
            </a:r>
            <a:r>
              <a:rPr lang="en-US" sz="2400" dirty="0" err="1">
                <a:latin typeface="Inconsolata" panose="020B0609030003000000" pitchFamily="49" charset="0"/>
              </a:rPr>
              <a:t>clickCount</a:t>
            </a:r>
            <a:r>
              <a:rPr lang="en-US" sz="2400" dirty="0">
                <a:latin typeface="Inconsolata" panose="020B0609030003000000" pitchFamily="49" charset="0"/>
              </a:rPr>
              <a:t> += 1;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	alert("clicked " + </a:t>
            </a:r>
            <a:r>
              <a:rPr lang="en-US" sz="2400" dirty="0" err="1">
                <a:latin typeface="Inconsolata" panose="020B0609030003000000" pitchFamily="49" charset="0"/>
              </a:rPr>
              <a:t>clickCount</a:t>
            </a:r>
            <a:r>
              <a:rPr lang="en-US" sz="2400" dirty="0">
                <a:latin typeface="Inconsolata" panose="020B0609030003000000" pitchFamily="49" charset="0"/>
              </a:rPr>
              <a:t> + " times.");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69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свободная реляционная система управления базами данных</a:t>
            </a:r>
            <a:endParaRPr lang="en-GB" dirty="0"/>
          </a:p>
          <a:p>
            <a:r>
              <a:rPr lang="ru-RU" dirty="0"/>
              <a:t>разработку и поддержку осуществляет корпорация </a:t>
            </a:r>
            <a:r>
              <a:rPr lang="ru-RU" dirty="0" err="1"/>
              <a:t>Oracle</a:t>
            </a:r>
            <a:endParaRPr lang="ru-RU" dirty="0"/>
          </a:p>
          <a:p>
            <a:r>
              <a:rPr lang="ru-RU" dirty="0"/>
              <a:t>распространяется как под GNU </a:t>
            </a:r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License</a:t>
            </a:r>
            <a:r>
              <a:rPr lang="ru-RU" dirty="0"/>
              <a:t>, так и под собственной коммерческой лицензией. </a:t>
            </a:r>
          </a:p>
          <a:p>
            <a:r>
              <a:rPr lang="ru-RU" dirty="0"/>
              <a:t>решение для малых и средних приложений </a:t>
            </a:r>
          </a:p>
          <a:p>
            <a:r>
              <a:rPr lang="ru-RU" dirty="0"/>
              <a:t>большое количество типов таблиц </a:t>
            </a:r>
          </a:p>
        </p:txBody>
      </p:sp>
      <p:pic>
        <p:nvPicPr>
          <p:cNvPr id="4098" name="Picture 2" descr="Картинки по запросу oracl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87" y="5083982"/>
            <a:ext cx="4978400" cy="7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9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script.js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/>
              <a:t>сценарий, выполняющий проверку данных, введенных пользователем, отправку их на сервер, получение данных с сервера и управление их отображением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</a:t>
            </a:r>
            <a:r>
              <a:rPr lang="en-GB" b="1" dirty="0">
                <a:latin typeface="Inconsolata" panose="020B0609030003000000" pitchFamily="49" charset="0"/>
              </a:rPr>
              <a:t>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adding_test_data.sql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creating_db_scheme.sql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Inconsolata" panose="020B0609030003000000" pitchFamily="49" charset="0"/>
              </a:rPr>
              <a:t>package.json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16374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modal_style.css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/>
              <a:t>стили модального окна, предназначенного для редактирования характеристик повара.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</a:t>
            </a:r>
            <a:r>
              <a:rPr lang="en-GB" b="1" dirty="0">
                <a:latin typeface="Inconsolata" panose="020B0609030003000000" pitchFamily="49" charset="0"/>
              </a:rPr>
              <a:t>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adding_test_data.sql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creating_db_scheme.sql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Inconsolata" panose="020B0609030003000000" pitchFamily="49" charset="0"/>
              </a:rPr>
              <a:t>package.json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31247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style.css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/>
              <a:t>стили для </a:t>
            </a:r>
            <a:r>
              <a:rPr lang="ru-RU" sz="2400" dirty="0" err="1"/>
              <a:t>html</a:t>
            </a:r>
            <a:r>
              <a:rPr lang="ru-RU" sz="2400" dirty="0"/>
              <a:t> элементов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</a:t>
            </a:r>
            <a:r>
              <a:rPr lang="en-GB" b="1" dirty="0">
                <a:latin typeface="Inconsolata" panose="020B0609030003000000" pitchFamily="49" charset="0"/>
              </a:rPr>
              <a:t>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adding_test_data.sql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creating_db_scheme.sql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Inconsolata" panose="020B0609030003000000" pitchFamily="49" charset="0"/>
              </a:rPr>
              <a:t>package.json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37752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index.html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/>
              <a:t>разметка страницы приложения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b="1" dirty="0">
                <a:latin typeface="Inconsolata" panose="020B0609030003000000" pitchFamily="49" charset="0"/>
              </a:rPr>
              <a:t>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adding_test_data.sql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creating_db_scheme.sql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Inconsolata" panose="020B0609030003000000" pitchFamily="49" charset="0"/>
              </a:rPr>
              <a:t>package.json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6580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3828905" cy="2197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>
                <a:latin typeface="+mn-lt"/>
              </a:rPr>
              <a:t>adding_test_data.sql</a:t>
            </a:r>
            <a:endParaRPr lang="en-GB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/>
              <a:t>набор </a:t>
            </a:r>
            <a:r>
              <a:rPr lang="ru-RU" sz="2400" dirty="0" err="1"/>
              <a:t>sql</a:t>
            </a:r>
            <a:r>
              <a:rPr lang="ru-RU" sz="2400" dirty="0"/>
              <a:t> запросов, выполняющих заполнение базы данных тестовыми данными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b="1" dirty="0" err="1">
                <a:latin typeface="Inconsolata" panose="020B0609030003000000" pitchFamily="49" charset="0"/>
              </a:rPr>
              <a:t>adding_test_data.sql</a:t>
            </a:r>
            <a:endParaRPr lang="en-GB" b="1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creating_db_scheme.sql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Inconsolata" panose="020B0609030003000000" pitchFamily="49" charset="0"/>
              </a:rPr>
              <a:t>package.json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7279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4075649" cy="2197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creating_db_scheme.sql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 err="1"/>
              <a:t>sql</a:t>
            </a:r>
            <a:r>
              <a:rPr lang="ru-RU" sz="2400" dirty="0"/>
              <a:t> запрос для создания схемы базы данных, используемой приложением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adding_test_data.sql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b="1" dirty="0" err="1">
                <a:latin typeface="Inconsolata" panose="020B0609030003000000" pitchFamily="49" charset="0"/>
              </a:rPr>
              <a:t>creating_db_scheme.sql</a:t>
            </a:r>
            <a:endParaRPr lang="en-GB" b="1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Inconsolata" panose="020B0609030003000000" pitchFamily="49" charset="0"/>
              </a:rPr>
              <a:t>package.json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35509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3828905" cy="2197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package.json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/>
              <a:t>файл конфигурации Node.js, в котором объявлены дополнительные модули, используемые приложением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adding_test_data.sql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creating_db_scheme.sql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b="1" dirty="0" err="1">
                <a:latin typeface="Inconsolata" panose="020B0609030003000000" pitchFamily="49" charset="0"/>
              </a:rPr>
              <a:t>package.json</a:t>
            </a:r>
            <a:endParaRPr lang="en-GB" b="1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110504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1" y="571500"/>
            <a:ext cx="3828905" cy="2197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server.js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013902"/>
          </a:xfrm>
        </p:spPr>
        <p:txBody>
          <a:bodyPr>
            <a:noAutofit/>
          </a:bodyPr>
          <a:lstStyle/>
          <a:p>
            <a:r>
              <a:rPr lang="ru-RU" sz="2400" dirty="0"/>
              <a:t>серверный сценарий </a:t>
            </a:r>
            <a:r>
              <a:rPr lang="en-GB" sz="2400" dirty="0"/>
              <a:t>Node.js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95400" y="52766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CB563A"/>
                </a:solidFill>
              </a:rPr>
              <a:t>Структура приложения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4086" y="1670050"/>
            <a:ext cx="3265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script.js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ru-RU" dirty="0"/>
              <a:t>▼</a:t>
            </a:r>
            <a:r>
              <a:rPr lang="en-GB" dirty="0">
                <a:latin typeface="Inconsolata" panose="020B0609030003000000" pitchFamily="49" charset="0"/>
              </a:rPr>
              <a:t>styles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modal_style.css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  style.css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index.html</a:t>
            </a:r>
          </a:p>
          <a:p>
            <a:pPr>
              <a:lnSpc>
                <a:spcPct val="150000"/>
              </a:lnSpc>
            </a:pPr>
            <a:r>
              <a:rPr lang="ru-RU" dirty="0"/>
              <a:t>▼</a:t>
            </a:r>
            <a:r>
              <a:rPr lang="en-GB" dirty="0" err="1">
                <a:latin typeface="Inconsolata" panose="020B0609030003000000" pitchFamily="49" charset="0"/>
              </a:rPr>
              <a:t>sql_scripts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adding_test_data.sql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Inconsolata" panose="020B0609030003000000" pitchFamily="49" charset="0"/>
              </a:rPr>
              <a:t>  </a:t>
            </a:r>
            <a:r>
              <a:rPr lang="en-GB" dirty="0" err="1">
                <a:latin typeface="Inconsolata" panose="020B0609030003000000" pitchFamily="49" charset="0"/>
              </a:rPr>
              <a:t>creating_db_scheme.sql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Inconsolata" panose="020B0609030003000000" pitchFamily="49" charset="0"/>
              </a:rPr>
              <a:t>package.json</a:t>
            </a:r>
            <a:endParaRPr lang="en-GB" dirty="0">
              <a:latin typeface="Inconsolata" panose="020B0609030003000000" pitchFamily="49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Inconsolata" panose="020B0609030003000000" pitchFamily="49" charset="0"/>
              </a:rPr>
              <a:t>server.js</a:t>
            </a:r>
          </a:p>
        </p:txBody>
      </p:sp>
    </p:spTree>
    <p:extLst>
      <p:ext uri="{BB962C8B-B14F-4D97-AF65-F5344CB8AC3E}">
        <p14:creationId xmlns:p14="http://schemas.microsoft.com/office/powerpoint/2010/main" val="3080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GB" dirty="0"/>
              <a:t>HTML/CSS/JavaScript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399" y="1770743"/>
            <a:ext cx="10127343" cy="402045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$.ajax({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type : "post",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</a:t>
            </a:r>
            <a:r>
              <a:rPr lang="en-GB" sz="1900" dirty="0" err="1">
                <a:latin typeface="Inconsolata" panose="020B0609030003000000" pitchFamily="49" charset="0"/>
              </a:rPr>
              <a:t>url</a:t>
            </a:r>
            <a:r>
              <a:rPr lang="en-GB" sz="1900" dirty="0">
                <a:latin typeface="Inconsolata" panose="020B0609030003000000" pitchFamily="49" charset="0"/>
              </a:rPr>
              <a:t> : "/</a:t>
            </a:r>
            <a:r>
              <a:rPr lang="en-GB" sz="1900" dirty="0" err="1">
                <a:latin typeface="Inconsolata" panose="020B0609030003000000" pitchFamily="49" charset="0"/>
              </a:rPr>
              <a:t>addnew_handler</a:t>
            </a:r>
            <a:r>
              <a:rPr lang="en-GB" sz="1900" dirty="0">
                <a:latin typeface="Inconsolata" panose="020B0609030003000000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data : </a:t>
            </a:r>
            <a:r>
              <a:rPr lang="en-GB" sz="1900" dirty="0" err="1">
                <a:latin typeface="Inconsolata" panose="020B0609030003000000" pitchFamily="49" charset="0"/>
              </a:rPr>
              <a:t>JSON.stringify</a:t>
            </a:r>
            <a:r>
              <a:rPr lang="en-GB" sz="1900" dirty="0">
                <a:latin typeface="Inconsolata" panose="020B0609030003000000" pitchFamily="49" charset="0"/>
              </a:rPr>
              <a:t>(</a:t>
            </a:r>
            <a:r>
              <a:rPr lang="en-GB" sz="1900" dirty="0" err="1">
                <a:latin typeface="Inconsolata" panose="020B0609030003000000" pitchFamily="49" charset="0"/>
              </a:rPr>
              <a:t>getRequestObject</a:t>
            </a:r>
            <a:r>
              <a:rPr lang="en-GB" sz="1900" dirty="0">
                <a:latin typeface="Inconsolata" panose="020B0609030003000000" pitchFamily="49" charset="0"/>
              </a:rPr>
              <a:t>("</a:t>
            </a:r>
            <a:r>
              <a:rPr lang="en-GB" sz="1900" dirty="0" err="1">
                <a:latin typeface="Inconsolata" panose="020B0609030003000000" pitchFamily="49" charset="0"/>
              </a:rPr>
              <a:t>addnew</a:t>
            </a:r>
            <a:r>
              <a:rPr lang="en-GB" sz="1900" dirty="0">
                <a:latin typeface="Inconsolata" panose="020B0609030003000000" pitchFamily="49" charset="0"/>
              </a:rPr>
              <a:t>",form)),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</a:t>
            </a:r>
            <a:r>
              <a:rPr lang="en-GB" sz="1900" dirty="0" err="1">
                <a:latin typeface="Inconsolata" panose="020B0609030003000000" pitchFamily="49" charset="0"/>
              </a:rPr>
              <a:t>dataType</a:t>
            </a:r>
            <a:r>
              <a:rPr lang="en-GB" sz="1900" dirty="0">
                <a:latin typeface="Inconsolata" panose="020B0609030003000000" pitchFamily="49" charset="0"/>
              </a:rPr>
              <a:t> : "</a:t>
            </a:r>
            <a:r>
              <a:rPr lang="en-GB" sz="1900" dirty="0" err="1">
                <a:latin typeface="Inconsolata" panose="020B0609030003000000" pitchFamily="49" charset="0"/>
              </a:rPr>
              <a:t>json</a:t>
            </a:r>
            <a:r>
              <a:rPr lang="en-GB" sz="1900" dirty="0">
                <a:latin typeface="Inconsolata" panose="020B0609030003000000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</a:t>
            </a:r>
            <a:r>
              <a:rPr lang="en-GB" sz="1900" dirty="0" err="1">
                <a:latin typeface="Inconsolata" panose="020B0609030003000000" pitchFamily="49" charset="0"/>
              </a:rPr>
              <a:t>contentType</a:t>
            </a:r>
            <a:r>
              <a:rPr lang="en-GB" sz="1900" dirty="0">
                <a:latin typeface="Inconsolata" panose="020B0609030003000000" pitchFamily="49" charset="0"/>
              </a:rPr>
              <a:t> : "application/</a:t>
            </a:r>
            <a:r>
              <a:rPr lang="en-GB" sz="1900" dirty="0" err="1">
                <a:latin typeface="Inconsolata" panose="020B0609030003000000" pitchFamily="49" charset="0"/>
              </a:rPr>
              <a:t>json</a:t>
            </a:r>
            <a:r>
              <a:rPr lang="en-GB" sz="1900" dirty="0">
                <a:latin typeface="Inconsolata" panose="020B0609030003000000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success : function(data){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  </a:t>
            </a:r>
            <a:r>
              <a:rPr lang="en-GB" sz="1900" dirty="0" err="1">
                <a:latin typeface="Inconsolata" panose="020B0609030003000000" pitchFamily="49" charset="0"/>
              </a:rPr>
              <a:t>loadCooksInfo</a:t>
            </a:r>
            <a:r>
              <a:rPr lang="en-GB" sz="1900" dirty="0">
                <a:latin typeface="Inconsolata" panose="020B0609030003000000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  </a:t>
            </a:r>
            <a:r>
              <a:rPr lang="en-GB" sz="1900" dirty="0" err="1">
                <a:latin typeface="Inconsolata" panose="020B0609030003000000" pitchFamily="49" charset="0"/>
              </a:rPr>
              <a:t>showActionResult</a:t>
            </a:r>
            <a:r>
              <a:rPr lang="en-GB" sz="1900" dirty="0">
                <a:latin typeface="Inconsolata" panose="020B0609030003000000" pitchFamily="49" charset="0"/>
              </a:rPr>
              <a:t>(</a:t>
            </a:r>
            <a:r>
              <a:rPr lang="en-GB" sz="1900" dirty="0" err="1">
                <a:latin typeface="Inconsolata" panose="020B0609030003000000" pitchFamily="49" charset="0"/>
              </a:rPr>
              <a:t>form.elements</a:t>
            </a:r>
            <a:r>
              <a:rPr lang="en-GB" sz="1900" dirty="0">
                <a:latin typeface="Inconsolata" panose="020B0609030003000000" pitchFamily="49" charset="0"/>
              </a:rPr>
              <a:t>, data, "Accepted", "New cook added", "New cook wasn't added");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  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Inconsolata" panose="020B0609030003000000" pitchFamily="49" charset="0"/>
              </a:rPr>
              <a:t>    });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8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GB" dirty="0"/>
              <a:t> Node.js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Дополнительные модули:</a:t>
            </a:r>
          </a:p>
          <a:p>
            <a:r>
              <a:rPr lang="ru-RU" dirty="0" err="1"/>
              <a:t>Express</a:t>
            </a:r>
            <a:r>
              <a:rPr lang="ru-RU" dirty="0"/>
              <a:t> для быстрой настройки и запуска сервера</a:t>
            </a:r>
          </a:p>
          <a:p>
            <a:r>
              <a:rPr lang="ru-RU" dirty="0" err="1"/>
              <a:t>Body-parser</a:t>
            </a:r>
            <a:r>
              <a:rPr lang="ru-RU" dirty="0"/>
              <a:t> для обмена данными между клиентской и серверной частью</a:t>
            </a:r>
          </a:p>
          <a:p>
            <a:r>
              <a:rPr lang="ru-RU" dirty="0" err="1"/>
              <a:t>Mysql</a:t>
            </a:r>
            <a:r>
              <a:rPr lang="ru-RU" dirty="0"/>
              <a:t> для организации работы с базой данных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4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GB" dirty="0"/>
              <a:t> MySQL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799771"/>
            <a:ext cx="9982200" cy="4354286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create table cooks(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cookid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int</a:t>
            </a:r>
            <a:r>
              <a:rPr lang="en-GB" dirty="0">
                <a:latin typeface="Inconsolata" panose="020B0609030003000000" pitchFamily="49" charset="0"/>
              </a:rPr>
              <a:t> not null </a:t>
            </a:r>
            <a:r>
              <a:rPr lang="en-GB" dirty="0" err="1">
                <a:latin typeface="Inconsolata" panose="020B0609030003000000" pitchFamily="49" charset="0"/>
              </a:rPr>
              <a:t>auto_increment</a:t>
            </a:r>
            <a:r>
              <a:rPr lang="en-GB" dirty="0">
                <a:latin typeface="Inconsolata" panose="020B0609030003000000" pitchFamily="49" charset="0"/>
              </a:rPr>
              <a:t> primary key,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name </a:t>
            </a:r>
            <a:r>
              <a:rPr lang="en-GB" dirty="0" err="1">
                <a:latin typeface="Inconsolata" panose="020B0609030003000000" pitchFamily="49" charset="0"/>
              </a:rPr>
              <a:t>nvarchar</a:t>
            </a:r>
            <a:r>
              <a:rPr lang="en-GB" dirty="0">
                <a:latin typeface="Inconsolata" panose="020B0609030003000000" pitchFamily="49" charset="0"/>
              </a:rPr>
              <a:t>(50)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surname </a:t>
            </a:r>
            <a:r>
              <a:rPr lang="en-GB" dirty="0" err="1">
                <a:latin typeface="Inconsolata" panose="020B0609030003000000" pitchFamily="49" charset="0"/>
              </a:rPr>
              <a:t>nvarchar</a:t>
            </a:r>
            <a:r>
              <a:rPr lang="en-GB" dirty="0">
                <a:latin typeface="Inconsolata" panose="020B0609030003000000" pitchFamily="49" charset="0"/>
              </a:rPr>
              <a:t>(50)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patronymic </a:t>
            </a:r>
            <a:r>
              <a:rPr lang="en-GB" dirty="0" err="1">
                <a:latin typeface="Inconsolata" panose="020B0609030003000000" pitchFamily="49" charset="0"/>
              </a:rPr>
              <a:t>nvarchar</a:t>
            </a:r>
            <a:r>
              <a:rPr lang="en-GB" dirty="0">
                <a:latin typeface="Inconsolata" panose="020B0609030003000000" pitchFamily="49" charset="0"/>
              </a:rPr>
              <a:t>(60)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russian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italian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japanese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morningshifts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eveningshifts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necessityshiftstime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dayduration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int</a:t>
            </a:r>
            <a:r>
              <a:rPr lang="en-GB" dirty="0">
                <a:latin typeface="Inconsolata" panose="020B0609030003000000" pitchFamily="49" charset="0"/>
              </a:rPr>
              <a:t>(2)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</a:t>
            </a:r>
            <a:r>
              <a:rPr lang="en-GB" dirty="0" err="1">
                <a:latin typeface="Inconsolata" panose="020B0609030003000000" pitchFamily="49" charset="0"/>
              </a:rPr>
              <a:t>necessitydayduration</a:t>
            </a:r>
            <a:r>
              <a:rPr lang="en-GB" dirty="0">
                <a:latin typeface="Inconsolata" panose="020B0609030003000000" pitchFamily="49" charset="0"/>
              </a:rPr>
              <a:t>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workingmode_5_2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	workingmode_2_2 </a:t>
            </a:r>
            <a:r>
              <a:rPr lang="en-GB" dirty="0" err="1">
                <a:latin typeface="Inconsolata" panose="020B0609030003000000" pitchFamily="49" charset="0"/>
              </a:rPr>
              <a:t>boolean</a:t>
            </a:r>
            <a:r>
              <a:rPr lang="en-GB" dirty="0">
                <a:latin typeface="Inconsolata" panose="020B0609030003000000" pitchFamily="49" charset="0"/>
              </a:rPr>
              <a:t> not null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8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2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5" y="771029"/>
            <a:ext cx="10989746" cy="5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4" y="769257"/>
            <a:ext cx="10978760" cy="53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при генерации расписания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55838"/>
            <a:ext cx="5352381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Имеется сеть ресторанов. В кухне каждого заведения есть следующие отделы:</a:t>
            </a:r>
          </a:p>
          <a:p>
            <a:r>
              <a:rPr lang="ru-RU" dirty="0"/>
              <a:t>Русская кухня</a:t>
            </a:r>
          </a:p>
          <a:p>
            <a:r>
              <a:rPr lang="ru-RU" dirty="0"/>
              <a:t>Итальянская кухня</a:t>
            </a:r>
          </a:p>
          <a:p>
            <a:r>
              <a:rPr lang="ru-RU" dirty="0"/>
              <a:t>Японская кухня</a:t>
            </a:r>
          </a:p>
          <a:p>
            <a:pPr marL="0" indent="0">
              <a:buNone/>
            </a:pPr>
            <a:r>
              <a:rPr lang="ru-RU" dirty="0"/>
              <a:t>Повар должен пройти соответствующую аттестацию, чтобы работать в каком-нибудь из этих отделов. Повар может быть аттестован как на один отдел, так и на несколько.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8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Сгенерированное расписание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80733"/>
            <a:ext cx="5600000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Сгенерированное расписание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14752"/>
            <a:ext cx="5685714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Сгенерированное расписание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91" y="1975971"/>
            <a:ext cx="5790476" cy="342857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28457" y="4833349"/>
            <a:ext cx="5279571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4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Сгенерированное расписание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034971" y="1075045"/>
            <a:ext cx="5279571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…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17430"/>
            <a:ext cx="5647619" cy="363809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034970" y="5030188"/>
            <a:ext cx="5279571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5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Сгенерированное расписание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034971" y="1075045"/>
            <a:ext cx="5279571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…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034970" y="5030188"/>
            <a:ext cx="5279571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13" y="2217430"/>
            <a:ext cx="5561905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Сгенерированное расписание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034971" y="1075045"/>
            <a:ext cx="5279571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…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17430"/>
            <a:ext cx="5409524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Было разработано веб-приложение, состоящее из трех компонентов – клиентской составляющей (</a:t>
            </a:r>
            <a:r>
              <a:rPr lang="en-GB" dirty="0"/>
              <a:t>HTML</a:t>
            </a:r>
            <a:r>
              <a:rPr lang="ru-RU" dirty="0"/>
              <a:t>, </a:t>
            </a:r>
            <a:r>
              <a:rPr lang="en-GB" dirty="0"/>
              <a:t>CSS</a:t>
            </a:r>
            <a:r>
              <a:rPr lang="ru-RU" dirty="0"/>
              <a:t>, </a:t>
            </a:r>
            <a:r>
              <a:rPr lang="en-GB" dirty="0"/>
              <a:t>JavaScript</a:t>
            </a:r>
            <a:r>
              <a:rPr lang="ru-RU" dirty="0"/>
              <a:t>), серверной составляющей (</a:t>
            </a:r>
            <a:r>
              <a:rPr lang="en-GB" dirty="0"/>
              <a:t>Node</a:t>
            </a:r>
            <a:r>
              <a:rPr lang="ru-RU" dirty="0"/>
              <a:t>.</a:t>
            </a:r>
            <a:r>
              <a:rPr lang="en-GB" dirty="0" err="1"/>
              <a:t>js</a:t>
            </a:r>
            <a:r>
              <a:rPr lang="ru-RU" dirty="0"/>
              <a:t>) и базы данных (</a:t>
            </a:r>
            <a:r>
              <a:rPr lang="en-GB" dirty="0"/>
              <a:t>MySQL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Был разработан алгоритм для составления расписания выполнения работ с учетом набора ограничений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7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Число ресторанов в сети – порядка 20</a:t>
            </a:r>
          </a:p>
          <a:p>
            <a:pPr marL="0" indent="0">
              <a:buNone/>
            </a:pPr>
            <a:r>
              <a:rPr lang="ru-RU" dirty="0"/>
              <a:t>Общее число поваров – порядка 100.</a:t>
            </a:r>
          </a:p>
          <a:p>
            <a:pPr marL="0" indent="0">
              <a:buNone/>
            </a:pPr>
            <a:r>
              <a:rPr lang="ru-RU" dirty="0"/>
              <a:t>Все рестораны работают с 10:00 до 24:00.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Картинки по запросу restaurant icon"/>
          <p:cNvSpPr>
            <a:spLocks noChangeAspect="1" noChangeArrowheads="1"/>
          </p:cNvSpPr>
          <p:nvPr/>
        </p:nvSpPr>
        <p:spPr bwMode="auto">
          <a:xfrm>
            <a:off x="5943599" y="3276599"/>
            <a:ext cx="2431143" cy="243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4" name="Picture 4" descr="restaura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6" y="3353935"/>
            <a:ext cx="2772228" cy="277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8211457" cy="38099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Каждый повар имеет вот такие предпочтения и ограничения:</a:t>
            </a:r>
          </a:p>
          <a:p>
            <a:r>
              <a:rPr lang="ru-RU" dirty="0"/>
              <a:t>Хочет/может работать только в утренние смены (с 10:00 до 17:00) или вечерние смены (с 17:00 до 24:00). </a:t>
            </a:r>
          </a:p>
          <a:p>
            <a:r>
              <a:rPr lang="ru-RU" dirty="0"/>
              <a:t>Сколько часов хочет/может работать в день (от 4 до 10).</a:t>
            </a:r>
          </a:p>
          <a:p>
            <a:r>
              <a:rPr lang="ru-RU" dirty="0"/>
              <a:t>Некоторые повара работают в режиме 5/2 (5 рабочих дней подряд, затем 2 выходных), некоторые – в режиме 2/2.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7410" name="Picture 2" descr="Chef 2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56" y="36877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6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Требуется разработать </a:t>
            </a:r>
            <a:r>
              <a:rPr lang="ru-RU" dirty="0" err="1"/>
              <a:t>Web</a:t>
            </a:r>
            <a:r>
              <a:rPr lang="ru-RU" dirty="0"/>
              <a:t> приложение для сети ресторанов, которое: </a:t>
            </a:r>
          </a:p>
          <a:p>
            <a:r>
              <a:rPr lang="ru-RU" b="1" dirty="0"/>
              <a:t>Имеет UI управления поварами</a:t>
            </a:r>
            <a:r>
              <a:rPr lang="ru-RU" dirty="0"/>
              <a:t>: создание/редактирование/удаление повара. Атрибуты повара: ФИО, аттестации на отделы, и предпочтения-ограничения</a:t>
            </a:r>
          </a:p>
          <a:p>
            <a:r>
              <a:rPr lang="ru-RU" b="1" dirty="0"/>
              <a:t>Умеет автоматически составлять расписание</a:t>
            </a:r>
            <a:r>
              <a:rPr lang="ru-RU" dirty="0"/>
              <a:t> смен на 1 месяц для каждого ресторана, так чтобы в каждый момент времени все три отдела кухни были бы обеспечены поварами. Т.е. должно быть 3 повара: один с квалификацией Русская кухня, другой – Италия и третий – Япония</a:t>
            </a:r>
          </a:p>
          <a:p>
            <a:r>
              <a:rPr lang="ru-RU" b="1" dirty="0"/>
              <a:t>Имеет UI отображения составленного расписания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4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Технологическая платформа</a:t>
            </a:r>
          </a:p>
        </p:txBody>
      </p:sp>
      <p:pic>
        <p:nvPicPr>
          <p:cNvPr id="2050" name="Picture 2" descr="Картинки по запросу node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04457"/>
            <a:ext cx="2660791" cy="16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mysq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89" y="2833159"/>
            <a:ext cx="3017711" cy="155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html/css/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09" y="2717118"/>
            <a:ext cx="2306861" cy="22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8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сведения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7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серверная </a:t>
            </a:r>
            <a:r>
              <a:rPr lang="ru-RU" dirty="0" err="1"/>
              <a:t>JavaScript-nлaтфopмa</a:t>
            </a:r>
            <a:r>
              <a:rPr lang="en-GB" dirty="0"/>
              <a:t> </a:t>
            </a:r>
            <a:r>
              <a:rPr lang="ru-RU" dirty="0"/>
              <a:t>для разработки сетевых приложений</a:t>
            </a:r>
            <a:endParaRPr lang="en-GB" dirty="0"/>
          </a:p>
          <a:p>
            <a:r>
              <a:rPr lang="ru-RU" dirty="0"/>
              <a:t>использует событийно-ориентированную архитектуру</a:t>
            </a:r>
          </a:p>
          <a:p>
            <a:r>
              <a:rPr lang="ru-RU" dirty="0"/>
              <a:t>использует неблокирующее асинхронное взаимодействие</a:t>
            </a:r>
          </a:p>
          <a:p>
            <a:r>
              <a:rPr lang="ru-RU" dirty="0"/>
              <a:t>основана на </a:t>
            </a:r>
            <a:r>
              <a:rPr lang="ru-RU" dirty="0" err="1"/>
              <a:t>JаvаSсriрt</a:t>
            </a:r>
            <a:r>
              <a:rPr lang="ru-RU" dirty="0"/>
              <a:t> движке V8</a:t>
            </a:r>
          </a:p>
          <a:p>
            <a:r>
              <a:rPr lang="ru-RU" dirty="0"/>
              <a:t>использует </a:t>
            </a:r>
            <a:r>
              <a:rPr lang="ru-RU" dirty="0" err="1"/>
              <a:t>JavaScript</a:t>
            </a:r>
            <a:r>
              <a:rPr lang="ru-RU" dirty="0"/>
              <a:t> для создания приложений</a:t>
            </a:r>
          </a:p>
        </p:txBody>
      </p:sp>
      <p:pic>
        <p:nvPicPr>
          <p:cNvPr id="3074" name="Picture 2" descr="Картинки по запросу javascript v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913" y="3439884"/>
            <a:ext cx="2939143" cy="293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7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Сетка с ромбовидными ячейками (широкоэкранный формат)</Template>
  <TotalTime>0</TotalTime>
  <Words>855</Words>
  <Application>Microsoft Office PowerPoint</Application>
  <PresentationFormat>Широкоэкранный</PresentationFormat>
  <Paragraphs>266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1" baseType="lpstr">
      <vt:lpstr>Arial</vt:lpstr>
      <vt:lpstr>Inconsolata</vt:lpstr>
      <vt:lpstr>Diamond Grid 16x9</vt:lpstr>
      <vt:lpstr>Отчет об учебной практике</vt:lpstr>
      <vt:lpstr>Введение</vt:lpstr>
      <vt:lpstr>Цели</vt:lpstr>
      <vt:lpstr>Цели</vt:lpstr>
      <vt:lpstr>Цели</vt:lpstr>
      <vt:lpstr>Цели</vt:lpstr>
      <vt:lpstr>Технологическая платформа</vt:lpstr>
      <vt:lpstr>Теоретические сведения</vt:lpstr>
      <vt:lpstr>Node.js</vt:lpstr>
      <vt:lpstr>Node.js</vt:lpstr>
      <vt:lpstr>Node.js</vt:lpstr>
      <vt:lpstr>Node.js</vt:lpstr>
      <vt:lpstr>MySQL</vt:lpstr>
      <vt:lpstr>Реализация</vt:lpstr>
      <vt:lpstr>script.js</vt:lpstr>
      <vt:lpstr>modal_style.css</vt:lpstr>
      <vt:lpstr>style.css</vt:lpstr>
      <vt:lpstr>index.html</vt:lpstr>
      <vt:lpstr>adding_test_data.sql</vt:lpstr>
      <vt:lpstr>creating_db_scheme.sql</vt:lpstr>
      <vt:lpstr>package.json</vt:lpstr>
      <vt:lpstr>server.js</vt:lpstr>
      <vt:lpstr>Использование HTML/CSS/JavaScript</vt:lpstr>
      <vt:lpstr>Использование Node.js</vt:lpstr>
      <vt:lpstr>Использование MySQL</vt:lpstr>
      <vt:lpstr>Результат</vt:lpstr>
      <vt:lpstr>Презентация PowerPoint</vt:lpstr>
      <vt:lpstr>Презентация PowerPoint</vt:lpstr>
      <vt:lpstr>Ошибка при генерации расписания</vt:lpstr>
      <vt:lpstr>Сгенерированное расписание</vt:lpstr>
      <vt:lpstr>Сгенерированное расписание</vt:lpstr>
      <vt:lpstr>Сгенерированное расписание</vt:lpstr>
      <vt:lpstr>Сгенерированное расписание</vt:lpstr>
      <vt:lpstr>Сгенерированное расписание</vt:lpstr>
      <vt:lpstr>Сгенерированное расписание</vt:lpstr>
      <vt:lpstr>Выводы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2017-05-28T16:56:50Z</dcterms:created>
  <dcterms:modified xsi:type="dcterms:W3CDTF">2017-05-28T18:59:19Z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