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38"/>
  </p:notesMasterIdLst>
  <p:handoutMasterIdLst>
    <p:handoutMasterId r:id="rId39"/>
  </p:handoutMasterIdLst>
  <p:sldIdLst>
    <p:sldId id="257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6" r:id="rId11"/>
    <p:sldId id="265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58" r:id="rId3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Нормальное распределение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Лист1!$B$2:$B$21</c:f>
              <c:numCache>
                <c:formatCode>General</c:formatCode>
                <c:ptCount val="20"/>
                <c:pt idx="0">
                  <c:v>5.0214403638335426E-5</c:v>
                </c:pt>
                <c:pt idx="1">
                  <c:v>4.2044005409122727E-4</c:v>
                </c:pt>
                <c:pt idx="2">
                  <c:v>2.7416135436707013E-3</c:v>
                </c:pt>
                <c:pt idx="3">
                  <c:v>1.3923062412768033E-2</c:v>
                </c:pt>
                <c:pt idx="4">
                  <c:v>5.506678006050926E-2</c:v>
                </c:pt>
                <c:pt idx="5">
                  <c:v>0.16961762375804412</c:v>
                </c:pt>
                <c:pt idx="6">
                  <c:v>0.40689152705457865</c:v>
                </c:pt>
                <c:pt idx="7">
                  <c:v>0.76017345053314034</c:v>
                </c:pt>
                <c:pt idx="8">
                  <c:v>1.1060458441464132</c:v>
                </c:pt>
                <c:pt idx="9">
                  <c:v>1.2533141373155001</c:v>
                </c:pt>
                <c:pt idx="10">
                  <c:v>1.1060458441464132</c:v>
                </c:pt>
                <c:pt idx="11">
                  <c:v>0.76017345053314034</c:v>
                </c:pt>
                <c:pt idx="12">
                  <c:v>0.40689152705457865</c:v>
                </c:pt>
                <c:pt idx="13">
                  <c:v>0.16961762375804412</c:v>
                </c:pt>
                <c:pt idx="14">
                  <c:v>5.506678006050926E-2</c:v>
                </c:pt>
                <c:pt idx="15">
                  <c:v>1.3923062412768033E-2</c:v>
                </c:pt>
                <c:pt idx="16">
                  <c:v>2.7416135436707013E-3</c:v>
                </c:pt>
                <c:pt idx="17">
                  <c:v>4.2044005409122727E-4</c:v>
                </c:pt>
                <c:pt idx="18">
                  <c:v>5.0214403638335426E-5</c:v>
                </c:pt>
                <c:pt idx="19">
                  <c:v>4.6706671054378513E-6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19-4C19-A0B7-1FD8C3BE6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6977664"/>
        <c:axId val="419739272"/>
      </c:scatterChart>
      <c:valAx>
        <c:axId val="356977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739272"/>
        <c:crosses val="autoZero"/>
        <c:crossBetween val="midCat"/>
      </c:valAx>
      <c:valAx>
        <c:axId val="419739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977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Нормальное распределение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Лист1!$G$2:$G$21</c:f>
              <c:numCache>
                <c:formatCode>General</c:formatCode>
                <c:ptCount val="20"/>
                <c:pt idx="0">
                  <c:v>9.9468498171742213E-3</c:v>
                </c:pt>
                <c:pt idx="1">
                  <c:v>1.7068862543393168E-2</c:v>
                </c:pt>
                <c:pt idx="2">
                  <c:v>2.8141796741949006E-2</c:v>
                </c:pt>
                <c:pt idx="3">
                  <c:v>4.4578688109923888E-2</c:v>
                </c:pt>
                <c:pt idx="4">
                  <c:v>6.7847049503217655E-2</c:v>
                </c:pt>
                <c:pt idx="5">
                  <c:v>9.9211694927136107E-2</c:v>
                </c:pt>
                <c:pt idx="6">
                  <c:v>0.1393872317436102</c:v>
                </c:pt>
                <c:pt idx="7">
                  <c:v>0.1881530824327497</c:v>
                </c:pt>
                <c:pt idx="8">
                  <c:v>0.24402139350593818</c:v>
                </c:pt>
                <c:pt idx="9">
                  <c:v>0.30406938021325614</c:v>
                </c:pt>
                <c:pt idx="10">
                  <c:v>0.36403714158499767</c:v>
                </c:pt>
                <c:pt idx="11">
                  <c:v>0.41874238577610151</c:v>
                </c:pt>
                <c:pt idx="12">
                  <c:v>0.46278190692536114</c:v>
                </c:pt>
                <c:pt idx="13">
                  <c:v>0.49139874185330151</c:v>
                </c:pt>
                <c:pt idx="14">
                  <c:v>0.50132565492620007</c:v>
                </c:pt>
                <c:pt idx="15">
                  <c:v>0.49139874185330151</c:v>
                </c:pt>
                <c:pt idx="16">
                  <c:v>0.46278190692536114</c:v>
                </c:pt>
                <c:pt idx="17">
                  <c:v>0.41874238577610151</c:v>
                </c:pt>
                <c:pt idx="18">
                  <c:v>0.36403714158499767</c:v>
                </c:pt>
                <c:pt idx="19">
                  <c:v>0.30406938021325614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4B3-42DA-A052-3150B5876B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6977664"/>
        <c:axId val="419739272"/>
      </c:scatterChart>
      <c:valAx>
        <c:axId val="356977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739272"/>
        <c:crosses val="autoZero"/>
        <c:crossBetween val="midCat"/>
      </c:valAx>
      <c:valAx>
        <c:axId val="419739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977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Лист1!$B$23:$B$130</c:f>
              <c:numCache>
                <c:formatCode>General</c:formatCode>
                <c:ptCount val="108"/>
                <c:pt idx="1">
                  <c:v>1.9601331556824833</c:v>
                </c:pt>
                <c:pt idx="7">
                  <c:v>2.3934134186943306</c:v>
                </c:pt>
                <c:pt idx="8">
                  <c:v>2.2432199365413288</c:v>
                </c:pt>
                <c:pt idx="9">
                  <c:v>2.0806046117362795</c:v>
                </c:pt>
                <c:pt idx="10">
                  <c:v>1.9071922428511545</c:v>
                </c:pt>
                <c:pt idx="11">
                  <c:v>1.7247155089533472</c:v>
                </c:pt>
                <c:pt idx="12">
                  <c:v>1.5349976572491748</c:v>
                </c:pt>
                <c:pt idx="13">
                  <c:v>1.3399342858004821</c:v>
                </c:pt>
                <c:pt idx="14">
                  <c:v>1.1414744033354058</c:v>
                </c:pt>
                <c:pt idx="15">
                  <c:v>0.94160095539742239</c:v>
                </c:pt>
                <c:pt idx="16">
                  <c:v>0.74231101140895073</c:v>
                </c:pt>
                <c:pt idx="17">
                  <c:v>0.54559581061382578</c:v>
                </c:pt>
                <c:pt idx="18">
                  <c:v>0.35342086627299329</c:v>
                </c:pt>
                <c:pt idx="19">
                  <c:v>0.16770632690571519</c:v>
                </c:pt>
                <c:pt idx="20">
                  <c:v>-9.6922091997151405E-3</c:v>
                </c:pt>
                <c:pt idx="21">
                  <c:v>-0.17700223451069164</c:v>
                </c:pt>
                <c:pt idx="22">
                  <c:v>-0.33255204255964821</c:v>
                </c:pt>
                <c:pt idx="23">
                  <c:v>-0.47478743108249089</c:v>
                </c:pt>
                <c:pt idx="24">
                  <c:v>-0.60228723109386739</c:v>
                </c:pt>
                <c:pt idx="25">
                  <c:v>-0.71377750673789464</c:v>
                </c:pt>
                <c:pt idx="26">
                  <c:v>-0.80814428403412242</c:v>
                </c:pt>
                <c:pt idx="27">
                  <c:v>-0.88444468133731613</c:v>
                </c:pt>
                <c:pt idx="28">
                  <c:v>-0.94191633029918109</c:v>
                </c:pt>
                <c:pt idx="29">
                  <c:v>-0.97998499320089083</c:v>
                </c:pt>
                <c:pt idx="30">
                  <c:v>-0.99827030054655896</c:v>
                </c:pt>
                <c:pt idx="31">
                  <c:v>-0.99658955158950624</c:v>
                </c:pt>
                <c:pt idx="32">
                  <c:v>-0.97495953981772976</c:v>
                </c:pt>
                <c:pt idx="33">
                  <c:v>-0.93359638515892218</c:v>
                </c:pt>
                <c:pt idx="34">
                  <c:v>-0.87291337458159268</c:v>
                </c:pt>
                <c:pt idx="35">
                  <c:v>-0.79351683266829398</c:v>
                </c:pt>
                <c:pt idx="36">
                  <c:v>-0.69620006342081608</c:v>
                </c:pt>
                <c:pt idx="37">
                  <c:v>-0.58193542382883368</c:v>
                </c:pt>
                <c:pt idx="38">
                  <c:v>-0.45186460840028042</c:v>
                </c:pt>
                <c:pt idx="39">
                  <c:v>-0.30728724172722388</c:v>
                </c:pt>
                <c:pt idx="40">
                  <c:v>-0.14964789306653836</c:v>
                </c:pt>
                <c:pt idx="41">
                  <c:v>1.9478357318601147E-2</c:v>
                </c:pt>
                <c:pt idx="42">
                  <c:v>0.1984016558400491</c:v>
                </c:pt>
                <c:pt idx="43">
                  <c:v>0.38533426004316129</c:v>
                </c:pt>
                <c:pt idx="44">
                  <c:v>0.57840840113844061</c:v>
                </c:pt>
                <c:pt idx="45">
                  <c:v>0.77569494612989032</c:v>
                </c:pt>
                <c:pt idx="46">
                  <c:v>0.97522267307421884</c:v>
                </c:pt>
                <c:pt idx="47">
                  <c:v>1.1749979668788928</c:v>
                </c:pt>
                <c:pt idx="48">
                  <c:v>1.3730247388451515</c:v>
                </c:pt>
                <c:pt idx="49">
                  <c:v>1.5673243709264524</c:v>
                </c:pt>
                <c:pt idx="50">
                  <c:v>1.7559554854259605</c:v>
                </c:pt>
                <c:pt idx="51">
                  <c:v>1.9370333426007542</c:v>
                </c:pt>
                <c:pt idx="52">
                  <c:v>2.1087486723583213</c:v>
                </c:pt>
                <c:pt idx="53">
                  <c:v>2.2693857518852694</c:v>
                </c:pt>
                <c:pt idx="54">
                  <c:v>2.41733954858252</c:v>
                </c:pt>
                <c:pt idx="55">
                  <c:v>2.5511317570204994</c:v>
                </c:pt>
                <c:pt idx="56">
                  <c:v>2.6694255696783196</c:v>
                </c:pt>
                <c:pt idx="57">
                  <c:v>2.7710390338826381</c:v>
                </c:pt>
                <c:pt idx="58">
                  <c:v>2.8549568614880716</c:v>
                </c:pt>
                <c:pt idx="59">
                  <c:v>2.9203405733007317</c:v>
                </c:pt>
                <c:pt idx="60">
                  <c:v>2.966536876885169</c:v>
                </c:pt>
                <c:pt idx="61">
                  <c:v>2.993084194046435</c:v>
                </c:pt>
                <c:pt idx="62">
                  <c:v>2.99971727276683</c:v>
                </c:pt>
                <c:pt idx="63">
                  <c:v>2.986369837516385</c:v>
                </c:pt>
                <c:pt idx="64">
                  <c:v>2.953175251456047</c:v>
                </c:pt>
                <c:pt idx="65">
                  <c:v>2.900465183917059</c:v>
                </c:pt>
                <c:pt idx="66">
                  <c:v>2.828766296470639</c:v>
                </c:pt>
                <c:pt idx="67">
                  <c:v>2.7387949806996508</c:v>
                </c:pt>
                <c:pt idx="68">
                  <c:v>2.6314502002507139</c:v>
                </c:pt>
                <c:pt idx="69">
                  <c:v>2.5078045086866094</c:v>
                </c:pt>
                <c:pt idx="70">
                  <c:v>2.3690933328856132</c:v>
                </c:pt>
                <c:pt idx="71">
                  <c:v>2.2167026290645091</c:v>
                </c:pt>
                <c:pt idx="72">
                  <c:v>2.0521550347622108</c:v>
                </c:pt>
                <c:pt idx="73">
                  <c:v>1.8770946551487806</c:v>
                </c:pt>
                <c:pt idx="74">
                  <c:v>1.6932706356700518</c:v>
                </c:pt>
                <c:pt idx="75">
                  <c:v>1.5025196851645113</c:v>
                </c:pt>
                <c:pt idx="76">
                  <c:v>1.3067477240757288</c:v>
                </c:pt>
                <c:pt idx="77">
                  <c:v>1.1079108411252996</c:v>
                </c:pt>
                <c:pt idx="78">
                  <c:v>0.90799574872092614</c:v>
                </c:pt>
                <c:pt idx="79">
                  <c:v>0.70899993238277292</c:v>
                </c:pt>
                <c:pt idx="80">
                  <c:v>0.51291169252841784</c:v>
                </c:pt>
                <c:pt idx="81">
                  <c:v>0.32169027803233097</c:v>
                </c:pt>
                <c:pt idx="82">
                  <c:v>0.13724631005875843</c:v>
                </c:pt>
                <c:pt idx="83">
                  <c:v>-3.8577308233371133E-2</c:v>
                </c:pt>
                <c:pt idx="84">
                  <c:v>-0.20402380536964726</c:v>
                </c:pt>
                <c:pt idx="85">
                  <c:v>-0.35744009464002491</c:v>
                </c:pt>
                <c:pt idx="86">
                  <c:v>-0.49729329119479737</c:v>
                </c:pt>
                <c:pt idx="87">
                  <c:v>-0.62218602812331203</c:v>
                </c:pt>
                <c:pt idx="88">
                  <c:v>-0.73087041848222456</c:v>
                </c:pt>
                <c:pt idx="89">
                  <c:v>-0.82226052376935388</c:v>
                </c:pt>
                <c:pt idx="90">
                  <c:v>-0.89544320426222379</c:v>
                </c:pt>
                <c:pt idx="91">
                  <c:v>-0.94968724280832717</c:v>
                </c:pt>
                <c:pt idx="92">
                  <c:v>-0.98445065090520689</c:v>
                </c:pt>
                <c:pt idx="93">
                  <c:v>-0.99938608407041296</c:v>
                </c:pt>
                <c:pt idx="94">
                  <c:v>-0.99434431239275689</c:v>
                </c:pt>
                <c:pt idx="95">
                  <c:v>-0.96937571158825397</c:v>
                </c:pt>
                <c:pt idx="96">
                  <c:v>-0.9247297596626205</c:v>
                </c:pt>
                <c:pt idx="97">
                  <c:v>-0.86085254420950652</c:v>
                </c:pt>
                <c:pt idx="98">
                  <c:v>-0.77838230525072172</c:v>
                </c:pt>
                <c:pt idx="99">
                  <c:v>-0.67814305815290488</c:v>
                </c:pt>
                <c:pt idx="100">
                  <c:v>-0.56113636033836745</c:v>
                </c:pt>
                <c:pt idx="101">
                  <c:v>-0.42853130405440054</c:v>
                </c:pt>
                <c:pt idx="102">
                  <c:v>-0.28165283518998652</c:v>
                </c:pt>
                <c:pt idx="103">
                  <c:v>-0.12196851485445759</c:v>
                </c:pt>
                <c:pt idx="104">
                  <c:v>4.8926144008014982E-2</c:v>
                </c:pt>
                <c:pt idx="105">
                  <c:v>0.22932361845634075</c:v>
                </c:pt>
                <c:pt idx="106">
                  <c:v>0.41742143655730901</c:v>
                </c:pt>
                <c:pt idx="107">
                  <c:v>0.61134018708933047</c:v>
                </c:pt>
              </c:numCache>
            </c:numRef>
          </c:xVal>
          <c:yVal>
            <c:numRef>
              <c:f>Лист1!$E$23:$E$130</c:f>
              <c:numCache>
                <c:formatCode>General</c:formatCode>
                <c:ptCount val="108"/>
                <c:pt idx="1">
                  <c:v>0.79467732318024487</c:v>
                </c:pt>
                <c:pt idx="4">
                  <c:v>1.917702154416812</c:v>
                </c:pt>
                <c:pt idx="5">
                  <c:v>2.2585698935801415</c:v>
                </c:pt>
                <c:pt idx="6">
                  <c:v>2.5768707489507641</c:v>
                </c:pt>
                <c:pt idx="7">
                  <c:v>2.8694243635980912</c:v>
                </c:pt>
                <c:pt idx="8">
                  <c:v>3.1333076385099337</c:v>
                </c:pt>
                <c:pt idx="9">
                  <c:v>3.365883939231586</c:v>
                </c:pt>
                <c:pt idx="10">
                  <c:v>3.5648294402457417</c:v>
                </c:pt>
                <c:pt idx="11">
                  <c:v>3.7281563438689052</c:v>
                </c:pt>
                <c:pt idx="12">
                  <c:v>3.8542327416687718</c:v>
                </c:pt>
                <c:pt idx="13">
                  <c:v>3.9417989199538406</c:v>
                </c:pt>
                <c:pt idx="14">
                  <c:v>3.9899799464162178</c:v>
                </c:pt>
                <c:pt idx="15">
                  <c:v>3.9982944121660204</c:v>
                </c:pt>
                <c:pt idx="16">
                  <c:v>3.9666592418098743</c:v>
                </c:pt>
                <c:pt idx="17">
                  <c:v>3.8953905235127806</c:v>
                </c:pt>
                <c:pt idx="18">
                  <c:v>3.7852003507496579</c:v>
                </c:pt>
                <c:pt idx="19">
                  <c:v>3.6371897073027268</c:v>
                </c:pt>
                <c:pt idx="20">
                  <c:v>3.4528374665954948</c:v>
                </c:pt>
                <c:pt idx="21">
                  <c:v>3.2339856152783604</c:v>
                </c:pt>
                <c:pt idx="22">
                  <c:v>2.982820848706881</c:v>
                </c:pt>
                <c:pt idx="23">
                  <c:v>2.7018527222046038</c:v>
                </c:pt>
                <c:pt idx="24">
                  <c:v>2.3938885764158262</c:v>
                </c:pt>
                <c:pt idx="25">
                  <c:v>2.0620054872858566</c:v>
                </c:pt>
                <c:pt idx="26">
                  <c:v>1.7095195209353191</c:v>
                </c:pt>
                <c:pt idx="27">
                  <c:v>1.3399526006236204</c:v>
                </c:pt>
                <c:pt idx="28">
                  <c:v>0.9569973168559297</c:v>
                </c:pt>
                <c:pt idx="29">
                  <c:v>0.56448003223946885</c:v>
                </c:pt>
                <c:pt idx="30">
                  <c:v>0.16632264973316196</c:v>
                </c:pt>
                <c:pt idx="31">
                  <c:v>-0.23349657371032034</c:v>
                </c:pt>
                <c:pt idx="32">
                  <c:v>-0.63098277657299284</c:v>
                </c:pt>
                <c:pt idx="33">
                  <c:v>-1.0221644081073249</c:v>
                </c:pt>
                <c:pt idx="34">
                  <c:v>-1.4031329107584793</c:v>
                </c:pt>
                <c:pt idx="35">
                  <c:v>-1.7700817731794098</c:v>
                </c:pt>
                <c:pt idx="36">
                  <c:v>-2.1193445636339736</c:v>
                </c:pt>
                <c:pt idx="37">
                  <c:v>-2.4474315637708757</c:v>
                </c:pt>
                <c:pt idx="38">
                  <c:v>-2.7510646367358951</c:v>
                </c:pt>
                <c:pt idx="39">
                  <c:v>-3.0272099812317128</c:v>
                </c:pt>
                <c:pt idx="40">
                  <c:v>-3.273108444257641</c:v>
                </c:pt>
                <c:pt idx="41">
                  <c:v>-3.4863030896543528</c:v>
                </c:pt>
                <c:pt idx="42">
                  <c:v>-3.6646637469978196</c:v>
                </c:pt>
                <c:pt idx="43">
                  <c:v>-3.806408295558064</c:v>
                </c:pt>
                <c:pt idx="44">
                  <c:v>-3.910120470660388</c:v>
                </c:pt>
                <c:pt idx="45">
                  <c:v>-3.9747640145338576</c:v>
                </c:pt>
                <c:pt idx="46">
                  <c:v>-3.9996930302564033</c:v>
                </c:pt>
                <c:pt idx="47">
                  <c:v>-3.9846584353433627</c:v>
                </c:pt>
                <c:pt idx="48">
                  <c:v>-3.9298104504973299</c:v>
                </c:pt>
                <c:pt idx="49">
                  <c:v>-3.8356970986525538</c:v>
                </c:pt>
                <c:pt idx="50">
                  <c:v>-3.7032587293109298</c:v>
                </c:pt>
                <c:pt idx="51">
                  <c:v>-3.5338186228806125</c:v>
                </c:pt>
                <c:pt idx="52">
                  <c:v>-3.329069768895605</c:v>
                </c:pt>
                <c:pt idx="53">
                  <c:v>-3.0910579502239486</c:v>
                </c:pt>
                <c:pt idx="54">
                  <c:v>-2.8221613022815677</c:v>
                </c:pt>
                <c:pt idx="55">
                  <c:v>-2.5250665514892865</c:v>
                </c:pt>
                <c:pt idx="56">
                  <c:v>-2.2027421703905503</c:v>
                </c:pt>
                <c:pt idx="57">
                  <c:v>-1.8584087176550295</c:v>
                </c:pt>
                <c:pt idx="58">
                  <c:v>-1.4955066593209441</c:v>
                </c:pt>
                <c:pt idx="59">
                  <c:v>-1.1176619927957034</c:v>
                </c:pt>
                <c:pt idx="60">
                  <c:v>-0.72865001708838351</c:v>
                </c:pt>
                <c:pt idx="61">
                  <c:v>-0.33235761126998559</c:v>
                </c:pt>
                <c:pt idx="62">
                  <c:v>6.7255601937398851E-2</c:v>
                </c:pt>
                <c:pt idx="63">
                  <c:v>0.46619681940197455</c:v>
                </c:pt>
                <c:pt idx="64">
                  <c:v>0.86047995235126207</c:v>
                </c:pt>
                <c:pt idx="65">
                  <c:v>1.2461654540535114</c:v>
                </c:pt>
                <c:pt idx="66">
                  <c:v>1.6193996824663932</c:v>
                </c:pt>
                <c:pt idx="67">
                  <c:v>1.9764534045544326</c:v>
                </c:pt>
                <c:pt idx="68">
                  <c:v>2.3137590575528004</c:v>
                </c:pt>
                <c:pt idx="69">
                  <c:v>2.6279463948751562</c:v>
                </c:pt>
                <c:pt idx="70">
                  <c:v>2.9158761605035037</c:v>
                </c:pt>
                <c:pt idx="71">
                  <c:v>3.1746714553966124</c:v>
                </c:pt>
                <c:pt idx="72">
                  <c:v>3.4017464825142576</c:v>
                </c:pt>
                <c:pt idx="73">
                  <c:v>3.5948323832465077</c:v>
                </c:pt>
                <c:pt idx="74">
                  <c:v>3.7519999070989556</c:v>
                </c:pt>
                <c:pt idx="75">
                  <c:v>3.8716786881259453</c:v>
                </c:pt>
                <c:pt idx="76">
                  <c:v>3.9526729355080015</c:v>
                </c:pt>
                <c:pt idx="77">
                  <c:v>3.9941733814984199</c:v>
                </c:pt>
                <c:pt idx="78">
                  <c:v>3.995765367359088</c:v>
                </c:pt>
                <c:pt idx="79">
                  <c:v>3.9574329864935271</c:v>
                </c:pt>
                <c:pt idx="80">
                  <c:v>3.8795592433803452</c:v>
                </c:pt>
                <c:pt idx="81">
                  <c:v>3.7629222267190925</c:v>
                </c:pt>
                <c:pt idx="82">
                  <c:v>3.6086873350251731</c:v>
                </c:pt>
                <c:pt idx="83">
                  <c:v>3.4183956323531217</c:v>
                </c:pt>
                <c:pt idx="84">
                  <c:v>3.193948450493961</c:v>
                </c:pt>
                <c:pt idx="85">
                  <c:v>2.9375883914964533</c:v>
                </c:pt>
                <c:pt idx="86">
                  <c:v>2.6518769203287333</c:v>
                </c:pt>
                <c:pt idx="87">
                  <c:v>2.3396687715670468</c:v>
                </c:pt>
                <c:pt idx="88">
                  <c:v>2.0040834258315385</c:v>
                </c:pt>
                <c:pt idx="89">
                  <c:v>1.6484739409670264</c:v>
                </c:pt>
                <c:pt idx="90">
                  <c:v>1.2763934493974085</c:v>
                </c:pt>
                <c:pt idx="91">
                  <c:v>0.89155965640099055</c:v>
                </c:pt>
                <c:pt idx="92">
                  <c:v>0.49781769402824683</c:v>
                </c:pt>
                <c:pt idx="93">
                  <c:v>9.9101701813431059E-2</c:v>
                </c:pt>
                <c:pt idx="94">
                  <c:v>-0.3006044818472372</c:v>
                </c:pt>
                <c:pt idx="95">
                  <c:v>-0.69730712489191859</c:v>
                </c:pt>
                <c:pt idx="96">
                  <c:v>-1.0870425056437698</c:v>
                </c:pt>
                <c:pt idx="97">
                  <c:v>-1.4659165170077135</c:v>
                </c:pt>
                <c:pt idx="98">
                  <c:v>-1.8301435751012853</c:v>
                </c:pt>
                <c:pt idx="99">
                  <c:v>-2.1760844435574791</c:v>
                </c:pt>
                <c:pt idx="100">
                  <c:v>-2.5002825955715284</c:v>
                </c:pt>
                <c:pt idx="101">
                  <c:v>-2.7994987503741693</c:v>
                </c:pt>
                <c:pt idx="102">
                  <c:v>-3.0707432390543299</c:v>
                </c:pt>
                <c:pt idx="103">
                  <c:v>-3.3113058763426149</c:v>
                </c:pt>
                <c:pt idx="104">
                  <c:v>-3.5187830398866802</c:v>
                </c:pt>
                <c:pt idx="105">
                  <c:v>-3.6911016864512263</c:v>
                </c:pt>
                <c:pt idx="106">
                  <c:v>-3.8265400650807515</c:v>
                </c:pt>
                <c:pt idx="107">
                  <c:v>-3.9237449202659662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830-45F5-989B-D53AD6A3D5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0293320"/>
        <c:axId val="430295616"/>
      </c:scatterChart>
      <c:valAx>
        <c:axId val="430293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0295616"/>
        <c:crosses val="autoZero"/>
        <c:crossBetween val="midCat"/>
      </c:valAx>
      <c:valAx>
        <c:axId val="43029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0293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1AAE2-7441-4CB8-B768-6B48442922B4}" type="datetime1">
              <a:rPr lang="ru-RU" smtClean="0"/>
              <a:t>15.04.2017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C5CE4-7D80-4063-9A57-3E01BCA8E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334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E6102-28A5-4ED6-B355-805FCAAB9C44}" type="datetime1">
              <a:rPr lang="ru-RU" smtClean="0"/>
              <a:t>15.04.2017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A92A-6788-42E7-AB73-58935B036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3306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099051" y="6540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800">
              <a:latin typeface="Calibri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910265" y="5699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800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9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4" y="247652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4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4" y="247652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86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4" y="247652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99051" y="6540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800">
              <a:latin typeface="Calibri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910265" y="5699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800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301" y="1277940"/>
            <a:ext cx="40894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9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8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58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52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4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6444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11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90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3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821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1" y="5076827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4" y="247652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4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4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4" y="247652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4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5"/>
            <a:ext cx="8229600" cy="8270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4" y="247652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8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5963685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5963685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5963685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4" y="247652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5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2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4" y="43974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/>
              <a:t>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41020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2"/>
            <a:ext cx="9144000" cy="792163"/>
          </a:xfrm>
          <a:prstGeom prst="rect">
            <a:avLst/>
          </a:prstGeom>
          <a:solidFill>
            <a:srgbClr val="0230A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ru-RU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5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2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2053" name="TextBox 3"/>
          <p:cNvSpPr txBox="1">
            <a:spLocks noChangeArrowheads="1"/>
          </p:cNvSpPr>
          <p:nvPr/>
        </p:nvSpPr>
        <p:spPr bwMode="auto">
          <a:xfrm>
            <a:off x="-865188" y="55118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" y="2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252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Теория вероятностей и математическая статистика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71600" y="3248167"/>
            <a:ext cx="6400800" cy="1268625"/>
          </a:xfrm>
        </p:spPr>
        <p:txBody>
          <a:bodyPr>
            <a:normAutofit/>
          </a:bodyPr>
          <a:lstStyle/>
          <a:p>
            <a:r>
              <a:rPr lang="ru-RU" dirty="0"/>
              <a:t>Двумерное нормальное распределение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Выполнил : студент группы </a:t>
            </a:r>
            <a:r>
              <a:rPr lang="en-GB" dirty="0"/>
              <a:t>P3217 </a:t>
            </a:r>
            <a:r>
              <a:rPr lang="ru-RU" dirty="0" err="1"/>
              <a:t>Плюхин</a:t>
            </a:r>
            <a:r>
              <a:rPr lang="ru-RU" dirty="0"/>
              <a:t>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323473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/>
          <a:lstStyle/>
          <a:p>
            <a:r>
              <a:rPr lang="ru-RU" dirty="0"/>
              <a:t>Линия уровня – эллипс равной плотности</a:t>
            </a:r>
          </a:p>
          <a:p>
            <a:r>
              <a:rPr lang="ru-RU" dirty="0"/>
              <a:t>Область, ограниченная линией – эллипс рассеивания</a:t>
            </a:r>
          </a:p>
          <a:p>
            <a:r>
              <a:rPr lang="ru-RU" dirty="0"/>
              <a:t>Центр эллипса – центр рассеивания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Эллипс рассеивания	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9</a:t>
            </a:r>
            <a:endParaRPr lang="en-US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F28EE038-02D9-4339-A6F7-FD4EB0C94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629235"/>
              </p:ext>
            </p:extLst>
          </p:nvPr>
        </p:nvGraphicFramePr>
        <p:xfrm>
          <a:off x="457199" y="3766782"/>
          <a:ext cx="6243851" cy="2930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227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Альтернативный способ задания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Эллипс рассеивания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0334" y="3874491"/>
                <a:ext cx="7230526" cy="2983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ru-R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ru-RU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ru-RU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3200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ru-RU" sz="3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/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3200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ru-RU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/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Т</m:t>
                          </m:r>
                        </m:sup>
                      </m:sSup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ru-R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ru-RU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acc>
                      <m:sSup>
                        <m:sSupPr>
                          <m:ctrlPr>
                            <a:rPr lang="ru-RU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ru-R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3200" i="1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34" y="3874491"/>
                <a:ext cx="7230526" cy="2983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2979001"/>
                <a:ext cx="4983352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={</m:t>
                      </m:r>
                      <m:acc>
                        <m:accPr>
                          <m:chr m:val="̅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ac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̅"/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acc>
                      <m:sSup>
                        <m:sSup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i="1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79001"/>
                <a:ext cx="4983352" cy="63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99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многомерного нормального закона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57200" y="2063822"/>
                <a:ext cx="1710084" cy="658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ru-RU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̅"/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63822"/>
                <a:ext cx="1710084" cy="658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84244" y="2891133"/>
                <a:ext cx="8386550" cy="2202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i="0">
                                                    <a:latin typeface="Cambria Math" panose="02040503050406030204" pitchFamily="18" charset="0"/>
                                                  </a:rPr>
                                                  <m:t>33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800" i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ru-RU" sz="2800" i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ru-RU" sz="2800" i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800" i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800" i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i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ru-RU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800" i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𝑛𝑛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44" y="2891133"/>
                <a:ext cx="8386550" cy="2202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73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многомерного нормального закона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1</a:t>
            </a:r>
            <a:r>
              <a:rPr lang="ru-RU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57200" y="2063822"/>
                <a:ext cx="1710084" cy="658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ru-RU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̅"/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63822"/>
                <a:ext cx="1710084" cy="658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457200" y="2722464"/>
                <a:ext cx="6146170" cy="908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22464"/>
                <a:ext cx="6146170" cy="908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76296" y="4013377"/>
                <a:ext cx="6427074" cy="1695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ru-RU" sz="2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ru-RU" sz="2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6" y="4013377"/>
                <a:ext cx="6427074" cy="1695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89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многомерного нормального закона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1</a:t>
            </a:r>
            <a:r>
              <a:rPr lang="ru-RU" dirty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57200" y="2063822"/>
                <a:ext cx="23709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ru-RU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63822"/>
                <a:ext cx="237097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7200" y="2891133"/>
                <a:ext cx="4451475" cy="1901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400" i="0">
                                                    <a:latin typeface="Cambria Math" panose="02040503050406030204" pitchFamily="18" charset="0"/>
                                                  </a:rPr>
                                                  <m:t>33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400" i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ru-RU" sz="2400" i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ru-RU" sz="2400" i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400" i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400" i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400" i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400" i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𝑛𝑛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1133"/>
                <a:ext cx="4451475" cy="1901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04423" y="4792616"/>
                <a:ext cx="4357027" cy="1962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ru-RU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ru-RU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ru-RU" sz="240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ru-RU" sz="2400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400" i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400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ru-RU" sz="2400" i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400" i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400" i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ru-RU" sz="2400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400" i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ru-RU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ru-RU" sz="2400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23" y="4792616"/>
                <a:ext cx="4357027" cy="1962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445457" y="3149376"/>
            <a:ext cx="3241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K – </a:t>
            </a:r>
            <a:r>
              <a:rPr lang="ru-RU" sz="2800" dirty="0"/>
              <a:t>матрица корреляционных моментов</a:t>
            </a:r>
          </a:p>
        </p:txBody>
      </p:sp>
    </p:spTree>
    <p:extLst>
      <p:ext uri="{BB962C8B-B14F-4D97-AF65-F5344CB8AC3E}">
        <p14:creationId xmlns:p14="http://schemas.microsoft.com/office/powerpoint/2010/main" val="355481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многомерного нормального закона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1</a:t>
            </a:r>
            <a:r>
              <a:rPr lang="ru-RU" dirty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57200" y="4040773"/>
                <a:ext cx="4274440" cy="753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RU" sz="36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40773"/>
                <a:ext cx="4274440" cy="7534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09182" y="2933234"/>
                <a:ext cx="8577618" cy="1241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:</m:t>
                          </m:r>
                          <m:acc>
                            <m:accPr>
                              <m:chr m:val="̅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acc>
                            <m:accPr>
                              <m:chr m:val="̅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:</m:t>
                          </m:r>
                          <m:acc>
                            <m:accPr>
                              <m:chr m:val="̅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𝐶𝐷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acc>
                            <m:accPr>
                              <m:chr m:val="̅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sup/>
                          </m:sSup>
                          <m:sSup>
                            <m:sSup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2" y="2933234"/>
                <a:ext cx="8577618" cy="1241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09600" y="2216222"/>
                <a:ext cx="23709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ru-RU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16222"/>
                <a:ext cx="23709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57200" y="4794184"/>
                <a:ext cx="4011547" cy="803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RU" sz="36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/>
                      </m:sSup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p/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94184"/>
                <a:ext cx="4011547" cy="803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46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многомерного нормального закона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1</a:t>
            </a:r>
            <a:r>
              <a:rPr lang="ru-RU" dirty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-258145" y="2063822"/>
                <a:ext cx="8577618" cy="2672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3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sup>
                      </m:sSup>
                      <m:r>
                        <a:rPr lang="en-GB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𝑑𝑒𝑡𝐷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acc>
                                <m:accPr>
                                  <m:chr m:val="̅"/>
                                  <m:ctrlP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36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RU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l-GR" sz="36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145" y="2063822"/>
                <a:ext cx="8577618" cy="26725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-871794" y="5252915"/>
                <a:ext cx="7230526" cy="1434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/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/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Т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acc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1794" y="5252915"/>
                <a:ext cx="7230526" cy="1434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7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многомерного нормального закона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1</a:t>
            </a:r>
            <a:r>
              <a:rPr lang="ru-RU" dirty="0"/>
              <a:t>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-108020" y="2514199"/>
                <a:ext cx="8577618" cy="3226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3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3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𝑑𝑒𝑡𝐷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acc>
                                <m:accPr>
                                  <m:chr m:val="̅"/>
                                  <m:ctrlP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36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RU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l-GR" sz="36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sup>
                      </m:sSup>
                      <m:r>
                        <a:rPr lang="en-GB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ru-RU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/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020" y="2514199"/>
                <a:ext cx="8577618" cy="32265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6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многомерного нормального закона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1</a:t>
            </a:r>
            <a:r>
              <a:rPr lang="ru-RU" dirty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36478" y="2987806"/>
                <a:ext cx="9007522" cy="1473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𝑑𝑒𝑡𝐷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acc>
                                <m:accPr>
                                  <m:chr m:val="̅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28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l-GR" sz="28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𝑑𝑒𝑡𝐾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acc>
                                <m:accPr>
                                  <m:chr m:val="̅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sup/>
                              </m:sSup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8" y="2987806"/>
                <a:ext cx="9007522" cy="1473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311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Многомерный нормальный закон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1</a:t>
            </a:r>
            <a:r>
              <a:rPr lang="ru-RU" dirty="0"/>
              <a:t>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-473097" y="2687556"/>
                <a:ext cx="9007522" cy="1671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𝑑𝑒𝑡𝐾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3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  <m: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sup/>
                              </m:sSup>
                              <m:sSup>
                                <m:sSup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ru-RU" sz="3200" dirty="0"/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3097" y="2687556"/>
                <a:ext cx="9007522" cy="1671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457200" y="4358591"/>
                <a:ext cx="7806881" cy="1448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3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𝑑𝑒𝑡𝐾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3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ru-RU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ru-RU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ru-RU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ru-RU" sz="320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ru-RU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ru-RU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3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/>
                              </m:sSup>
                              <m:sSup>
                                <m:sSup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ru-RU" sz="32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58591"/>
                <a:ext cx="7806881" cy="14487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27797" y="2175634"/>
            <a:ext cx="3606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двух величин: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796" y="4070293"/>
            <a:ext cx="3606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</a:t>
            </a:r>
            <a:r>
              <a:rPr lang="en-GB" sz="2000" dirty="0"/>
              <a:t>k </a:t>
            </a:r>
            <a:r>
              <a:rPr lang="ru-RU" sz="2000" dirty="0"/>
              <a:t>величин:</a:t>
            </a:r>
          </a:p>
        </p:txBody>
      </p:sp>
    </p:spTree>
    <p:extLst>
      <p:ext uri="{BB962C8B-B14F-4D97-AF65-F5344CB8AC3E}">
        <p14:creationId xmlns:p14="http://schemas.microsoft.com/office/powerpoint/2010/main" val="247512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23027" cy="379798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распределение вероятностей, которое в одномерном случае задаётся функцией плотности вероятности, совпадающей с функцией Гаусса: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Нормальное распределение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3624" y="4227170"/>
                <a:ext cx="6234079" cy="1652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GB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24" y="4227170"/>
                <a:ext cx="6234079" cy="1652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701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/>
          <a:lstStyle/>
          <a:p>
            <a:r>
              <a:rPr lang="ru-RU" dirty="0"/>
              <a:t>Корреляционный момент (ковариация, ковариационный момент) — в теории вероятностей и математической статистике мера линейной зависимости двух случайных величин.</a:t>
            </a:r>
          </a:p>
          <a:p>
            <a:r>
              <a:rPr lang="ru-RU" dirty="0"/>
              <a:t>Равна математическому ожиданию произведения разностей случайных величин и их математических ожиданий 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Корреляционная матрица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790516" y="5602943"/>
                <a:ext cx="5767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𝑀𝑋</m:t>
                              </m:r>
                            </m:e>
                          </m:d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𝑀𝑌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6" y="5602943"/>
                <a:ext cx="57678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790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/>
          <a:lstStyle/>
          <a:p>
            <a:r>
              <a:rPr lang="ru-RU" dirty="0"/>
              <a:t>Коэффициент корреляции Пирсона - нормированный момент корреляции случайных величин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Корреляционная матрица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2</a:t>
            </a:r>
            <a:r>
              <a:rPr lang="ru-RU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06258" y="3779222"/>
                <a:ext cx="4616007" cy="1387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4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ru-RU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  <m:r>
                                <a:rPr lang="ru-RU" sz="4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4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58" y="3779222"/>
                <a:ext cx="4616007" cy="1387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45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/>
          <a:lstStyle/>
          <a:p>
            <a:r>
              <a:rPr lang="ru-RU" dirty="0"/>
              <a:t>Матрица, составленная из попарных ковариаций элементов случайного вектора</a:t>
            </a:r>
          </a:p>
          <a:p>
            <a:r>
              <a:rPr lang="ru-RU" dirty="0"/>
              <a:t>Квадратная </a:t>
            </a:r>
          </a:p>
          <a:p>
            <a:r>
              <a:rPr lang="ru-RU" dirty="0"/>
              <a:t>Симметрическая </a:t>
            </a:r>
          </a:p>
          <a:p>
            <a:r>
              <a:rPr lang="ru-RU" dirty="0"/>
              <a:t>Неотрицательно определенная </a:t>
            </a:r>
          </a:p>
          <a:p>
            <a:r>
              <a:rPr lang="ru-RU" dirty="0"/>
              <a:t>На диагонали дисперсии компонент вектора</a:t>
            </a:r>
          </a:p>
          <a:p>
            <a:r>
              <a:rPr lang="ru-RU" dirty="0" err="1"/>
              <a:t>Внедиагональные</a:t>
            </a:r>
            <a:r>
              <a:rPr lang="ru-RU" dirty="0"/>
              <a:t> элементы — ковариации между компонентами.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Корреляционная матрица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2</a:t>
            </a:r>
            <a:r>
              <a:rPr lang="ru-RU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8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/>
          <a:lstStyle/>
          <a:p>
            <a:r>
              <a:rPr lang="ru-RU" dirty="0"/>
              <a:t>Пример для двумерного вектора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Корреляционная матрица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2</a:t>
            </a:r>
            <a:r>
              <a:rPr lang="ru-RU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57200" y="2990243"/>
                <a:ext cx="3478325" cy="110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90243"/>
                <a:ext cx="3478325" cy="110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52960" y="4356798"/>
                <a:ext cx="6459782" cy="565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𝑑𝑒𝑡𝐾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2800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2800" i="0">
                          <a:latin typeface="Cambria Math" panose="02040503050406030204" pitchFamily="18" charset="0"/>
                        </a:rPr>
                        <m:t>=(1−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800" i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60" y="4356798"/>
                <a:ext cx="6459782" cy="565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52960" y="4987534"/>
                <a:ext cx="6813340" cy="1160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ru-RU" sz="2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60" y="4987534"/>
                <a:ext cx="6813340" cy="1160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317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Корреляционная матрица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23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57200" y="2687556"/>
                <a:ext cx="8229600" cy="28513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𝑑𝑒𝑡𝐾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</m:d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sup/>
                              </m:sSup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</m:sSubSup>
                          <m:rad>
                            <m:radPr>
                              <m:deg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/>
                                      </m:sSup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/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/>
                                      </m:sSubSup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/>
                                      </m:sSubSup>
                                    </m:den>
                                  </m:f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d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87556"/>
                <a:ext cx="8229600" cy="2851358"/>
              </a:xfrm>
              <a:prstGeom prst="rect">
                <a:avLst/>
              </a:prstGeom>
              <a:blipFill>
                <a:blip r:embed="rId2"/>
                <a:stretch>
                  <a:fillRect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876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Корреляционная матрица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24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57200" y="2237180"/>
                <a:ext cx="8686800" cy="4469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/>
                              </m:sSubSup>
                              <m:rad>
                                <m:radPr>
                                  <m:degHide m:val="on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000" b="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b="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ru-RU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000" b="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ru-RU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ru-RU" sz="2000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u-RU" sz="2000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r>
                                        <a:rPr lang="ru-RU" sz="2000" b="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ru-RU" sz="2000" b="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f>
                                        <m:f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ru-RU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ru-RU" sz="2000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u-RU" sz="2000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/>
                                          </m:sSup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  <m:r>
                                                    <a:rPr lang="ru-RU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ru-RU" sz="2000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u-RU" sz="2000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/>
                                          </m:s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/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/>
                                          </m:sSubSup>
                                        </m:den>
                                      </m:f>
                                      <m:r>
                                        <a:rPr lang="ru-RU" sz="2000" b="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  <m:r>
                                                    <a:rPr lang="ru-RU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ru-RU" sz="2000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u-RU" sz="2000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</m:sSubSup>
                          <m:rad>
                            <m:radPr>
                              <m:degHide m:val="o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000" b="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ru-RU" sz="2000" b="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ru-RU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000" b="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ru-RU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ru-RU" sz="2000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u-RU" sz="2000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r>
                                        <a:rPr lang="ru-RU" sz="2000" b="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ru-RU" sz="2000" b="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f>
                                        <m:f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ru-RU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ru-RU" sz="2000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u-RU" sz="2000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/>
                                          </m:sSup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  <m:r>
                                                    <a:rPr lang="ru-RU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ru-RU" sz="2000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u-RU" sz="2000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/>
                                          </m:s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/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/>
                                          </m:sSubSup>
                                        </m:den>
                                      </m:f>
                                      <m:r>
                                        <a:rPr lang="ru-RU" sz="2000" b="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  <m:r>
                                                    <a:rPr lang="ru-RU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ru-RU" sz="2000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u-RU" sz="2000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b="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GB" sz="2000" b="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20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20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b="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GB" sz="20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2000" b="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GB" sz="2000" b="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20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2000" b="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b="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GB" sz="2000" b="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2000" b="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  <m:r>
                                  <a:rPr lang="en-GB" sz="2000" b="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20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GB" sz="2000" b="0" i="1">
                                    <a:latin typeface="Cambria Math" panose="02040503050406030204" pitchFamily="18" charset="0"/>
                                  </a:rPr>
                                  <m:t>𝑑𝑣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37180"/>
                <a:ext cx="8686800" cy="4469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354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Корреляционная матрица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25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457200" y="2063822"/>
                <a:ext cx="6496843" cy="1160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</m:sSubSup>
                          <m:rad>
                            <m:radPr>
                              <m:deg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subSup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𝑟𝑢𝑣</m:t>
                                      </m:r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63822"/>
                <a:ext cx="6496843" cy="1160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102359" y="3421301"/>
                <a:ext cx="8959755" cy="2331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𝑟𝑢𝑣</m:t>
                                      </m:r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a:rPr lang="ru-RU" sz="2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𝑟𝑢𝑣</m:t>
                                      </m:r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𝑟𝑢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a:rPr lang="ru-RU" sz="2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limLoc m:val="subSup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endChr m:val=""/>
                                                      <m:ctrlP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/>
                                              </m:sSup>
                                              <m:r>
                                                <a:rPr lang="ru-RU" sz="240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𝑟𝑢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a:rPr lang="ru-RU" sz="2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ru-RU" sz="24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  <m:t>𝑟𝑢</m:t>
                                            </m:r>
                                          </m:e>
                                        </m:d>
                                      </m:e>
                                      <m:sup/>
                                    </m:sSup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ru-RU" sz="2400" i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ru-RU" sz="24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𝑑𝑣</m:t>
                                </m:r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ru-RU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359" y="3421301"/>
                <a:ext cx="8959755" cy="2331407"/>
              </a:xfrm>
              <a:prstGeom prst="rect">
                <a:avLst/>
              </a:prstGeom>
              <a:blipFill>
                <a:blip r:embed="rId3"/>
                <a:stretch>
                  <a:fillRect l="-6599" t="-61880" b="-357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540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Корреляционная матрица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26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57200" y="2063822"/>
                <a:ext cx="7874757" cy="1090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nary>
                        <m:naryPr>
                          <m:limLoc m:val="subSup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63822"/>
                <a:ext cx="7874757" cy="1090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0" y="3402383"/>
                <a:ext cx="8911988" cy="2413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</m:sSubSup>
                          <m:rad>
                            <m:radPr>
                              <m:deg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/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02383"/>
                <a:ext cx="8911988" cy="2413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185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Визуализация двумерного нормального распределения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27</a:t>
            </a:r>
            <a:endParaRPr lang="en-US" dirty="0"/>
          </a:p>
        </p:txBody>
      </p:sp>
      <p:pic>
        <p:nvPicPr>
          <p:cNvPr id="1026" name="Picture 2" descr="Картинки по запросу двумерное нормальное распредел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3822"/>
            <a:ext cx="5911045" cy="46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202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на двумерное нормальное распределение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2</a:t>
            </a:r>
            <a:r>
              <a:rPr lang="en-GB" dirty="0"/>
              <a:t>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2328177"/>
                <a:ext cx="8127242" cy="37979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3200" dirty="0"/>
                  <a:t>Случайные величины X и Y независимы и распределены по нормальному закону. Известно, что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32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sz="3200" dirty="0"/>
                  <a:t> . Найти радиус R круга с центром в точке  </a:t>
                </a:r>
                <a:endParaRPr lang="en-GB" sz="3200" dirty="0"/>
              </a:p>
              <a:p>
                <a:pPr marL="0" indent="0">
                  <a:buNone/>
                </a:pPr>
                <a:r>
                  <a:rPr lang="en-GB" sz="3200" dirty="0"/>
                  <a:t>(a, b)</a:t>
                </a:r>
                <a:r>
                  <a:rPr lang="ru-RU" sz="3200" dirty="0"/>
                  <a:t>, вероятность попадания в который случайной точки</a:t>
                </a:r>
                <a:r>
                  <a:rPr lang="en-GB" sz="3200" dirty="0"/>
                  <a:t> (X, Y)</a:t>
                </a:r>
                <a:r>
                  <a:rPr lang="ru-RU" sz="3200" dirty="0"/>
                  <a:t>  равна 0,997.</a:t>
                </a:r>
              </a:p>
            </p:txBody>
          </p:sp>
        </mc:Choice>
        <mc:Fallback xmlns="">
          <p:sp>
            <p:nvSpPr>
              <p:cNvPr id="1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2328177"/>
                <a:ext cx="8127242" cy="3797986"/>
              </a:xfrm>
              <a:blipFill>
                <a:blip r:embed="rId2"/>
                <a:stretch>
                  <a:fillRect l="-1875" t="-2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66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Одномерное нормальное распределение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2</a:t>
            </a:r>
            <a:endParaRPr lang="en-US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F33B0C35-0BD9-4007-AD23-48B1A4F7CA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382519"/>
              </p:ext>
            </p:extLst>
          </p:nvPr>
        </p:nvGraphicFramePr>
        <p:xfrm>
          <a:off x="457200" y="2063822"/>
          <a:ext cx="8686800" cy="4813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9" descr="слоган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0716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задачи на двумерное нормальное распределение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2</a:t>
            </a:r>
            <a:r>
              <a:rPr lang="en-GB" dirty="0"/>
              <a:t>9</a:t>
            </a:r>
            <a:endParaRPr lang="en-US" dirty="0"/>
          </a:p>
        </p:txBody>
      </p:sp>
      <p:sp>
        <p:nvSpPr>
          <p:cNvPr id="12" name="Объект 1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127242" cy="379798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Случайные величины независимы, поэтому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0" y="3293901"/>
                <a:ext cx="7942997" cy="1866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 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ru-RU" sz="2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ru-RU" sz="2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 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ru-RU" sz="2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ru-RU" sz="2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3901"/>
                <a:ext cx="7942997" cy="18665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59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задачи на двумерное нормальное распределение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30</a:t>
            </a:r>
            <a:endParaRPr lang="en-US" dirty="0"/>
          </a:p>
        </p:txBody>
      </p:sp>
      <p:sp>
        <p:nvSpPr>
          <p:cNvPr id="12" name="Объект 1"/>
          <p:cNvSpPr>
            <a:spLocks noGrp="1"/>
          </p:cNvSpPr>
          <p:nvPr>
            <p:ph sz="half" idx="1"/>
          </p:nvPr>
        </p:nvSpPr>
        <p:spPr>
          <a:xfrm>
            <a:off x="457200" y="2063822"/>
            <a:ext cx="8127242" cy="379798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Вероятность попадания точки в круг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95643" y="2513920"/>
                <a:ext cx="7942997" cy="3907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num>
                                      <m:den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𝑑𝑢𝑑𝑣</m:t>
                          </m:r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𝑟𝑐𝑜𝑠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𝑟𝑠𝑖𝑛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sup>
                        <m:e>
                          <m:nary>
                            <m:naryPr>
                              <m:limLoc m:val="subSu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nary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3" y="2513920"/>
                <a:ext cx="7942997" cy="3907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769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задачи на двумерное нормальное распределение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31</a:t>
            </a:r>
            <a:endParaRPr lang="en-US" dirty="0"/>
          </a:p>
        </p:txBody>
      </p:sp>
      <p:sp>
        <p:nvSpPr>
          <p:cNvPr id="12" name="Объект 1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127242" cy="379798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Условие касающееся величины вероятности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0" y="2976864"/>
                <a:ext cx="7942997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=0,997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76864"/>
                <a:ext cx="7942997" cy="705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609859" y="3702216"/>
                <a:ext cx="2457468" cy="833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0,003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59" y="3702216"/>
                <a:ext cx="2457468" cy="833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609859" y="4634613"/>
                <a:ext cx="3995646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0,003</m:t>
                          </m:r>
                        </m:e>
                      </m:rad>
                      <m:r>
                        <a:rPr lang="ru-RU" sz="2400" i="0">
                          <a:latin typeface="Cambria Math" panose="02040503050406030204" pitchFamily="18" charset="0"/>
                        </a:rPr>
                        <m:t>≈3,41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59" y="4634613"/>
                <a:ext cx="399564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3788" y="5871184"/>
                <a:ext cx="40670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000" dirty="0"/>
                  <a:t>Ответ : </a:t>
                </a:r>
                <a14:m>
                  <m:oMath xmlns:m="http://schemas.openxmlformats.org/officeDocument/2006/math">
                    <m:r>
                      <a:rPr lang="ru-RU" sz="4000">
                        <a:latin typeface="Cambria Math" panose="02040503050406030204" pitchFamily="18" charset="0"/>
                      </a:rPr>
                      <m:t>3,41</m:t>
                    </m:r>
                    <m:r>
                      <a:rPr lang="ru-RU" sz="4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sz="400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8" y="5871184"/>
                <a:ext cx="4067033" cy="707886"/>
              </a:xfrm>
              <a:prstGeom prst="rect">
                <a:avLst/>
              </a:prstGeom>
              <a:blipFill>
                <a:blip r:embed="rId5"/>
                <a:stretch>
                  <a:fillRect l="-5240" t="-15517" b="-362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704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Условные распределения нормального закона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32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96839" y="2063822"/>
                <a:ext cx="8550322" cy="3268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begChr m:val=""/>
                              <m:endChr m:val="|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</m:sSubSup>
                          <m:rad>
                            <m:radPr>
                              <m:degHide m:val="o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ru-RU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ru-RU" sz="200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ru-RU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ru-RU" sz="200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/>
                                      </m:sSup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ru-RU" sz="200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/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/>
                                      </m:sSubSup>
                                      <m:sSubSup>
                                        <m:sSub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/>
                                      </m:sSubSup>
                                    </m:den>
                                  </m:f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ru-RU" sz="200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ru-RU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ru-RU" sz="2000" i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ru-RU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u-RU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ru-RU" sz="20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ru-RU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sup>
                      </m:sSup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/>
                          </m:ctrlPr>
                        </m:fPr>
                        <m:num>
                          <m:r>
                            <a:rPr lang="en-GB" i="1"/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000" i="1"/>
                              </m:ctrlPr>
                            </m:radPr>
                            <m:deg/>
                            <m:e>
                              <m:r>
                                <a:rPr lang="en-GB" i="1"/>
                                <m:t>2</m:t>
                              </m:r>
                              <m:r>
                                <a:rPr lang="en-GB" i="1"/>
                                <m:t>𝜋</m:t>
                              </m:r>
                            </m:e>
                          </m:rad>
                          <m:sSubSup>
                            <m:sSubSupPr>
                              <m:ctrlPr>
                                <a:rPr lang="ru-RU" sz="2000" i="1"/>
                              </m:ctrlPr>
                            </m:sSubSupPr>
                            <m:e>
                              <m:r>
                                <a:rPr lang="ru-RU" i="1"/>
                                <m:t>𝜎</m:t>
                              </m:r>
                            </m:e>
                            <m:sub>
                              <m:r>
                                <a:rPr lang="ru-RU" i="1"/>
                                <m:t>𝑦</m:t>
                              </m:r>
                            </m:sub>
                            <m:sup/>
                          </m:sSubSup>
                          <m:rad>
                            <m:radPr>
                              <m:degHide m:val="on"/>
                              <m:ctrlPr>
                                <a:rPr lang="ru-RU" sz="2000" i="1"/>
                              </m:ctrlPr>
                            </m:radPr>
                            <m:deg/>
                            <m:e>
                              <m:r>
                                <a:rPr lang="ru-RU"/>
                                <m:t>1</m:t>
                              </m:r>
                              <m:r>
                                <a:rPr lang="ru-RU" i="1"/>
                                <m:t>−</m:t>
                              </m:r>
                              <m:sSup>
                                <m:sSupPr>
                                  <m:ctrlPr>
                                    <a:rPr lang="ru-RU" sz="2000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𝑟</m:t>
                                  </m:r>
                                </m:e>
                                <m:sup>
                                  <m:r>
                                    <a:rPr lang="ru-RU"/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ru-RU" sz="2000" i="1"/>
                          </m:ctrlPr>
                        </m:sSupPr>
                        <m:e>
                          <m:r>
                            <a:rPr lang="en-GB" i="1"/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2000" i="1"/>
                              </m:ctrlPr>
                            </m:dPr>
                            <m:e>
                              <m:r>
                                <a:rPr lang="ru-RU" i="1"/>
                                <m:t>−</m:t>
                              </m:r>
                              <m:f>
                                <m:fPr>
                                  <m:ctrlPr>
                                    <a:rPr lang="ru-RU" sz="2000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1</m:t>
                                  </m:r>
                                </m:num>
                                <m:den>
                                  <m:r>
                                    <a:rPr lang="ru-RU" i="1"/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ru-RU" sz="2000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2000" i="1"/>
                                          </m:ctrlPr>
                                        </m:fPr>
                                        <m:num>
                                          <m:r>
                                            <a:rPr lang="ru-RU" i="1"/>
                                            <m:t>𝑦</m:t>
                                          </m:r>
                                          <m:r>
                                            <a:rPr lang="ru-RU" i="1"/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ru-RU" sz="2000" i="1"/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ru-RU" sz="2000" i="1"/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2000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ru-RU" i="1"/>
                                                        <m:t>𝑚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u-RU" i="1"/>
                                                        <m:t>𝑦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ru-RU" i="1"/>
                                                    <m:t>+</m:t>
                                                  </m:r>
                                                  <m:r>
                                                    <a:rPr lang="ru-RU" i="1"/>
                                                    <m:t>𝑟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ru-RU" sz="2000" i="1"/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2000" i="1"/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i="1"/>
                                                            <m:t>𝜎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i="1"/>
                                                            <m:t>𝑦</m:t>
                                                          </m:r>
                                                        </m:sub>
                                                      </m:sSub>
                                                    </m:num>
                                                    <m:den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2000" i="1"/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i="1"/>
                                                            <m:t>𝜎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i="1"/>
                                                            <m:t>𝑥</m:t>
                                                          </m:r>
                                                        </m:sub>
                                                      </m:sSub>
                                                    </m:den>
                                                  </m:f>
                                                  <m:d>
                                                    <m:dPr>
                                                      <m:ctrlPr>
                                                        <a:rPr lang="ru-RU" sz="2000" i="1"/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ru-RU" i="1"/>
                                                        <m:t>𝑥</m:t>
                                                      </m:r>
                                                      <m:r>
                                                        <a:rPr lang="ru-RU" i="1"/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2000" i="1"/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i="1"/>
                                                            <m:t>𝑚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i="1"/>
                                                            <m:t>𝑥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p/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20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/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/>
                                                <m:t>𝑥</m:t>
                                              </m:r>
                                            </m:sub>
                                          </m:sSub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ru-RU" sz="2000" i="1"/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ru-RU"/>
                                                <m:t>1</m:t>
                                              </m:r>
                                              <m:r>
                                                <a:rPr lang="ru-RU" i="1"/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ru-RU" sz="2000" i="1"/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ru-RU" i="1"/>
                                                    <m:t>𝑟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ru-RU"/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ru-RU" i="1"/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Sup>
                            <m:sSubSup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ru-RU" sz="2000"/>
                                <m:t>|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</m:sSubSup>
                        </m:den>
                      </m:f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2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ru-RU" sz="2000"/>
                                                <m:t>|</m:t>
                                              </m:r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ru-RU" sz="2000"/>
                                                <m:t>|</m:t>
                                              </m:r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/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39" y="2063822"/>
                <a:ext cx="8550322" cy="3268523"/>
              </a:xfrm>
              <a:prstGeom prst="rect">
                <a:avLst/>
              </a:prstGeom>
              <a:blipFill>
                <a:blip r:embed="rId2"/>
                <a:stretch>
                  <a:fillRect l="-571" t="-15858" r="-1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392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Условные распределения нормального закона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33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57200" y="2063822"/>
                <a:ext cx="8331958" cy="18773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begChr m:val=""/>
                              <m:endChr m:val="|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Sup>
                            <m:sSub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ru-RU" sz="2800"/>
                                <m:t>|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</m:sSubSup>
                        </m:den>
                      </m:f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ru-RU" sz="2800"/>
                                                <m:t>|</m:t>
                                              </m:r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ru-RU" sz="2800"/>
                                                <m:t>|</m:t>
                                              </m:r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/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63822"/>
                <a:ext cx="8331958" cy="1877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1"/>
          <p:cNvSpPr>
            <a:spLocks noGrp="1"/>
          </p:cNvSpPr>
          <p:nvPr>
            <p:ph sz="half" idx="1"/>
          </p:nvPr>
        </p:nvSpPr>
        <p:spPr>
          <a:xfrm>
            <a:off x="279779" y="3941195"/>
            <a:ext cx="6273934" cy="562956"/>
          </a:xfrm>
        </p:spPr>
        <p:txBody>
          <a:bodyPr/>
          <a:lstStyle/>
          <a:p>
            <a:r>
              <a:rPr lang="ru-RU" dirty="0"/>
              <a:t>СКО условного распределения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279779" y="4504042"/>
                <a:ext cx="3129896" cy="771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ru-RU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</m:sSubSup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</m:sSubSup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79" y="4504042"/>
                <a:ext cx="3129896" cy="771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бъект 1"/>
          <p:cNvSpPr txBox="1">
            <a:spLocks/>
          </p:cNvSpPr>
          <p:nvPr/>
        </p:nvSpPr>
        <p:spPr bwMode="auto">
          <a:xfrm>
            <a:off x="279779" y="5255612"/>
            <a:ext cx="7888653" cy="56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Мат ожидание условного распределения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279779" y="5678164"/>
                <a:ext cx="4505401" cy="911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ru-RU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79" y="5678164"/>
                <a:ext cx="4505401" cy="9118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375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087" y="3458295"/>
            <a:ext cx="8229600" cy="827311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13018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Одномерное нормальное распределение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3</a:t>
            </a:r>
            <a:endParaRPr lang="en-US" dirty="0"/>
          </a:p>
        </p:txBody>
      </p:sp>
      <p:pic>
        <p:nvPicPr>
          <p:cNvPr id="6" name="Picture 9" descr="слоган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F1654E4-93C5-48F3-A05A-91A8CEA3E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7773737"/>
              </p:ext>
            </p:extLst>
          </p:nvPr>
        </p:nvGraphicFramePr>
        <p:xfrm>
          <a:off x="457200" y="2063822"/>
          <a:ext cx="8705850" cy="4813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9" descr="слоган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150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каждая случайная величина системы подчиняется нормальному закону и они совместно независимы, то система подчиняется многомерному нормальному</a:t>
            </a:r>
          </a:p>
          <a:p>
            <a:pPr marL="0" indent="0">
              <a:buNone/>
            </a:pPr>
            <a:r>
              <a:rPr lang="ru-RU" dirty="0"/>
              <a:t>закону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Многомерный нормальный закон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57200" y="4049748"/>
                <a:ext cx="6610206" cy="1170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ru-RU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GB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49748"/>
                <a:ext cx="6610206" cy="11703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6237" y="5220133"/>
                <a:ext cx="6611169" cy="1246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ru-RU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7" y="5220133"/>
                <a:ext cx="6611169" cy="1246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22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Плотность нормального распределения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3791806"/>
                <a:ext cx="7290073" cy="233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4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ru-RU" sz="4000" dirty="0"/>
              </a:p>
              <a:p>
                <a:endParaRPr lang="ru-RU" sz="4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91806"/>
                <a:ext cx="7290073" cy="23343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бъект 1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/>
          <a:p>
            <a:r>
              <a:rPr lang="ru-RU" dirty="0"/>
              <a:t>Каноническая форма</a:t>
            </a:r>
          </a:p>
          <a:p>
            <a:r>
              <a:rPr lang="ru-RU" dirty="0"/>
              <a:t>Величины независимы</a:t>
            </a:r>
          </a:p>
          <a:p>
            <a:r>
              <a:rPr lang="ru-RU" dirty="0"/>
              <a:t>Величины центрированы</a:t>
            </a:r>
          </a:p>
        </p:txBody>
      </p:sp>
    </p:spTree>
    <p:extLst>
      <p:ext uri="{BB962C8B-B14F-4D97-AF65-F5344CB8AC3E}">
        <p14:creationId xmlns:p14="http://schemas.microsoft.com/office/powerpoint/2010/main" val="15219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064525"/>
            <a:ext cx="8229600" cy="999297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 формулы плотности</a:t>
            </a:r>
            <a:br>
              <a:rPr lang="ru-RU" dirty="0"/>
            </a:br>
            <a:r>
              <a:rPr lang="ru-RU" dirty="0"/>
              <a:t>нормального распределения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57200" y="2256263"/>
                <a:ext cx="8550322" cy="4097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 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sup>
                      </m:sSup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2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56263"/>
                <a:ext cx="8550322" cy="4097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1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1091666"/>
          </a:xfrm>
        </p:spPr>
        <p:txBody>
          <a:bodyPr>
            <a:normAutofit/>
          </a:bodyPr>
          <a:lstStyle/>
          <a:p>
            <a:r>
              <a:rPr lang="ru-RU" dirty="0"/>
              <a:t>Фиксированность плотности нормального распределения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0177" y="4326340"/>
                <a:ext cx="7290073" cy="233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4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ru-RU" sz="4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ru-RU" sz="4000" dirty="0"/>
              </a:p>
              <a:p>
                <a:endParaRPr lang="ru-RU" sz="4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7" y="4326340"/>
                <a:ext cx="7290073" cy="23343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2328177"/>
                <a:ext cx="6273934" cy="1998163"/>
              </a:xfrm>
            </p:spPr>
            <p:txBody>
              <a:bodyPr/>
              <a:lstStyle/>
              <a:p>
                <a:r>
                  <a:rPr lang="ru-RU" sz="3200" dirty="0"/>
                  <a:t>При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en-GB" sz="3200" dirty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endParaRPr lang="en-GB" sz="3200" dirty="0"/>
              </a:p>
              <a:p>
                <a:r>
                  <a:rPr lang="ru-RU" sz="3200" dirty="0"/>
                  <a:t>При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ru-RU" sz="32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2328177"/>
                <a:ext cx="6273934" cy="1998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82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1091666"/>
          </a:xfrm>
        </p:spPr>
        <p:txBody>
          <a:bodyPr>
            <a:normAutofit/>
          </a:bodyPr>
          <a:lstStyle/>
          <a:p>
            <a:r>
              <a:rPr lang="ru-RU" dirty="0"/>
              <a:t>Фиксированность плотности нормального распределения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2328177"/>
                <a:ext cx="8229600" cy="39907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ru-RU" dirty="0"/>
                  <a:t>Каноническое уравнение эллипса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/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/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/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/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ru-RU" dirty="0"/>
                  <a:t>Можно добиться полного соответствия: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7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2328177"/>
                <a:ext cx="8229600" cy="3990736"/>
              </a:xfr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2568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_ru_-_firmenny_shablon_ITMO.pptx" id="{9BCBB450-2D81-4B03-9EAE-3C5459B31C68}" vid="{D73C7AAA-9D99-407C-AC07-8B34FB6CC5C6}"/>
    </a:ext>
  </a:extLst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_ru_-_firmenny_shablon_ITMO.pptx" id="{9BCBB450-2D81-4B03-9EAE-3C5459B31C68}" vid="{F9BC1FF9-87B4-4DC9-8A8A-2167259E1CE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presentation_ru_-_firmenny_shablon_ITMO</Template>
  <TotalTime>530</TotalTime>
  <Words>3718</Words>
  <Application>Microsoft Office PowerPoint</Application>
  <PresentationFormat>Экран (4:3)</PresentationFormat>
  <Paragraphs>158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Verdana</vt:lpstr>
      <vt:lpstr>Cover</vt:lpstr>
      <vt:lpstr>1_Cover</vt:lpstr>
      <vt:lpstr>Двумерное нормальное распределение</vt:lpstr>
      <vt:lpstr>Нормальное распределение</vt:lpstr>
      <vt:lpstr>Одномерное нормальное распределение</vt:lpstr>
      <vt:lpstr>Одномерное нормальное распределение</vt:lpstr>
      <vt:lpstr>Многомерный нормальный закон</vt:lpstr>
      <vt:lpstr>Плотность нормального распределения</vt:lpstr>
      <vt:lpstr>Вывод формулы плотности нормального распределения</vt:lpstr>
      <vt:lpstr>Фиксированность плотности нормального распределения</vt:lpstr>
      <vt:lpstr>Фиксированность плотности нормального распределения</vt:lpstr>
      <vt:lpstr>Эллипс рассеивания </vt:lpstr>
      <vt:lpstr>Эллипс рассеивания</vt:lpstr>
      <vt:lpstr>Вывод многомерного нормального закона</vt:lpstr>
      <vt:lpstr>Вывод многомерного нормального закона</vt:lpstr>
      <vt:lpstr>Вывод многомерного нормального закона</vt:lpstr>
      <vt:lpstr>Вывод многомерного нормального закона</vt:lpstr>
      <vt:lpstr>Вывод многомерного нормального закона</vt:lpstr>
      <vt:lpstr>Вывод многомерного нормального закона</vt:lpstr>
      <vt:lpstr>Вывод многомерного нормального закона</vt:lpstr>
      <vt:lpstr>Многомерный нормальный закон</vt:lpstr>
      <vt:lpstr>Корреляционная матрица</vt:lpstr>
      <vt:lpstr>Корреляционная матрица</vt:lpstr>
      <vt:lpstr>Корреляционная матрица</vt:lpstr>
      <vt:lpstr>Корреляционная матрица</vt:lpstr>
      <vt:lpstr>Корреляционная матрица</vt:lpstr>
      <vt:lpstr>Корреляционная матрица</vt:lpstr>
      <vt:lpstr>Корреляционная матрица</vt:lpstr>
      <vt:lpstr>Корреляционная матрица</vt:lpstr>
      <vt:lpstr>Визуализация двумерного нормального распределения</vt:lpstr>
      <vt:lpstr>Задача на двумерное нормальное распределение</vt:lpstr>
      <vt:lpstr>Решение задачи на двумерное нормальное распределение</vt:lpstr>
      <vt:lpstr>Решение задачи на двумерное нормальное распределение</vt:lpstr>
      <vt:lpstr>Решение задачи на двумерное нормальное распределение</vt:lpstr>
      <vt:lpstr>Условные распределения нормального закона</vt:lpstr>
      <vt:lpstr>Условные распределения нормального закона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Двумерное нормальное распределение</dc:title>
  <dc:creator>Zeio Nara</dc:creator>
  <cp:lastModifiedBy>Zeio Nara</cp:lastModifiedBy>
  <cp:revision>39</cp:revision>
  <dcterms:created xsi:type="dcterms:W3CDTF">2017-04-13T16:10:10Z</dcterms:created>
  <dcterms:modified xsi:type="dcterms:W3CDTF">2017-04-15T12:23:55Z</dcterms:modified>
</cp:coreProperties>
</file>